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notesMasterIdLst>
    <p:notesMasterId r:id="rId25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14630400" cy="8229600"/>
  <p:notesSz cx="8229600" cy="14630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7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4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40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0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0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8CEA300-62B5-49D8-A735-5F125D7EDED0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426E99D-61F0-486F-BEFF-5266B9205EC1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1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A7BDD2D-5887-4BD5-85D8-9D1362A667B5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CC4B9EC-F056-47B5-BA95-B495E3F154F0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88A5FC9-CE1B-4838-BBC9-6D1F16CEBC7A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8689B1B-6965-4ED8-9916-E79409FFD1BE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8035744-DF1E-4112-8C51-5477097FF860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0CABAAA-E5E1-4371-B076-42BBEFA3D486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34E5810-9B24-498E-A304-880CC21CA2F4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27244FC-EE0B-49E2-9C55-44AD14805B45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0CF0BFB-7604-465E-A9B0-1BB168CC2780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36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8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2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6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0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8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32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 0"/>
          <p:cNvSpPr/>
          <p:nvPr/>
        </p:nvSpPr>
        <p:spPr>
          <a:xfrm>
            <a:off x="6280200" y="2028240"/>
            <a:ext cx="7556040" cy="212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Interface de Pilotage de Solveur d'Emplois du Temps Universitaire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 1"/>
          <p:cNvSpPr/>
          <p:nvPr/>
        </p:nvSpPr>
        <p:spPr>
          <a:xfrm>
            <a:off x="6280200" y="4494600"/>
            <a:ext cx="755604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Présentation par l’équipe du LERIA à l'Université d'Angers. Mars-Mai 2025.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 2"/>
          <p:cNvSpPr/>
          <p:nvPr/>
        </p:nvSpPr>
        <p:spPr>
          <a:xfrm>
            <a:off x="6280200" y="5475600"/>
            <a:ext cx="755604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Équipe : BUI Thi Vi, ANANI Messan Joseph, NDAYIZEYE Guy Keny. Encadrants : </a:t>
            </a:r>
            <a:r>
              <a:rPr lang="fr-FR" sz="180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M. David Lesaint, M. David Genest, M. Marc Legeay, M. Vincent Barichard, M. Aurélien Simon, M. Corentin Behuet</a:t>
            </a: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Box 6"/>
          <p:cNvSpPr/>
          <p:nvPr/>
        </p:nvSpPr>
        <p:spPr>
          <a:xfrm>
            <a:off x="3593160" y="3672000"/>
            <a:ext cx="735804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0" name="Picture 8"/>
          <p:cNvPicPr/>
          <p:nvPr/>
        </p:nvPicPr>
        <p:blipFill>
          <a:blip r:embed="rId3"/>
          <a:stretch/>
        </p:blipFill>
        <p:spPr>
          <a:xfrm>
            <a:off x="-120600" y="0"/>
            <a:ext cx="5918760" cy="822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 0"/>
          <p:cNvSpPr/>
          <p:nvPr/>
        </p:nvSpPr>
        <p:spPr>
          <a:xfrm>
            <a:off x="793800" y="1270440"/>
            <a:ext cx="601560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Filtrage des ressources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Shape 1"/>
          <p:cNvSpPr/>
          <p:nvPr/>
        </p:nvSpPr>
        <p:spPr>
          <a:xfrm>
            <a:off x="793800" y="2319120"/>
            <a:ext cx="3430080" cy="3083040"/>
          </a:xfrm>
          <a:prstGeom prst="roundRect">
            <a:avLst>
              <a:gd name="adj" fmla="val 3082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 2"/>
          <p:cNvSpPr/>
          <p:nvPr/>
        </p:nvSpPr>
        <p:spPr>
          <a:xfrm>
            <a:off x="1028160" y="25534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Types de ressources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 3"/>
          <p:cNvSpPr/>
          <p:nvPr/>
        </p:nvSpPr>
        <p:spPr>
          <a:xfrm>
            <a:off x="1028160" y="3044160"/>
            <a:ext cx="31957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Cours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Text 4"/>
          <p:cNvSpPr/>
          <p:nvPr/>
        </p:nvSpPr>
        <p:spPr>
          <a:xfrm>
            <a:off x="1028160" y="3486240"/>
            <a:ext cx="31957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Enseignants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 5"/>
          <p:cNvSpPr/>
          <p:nvPr/>
        </p:nvSpPr>
        <p:spPr>
          <a:xfrm>
            <a:off x="1028160" y="3928320"/>
            <a:ext cx="31957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Salles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Shape 6"/>
          <p:cNvSpPr/>
          <p:nvPr/>
        </p:nvSpPr>
        <p:spPr>
          <a:xfrm>
            <a:off x="4458600" y="2319120"/>
            <a:ext cx="3656880" cy="3090600"/>
          </a:xfrm>
          <a:prstGeom prst="roundRect">
            <a:avLst>
              <a:gd name="adj" fmla="val 3082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Text 7"/>
          <p:cNvSpPr/>
          <p:nvPr/>
        </p:nvSpPr>
        <p:spPr>
          <a:xfrm>
            <a:off x="4919760" y="25534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Fonctionnalités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 8"/>
          <p:cNvSpPr/>
          <p:nvPr/>
        </p:nvSpPr>
        <p:spPr>
          <a:xfrm>
            <a:off x="4919760" y="3044160"/>
            <a:ext cx="31957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Tableaux triables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Text 9"/>
          <p:cNvSpPr/>
          <p:nvPr/>
        </p:nvSpPr>
        <p:spPr>
          <a:xfrm>
            <a:off x="4919760" y="3486240"/>
            <a:ext cx="31957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Recherche textuelle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Text 10"/>
          <p:cNvSpPr/>
          <p:nvPr/>
        </p:nvSpPr>
        <p:spPr>
          <a:xfrm>
            <a:off x="4919760" y="3928320"/>
            <a:ext cx="31957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Activation/désactivation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 11"/>
          <p:cNvSpPr/>
          <p:nvPr/>
        </p:nvSpPr>
        <p:spPr>
          <a:xfrm>
            <a:off x="4919760" y="4370760"/>
            <a:ext cx="31957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Extraction d'infos clés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 12"/>
          <p:cNvSpPr/>
          <p:nvPr/>
        </p:nvSpPr>
        <p:spPr>
          <a:xfrm>
            <a:off x="4919760" y="4812840"/>
            <a:ext cx="31957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Compteurs par catégorie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Shape 13"/>
          <p:cNvSpPr/>
          <p:nvPr/>
        </p:nvSpPr>
        <p:spPr>
          <a:xfrm>
            <a:off x="793800" y="5636880"/>
            <a:ext cx="7247160" cy="1321920"/>
          </a:xfrm>
          <a:prstGeom prst="roundRect">
            <a:avLst>
              <a:gd name="adj" fmla="val 7205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 14"/>
          <p:cNvSpPr/>
          <p:nvPr/>
        </p:nvSpPr>
        <p:spPr>
          <a:xfrm>
            <a:off x="1028160" y="58716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Performance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 15"/>
          <p:cNvSpPr/>
          <p:nvPr/>
        </p:nvSpPr>
        <p:spPr>
          <a:xfrm>
            <a:off x="1028160" y="6361920"/>
            <a:ext cx="70873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Optimisation des données pour le solveur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0" name="Image 0"/>
          <p:cNvPicPr/>
          <p:nvPr/>
        </p:nvPicPr>
        <p:blipFill>
          <a:blip r:embed="rId3"/>
          <a:stretch/>
        </p:blipFill>
        <p:spPr>
          <a:xfrm>
            <a:off x="8350200" y="0"/>
            <a:ext cx="6279840" cy="8229240"/>
          </a:xfrm>
          <a:prstGeom prst="rect">
            <a:avLst/>
          </a:prstGeom>
          <a:ln w="0">
            <a:noFill/>
          </a:ln>
        </p:spPr>
      </p:pic>
      <p:pic>
        <p:nvPicPr>
          <p:cNvPr id="521" name="Picture 26"/>
          <p:cNvPicPr/>
          <p:nvPr/>
        </p:nvPicPr>
        <p:blipFill>
          <a:blip r:embed="rId4"/>
          <a:stretch/>
        </p:blipFill>
        <p:spPr>
          <a:xfrm>
            <a:off x="8350200" y="1833120"/>
            <a:ext cx="6279840" cy="507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 0"/>
          <p:cNvSpPr/>
          <p:nvPr/>
        </p:nvSpPr>
        <p:spPr>
          <a:xfrm>
            <a:off x="6536160" y="1850400"/>
            <a:ext cx="663228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Configuration du solveur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Shape 1"/>
          <p:cNvSpPr/>
          <p:nvPr/>
        </p:nvSpPr>
        <p:spPr>
          <a:xfrm>
            <a:off x="6489720" y="2941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 2"/>
          <p:cNvSpPr/>
          <p:nvPr/>
        </p:nvSpPr>
        <p:spPr>
          <a:xfrm>
            <a:off x="6575040" y="303660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1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 3"/>
          <p:cNvSpPr/>
          <p:nvPr/>
        </p:nvSpPr>
        <p:spPr>
          <a:xfrm>
            <a:off x="7215840" y="2998440"/>
            <a:ext cx="289908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Niveaux de configuration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Text 4"/>
          <p:cNvSpPr/>
          <p:nvPr/>
        </p:nvSpPr>
        <p:spPr>
          <a:xfrm>
            <a:off x="7158960" y="3863880"/>
            <a:ext cx="2899080" cy="108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Paramètres, stratégies variables, mode JSON direct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Shape 5"/>
          <p:cNvSpPr/>
          <p:nvPr/>
        </p:nvSpPr>
        <p:spPr>
          <a:xfrm>
            <a:off x="10200240" y="2941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 6"/>
          <p:cNvSpPr/>
          <p:nvPr/>
        </p:nvSpPr>
        <p:spPr>
          <a:xfrm>
            <a:off x="10285200" y="298368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2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Text 7"/>
          <p:cNvSpPr/>
          <p:nvPr/>
        </p:nvSpPr>
        <p:spPr>
          <a:xfrm>
            <a:off x="10937160" y="30189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Fonctionnalités clés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Text 8"/>
          <p:cNvSpPr/>
          <p:nvPr/>
        </p:nvSpPr>
        <p:spPr>
          <a:xfrm>
            <a:off x="10937160" y="3509640"/>
            <a:ext cx="289908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Validation en temps réel, import/export JSON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Shape 9"/>
          <p:cNvSpPr/>
          <p:nvPr/>
        </p:nvSpPr>
        <p:spPr>
          <a:xfrm>
            <a:off x="6512400" y="5406120"/>
            <a:ext cx="570240" cy="5101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Text 10"/>
          <p:cNvSpPr/>
          <p:nvPr/>
        </p:nvSpPr>
        <p:spPr>
          <a:xfrm>
            <a:off x="6547320" y="549108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3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Text 11"/>
          <p:cNvSpPr/>
          <p:nvPr/>
        </p:nvSpPr>
        <p:spPr>
          <a:xfrm>
            <a:off x="7235280" y="54838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Interface intuitive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Text 12"/>
          <p:cNvSpPr/>
          <p:nvPr/>
        </p:nvSpPr>
        <p:spPr>
          <a:xfrm>
            <a:off x="7215840" y="6006960"/>
            <a:ext cx="68191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Permet stratégies complexes sans erreurs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5" name="Image 0"/>
          <p:cNvPicPr/>
          <p:nvPr/>
        </p:nvPicPr>
        <p:blipFill>
          <a:blip r:embed="rId3"/>
          <a:stretch/>
        </p:blipFill>
        <p:spPr>
          <a:xfrm>
            <a:off x="-90720" y="0"/>
            <a:ext cx="6461280" cy="8229240"/>
          </a:xfrm>
          <a:prstGeom prst="rect">
            <a:avLst/>
          </a:prstGeom>
          <a:ln w="0">
            <a:noFill/>
          </a:ln>
        </p:spPr>
      </p:pic>
      <p:pic>
        <p:nvPicPr>
          <p:cNvPr id="536" name="Picture 18"/>
          <p:cNvPicPr/>
          <p:nvPr/>
        </p:nvPicPr>
        <p:blipFill>
          <a:blip r:embed="rId4"/>
          <a:stretch/>
        </p:blipFill>
        <p:spPr>
          <a:xfrm>
            <a:off x="-88200" y="2205000"/>
            <a:ext cx="6447960" cy="391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Box 2"/>
          <p:cNvSpPr/>
          <p:nvPr/>
        </p:nvSpPr>
        <p:spPr>
          <a:xfrm>
            <a:off x="1043640" y="1940760"/>
            <a:ext cx="7314840" cy="19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pos="457200" algn="l"/>
              </a:tabLst>
            </a:pPr>
            <a:r>
              <a:rPr lang="fr-FR" sz="2200" b="1" strike="noStrike" spc="-1">
                <a:solidFill>
                  <a:srgbClr val="000000"/>
                </a:solidFill>
                <a:latin typeface="Corbel"/>
                <a:ea typeface="Times New Roman"/>
              </a:rPr>
              <a:t>Fonctionnalités implémentées :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pos="914400" algn="l"/>
              </a:tabLst>
            </a:pPr>
            <a:r>
              <a:rPr lang="fr-FR" sz="1750" b="1" strike="noStrike" spc="-1">
                <a:solidFill>
                  <a:srgbClr val="000000"/>
                </a:solidFill>
                <a:latin typeface="Nobile"/>
                <a:ea typeface="Times New Roman"/>
              </a:rPr>
              <a:t>Suivi en temps réel de l'exécution : 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Statut du solveur avec badge coloré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Barre de progression visuelle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Compteur de temps écoulé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TextBox 4"/>
          <p:cNvSpPr/>
          <p:nvPr/>
        </p:nvSpPr>
        <p:spPr>
          <a:xfrm>
            <a:off x="1043640" y="5701680"/>
            <a:ext cx="7314840" cy="18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pos="914400" algn="l"/>
              </a:tabLst>
            </a:pPr>
            <a:r>
              <a:rPr lang="fr-FR" sz="1750" b="1" strike="noStrike" spc="-1">
                <a:solidFill>
                  <a:srgbClr val="000000"/>
                </a:solidFill>
                <a:latin typeface="Nobile"/>
                <a:ea typeface="Times New Roman"/>
              </a:rPr>
              <a:t>Affichage structuré des résultats : 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Statistiques clés avec cartes visuelles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Liste détaillée des séances programmées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Visualisation des groupes d'étudiants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TextBox 6"/>
          <p:cNvSpPr/>
          <p:nvPr/>
        </p:nvSpPr>
        <p:spPr>
          <a:xfrm>
            <a:off x="1064880" y="3953520"/>
            <a:ext cx="7314840" cy="18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pos="914400" algn="l"/>
              </a:tabLst>
            </a:pPr>
            <a:r>
              <a:rPr lang="fr-FR" sz="1750" b="1" strike="noStrike" spc="-1">
                <a:solidFill>
                  <a:srgbClr val="000000"/>
                </a:solidFill>
                <a:latin typeface="Nobile"/>
                <a:ea typeface="Times New Roman"/>
              </a:rPr>
              <a:t>Options d'exploitation : 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Sauvegarde de la solution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Export en JSON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  <a:ea typeface="Times New Roman"/>
              </a:rPr>
              <a:t>Visualisation complète dans application externe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Box 8"/>
          <p:cNvSpPr/>
          <p:nvPr/>
        </p:nvSpPr>
        <p:spPr>
          <a:xfrm>
            <a:off x="1043640" y="775440"/>
            <a:ext cx="7314840" cy="76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50" b="0" strike="noStrike" spc="-1">
                <a:solidFill>
                  <a:srgbClr val="000000"/>
                </a:solidFill>
                <a:latin typeface="Corben"/>
                <a:ea typeface="Times New Roman"/>
              </a:rPr>
              <a:t>Solutions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1" name="Image 0"/>
          <p:cNvPicPr/>
          <p:nvPr/>
        </p:nvPicPr>
        <p:blipFill>
          <a:blip r:embed="rId2"/>
          <a:stretch/>
        </p:blipFill>
        <p:spPr>
          <a:xfrm>
            <a:off x="8350200" y="0"/>
            <a:ext cx="6279840" cy="8229240"/>
          </a:xfrm>
          <a:prstGeom prst="rect">
            <a:avLst/>
          </a:prstGeom>
          <a:ln w="0">
            <a:noFill/>
          </a:ln>
        </p:spPr>
      </p:pic>
      <p:pic>
        <p:nvPicPr>
          <p:cNvPr id="542" name="Picture 11"/>
          <p:cNvPicPr/>
          <p:nvPr/>
        </p:nvPicPr>
        <p:blipFill>
          <a:blip r:embed="rId3"/>
          <a:stretch/>
        </p:blipFill>
        <p:spPr>
          <a:xfrm>
            <a:off x="8678160" y="1229040"/>
            <a:ext cx="5654160" cy="544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 0"/>
          <p:cNvSpPr/>
          <p:nvPr/>
        </p:nvSpPr>
        <p:spPr>
          <a:xfrm>
            <a:off x="600120" y="963720"/>
            <a:ext cx="98067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272D45"/>
                </a:solidFill>
                <a:latin typeface="Corben"/>
                <a:ea typeface="Kanit Light"/>
              </a:rPr>
              <a:t>Techniques d'implémentation avancées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Shape 1"/>
          <p:cNvSpPr/>
          <p:nvPr/>
        </p:nvSpPr>
        <p:spPr>
          <a:xfrm>
            <a:off x="7300080" y="2426040"/>
            <a:ext cx="30240" cy="442584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5" name="Shape 2"/>
          <p:cNvSpPr/>
          <p:nvPr/>
        </p:nvSpPr>
        <p:spPr>
          <a:xfrm>
            <a:off x="6410160" y="2666160"/>
            <a:ext cx="680040" cy="30240"/>
          </a:xfrm>
          <a:prstGeom prst="roundRect">
            <a:avLst>
              <a:gd name="adj" fmla="val 312558"/>
            </a:avLst>
          </a:prstGeom>
          <a:solidFill>
            <a:srgbClr val="95B1D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23400" rIns="90000" bIns="-234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Shape 3"/>
          <p:cNvSpPr/>
          <p:nvPr/>
        </p:nvSpPr>
        <p:spPr>
          <a:xfrm>
            <a:off x="7059960" y="242604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7" name="Text 4"/>
          <p:cNvSpPr/>
          <p:nvPr/>
        </p:nvSpPr>
        <p:spPr>
          <a:xfrm>
            <a:off x="7145280" y="246852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000000"/>
                </a:solidFill>
                <a:latin typeface="Kanit Light"/>
                <a:ea typeface="Kanit Light"/>
              </a:rPr>
              <a:t>1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Text 5"/>
          <p:cNvSpPr/>
          <p:nvPr/>
        </p:nvSpPr>
        <p:spPr>
          <a:xfrm>
            <a:off x="2678400" y="2504160"/>
            <a:ext cx="350244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2C3249"/>
                </a:solidFill>
                <a:latin typeface="Nobile"/>
                <a:ea typeface="Kanit Light"/>
              </a:rPr>
              <a:t>Communication asynchrone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Text 6"/>
          <p:cNvSpPr/>
          <p:nvPr/>
        </p:nvSpPr>
        <p:spPr>
          <a:xfrm>
            <a:off x="793800" y="2994480"/>
            <a:ext cx="5387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Async/await pour appels API fluides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Text 7"/>
          <p:cNvSpPr/>
          <p:nvPr/>
        </p:nvSpPr>
        <p:spPr>
          <a:xfrm>
            <a:off x="793800" y="3436560"/>
            <a:ext cx="5387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Polling pour suivre état du solveur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Text 8"/>
          <p:cNvSpPr/>
          <p:nvPr/>
        </p:nvSpPr>
        <p:spPr>
          <a:xfrm>
            <a:off x="793800" y="3878640"/>
            <a:ext cx="5387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Gestion des erreurs et timeouts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Shape 9"/>
          <p:cNvSpPr/>
          <p:nvPr/>
        </p:nvSpPr>
        <p:spPr>
          <a:xfrm>
            <a:off x="7539840" y="4026960"/>
            <a:ext cx="680040" cy="30240"/>
          </a:xfrm>
          <a:prstGeom prst="roundRect">
            <a:avLst>
              <a:gd name="adj" fmla="val 312558"/>
            </a:avLst>
          </a:prstGeom>
          <a:solidFill>
            <a:srgbClr val="95B1D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23400" rIns="90000" bIns="-234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3" name="Shape 10"/>
          <p:cNvSpPr/>
          <p:nvPr/>
        </p:nvSpPr>
        <p:spPr>
          <a:xfrm>
            <a:off x="7059960" y="37872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4" name="Text 11"/>
          <p:cNvSpPr/>
          <p:nvPr/>
        </p:nvSpPr>
        <p:spPr>
          <a:xfrm>
            <a:off x="7145280" y="382968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000000"/>
                </a:solidFill>
                <a:latin typeface="Kanit Light"/>
                <a:ea typeface="Kanit Light"/>
              </a:rPr>
              <a:t>2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Text 12"/>
          <p:cNvSpPr/>
          <p:nvPr/>
        </p:nvSpPr>
        <p:spPr>
          <a:xfrm>
            <a:off x="8449200" y="3864960"/>
            <a:ext cx="315936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2C3249"/>
                </a:solidFill>
                <a:latin typeface="Nobile"/>
                <a:ea typeface="Kanit Light"/>
              </a:rPr>
              <a:t>Manipulation de données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Text 13"/>
          <p:cNvSpPr/>
          <p:nvPr/>
        </p:nvSpPr>
        <p:spPr>
          <a:xfrm>
            <a:off x="8449200" y="4355280"/>
            <a:ext cx="5387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Génération dynamique de XML structuré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Text 14"/>
          <p:cNvSpPr/>
          <p:nvPr/>
        </p:nvSpPr>
        <p:spPr>
          <a:xfrm>
            <a:off x="8449200" y="4797360"/>
            <a:ext cx="5387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Traitement d’objets JSON imbriqués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Text 15"/>
          <p:cNvSpPr/>
          <p:nvPr/>
        </p:nvSpPr>
        <p:spPr>
          <a:xfrm>
            <a:off x="8449200" y="5239800"/>
            <a:ext cx="5387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Extraction d'info depuis les labels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Shape 16"/>
          <p:cNvSpPr/>
          <p:nvPr/>
        </p:nvSpPr>
        <p:spPr>
          <a:xfrm>
            <a:off x="6410160" y="5199840"/>
            <a:ext cx="680040" cy="30240"/>
          </a:xfrm>
          <a:prstGeom prst="roundRect">
            <a:avLst>
              <a:gd name="adj" fmla="val 312558"/>
            </a:avLst>
          </a:prstGeom>
          <a:solidFill>
            <a:srgbClr val="95B1D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23400" rIns="90000" bIns="-234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0" name="Shape 17"/>
          <p:cNvSpPr/>
          <p:nvPr/>
        </p:nvSpPr>
        <p:spPr>
          <a:xfrm>
            <a:off x="7059960" y="49600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1" name="Text 18"/>
          <p:cNvSpPr/>
          <p:nvPr/>
        </p:nvSpPr>
        <p:spPr>
          <a:xfrm>
            <a:off x="7145280" y="500256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000000"/>
                </a:solidFill>
                <a:latin typeface="Kanit Light"/>
                <a:ea typeface="Kanit Light"/>
              </a:rPr>
              <a:t>3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Text 19"/>
          <p:cNvSpPr/>
          <p:nvPr/>
        </p:nvSpPr>
        <p:spPr>
          <a:xfrm>
            <a:off x="3345840" y="50378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2C3249"/>
                </a:solidFill>
                <a:latin typeface="Nobile"/>
                <a:ea typeface="Kanit Light"/>
              </a:rPr>
              <a:t>Interfaces interactives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Text 20"/>
          <p:cNvSpPr/>
          <p:nvPr/>
        </p:nvSpPr>
        <p:spPr>
          <a:xfrm>
            <a:off x="793800" y="5528160"/>
            <a:ext cx="5387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Tableaux avec tri, filtre et recherche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Text 21"/>
          <p:cNvSpPr/>
          <p:nvPr/>
        </p:nvSpPr>
        <p:spPr>
          <a:xfrm>
            <a:off x="793800" y="5970600"/>
            <a:ext cx="5387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Validation temps réel des entrées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Text 22"/>
          <p:cNvSpPr/>
          <p:nvPr/>
        </p:nvSpPr>
        <p:spPr>
          <a:xfrm>
            <a:off x="793800" y="6412680"/>
            <a:ext cx="5387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Animation et feedback visuel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 0"/>
          <p:cNvSpPr/>
          <p:nvPr/>
        </p:nvSpPr>
        <p:spPr>
          <a:xfrm>
            <a:off x="793800" y="854280"/>
            <a:ext cx="665892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272D45"/>
                </a:solidFill>
                <a:latin typeface="Corben"/>
                <a:ea typeface="Kanit Light"/>
              </a:rPr>
              <a:t>Conclusion et perspectives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7" name="Image 0"/>
          <p:cNvPicPr/>
          <p:nvPr/>
        </p:nvPicPr>
        <p:blipFill>
          <a:blip r:embed="rId2"/>
          <a:stretch/>
        </p:blipFill>
        <p:spPr>
          <a:xfrm>
            <a:off x="793800" y="1903320"/>
            <a:ext cx="1133640" cy="1805760"/>
          </a:xfrm>
          <a:prstGeom prst="rect">
            <a:avLst/>
          </a:prstGeom>
          <a:ln w="0">
            <a:noFill/>
          </a:ln>
        </p:spPr>
      </p:pic>
      <p:sp>
        <p:nvSpPr>
          <p:cNvPr id="568" name="Text 1"/>
          <p:cNvSpPr/>
          <p:nvPr/>
        </p:nvSpPr>
        <p:spPr>
          <a:xfrm>
            <a:off x="2268000" y="21301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2C3249"/>
                </a:solidFill>
                <a:latin typeface="Nobile"/>
                <a:ea typeface="Kanit Light"/>
              </a:rPr>
              <a:t>Résultats obtenus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Text 2"/>
          <p:cNvSpPr/>
          <p:nvPr/>
        </p:nvSpPr>
        <p:spPr>
          <a:xfrm>
            <a:off x="2268000" y="2620800"/>
            <a:ext cx="115682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Interface intuitive et workflow en 5 étapes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Text 3"/>
          <p:cNvSpPr/>
          <p:nvPr/>
        </p:nvSpPr>
        <p:spPr>
          <a:xfrm>
            <a:off x="2268000" y="3119760"/>
            <a:ext cx="115682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Intégration complète et visualisation claire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1" name="Image 1"/>
          <p:cNvPicPr/>
          <p:nvPr/>
        </p:nvPicPr>
        <p:blipFill>
          <a:blip r:embed="rId3"/>
          <a:stretch/>
        </p:blipFill>
        <p:spPr>
          <a:xfrm>
            <a:off x="793800" y="3709440"/>
            <a:ext cx="1133640" cy="2304720"/>
          </a:xfrm>
          <a:prstGeom prst="rect">
            <a:avLst/>
          </a:prstGeom>
          <a:ln w="0">
            <a:noFill/>
          </a:ln>
        </p:spPr>
      </p:pic>
      <p:sp>
        <p:nvSpPr>
          <p:cNvPr id="572" name="Text 4"/>
          <p:cNvSpPr/>
          <p:nvPr/>
        </p:nvSpPr>
        <p:spPr>
          <a:xfrm>
            <a:off x="2268000" y="3936240"/>
            <a:ext cx="301248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2C3249"/>
                </a:solidFill>
                <a:latin typeface="Nobile"/>
                <a:ea typeface="Kanit Light"/>
              </a:rPr>
              <a:t>Perspectives d'évolution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Text 5"/>
          <p:cNvSpPr/>
          <p:nvPr/>
        </p:nvSpPr>
        <p:spPr>
          <a:xfrm>
            <a:off x="2268000" y="4426560"/>
            <a:ext cx="115682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Emploi du temps graphique avancé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Text 6"/>
          <p:cNvSpPr/>
          <p:nvPr/>
        </p:nvSpPr>
        <p:spPr>
          <a:xfrm>
            <a:off x="2268000" y="4925520"/>
            <a:ext cx="115682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Comparaison de solutions et gestion des préférences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Text 7"/>
          <p:cNvSpPr/>
          <p:nvPr/>
        </p:nvSpPr>
        <p:spPr>
          <a:xfrm>
            <a:off x="2268000" y="5424480"/>
            <a:ext cx="115682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Extension à d'autres ordonnancements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6" name="Image 2"/>
          <p:cNvPicPr/>
          <p:nvPr/>
        </p:nvPicPr>
        <p:blipFill>
          <a:blip r:embed="rId4"/>
          <a:stretch/>
        </p:blipFill>
        <p:spPr>
          <a:xfrm>
            <a:off x="793800" y="6014160"/>
            <a:ext cx="1133640" cy="1360440"/>
          </a:xfrm>
          <a:prstGeom prst="rect">
            <a:avLst/>
          </a:prstGeom>
          <a:ln w="0">
            <a:noFill/>
          </a:ln>
        </p:spPr>
      </p:pic>
      <p:sp>
        <p:nvSpPr>
          <p:cNvPr id="577" name="Text 8"/>
          <p:cNvSpPr/>
          <p:nvPr/>
        </p:nvSpPr>
        <p:spPr>
          <a:xfrm>
            <a:off x="2268000" y="62409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2C3249"/>
                </a:solidFill>
                <a:latin typeface="Nobile"/>
                <a:ea typeface="Kanit Light"/>
              </a:rPr>
              <a:t>Remerciements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Text 9"/>
          <p:cNvSpPr/>
          <p:nvPr/>
        </p:nvSpPr>
        <p:spPr>
          <a:xfrm>
            <a:off x="2268000" y="6731640"/>
            <a:ext cx="115682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À l'équipe encadrante et au LERIA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 0"/>
          <p:cNvSpPr/>
          <p:nvPr/>
        </p:nvSpPr>
        <p:spPr>
          <a:xfrm>
            <a:off x="6280200" y="887400"/>
            <a:ext cx="7556040" cy="14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Contexte et objectifs du projet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Shape 1"/>
          <p:cNvSpPr/>
          <p:nvPr/>
        </p:nvSpPr>
        <p:spPr>
          <a:xfrm>
            <a:off x="6280200" y="2645280"/>
            <a:ext cx="7556040" cy="1820880"/>
          </a:xfrm>
          <a:prstGeom prst="roundRect">
            <a:avLst>
              <a:gd name="adj" fmla="val 5231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 2"/>
          <p:cNvSpPr/>
          <p:nvPr/>
        </p:nvSpPr>
        <p:spPr>
          <a:xfrm>
            <a:off x="6514560" y="28796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Problématique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Text 3"/>
          <p:cNvSpPr/>
          <p:nvPr/>
        </p:nvSpPr>
        <p:spPr>
          <a:xfrm>
            <a:off x="6514560" y="3369960"/>
            <a:ext cx="70873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Emplois du temps complexes avec multiples contraintes.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 4"/>
          <p:cNvSpPr/>
          <p:nvPr/>
        </p:nvSpPr>
        <p:spPr>
          <a:xfrm>
            <a:off x="6514560" y="3868920"/>
            <a:ext cx="70873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Solveur puissant mais difficile à utiliser.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Shape 5"/>
          <p:cNvSpPr/>
          <p:nvPr/>
        </p:nvSpPr>
        <p:spPr>
          <a:xfrm>
            <a:off x="6280200" y="4693320"/>
            <a:ext cx="7556040" cy="2648520"/>
          </a:xfrm>
          <a:prstGeom prst="roundRect">
            <a:avLst>
              <a:gd name="adj" fmla="val 3597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 6"/>
          <p:cNvSpPr/>
          <p:nvPr/>
        </p:nvSpPr>
        <p:spPr>
          <a:xfrm>
            <a:off x="6514560" y="49276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Objectifs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 7"/>
          <p:cNvSpPr/>
          <p:nvPr/>
        </p:nvSpPr>
        <p:spPr>
          <a:xfrm>
            <a:off x="6514560" y="5418000"/>
            <a:ext cx="70873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Interface intuitive pour non-spécialistes.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 8"/>
          <p:cNvSpPr/>
          <p:nvPr/>
        </p:nvSpPr>
        <p:spPr>
          <a:xfrm>
            <a:off x="6514560" y="5860080"/>
            <a:ext cx="70873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Sélection facile des données et configuration.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 9"/>
          <p:cNvSpPr/>
          <p:nvPr/>
        </p:nvSpPr>
        <p:spPr>
          <a:xfrm>
            <a:off x="6514560" y="6302520"/>
            <a:ext cx="70873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Visualisation claire des résultats.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</a:pP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 10"/>
          <p:cNvSpPr/>
          <p:nvPr/>
        </p:nvSpPr>
        <p:spPr>
          <a:xfrm>
            <a:off x="6514560" y="6744600"/>
            <a:ext cx="70873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Intégration complète des fonctionnalités.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2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p15="http://schemas.microsoft.com/office/powerpoint/2012/main" xmlns="">
      <p:transition spd="slow">
        <p:split dir="out"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 0"/>
          <p:cNvSpPr/>
          <p:nvPr/>
        </p:nvSpPr>
        <p:spPr>
          <a:xfrm>
            <a:off x="793800" y="2301840"/>
            <a:ext cx="57459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Technologies utilisées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 1"/>
          <p:cNvSpPr/>
          <p:nvPr/>
        </p:nvSpPr>
        <p:spPr>
          <a:xfrm>
            <a:off x="793800" y="35776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B1B27"/>
                </a:solidFill>
                <a:latin typeface="Corben"/>
                <a:ea typeface="Corben"/>
              </a:rPr>
              <a:t>Front-end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 2"/>
          <p:cNvSpPr/>
          <p:nvPr/>
        </p:nvSpPr>
        <p:spPr>
          <a:xfrm>
            <a:off x="793800" y="41587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HTML5 pour la structure sémantique.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 3"/>
          <p:cNvSpPr/>
          <p:nvPr/>
        </p:nvSpPr>
        <p:spPr>
          <a:xfrm>
            <a:off x="793800" y="460116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CSS3 pour styles &amp; animations.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 4"/>
          <p:cNvSpPr/>
          <p:nvPr/>
        </p:nvSpPr>
        <p:spPr>
          <a:xfrm>
            <a:off x="793800" y="504324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JavaScript pour interactivité.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Text 5"/>
          <p:cNvSpPr/>
          <p:nvPr/>
        </p:nvSpPr>
        <p:spPr>
          <a:xfrm>
            <a:off x="793800" y="54853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Bootstrap 5 pour responsive design.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 6"/>
          <p:cNvSpPr/>
          <p:nvPr/>
        </p:nvSpPr>
        <p:spPr>
          <a:xfrm>
            <a:off x="7599600" y="35776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B1B27"/>
                </a:solidFill>
                <a:latin typeface="Corben"/>
                <a:ea typeface="Corben"/>
              </a:rPr>
              <a:t>Organisation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Text 7"/>
          <p:cNvSpPr/>
          <p:nvPr/>
        </p:nvSpPr>
        <p:spPr>
          <a:xfrm>
            <a:off x="7599600" y="41587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Fichiers CSS spécialisés.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 8"/>
          <p:cNvSpPr/>
          <p:nvPr/>
        </p:nvSpPr>
        <p:spPr>
          <a:xfrm>
            <a:off x="7599600" y="460116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Modules JavaScript modulaires.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 9"/>
          <p:cNvSpPr/>
          <p:nvPr/>
        </p:nvSpPr>
        <p:spPr>
          <a:xfrm>
            <a:off x="7599600" y="504324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Client-serveur avec API REST.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Text 10"/>
          <p:cNvSpPr/>
          <p:nvPr/>
        </p:nvSpPr>
        <p:spPr>
          <a:xfrm>
            <a:off x="7599600" y="54853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Accessible sur tout navigateur moderne.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 0"/>
          <p:cNvSpPr/>
          <p:nvPr/>
        </p:nvSpPr>
        <p:spPr>
          <a:xfrm>
            <a:off x="793800" y="38185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Architecture générale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Shape 1"/>
          <p:cNvSpPr/>
          <p:nvPr/>
        </p:nvSpPr>
        <p:spPr>
          <a:xfrm>
            <a:off x="793800" y="5122800"/>
            <a:ext cx="13042440" cy="3024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23400" rIns="90000" bIns="-234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Shape 2"/>
          <p:cNvSpPr/>
          <p:nvPr/>
        </p:nvSpPr>
        <p:spPr>
          <a:xfrm>
            <a:off x="2857680" y="5122800"/>
            <a:ext cx="30240" cy="68004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Shape 3"/>
          <p:cNvSpPr/>
          <p:nvPr/>
        </p:nvSpPr>
        <p:spPr>
          <a:xfrm>
            <a:off x="2617920" y="48675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 4"/>
          <p:cNvSpPr/>
          <p:nvPr/>
        </p:nvSpPr>
        <p:spPr>
          <a:xfrm>
            <a:off x="2702880" y="49100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1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Text 5"/>
          <p:cNvSpPr/>
          <p:nvPr/>
        </p:nvSpPr>
        <p:spPr>
          <a:xfrm>
            <a:off x="1455480" y="60300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Interface 5 onglets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 6"/>
          <p:cNvSpPr/>
          <p:nvPr/>
        </p:nvSpPr>
        <p:spPr>
          <a:xfrm>
            <a:off x="1020600" y="6520320"/>
            <a:ext cx="37047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Workflow utilisateur séquencé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Shape 7"/>
          <p:cNvSpPr/>
          <p:nvPr/>
        </p:nvSpPr>
        <p:spPr>
          <a:xfrm>
            <a:off x="7300080" y="5122800"/>
            <a:ext cx="30240" cy="68004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Shape 8"/>
          <p:cNvSpPr/>
          <p:nvPr/>
        </p:nvSpPr>
        <p:spPr>
          <a:xfrm>
            <a:off x="7059960" y="48675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Text 9"/>
          <p:cNvSpPr/>
          <p:nvPr/>
        </p:nvSpPr>
        <p:spPr>
          <a:xfrm>
            <a:off x="7145280" y="49100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2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 10"/>
          <p:cNvSpPr/>
          <p:nvPr/>
        </p:nvSpPr>
        <p:spPr>
          <a:xfrm>
            <a:off x="5897520" y="60300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Deux API REST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 11"/>
          <p:cNvSpPr/>
          <p:nvPr/>
        </p:nvSpPr>
        <p:spPr>
          <a:xfrm>
            <a:off x="5462640" y="6520320"/>
            <a:ext cx="370476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Données &amp; solveur communiquent efficacement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Shape 12"/>
          <p:cNvSpPr/>
          <p:nvPr/>
        </p:nvSpPr>
        <p:spPr>
          <a:xfrm>
            <a:off x="11742120" y="5122800"/>
            <a:ext cx="30240" cy="68004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Shape 13"/>
          <p:cNvSpPr/>
          <p:nvPr/>
        </p:nvSpPr>
        <p:spPr>
          <a:xfrm>
            <a:off x="11502000" y="48675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 14"/>
          <p:cNvSpPr/>
          <p:nvPr/>
        </p:nvSpPr>
        <p:spPr>
          <a:xfrm>
            <a:off x="11587320" y="49100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3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 15"/>
          <p:cNvSpPr/>
          <p:nvPr/>
        </p:nvSpPr>
        <p:spPr>
          <a:xfrm>
            <a:off x="10339560" y="60300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Code modulaire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 16"/>
          <p:cNvSpPr/>
          <p:nvPr/>
        </p:nvSpPr>
        <p:spPr>
          <a:xfrm>
            <a:off x="9904680" y="6520320"/>
            <a:ext cx="370476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Maintenance et évolutivité simplifiées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Picture 20"/>
          <p:cNvPicPr/>
          <p:nvPr/>
        </p:nvPicPr>
        <p:blipFill>
          <a:blip r:embed="rId3"/>
          <a:stretch/>
        </p:blipFill>
        <p:spPr>
          <a:xfrm>
            <a:off x="0" y="20880"/>
            <a:ext cx="14581080" cy="306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 0"/>
          <p:cNvSpPr/>
          <p:nvPr/>
        </p:nvSpPr>
        <p:spPr>
          <a:xfrm>
            <a:off x="793800" y="2250720"/>
            <a:ext cx="596988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Structure de l'interface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Shape 1"/>
          <p:cNvSpPr/>
          <p:nvPr/>
        </p:nvSpPr>
        <p:spPr>
          <a:xfrm>
            <a:off x="793800" y="32997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 2"/>
          <p:cNvSpPr/>
          <p:nvPr/>
        </p:nvSpPr>
        <p:spPr>
          <a:xfrm>
            <a:off x="1531080" y="33775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Navigation intuitive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 3"/>
          <p:cNvSpPr/>
          <p:nvPr/>
        </p:nvSpPr>
        <p:spPr>
          <a:xfrm>
            <a:off x="1531080" y="3868200"/>
            <a:ext cx="289908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Barre d'onglets responsive et boutons navigation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Shape 4"/>
          <p:cNvSpPr/>
          <p:nvPr/>
        </p:nvSpPr>
        <p:spPr>
          <a:xfrm>
            <a:off x="4713840" y="32997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 5"/>
          <p:cNvSpPr/>
          <p:nvPr/>
        </p:nvSpPr>
        <p:spPr>
          <a:xfrm>
            <a:off x="5450760" y="33775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Workflow clair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 6"/>
          <p:cNvSpPr/>
          <p:nvPr/>
        </p:nvSpPr>
        <p:spPr>
          <a:xfrm>
            <a:off x="5450760" y="3868200"/>
            <a:ext cx="289908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5 sections suivant étapes du processus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Shape 7"/>
          <p:cNvSpPr/>
          <p:nvPr/>
        </p:nvSpPr>
        <p:spPr>
          <a:xfrm>
            <a:off x="793800" y="50475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 8"/>
          <p:cNvSpPr/>
          <p:nvPr/>
        </p:nvSpPr>
        <p:spPr>
          <a:xfrm>
            <a:off x="1531080" y="5125320"/>
            <a:ext cx="285048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Sous-onglets avancés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 9"/>
          <p:cNvSpPr/>
          <p:nvPr/>
        </p:nvSpPr>
        <p:spPr>
          <a:xfrm>
            <a:off x="1531080" y="5616000"/>
            <a:ext cx="68191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Options détaillées accessibles facilement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Picture 15"/>
          <p:cNvPicPr/>
          <p:nvPr/>
        </p:nvPicPr>
        <p:blipFill>
          <a:blip r:embed="rId3"/>
          <a:stretch/>
        </p:blipFill>
        <p:spPr>
          <a:xfrm>
            <a:off x="8633880" y="0"/>
            <a:ext cx="5996160" cy="822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Picture 2"/>
          <p:cNvPicPr/>
          <p:nvPr/>
        </p:nvPicPr>
        <p:blipFill>
          <a:blip r:embed="rId2"/>
          <a:stretch/>
        </p:blipFill>
        <p:spPr>
          <a:xfrm>
            <a:off x="96840" y="2556360"/>
            <a:ext cx="6818760" cy="4280760"/>
          </a:xfrm>
          <a:prstGeom prst="rect">
            <a:avLst/>
          </a:prstGeom>
          <a:ln w="0">
            <a:noFill/>
          </a:ln>
        </p:spPr>
      </p:pic>
      <p:sp>
        <p:nvSpPr>
          <p:cNvPr id="464" name="TextBox 7"/>
          <p:cNvSpPr/>
          <p:nvPr/>
        </p:nvSpPr>
        <p:spPr>
          <a:xfrm>
            <a:off x="7164720" y="3052080"/>
            <a:ext cx="7465320" cy="122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</a:rPr>
              <a:t> </a:t>
            </a:r>
            <a:r>
              <a:rPr lang="fr-FR" sz="1750" b="1" strike="noStrike" spc="-1">
                <a:solidFill>
                  <a:srgbClr val="000000"/>
                </a:solidFill>
                <a:latin typeface="Nobile"/>
              </a:rPr>
              <a:t>Nouvelle configuration</a:t>
            </a:r>
            <a:r>
              <a:rPr lang="fr-FR" sz="1750" b="0" strike="noStrike" spc="-1">
                <a:solidFill>
                  <a:srgbClr val="000000"/>
                </a:solidFill>
                <a:latin typeface="Nobile"/>
              </a:rPr>
              <a:t> : Créer un nouvel emploi du temps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750" b="1" strike="noStrike" spc="-1">
                <a:solidFill>
                  <a:srgbClr val="000000"/>
                </a:solidFill>
                <a:latin typeface="Nobile"/>
              </a:rPr>
              <a:t>Configuration existante</a:t>
            </a:r>
            <a:r>
              <a:rPr lang="fr-FR" sz="1750" b="0" strike="noStrike" spc="-1">
                <a:solidFill>
                  <a:srgbClr val="000000"/>
                </a:solidFill>
                <a:latin typeface="Nobile"/>
              </a:rPr>
              <a:t> : Charger une configuration sauvegardé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Box 9"/>
          <p:cNvSpPr/>
          <p:nvPr/>
        </p:nvSpPr>
        <p:spPr>
          <a:xfrm>
            <a:off x="7218360" y="4696920"/>
            <a:ext cx="7664400" cy="209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orben"/>
              </a:rPr>
              <a:t>Principales caractéristiques : 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</a:rPr>
              <a:t>Design responsive avec animations légères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</a:rPr>
              <a:t>Prévisualisation des configurations existantes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fr-FR" sz="1750" b="0" strike="noStrike" spc="-1">
                <a:solidFill>
                  <a:srgbClr val="000000"/>
                </a:solidFill>
                <a:latin typeface="Nobile"/>
              </a:rPr>
              <a:t>Communication API et chargement asynchrone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Box 12"/>
          <p:cNvSpPr/>
          <p:nvPr/>
        </p:nvSpPr>
        <p:spPr>
          <a:xfrm>
            <a:off x="7132320" y="1211760"/>
            <a:ext cx="5066640" cy="76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50" b="0" strike="noStrike" spc="-1">
                <a:solidFill>
                  <a:srgbClr val="000000"/>
                </a:solidFill>
                <a:latin typeface="Corben"/>
              </a:rPr>
              <a:t>Page d’accueille 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TextBox 13"/>
          <p:cNvSpPr/>
          <p:nvPr/>
        </p:nvSpPr>
        <p:spPr>
          <a:xfrm>
            <a:off x="7164720" y="2556360"/>
            <a:ext cx="67017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200" b="0" strike="noStrike" spc="-1">
                <a:solidFill>
                  <a:srgbClr val="000000"/>
                </a:solidFill>
                <a:latin typeface="Corben"/>
              </a:rPr>
              <a:t>Interface d'accueil intuitive avec deux options distinctes</a:t>
            </a:r>
            <a:r>
              <a:rPr lang="fr-FR" sz="2200" b="0" strike="noStrike" spc="-1">
                <a:solidFill>
                  <a:srgbClr val="000000"/>
                </a:solidFill>
                <a:latin typeface="Nobile"/>
              </a:rPr>
              <a:t>: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 0"/>
          <p:cNvSpPr/>
          <p:nvPr/>
        </p:nvSpPr>
        <p:spPr>
          <a:xfrm>
            <a:off x="6847200" y="2325960"/>
            <a:ext cx="6241320" cy="6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Définition du périmètre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9" name="Image 1" descr="preencoded.png"/>
          <p:cNvPicPr/>
          <p:nvPr/>
        </p:nvPicPr>
        <p:blipFill>
          <a:blip r:embed="rId3"/>
          <a:stretch/>
        </p:blipFill>
        <p:spPr>
          <a:xfrm>
            <a:off x="7041240" y="3411720"/>
            <a:ext cx="566640" cy="566640"/>
          </a:xfrm>
          <a:prstGeom prst="rect">
            <a:avLst/>
          </a:prstGeom>
          <a:ln w="0">
            <a:noFill/>
          </a:ln>
        </p:spPr>
      </p:pic>
      <p:sp>
        <p:nvSpPr>
          <p:cNvPr id="470" name="Text 1"/>
          <p:cNvSpPr/>
          <p:nvPr/>
        </p:nvSpPr>
        <p:spPr>
          <a:xfrm>
            <a:off x="6847200" y="4202280"/>
            <a:ext cx="23295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Recherche intelligente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 2"/>
          <p:cNvSpPr/>
          <p:nvPr/>
        </p:nvSpPr>
        <p:spPr>
          <a:xfrm>
            <a:off x="6847200" y="5051520"/>
            <a:ext cx="232956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Autocomplétion en temps réel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Image 2" descr="preencoded.png"/>
          <p:cNvPicPr/>
          <p:nvPr/>
        </p:nvPicPr>
        <p:blipFill>
          <a:blip r:embed="rId4"/>
          <a:stretch/>
        </p:blipFill>
        <p:spPr>
          <a:xfrm>
            <a:off x="9786600" y="3395880"/>
            <a:ext cx="566640" cy="566640"/>
          </a:xfrm>
          <a:prstGeom prst="rect">
            <a:avLst/>
          </a:prstGeom>
          <a:ln w="0">
            <a:noFill/>
          </a:ln>
        </p:spPr>
      </p:pic>
      <p:sp>
        <p:nvSpPr>
          <p:cNvPr id="473" name="Text 3"/>
          <p:cNvSpPr/>
          <p:nvPr/>
        </p:nvSpPr>
        <p:spPr>
          <a:xfrm>
            <a:off x="9595440" y="4174920"/>
            <a:ext cx="23295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Sélections multiples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 4"/>
          <p:cNvSpPr/>
          <p:nvPr/>
        </p:nvSpPr>
        <p:spPr>
          <a:xfrm>
            <a:off x="9594000" y="5051520"/>
            <a:ext cx="232956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Formations et périodes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5" name="Image 3" descr="preencoded.png"/>
          <p:cNvPicPr/>
          <p:nvPr/>
        </p:nvPicPr>
        <p:blipFill>
          <a:blip r:embed="rId5"/>
          <a:stretch/>
        </p:blipFill>
        <p:spPr>
          <a:xfrm>
            <a:off x="12116880" y="3336840"/>
            <a:ext cx="566640" cy="566640"/>
          </a:xfrm>
          <a:prstGeom prst="rect">
            <a:avLst/>
          </a:prstGeom>
          <a:ln w="0">
            <a:noFill/>
          </a:ln>
        </p:spPr>
      </p:pic>
      <p:sp>
        <p:nvSpPr>
          <p:cNvPr id="476" name="Text 5"/>
          <p:cNvSpPr/>
          <p:nvPr/>
        </p:nvSpPr>
        <p:spPr>
          <a:xfrm>
            <a:off x="11923920" y="4148640"/>
            <a:ext cx="232956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Génération XML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 6"/>
          <p:cNvSpPr/>
          <p:nvPr/>
        </p:nvSpPr>
        <p:spPr>
          <a:xfrm>
            <a:off x="12000600" y="4688640"/>
            <a:ext cx="232956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Format dynamique pour solveur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8" name="Image 0"/>
          <p:cNvPicPr/>
          <p:nvPr/>
        </p:nvPicPr>
        <p:blipFill>
          <a:blip r:embed="rId6"/>
          <a:stretch/>
        </p:blipFill>
        <p:spPr>
          <a:xfrm>
            <a:off x="0" y="0"/>
            <a:ext cx="6604920" cy="8229240"/>
          </a:xfrm>
          <a:prstGeom prst="rect">
            <a:avLst/>
          </a:prstGeom>
          <a:ln w="0">
            <a:noFill/>
          </a:ln>
        </p:spPr>
      </p:pic>
      <p:pic>
        <p:nvPicPr>
          <p:cNvPr id="479" name="Picture 16"/>
          <p:cNvPicPr/>
          <p:nvPr/>
        </p:nvPicPr>
        <p:blipFill>
          <a:blip r:embed="rId7"/>
          <a:stretch/>
        </p:blipFill>
        <p:spPr>
          <a:xfrm>
            <a:off x="0" y="2408040"/>
            <a:ext cx="6604920" cy="283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 0"/>
          <p:cNvSpPr/>
          <p:nvPr/>
        </p:nvSpPr>
        <p:spPr>
          <a:xfrm>
            <a:off x="793800" y="208080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Filtrage des règles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 1"/>
          <p:cNvSpPr/>
          <p:nvPr/>
        </p:nvSpPr>
        <p:spPr>
          <a:xfrm>
            <a:off x="793800" y="33566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B1B27"/>
                </a:solidFill>
                <a:latin typeface="Corben"/>
                <a:ea typeface="Corben"/>
              </a:rPr>
              <a:t>Sous-onglets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Text 2"/>
          <p:cNvSpPr/>
          <p:nvPr/>
        </p:nvSpPr>
        <p:spPr>
          <a:xfrm>
            <a:off x="793800" y="393768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Contraintes fondamentales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 3"/>
          <p:cNvSpPr/>
          <p:nvPr/>
        </p:nvSpPr>
        <p:spPr>
          <a:xfrm>
            <a:off x="793800" y="43801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Contraintes métier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Text 4"/>
          <p:cNvSpPr/>
          <p:nvPr/>
        </p:nvSpPr>
        <p:spPr>
          <a:xfrm>
            <a:off x="793800" y="482220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Désactivation de règles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 5"/>
          <p:cNvSpPr/>
          <p:nvPr/>
        </p:nvSpPr>
        <p:spPr>
          <a:xfrm>
            <a:off x="7599600" y="33566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B1B27"/>
                </a:solidFill>
                <a:latin typeface="Corben"/>
                <a:ea typeface="Corben"/>
              </a:rPr>
              <a:t>Fonctionnalités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Text 6"/>
          <p:cNvSpPr/>
          <p:nvPr/>
        </p:nvSpPr>
        <p:spPr>
          <a:xfrm>
            <a:off x="7599600" y="393768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Activation/désactivation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 7"/>
          <p:cNvSpPr/>
          <p:nvPr/>
        </p:nvSpPr>
        <p:spPr>
          <a:xfrm>
            <a:off x="7599600" y="43801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Recherche textuelle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 8"/>
          <p:cNvSpPr/>
          <p:nvPr/>
        </p:nvSpPr>
        <p:spPr>
          <a:xfrm>
            <a:off x="7599600" y="482220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Tri et filtrage tabulaire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 9"/>
          <p:cNvSpPr/>
          <p:nvPr/>
        </p:nvSpPr>
        <p:spPr>
          <a:xfrm>
            <a:off x="7599600" y="526428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Compteurs de règles actives/inactives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Text 10"/>
          <p:cNvSpPr/>
          <p:nvPr/>
        </p:nvSpPr>
        <p:spPr>
          <a:xfrm>
            <a:off x="7599600" y="57067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Modes de désactivation variés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 0"/>
          <p:cNvSpPr/>
          <p:nvPr/>
        </p:nvSpPr>
        <p:spPr>
          <a:xfrm>
            <a:off x="793800" y="1970280"/>
            <a:ext cx="67215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Filtrage avancé des règles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Shape 1"/>
          <p:cNvSpPr/>
          <p:nvPr/>
        </p:nvSpPr>
        <p:spPr>
          <a:xfrm>
            <a:off x="793800" y="3018960"/>
            <a:ext cx="169560" cy="852840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 2"/>
          <p:cNvSpPr/>
          <p:nvPr/>
        </p:nvSpPr>
        <p:spPr>
          <a:xfrm>
            <a:off x="1303920" y="30189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Multi-critères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 3"/>
          <p:cNvSpPr/>
          <p:nvPr/>
        </p:nvSpPr>
        <p:spPr>
          <a:xfrm>
            <a:off x="1303920" y="3509640"/>
            <a:ext cx="70459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Type de contrainte, nom, label, générateur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Shape 4"/>
          <p:cNvSpPr/>
          <p:nvPr/>
        </p:nvSpPr>
        <p:spPr>
          <a:xfrm>
            <a:off x="1134000" y="4099320"/>
            <a:ext cx="169560" cy="852840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 5"/>
          <p:cNvSpPr/>
          <p:nvPr/>
        </p:nvSpPr>
        <p:spPr>
          <a:xfrm>
            <a:off x="1644120" y="40993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Saisie manuelle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 6"/>
          <p:cNvSpPr/>
          <p:nvPr/>
        </p:nvSpPr>
        <p:spPr>
          <a:xfrm>
            <a:off x="1644120" y="4589640"/>
            <a:ext cx="67057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Support des plages (ex : 1-5, 8)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Shape 7"/>
          <p:cNvSpPr/>
          <p:nvPr/>
        </p:nvSpPr>
        <p:spPr>
          <a:xfrm>
            <a:off x="1474200" y="5179320"/>
            <a:ext cx="169560" cy="852840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 8"/>
          <p:cNvSpPr/>
          <p:nvPr/>
        </p:nvSpPr>
        <p:spPr>
          <a:xfrm>
            <a:off x="1984320" y="5179320"/>
            <a:ext cx="30006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Mise à jour dynamique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Text 9"/>
          <p:cNvSpPr/>
          <p:nvPr/>
        </p:nvSpPr>
        <p:spPr>
          <a:xfrm>
            <a:off x="1984320" y="5669640"/>
            <a:ext cx="63655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Traitement JSON &amp; affichage en temps réel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1" name="Image 0"/>
          <p:cNvPicPr/>
          <p:nvPr/>
        </p:nvPicPr>
        <p:blipFill>
          <a:blip r:embed="rId3"/>
          <a:stretch/>
        </p:blipFill>
        <p:spPr>
          <a:xfrm>
            <a:off x="8350200" y="-15480"/>
            <a:ext cx="6279840" cy="8229240"/>
          </a:xfrm>
          <a:prstGeom prst="rect">
            <a:avLst/>
          </a:prstGeom>
          <a:ln w="0"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43EC73-D522-412D-8159-7E9016A8A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520" y="5001809"/>
            <a:ext cx="5986783" cy="2630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D61EF8-CB23-46FD-A0DC-C453B4E44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520" y="687461"/>
            <a:ext cx="6049541" cy="3558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p15="http://schemas.microsoft.com/office/powerpoint/2012/main" xmlns="">
      <p:transition spd="slow">
        <p:split dir="out"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575</Words>
  <Application>Microsoft Office PowerPoint</Application>
  <PresentationFormat>Custom</PresentationFormat>
  <Paragraphs>153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Arial</vt:lpstr>
      <vt:lpstr>Calibri</vt:lpstr>
      <vt:lpstr>Corbel</vt:lpstr>
      <vt:lpstr>Corben</vt:lpstr>
      <vt:lpstr>Kanit Light</vt:lpstr>
      <vt:lpstr>Nobile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vi bùi</cp:lastModifiedBy>
  <cp:revision>32</cp:revision>
  <dcterms:created xsi:type="dcterms:W3CDTF">2025-05-06T03:12:57Z</dcterms:created>
  <dcterms:modified xsi:type="dcterms:W3CDTF">2025-05-08T22:23:28Z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Custom</vt:lpwstr>
  </property>
  <property fmtid="{D5CDD505-2E9C-101B-9397-08002B2CF9AE}" pid="4" name="Slides">
    <vt:i4>14</vt:i4>
  </property>
</Properties>
</file>