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32"/>
  </p:notesMasterIdLst>
  <p:sldIdLst>
    <p:sldId id="256" r:id="rId6"/>
    <p:sldId id="201588676" r:id="rId7"/>
    <p:sldId id="2134805013" r:id="rId8"/>
    <p:sldId id="2134805014" r:id="rId9"/>
    <p:sldId id="2134805018" r:id="rId10"/>
    <p:sldId id="2134805019" r:id="rId11"/>
    <p:sldId id="2134805021" r:id="rId12"/>
    <p:sldId id="2134805026" r:id="rId13"/>
    <p:sldId id="2134805025" r:id="rId14"/>
    <p:sldId id="2134805015" r:id="rId15"/>
    <p:sldId id="2134805017" r:id="rId16"/>
    <p:sldId id="2134805022" r:id="rId17"/>
    <p:sldId id="2134805016" r:id="rId18"/>
    <p:sldId id="2134805006" r:id="rId19"/>
    <p:sldId id="2134805024" r:id="rId20"/>
    <p:sldId id="2134805023" r:id="rId21"/>
    <p:sldId id="201588680" r:id="rId22"/>
    <p:sldId id="2134805010" r:id="rId23"/>
    <p:sldId id="201588678" r:id="rId24"/>
    <p:sldId id="201588679" r:id="rId25"/>
    <p:sldId id="2134805007" r:id="rId26"/>
    <p:sldId id="201588675" r:id="rId27"/>
    <p:sldId id="2134805011" r:id="rId28"/>
    <p:sldId id="260" r:id="rId29"/>
    <p:sldId id="257" r:id="rId30"/>
    <p:sldId id="25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1F305C-43EB-4CDE-85DF-75B64D56AE03}">
          <p14:sldIdLst>
            <p14:sldId id="256"/>
            <p14:sldId id="201588676"/>
            <p14:sldId id="2134805013"/>
            <p14:sldId id="2134805014"/>
            <p14:sldId id="2134805018"/>
            <p14:sldId id="2134805019"/>
            <p14:sldId id="2134805021"/>
            <p14:sldId id="2134805026"/>
            <p14:sldId id="2134805025"/>
            <p14:sldId id="2134805015"/>
            <p14:sldId id="2134805017"/>
            <p14:sldId id="2134805022"/>
            <p14:sldId id="2134805016"/>
            <p14:sldId id="2134805006"/>
            <p14:sldId id="2134805024"/>
            <p14:sldId id="2134805023"/>
            <p14:sldId id="201588680"/>
            <p14:sldId id="2134805010"/>
            <p14:sldId id="201588678"/>
            <p14:sldId id="201588679"/>
            <p14:sldId id="2134805007"/>
            <p14:sldId id="201588675"/>
            <p14:sldId id="2134805011"/>
            <p14:sldId id="260"/>
          </p14:sldIdLst>
        </p14:section>
        <p14:section name="Appendix" id="{1C7E4DC6-592B-42A8-9EC6-39DD5733DD4C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3FE08A-1B36-7C90-7712-F7FDDA1CD052}" name="Wee Heong NEO" initials="WN" userId="S::weeheong.neo@sas.com::32b53e44-16cb-4ef5-8c39-158574d87fcc" providerId="AD"/>
  <p188:author id="{32D7C8D5-C382-1E05-3E28-C6107AC617DE}" name="Yin Lu" initials="YL" userId="S::Yin.Lu@sas.com::d68410bf-b863-496b-a8f7-6fe40570e3b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 Lu" initials="YL" lastIdx="1" clrIdx="0">
    <p:extLst>
      <p:ext uri="{19B8F6BF-5375-455C-9EA6-DF929625EA0E}">
        <p15:presenceInfo xmlns:p15="http://schemas.microsoft.com/office/powerpoint/2012/main" userId="S::Yin.Lu@sas.com::d68410bf-b863-496b-a8f7-6fe40570e3b9" providerId="AD"/>
      </p:ext>
    </p:extLst>
  </p:cmAuthor>
  <p:cmAuthor id="2" name="Mark Escauriaga" initials="ME" lastIdx="2" clrIdx="1">
    <p:extLst>
      <p:ext uri="{19B8F6BF-5375-455C-9EA6-DF929625EA0E}">
        <p15:presenceInfo xmlns:p15="http://schemas.microsoft.com/office/powerpoint/2012/main" userId="S::mark.escauriaga@SAS.COM::eabd8d13-6ee5-4915-8e85-aed6d52e5c6e" providerId="AD"/>
      </p:ext>
    </p:extLst>
  </p:cmAuthor>
  <p:cmAuthor id="3" name="Ravi Chandra Babu Manne" initials="RCBM" lastIdx="1" clrIdx="2">
    <p:extLst>
      <p:ext uri="{19B8F6BF-5375-455C-9EA6-DF929625EA0E}">
        <p15:presenceInfo xmlns:p15="http://schemas.microsoft.com/office/powerpoint/2012/main" userId="S::Ravi.Manne@SAS.COM::857d1a40-baf9-454b-8b11-8ac195be5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7B7C3-B752-4794-8C55-006092DA20D4}" v="4" dt="2022-04-11T02:39:18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08T11:23:57.356" idx="1">
    <p:pos x="5364" y="749"/>
    <p:text>[@Ravi Chandra Babu Manne], [@Ashok Kumar Konatham] please update accordingly. We try to properly scope in the requirements, that's why i wanted PSD to specify Group level UAM only. Because if it will be GROUP + USER level, then it will create extended efforts and complexity to the script development</p:text>
    <p:extLst>
      <p:ext uri="{C676402C-5697-4E1C-873F-D02D1690AC5C}">
        <p15:threadingInfo xmlns:p15="http://schemas.microsoft.com/office/powerpoint/2012/main" timeZoneBias="-480"/>
      </p:ext>
    </p:extLst>
  </p:cm>
  <p:cm authorId="2" dt="2022-04-08T11:29:15.339" idx="2">
    <p:pos x="5364" y="845"/>
    <p:text>I added new lines in green</p:text>
    <p:extLst>
      <p:ext uri="{C676402C-5697-4E1C-873F-D02D1690AC5C}">
        <p15:threadingInfo xmlns:p15="http://schemas.microsoft.com/office/powerpoint/2012/main" timeZoneBias="-480">
          <p15:parentCm authorId="2" idx="1"/>
        </p15:threadingInfo>
      </p:ext>
    </p:extLst>
  </p:cm>
  <p:cm authorId="3" dt="2022-04-08T14:53:40.529" idx="1">
    <p:pos x="5364" y="941"/>
    <p:text>addressed</p:text>
    <p:extLst>
      <p:ext uri="{C676402C-5697-4E1C-873F-D02D1690AC5C}">
        <p15:threadingInfo xmlns:p15="http://schemas.microsoft.com/office/powerpoint/2012/main" timeZoneBias="-480">
          <p15:parentCm authorId="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18CD4-2C45-45A8-99C3-F1AA6EDE08F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1D98-F4D6-4ED0-8A57-E10C8BA0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yammer.com/main/threads/eyJfdHlwZSI6IlRocmVhZCIsImlkIjoiMTY1MDYwNzQxOTM2NzQyNCJ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yammer.com/main/threads/eyJfdHlwZSI6IlRocmVhZCIsImlkIjoiMTY1MDYwNzQxOTM2NzQyNCJ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ocumentation.sas.com/doc/en/vdmmlcdc/8.1/caspg/p0hl1p1jnrmna0n1hx4lz5hbak8p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.documentation.sas.com/doc/en/vdmmlcdc/8.1/caspg/p0swbnki9gy5iin1lgzku3w6euqx.htm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+mj-lt"/>
              </a:rPr>
              <a:t>Additional considerations for DISK storage (SASHDAT/</a:t>
            </a:r>
            <a:r>
              <a:rPr lang="en-US" sz="1200" err="1">
                <a:solidFill>
                  <a:schemeClr val="bg1"/>
                </a:solidFill>
                <a:latin typeface="+mj-lt"/>
              </a:rPr>
              <a:t>cas_disk_cache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/>
          </a:p>
          <a:p>
            <a:r>
              <a:rPr lang="en-US"/>
              <a:t>https://www.sas.com/content/dam/SAS/support/en/sas-global-forum-proceedings/2019/3351-2019.pdf</a:t>
            </a:r>
          </a:p>
          <a:p>
            <a:r>
              <a:rPr lang="en-US"/>
              <a:t>https://communities.sas.com/t5/SAS-Communities-Library/Provisioning-CAS-DISK-CACHE-for-SAS-Viya/ta-p/603689</a:t>
            </a:r>
          </a:p>
          <a:p>
            <a:endParaRPr lang="en-US"/>
          </a:p>
          <a:p>
            <a:r>
              <a:rPr lang="en-US"/>
              <a:t>Yammer post on similar use case:</a:t>
            </a:r>
            <a:br>
              <a:rPr lang="en-US"/>
            </a:br>
            <a:r>
              <a:rPr lang="en-US" b="0" i="0" u="none" strike="noStrike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3" tooltip="https://web.yammer.com/main/threads/eyjfdhlwzsi6ilrocmvhzcisimlkijoimty1mdywnzqxotm2nzqyncj9"/>
              </a:rPr>
              <a:t>https://web.yammer.com/main/threads/eyJfdHlwZSI6IlRocmVhZCIsImlkIjoiMTY1MDYwNzQxOTM2NzQyNCJ9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+mj-lt"/>
              </a:rPr>
              <a:t>Additional considerations for DISK storage (SASHDAT/</a:t>
            </a:r>
            <a:r>
              <a:rPr lang="en-US" sz="1200" err="1">
                <a:solidFill>
                  <a:schemeClr val="bg1"/>
                </a:solidFill>
                <a:latin typeface="+mj-lt"/>
              </a:rPr>
              <a:t>cas_disk_cache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/>
          </a:p>
          <a:p>
            <a:r>
              <a:rPr lang="en-US"/>
              <a:t>https://www.sas.com/content/dam/SAS/support/en/sas-global-forum-proceedings/2019/3351-2019.pdf</a:t>
            </a:r>
          </a:p>
          <a:p>
            <a:r>
              <a:rPr lang="en-US"/>
              <a:t>https://communities.sas.com/t5/SAS-Communities-Library/Provisioning-CAS-DISK-CACHE-for-SAS-Viya/ta-p/603689</a:t>
            </a:r>
          </a:p>
          <a:p>
            <a:endParaRPr lang="en-US"/>
          </a:p>
          <a:p>
            <a:r>
              <a:rPr lang="en-US"/>
              <a:t>Yammer post on similar use case:</a:t>
            </a:r>
            <a:br>
              <a:rPr lang="en-US"/>
            </a:br>
            <a:r>
              <a:rPr lang="en-US" b="0" i="0" u="none" strike="noStrike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3" tooltip="https://web.yammer.com/main/threads/eyjfdhlwzsi6ilrocmvhzcisimlkijoimty1mdywnzqxotm2nzqyncj9"/>
              </a:rPr>
              <a:t>https://web.yammer.com/main/threads/eyJfdHlwZSI6IlRocmVhZCIsImlkIjoiMTY1MDYwNzQxOTM2NzQyNCJ9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3" tooltip="https://go.documentation.sas.com/doc/en/vdmmlcdc/8.1/caspg/p0hl1p1jnrmna0n1hx4lz5hbak8p.htm"/>
              </a:rPr>
              <a:t>https://go.documentation.sas.com/doc/en/vdmmlcdc/8.1/caspg/p0hl1p1jnrmna0n1hx4lz5hbak8p.htm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Access Control Action Set: Examples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Set a Dynamic Row-Level Filter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u="none" strike="noStrike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4" tooltip="https://go.documentation.sas.com/doc/en/vdmmlcdc/8.1/caspg/p0swbnki9gy5iin1lgzku3w6euqx.htm"/>
              </a:rPr>
              <a:t>https://go.documentation.sas.com/doc/en/vdmmlcdc/8.1/caspg/p0swbnki9gy5iin1lgzku3w6euqx.htm</a:t>
            </a: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Hide a Column from Most Users</a:t>
            </a:r>
          </a:p>
          <a:p>
            <a:pPr algn="l"/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  <a:p>
            <a:r>
              <a:rPr lang="en-US" b="1" i="0">
                <a:solidFill>
                  <a:srgbClr val="CC6600"/>
                </a:solidFill>
                <a:effectLst/>
                <a:latin typeface="Arial" panose="020B0604020202020204" pitchFamily="34" charset="0"/>
              </a:rPr>
              <a:t>Get list of all users and their Viya custom groups</a:t>
            </a:r>
            <a:endParaRPr lang="en-US"/>
          </a:p>
          <a:p>
            <a:r>
              <a:rPr lang="en-US"/>
              <a:t>https://communities.sas.com/t5/Administration-and-Deployment/SAS-VIYA-Fetching-List-of-Users-Groups-Creation-Date/td-p/723793 </a:t>
            </a:r>
          </a:p>
          <a:p>
            <a:r>
              <a:rPr lang="en-US"/>
              <a:t>https://communities.sas.com/t5/SAS-Viya/Get-list-of-all-users-and-their-Viya-custom-groups/m-p/637761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a high-level for SAS Viya, the server specs recommendation will be based on: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data to be lifted in-memory (CAS)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users to perform visual exploration (for light users), machine learning development (for power users) the data needs to be on CAS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sizing document, we put 300GB as the total data to be loaded in-memory. This is based on attached email – “RE: kindly phase your question here”.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1100" u="sng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total in-memory usage – CAS Server – Maximum Average in %: 50.5 which is ~260GB we rounded up to 300GB 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CIMB’s </a:t>
            </a:r>
            <a:r>
              <a:rPr lang="en-US" sz="1100" u="sng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Viya CAS Server is 24CORES and Memory is 512GB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Therefore EEC recommended: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AWS – usable memory of ~460GB (WORKER NODES will have total of 480GB RAM, covering overhead for processing)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on-premise distributed -  usable memory of ~560GB (WORKER NODES will have total of 576GB RAM, covering overhead for processing)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on-premise non-distributed – usable memory of ~435GB RAM (CAS SERVER NODE will have total of 512GB RAM, covering overhead for processing)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variations depending on the available processors’/instance’ specs. SAS provides minimum specs based on the inputs. If CIMB wants to add more core/memory/storage/</a:t>
            </a:r>
            <a:r>
              <a:rPr lang="en-US" sz="11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etc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then it would be better.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 of concurrent users and role/activity type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the inputs from CIMB there will be </a:t>
            </a: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35 TOTAL users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 </a:t>
            </a: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 CONCURTRENT users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advanced users - 15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Concurrent advanced users – 10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SAS Visual Statistics, Visual Data Mining and Machine Learning , Model Manager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light users - 20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Concurrent light users – 10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exploration on SAS Visual Analytics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Average data size being accessed by users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the info, we have provided to EEC: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Viewers and light users: 1GB-6GB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Power/advanced users: 3GB-6GB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6GB is the size of the largest table to be accessed as per CIMB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a high-level for SAS Viya, the server specs recommendation will be based on: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data to be lifted in-memory (CAS)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users to perform visual exploration (for light users), machine learning development (for power users) the data needs to be on CAS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sizing document, we put 300GB as the total data to be loaded in-memory. This is based on attached email – “RE: kindly phase your question here”.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1100" u="sng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total in-memory usage – CAS Server – Maximum Average in %: 50.5 which is ~260GB we rounded up to 300GB 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CIMB’s </a:t>
            </a:r>
            <a:r>
              <a:rPr lang="en-US" sz="1100" u="sng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Viya CAS Server is 24CORES and Memory is 512GB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Therefore EEC recommended: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AWS – usable memory of ~460GB (WORKER NODES will have total of 480GB RAM, covering overhead for processing)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on-premise distributed -  usable memory of ~560GB (WORKER NODES will have total of 576GB RAM, covering overhead for processing)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on-premise non-distributed – usable memory of ~435GB RAM (CAS SERVER NODE will have total of 512GB RAM, covering overhead for processing)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variations depending on the available processors’/instance’ specs. SAS provides minimum specs based on the inputs. If CIMB wants to add more core/memory/storage/</a:t>
            </a:r>
            <a:r>
              <a:rPr lang="en-US" sz="11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etc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then it would be better.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 of concurrent users and role/activity type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the inputs from CIMB there will be </a:t>
            </a: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35 TOTAL users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 </a:t>
            </a: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 CONCURTRENT users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advanced users - 15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Concurrent advanced users – 10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SAS Visual Statistics, Visual Data Mining and Machine Learning , Model Manager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light users - 20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Concurrent light users – 10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exploration on SAS Visual Analytics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Average data size being accessed by users</a:t>
            </a: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the info, we have provided to EEC: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Viewers and light users: 1GB-6GB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Power/advanced users: 3GB-6GB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6GB is the size of the largest table to be accessed as per CIMB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1D98-F4D6-4ED0-8A57-E10C8BA0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ocumentation.sas.com/doc/en/pgmsascdc/9.4_3.5/caspg/cas-accesscontrol-updsomeacscolumn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go.documentation.sas.com/doc/en/pgmsascdc/9.4_3.5/caspg/cas-accesscontrol-updsomeacstabl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4" Type="http://schemas.openxmlformats.org/officeDocument/2006/relationships/hyperlink" Target="https://rise.articulate.com/share/96pQMYBBR6aqLKMY7uraYm2e02Baz9gE#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753308-15D6-4479-9CD4-BE7FE9596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CIMB’s CDM Expansion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0F76E-DEE0-48DA-B94D-5DD3CB4A0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/>
              <a:t>Options for UAM</a:t>
            </a: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2D9FA-60C4-443C-BA2A-320A50611828}"/>
              </a:ext>
            </a:extLst>
          </p:cNvPr>
          <p:cNvCxnSpPr>
            <a:cxnSpLocks/>
          </p:cNvCxnSpPr>
          <p:nvPr/>
        </p:nvCxnSpPr>
        <p:spPr>
          <a:xfrm>
            <a:off x="4572000" y="1064129"/>
            <a:ext cx="1" cy="380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EE6380-962F-46E6-A5FC-D64A818311A3}"/>
              </a:ext>
            </a:extLst>
          </p:cNvPr>
          <p:cNvSpPr txBox="1"/>
          <p:nvPr/>
        </p:nvSpPr>
        <p:spPr>
          <a:xfrm>
            <a:off x="900453" y="936646"/>
            <a:ext cx="277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1: Dedicated Database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2CB0-7C55-477B-9653-112FDABC952D}"/>
              </a:ext>
            </a:extLst>
          </p:cNvPr>
          <p:cNvSpPr txBox="1"/>
          <p:nvPr/>
        </p:nvSpPr>
        <p:spPr>
          <a:xfrm>
            <a:off x="0" y="1304247"/>
            <a:ext cx="457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provision a dedicated DB within CDM and integrate with SAS Viya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CIMB’s DB Administrator to implement table, CLS and RLS within the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The UAM rules set will be based on User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will align the DB User Groups with SAS Viya User Groups and create respective LIBRARIES per User Groups to enforce data access rights within Viya</a:t>
            </a:r>
          </a:p>
          <a:p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Best practice is to house all historical data in a DB to achieve complex 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On-boarding and maintenance of new users and groups will be within a UI within the DB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Viya can integrate with the DB to align with the Group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All Business Users (non-SAS users) can be granted access to the DB , depending on their group permissions.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Third party applications can directly integrate with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Minimal SAS Services CR or no CR?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Requires new server and DB license.</a:t>
            </a: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851B-8D91-4B72-A7BD-80B46D30B5FB}"/>
              </a:ext>
            </a:extLst>
          </p:cNvPr>
          <p:cNvSpPr txBox="1"/>
          <p:nvPr/>
        </p:nvSpPr>
        <p:spPr>
          <a:xfrm>
            <a:off x="5472453" y="936646"/>
            <a:ext cx="277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2: UAM on SAS Viya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EF3AB-A5BE-4A68-8A63-652B8AF8DF70}"/>
              </a:ext>
            </a:extLst>
          </p:cNvPr>
          <p:cNvSpPr txBox="1"/>
          <p:nvPr/>
        </p:nvSpPr>
        <p:spPr>
          <a:xfrm>
            <a:off x="4572000" y="1304247"/>
            <a:ext cx="4572000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Data to be loaded in CAS (in-memory) and can be offloaded to DISK (SASHDAT) if not needed – for tables with sensitive information (14 tables)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Table, CLS and RLS will be done within CAS and SASHDAT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For on boarding and updating the UAM: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Users will be based on AD integrated to Viya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Custom Groups will be created in SAS Environment Manager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The users will be aligned to respective Custom Groups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CLS and RLS rules need to be maintained in a table/file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Customized SAS scripts need to be created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Join tables to merge the columns required for RLS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Extract the User and Custom Groups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Use the CLS and RLS rules within a table as lookup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cater for data retention/housekeeping of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If data can fit in CAS/SASHDAT, no need to expand memory and cores of SAS Viya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Business users can access the data directly within SAS Viya applications with the desired access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If data is larger than the memory (435GB) then performance will degrade.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Additional considerations for DISK storage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0000"/>
                </a:solidFill>
                <a:latin typeface="+mj-lt"/>
              </a:rPr>
              <a:t>SAS Services scoping for implementation</a:t>
            </a:r>
            <a:endParaRPr lang="en-US" sz="1000">
              <a:solidFill>
                <a:srgbClr val="FF0000"/>
              </a:solidFill>
              <a:latin typeface="+mj-lt"/>
              <a:cs typeface="Calibri Light"/>
            </a:endParaRPr>
          </a:p>
          <a:p>
            <a:endParaRPr lang="en-US" sz="10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7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Option 1: Dataset Segregation 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- SCOPE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Dedicated Database 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- SCOPE</a:t>
            </a:r>
          </a:p>
        </p:txBody>
      </p:sp>
    </p:spTree>
    <p:extLst>
      <p:ext uri="{BB962C8B-B14F-4D97-AF65-F5344CB8AC3E}">
        <p14:creationId xmlns:p14="http://schemas.microsoft.com/office/powerpoint/2010/main" val="10104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753308-15D6-4479-9CD4-BE7FE9596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CIMB’s CDM Expansion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0F76E-DEE0-48DA-B94D-5DD3CB4A0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UAM Requirements</a:t>
            </a:r>
          </a:p>
          <a:p>
            <a:r>
              <a:rPr lang="en-US">
                <a:solidFill>
                  <a:srgbClr val="FF0000"/>
                </a:solidFill>
              </a:rPr>
              <a:t>SUCEEDING SLIDES</a:t>
            </a:r>
          </a:p>
          <a:p>
            <a:r>
              <a:rPr lang="en-US">
                <a:solidFill>
                  <a:srgbClr val="FF0000"/>
                </a:solidFill>
              </a:rPr>
              <a:t>FOR INTERNAL ONLY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8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Proposed Technical Architecture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defTabSz="137160">
              <a:spcBef>
                <a:spcPct val="0"/>
              </a:spcBef>
              <a:defRPr/>
            </a:pP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Deploy On-</a:t>
            </a:r>
            <a:r>
              <a:rPr lang="fr-FR" sz="1800" b="1" spc="300" err="1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Premise</a:t>
            </a: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 –SMP</a:t>
            </a:r>
          </a:p>
          <a:p>
            <a:pPr defTabSz="137160">
              <a:spcBef>
                <a:spcPct val="0"/>
              </a:spcBef>
              <a:defRPr/>
            </a:pPr>
            <a:r>
              <a:rPr lang="en-US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SAS Viya3.5 – PRODUCTION</a:t>
            </a:r>
            <a:endParaRPr lang="en-US" b="1" spc="300">
              <a:gradFill flip="none" rotWithShape="1">
                <a:gsLst>
                  <a:gs pos="0">
                    <a:srgbClr val="19BBB7"/>
                  </a:gs>
                  <a:gs pos="100000">
                    <a:srgbClr val="415BA9"/>
                  </a:gs>
                </a:gsLst>
                <a:lin ang="8100000" scaled="1"/>
                <a:tileRect/>
              </a:gra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B9D6EE-209F-4DAA-9D56-8E3791F26E6D}"/>
              </a:ext>
            </a:extLst>
          </p:cNvPr>
          <p:cNvSpPr/>
          <p:nvPr/>
        </p:nvSpPr>
        <p:spPr>
          <a:xfrm>
            <a:off x="1114425" y="1120140"/>
            <a:ext cx="7057417" cy="388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106" name="Group 4">
            <a:extLst>
              <a:ext uri="{FF2B5EF4-FFF2-40B4-BE49-F238E27FC236}">
                <a16:creationId xmlns:a16="http://schemas.microsoft.com/office/drawing/2014/main" id="{54DB98A7-B50F-4779-8D96-91F89B363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8244" y="1109663"/>
            <a:ext cx="6911579" cy="3827860"/>
            <a:chOff x="998" y="932"/>
            <a:chExt cx="5805" cy="3215"/>
          </a:xfrm>
        </p:grpSpPr>
        <p:sp>
          <p:nvSpPr>
            <p:cNvPr id="1107" name="AutoShape 3">
              <a:extLst>
                <a:ext uri="{FF2B5EF4-FFF2-40B4-BE49-F238E27FC236}">
                  <a16:creationId xmlns:a16="http://schemas.microsoft.com/office/drawing/2014/main" id="{23656E01-B75C-4E22-8B99-5FEB1ED920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98" y="932"/>
              <a:ext cx="5805" cy="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8" name="Rectangle 5">
              <a:extLst>
                <a:ext uri="{FF2B5EF4-FFF2-40B4-BE49-F238E27FC236}">
                  <a16:creationId xmlns:a16="http://schemas.microsoft.com/office/drawing/2014/main" id="{94412B46-CDD7-4405-842F-0E71E59B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517"/>
              <a:ext cx="2985" cy="1492"/>
            </a:xfrm>
            <a:prstGeom prst="rect">
              <a:avLst/>
            </a:prstGeom>
            <a:solidFill>
              <a:srgbClr val="EA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9" name="Rectangle 6">
              <a:extLst>
                <a:ext uri="{FF2B5EF4-FFF2-40B4-BE49-F238E27FC236}">
                  <a16:creationId xmlns:a16="http://schemas.microsoft.com/office/drawing/2014/main" id="{8D87AE3A-28F9-419D-9A9A-C5C9CB3BA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517"/>
              <a:ext cx="2985" cy="1492"/>
            </a:xfrm>
            <a:prstGeom prst="rect">
              <a:avLst/>
            </a:prstGeom>
            <a:noFill/>
            <a:ln w="11113" cap="rnd">
              <a:solidFill>
                <a:srgbClr val="548B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0" name="Rectangle 7">
              <a:extLst>
                <a:ext uri="{FF2B5EF4-FFF2-40B4-BE49-F238E27FC236}">
                  <a16:creationId xmlns:a16="http://schemas.microsoft.com/office/drawing/2014/main" id="{F10F276A-14E3-4C21-AD6B-5679877B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955"/>
              <a:ext cx="13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750" b="1">
                  <a:solidFill>
                    <a:srgbClr val="000000"/>
                  </a:solidFill>
                </a:rPr>
                <a:t>Production Environment Topology </a:t>
              </a:r>
              <a:endParaRPr lang="en-US" altLang="en-US" sz="1350"/>
            </a:p>
          </p:txBody>
        </p:sp>
        <p:sp>
          <p:nvSpPr>
            <p:cNvPr id="1111" name="Rectangle 8">
              <a:extLst>
                <a:ext uri="{FF2B5EF4-FFF2-40B4-BE49-F238E27FC236}">
                  <a16:creationId xmlns:a16="http://schemas.microsoft.com/office/drawing/2014/main" id="{87DCD460-194C-4EBD-BBD5-DED127BA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955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750" b="1">
                  <a:solidFill>
                    <a:srgbClr val="000000"/>
                  </a:solidFill>
                </a:rPr>
                <a:t>–</a:t>
              </a:r>
              <a:endParaRPr lang="en-US" altLang="en-US" sz="1350"/>
            </a:p>
          </p:txBody>
        </p:sp>
        <p:sp>
          <p:nvSpPr>
            <p:cNvPr id="1114" name="Rectangle 9">
              <a:extLst>
                <a:ext uri="{FF2B5EF4-FFF2-40B4-BE49-F238E27FC236}">
                  <a16:creationId xmlns:a16="http://schemas.microsoft.com/office/drawing/2014/main" id="{A5072A78-7C7E-49EE-9402-55E6A55B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95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endParaRPr lang="en-US" altLang="en-US" sz="1350"/>
            </a:p>
          </p:txBody>
        </p:sp>
        <p:sp>
          <p:nvSpPr>
            <p:cNvPr id="1115" name="Rectangle 10">
              <a:extLst>
                <a:ext uri="{FF2B5EF4-FFF2-40B4-BE49-F238E27FC236}">
                  <a16:creationId xmlns:a16="http://schemas.microsoft.com/office/drawing/2014/main" id="{F983FBAD-B4FB-4DEF-9B7E-F043005C5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955"/>
              <a:ext cx="4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750" b="1">
                  <a:solidFill>
                    <a:srgbClr val="000000"/>
                  </a:solidFill>
                </a:rPr>
                <a:t>SAS Viya 3.5</a:t>
              </a:r>
              <a:endParaRPr lang="en-US" altLang="en-US" sz="1350"/>
            </a:p>
          </p:txBody>
        </p:sp>
        <p:sp>
          <p:nvSpPr>
            <p:cNvPr id="1116" name="Rectangle 11">
              <a:extLst>
                <a:ext uri="{FF2B5EF4-FFF2-40B4-BE49-F238E27FC236}">
                  <a16:creationId xmlns:a16="http://schemas.microsoft.com/office/drawing/2014/main" id="{DCAE2458-E697-4A75-8C58-01C39D6F1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084"/>
              <a:ext cx="116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000000"/>
                  </a:solidFill>
                </a:rPr>
                <a:t>Logical Implementation Reference Diagram</a:t>
              </a:r>
              <a:endParaRPr lang="en-US" altLang="en-US" sz="1350"/>
            </a:p>
          </p:txBody>
        </p:sp>
        <p:sp>
          <p:nvSpPr>
            <p:cNvPr id="1117" name="Rectangle 12">
              <a:extLst>
                <a:ext uri="{FF2B5EF4-FFF2-40B4-BE49-F238E27FC236}">
                  <a16:creationId xmlns:a16="http://schemas.microsoft.com/office/drawing/2014/main" id="{B9CEE60C-F486-489C-9B08-F3D86467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1011"/>
              <a:ext cx="42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450" b="1">
                  <a:solidFill>
                    <a:srgbClr val="000000"/>
                  </a:solidFill>
                </a:rPr>
                <a:t>Prepared for CIMB</a:t>
              </a:r>
              <a:endParaRPr lang="en-US" altLang="en-US" sz="1350"/>
            </a:p>
          </p:txBody>
        </p:sp>
        <p:sp>
          <p:nvSpPr>
            <p:cNvPr id="1118" name="Line 13">
              <a:extLst>
                <a:ext uri="{FF2B5EF4-FFF2-40B4-BE49-F238E27FC236}">
                  <a16:creationId xmlns:a16="http://schemas.microsoft.com/office/drawing/2014/main" id="{34283018-A6D1-4918-982F-E13133698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954"/>
              <a:ext cx="363" cy="2"/>
            </a:xfrm>
            <a:prstGeom prst="line">
              <a:avLst/>
            </a:prstGeom>
            <a:noFill/>
            <a:ln w="15875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9" name="Freeform 14">
              <a:extLst>
                <a:ext uri="{FF2B5EF4-FFF2-40B4-BE49-F238E27FC236}">
                  <a16:creationId xmlns:a16="http://schemas.microsoft.com/office/drawing/2014/main" id="{EB9B82D6-3558-4A6D-B2DC-2066CE34E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1935"/>
              <a:ext cx="41" cy="41"/>
            </a:xfrm>
            <a:custGeom>
              <a:avLst/>
              <a:gdLst>
                <a:gd name="T0" fmla="*/ 41 w 41"/>
                <a:gd name="T1" fmla="*/ 41 h 41"/>
                <a:gd name="T2" fmla="*/ 0 w 41"/>
                <a:gd name="T3" fmla="*/ 21 h 41"/>
                <a:gd name="T4" fmla="*/ 41 w 41"/>
                <a:gd name="T5" fmla="*/ 0 h 41"/>
                <a:gd name="T6" fmla="*/ 41 w 4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41"/>
                  </a:moveTo>
                  <a:lnTo>
                    <a:pt x="0" y="21"/>
                  </a:lnTo>
                  <a:lnTo>
                    <a:pt x="41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0" name="Freeform 15">
              <a:extLst>
                <a:ext uri="{FF2B5EF4-FFF2-40B4-BE49-F238E27FC236}">
                  <a16:creationId xmlns:a16="http://schemas.microsoft.com/office/drawing/2014/main" id="{BC0B660E-463F-4E5A-9399-4770E2C28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8" y="1906"/>
              <a:ext cx="77" cy="29"/>
            </a:xfrm>
            <a:custGeom>
              <a:avLst/>
              <a:gdLst>
                <a:gd name="T0" fmla="*/ 51 w 464"/>
                <a:gd name="T1" fmla="*/ 175 h 177"/>
                <a:gd name="T2" fmla="*/ 51 w 464"/>
                <a:gd name="T3" fmla="*/ 32 h 177"/>
                <a:gd name="T4" fmla="*/ 0 w 464"/>
                <a:gd name="T5" fmla="*/ 32 h 177"/>
                <a:gd name="T6" fmla="*/ 0 w 464"/>
                <a:gd name="T7" fmla="*/ 3 h 177"/>
                <a:gd name="T8" fmla="*/ 136 w 464"/>
                <a:gd name="T9" fmla="*/ 3 h 177"/>
                <a:gd name="T10" fmla="*/ 136 w 464"/>
                <a:gd name="T11" fmla="*/ 32 h 177"/>
                <a:gd name="T12" fmla="*/ 85 w 464"/>
                <a:gd name="T13" fmla="*/ 32 h 177"/>
                <a:gd name="T14" fmla="*/ 86 w 464"/>
                <a:gd name="T15" fmla="*/ 175 h 177"/>
                <a:gd name="T16" fmla="*/ 51 w 464"/>
                <a:gd name="T17" fmla="*/ 175 h 177"/>
                <a:gd name="T18" fmla="*/ 266 w 464"/>
                <a:gd name="T19" fmla="*/ 111 h 177"/>
                <a:gd name="T20" fmla="*/ 300 w 464"/>
                <a:gd name="T21" fmla="*/ 122 h 177"/>
                <a:gd name="T22" fmla="*/ 274 w 464"/>
                <a:gd name="T23" fmla="*/ 164 h 177"/>
                <a:gd name="T24" fmla="*/ 229 w 464"/>
                <a:gd name="T25" fmla="*/ 177 h 177"/>
                <a:gd name="T26" fmla="*/ 172 w 464"/>
                <a:gd name="T27" fmla="*/ 154 h 177"/>
                <a:gd name="T28" fmla="*/ 150 w 464"/>
                <a:gd name="T29" fmla="*/ 90 h 177"/>
                <a:gd name="T30" fmla="*/ 172 w 464"/>
                <a:gd name="T31" fmla="*/ 24 h 177"/>
                <a:gd name="T32" fmla="*/ 230 w 464"/>
                <a:gd name="T33" fmla="*/ 0 h 177"/>
                <a:gd name="T34" fmla="*/ 281 w 464"/>
                <a:gd name="T35" fmla="*/ 18 h 177"/>
                <a:gd name="T36" fmla="*/ 299 w 464"/>
                <a:gd name="T37" fmla="*/ 50 h 177"/>
                <a:gd name="T38" fmla="*/ 265 w 464"/>
                <a:gd name="T39" fmla="*/ 58 h 177"/>
                <a:gd name="T40" fmla="*/ 252 w 464"/>
                <a:gd name="T41" fmla="*/ 37 h 177"/>
                <a:gd name="T42" fmla="*/ 229 w 464"/>
                <a:gd name="T43" fmla="*/ 29 h 177"/>
                <a:gd name="T44" fmla="*/ 198 w 464"/>
                <a:gd name="T45" fmla="*/ 43 h 177"/>
                <a:gd name="T46" fmla="*/ 186 w 464"/>
                <a:gd name="T47" fmla="*/ 88 h 177"/>
                <a:gd name="T48" fmla="*/ 198 w 464"/>
                <a:gd name="T49" fmla="*/ 134 h 177"/>
                <a:gd name="T50" fmla="*/ 228 w 464"/>
                <a:gd name="T51" fmla="*/ 148 h 177"/>
                <a:gd name="T52" fmla="*/ 252 w 464"/>
                <a:gd name="T53" fmla="*/ 139 h 177"/>
                <a:gd name="T54" fmla="*/ 266 w 464"/>
                <a:gd name="T55" fmla="*/ 111 h 177"/>
                <a:gd name="T56" fmla="*/ 332 w 464"/>
                <a:gd name="T57" fmla="*/ 174 h 177"/>
                <a:gd name="T58" fmla="*/ 332 w 464"/>
                <a:gd name="T59" fmla="*/ 2 h 177"/>
                <a:gd name="T60" fmla="*/ 388 w 464"/>
                <a:gd name="T61" fmla="*/ 2 h 177"/>
                <a:gd name="T62" fmla="*/ 429 w 464"/>
                <a:gd name="T63" fmla="*/ 5 h 177"/>
                <a:gd name="T64" fmla="*/ 454 w 464"/>
                <a:gd name="T65" fmla="*/ 21 h 177"/>
                <a:gd name="T66" fmla="*/ 464 w 464"/>
                <a:gd name="T67" fmla="*/ 55 h 177"/>
                <a:gd name="T68" fmla="*/ 458 w 464"/>
                <a:gd name="T69" fmla="*/ 81 h 177"/>
                <a:gd name="T70" fmla="*/ 443 w 464"/>
                <a:gd name="T71" fmla="*/ 98 h 177"/>
                <a:gd name="T72" fmla="*/ 426 w 464"/>
                <a:gd name="T73" fmla="*/ 106 h 177"/>
                <a:gd name="T74" fmla="*/ 390 w 464"/>
                <a:gd name="T75" fmla="*/ 109 h 177"/>
                <a:gd name="T76" fmla="*/ 367 w 464"/>
                <a:gd name="T77" fmla="*/ 109 h 177"/>
                <a:gd name="T78" fmla="*/ 367 w 464"/>
                <a:gd name="T79" fmla="*/ 174 h 177"/>
                <a:gd name="T80" fmla="*/ 332 w 464"/>
                <a:gd name="T81" fmla="*/ 174 h 177"/>
                <a:gd name="T82" fmla="*/ 367 w 464"/>
                <a:gd name="T83" fmla="*/ 31 h 177"/>
                <a:gd name="T84" fmla="*/ 367 w 464"/>
                <a:gd name="T85" fmla="*/ 80 h 177"/>
                <a:gd name="T86" fmla="*/ 386 w 464"/>
                <a:gd name="T87" fmla="*/ 80 h 177"/>
                <a:gd name="T88" fmla="*/ 413 w 464"/>
                <a:gd name="T89" fmla="*/ 77 h 177"/>
                <a:gd name="T90" fmla="*/ 424 w 464"/>
                <a:gd name="T91" fmla="*/ 69 h 177"/>
                <a:gd name="T92" fmla="*/ 428 w 464"/>
                <a:gd name="T93" fmla="*/ 55 h 177"/>
                <a:gd name="T94" fmla="*/ 422 w 464"/>
                <a:gd name="T95" fmla="*/ 40 h 177"/>
                <a:gd name="T96" fmla="*/ 408 w 464"/>
                <a:gd name="T97" fmla="*/ 32 h 177"/>
                <a:gd name="T98" fmla="*/ 383 w 464"/>
                <a:gd name="T99" fmla="*/ 31 h 177"/>
                <a:gd name="T100" fmla="*/ 367 w 464"/>
                <a:gd name="T101" fmla="*/ 3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4" h="177">
                  <a:moveTo>
                    <a:pt x="51" y="175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0" y="3"/>
                  </a:lnTo>
                  <a:lnTo>
                    <a:pt x="136" y="3"/>
                  </a:lnTo>
                  <a:lnTo>
                    <a:pt x="136" y="32"/>
                  </a:lnTo>
                  <a:lnTo>
                    <a:pt x="85" y="32"/>
                  </a:lnTo>
                  <a:lnTo>
                    <a:pt x="86" y="175"/>
                  </a:lnTo>
                  <a:lnTo>
                    <a:pt x="51" y="175"/>
                  </a:lnTo>
                  <a:close/>
                  <a:moveTo>
                    <a:pt x="266" y="111"/>
                  </a:moveTo>
                  <a:lnTo>
                    <a:pt x="300" y="122"/>
                  </a:lnTo>
                  <a:cubicBezTo>
                    <a:pt x="295" y="140"/>
                    <a:pt x="286" y="154"/>
                    <a:pt x="274" y="164"/>
                  </a:cubicBezTo>
                  <a:cubicBezTo>
                    <a:pt x="262" y="173"/>
                    <a:pt x="247" y="177"/>
                    <a:pt x="229" y="177"/>
                  </a:cubicBezTo>
                  <a:cubicBezTo>
                    <a:pt x="206" y="177"/>
                    <a:pt x="187" y="170"/>
                    <a:pt x="172" y="154"/>
                  </a:cubicBezTo>
                  <a:cubicBezTo>
                    <a:pt x="158" y="139"/>
                    <a:pt x="150" y="117"/>
                    <a:pt x="150" y="90"/>
                  </a:cubicBezTo>
                  <a:cubicBezTo>
                    <a:pt x="150" y="62"/>
                    <a:pt x="157" y="39"/>
                    <a:pt x="172" y="24"/>
                  </a:cubicBezTo>
                  <a:cubicBezTo>
                    <a:pt x="187" y="8"/>
                    <a:pt x="206" y="0"/>
                    <a:pt x="230" y="0"/>
                  </a:cubicBezTo>
                  <a:cubicBezTo>
                    <a:pt x="251" y="0"/>
                    <a:pt x="268" y="6"/>
                    <a:pt x="281" y="18"/>
                  </a:cubicBezTo>
                  <a:cubicBezTo>
                    <a:pt x="289" y="25"/>
                    <a:pt x="295" y="36"/>
                    <a:pt x="299" y="50"/>
                  </a:cubicBezTo>
                  <a:lnTo>
                    <a:pt x="265" y="58"/>
                  </a:lnTo>
                  <a:cubicBezTo>
                    <a:pt x="263" y="49"/>
                    <a:pt x="259" y="42"/>
                    <a:pt x="252" y="37"/>
                  </a:cubicBezTo>
                  <a:cubicBezTo>
                    <a:pt x="246" y="32"/>
                    <a:pt x="238" y="29"/>
                    <a:pt x="229" y="29"/>
                  </a:cubicBezTo>
                  <a:cubicBezTo>
                    <a:pt x="216" y="29"/>
                    <a:pt x="205" y="34"/>
                    <a:pt x="198" y="43"/>
                  </a:cubicBezTo>
                  <a:cubicBezTo>
                    <a:pt x="190" y="52"/>
                    <a:pt x="186" y="67"/>
                    <a:pt x="186" y="88"/>
                  </a:cubicBezTo>
                  <a:cubicBezTo>
                    <a:pt x="186" y="109"/>
                    <a:pt x="190" y="125"/>
                    <a:pt x="198" y="134"/>
                  </a:cubicBezTo>
                  <a:cubicBezTo>
                    <a:pt x="206" y="143"/>
                    <a:pt x="216" y="148"/>
                    <a:pt x="228" y="148"/>
                  </a:cubicBezTo>
                  <a:cubicBezTo>
                    <a:pt x="237" y="148"/>
                    <a:pt x="245" y="145"/>
                    <a:pt x="252" y="139"/>
                  </a:cubicBezTo>
                  <a:cubicBezTo>
                    <a:pt x="259" y="133"/>
                    <a:pt x="263" y="124"/>
                    <a:pt x="266" y="111"/>
                  </a:cubicBezTo>
                  <a:close/>
                  <a:moveTo>
                    <a:pt x="332" y="174"/>
                  </a:moveTo>
                  <a:lnTo>
                    <a:pt x="332" y="2"/>
                  </a:lnTo>
                  <a:lnTo>
                    <a:pt x="388" y="2"/>
                  </a:lnTo>
                  <a:cubicBezTo>
                    <a:pt x="409" y="2"/>
                    <a:pt x="422" y="3"/>
                    <a:pt x="429" y="5"/>
                  </a:cubicBezTo>
                  <a:cubicBezTo>
                    <a:pt x="439" y="7"/>
                    <a:pt x="447" y="13"/>
                    <a:pt x="454" y="21"/>
                  </a:cubicBezTo>
                  <a:cubicBezTo>
                    <a:pt x="460" y="30"/>
                    <a:pt x="464" y="41"/>
                    <a:pt x="464" y="55"/>
                  </a:cubicBezTo>
                  <a:cubicBezTo>
                    <a:pt x="464" y="65"/>
                    <a:pt x="462" y="74"/>
                    <a:pt x="458" y="81"/>
                  </a:cubicBezTo>
                  <a:cubicBezTo>
                    <a:pt x="454" y="89"/>
                    <a:pt x="449" y="94"/>
                    <a:pt x="443" y="98"/>
                  </a:cubicBezTo>
                  <a:cubicBezTo>
                    <a:pt x="438" y="102"/>
                    <a:pt x="432" y="105"/>
                    <a:pt x="426" y="106"/>
                  </a:cubicBezTo>
                  <a:cubicBezTo>
                    <a:pt x="417" y="108"/>
                    <a:pt x="405" y="109"/>
                    <a:pt x="390" y="109"/>
                  </a:cubicBezTo>
                  <a:lnTo>
                    <a:pt x="367" y="109"/>
                  </a:lnTo>
                  <a:lnTo>
                    <a:pt x="367" y="174"/>
                  </a:lnTo>
                  <a:lnTo>
                    <a:pt x="332" y="174"/>
                  </a:lnTo>
                  <a:close/>
                  <a:moveTo>
                    <a:pt x="367" y="31"/>
                  </a:moveTo>
                  <a:lnTo>
                    <a:pt x="367" y="80"/>
                  </a:lnTo>
                  <a:lnTo>
                    <a:pt x="386" y="80"/>
                  </a:lnTo>
                  <a:cubicBezTo>
                    <a:pt x="400" y="80"/>
                    <a:pt x="409" y="79"/>
                    <a:pt x="413" y="77"/>
                  </a:cubicBezTo>
                  <a:cubicBezTo>
                    <a:pt x="418" y="75"/>
                    <a:pt x="421" y="72"/>
                    <a:pt x="424" y="69"/>
                  </a:cubicBezTo>
                  <a:cubicBezTo>
                    <a:pt x="427" y="65"/>
                    <a:pt x="428" y="60"/>
                    <a:pt x="428" y="55"/>
                  </a:cubicBezTo>
                  <a:cubicBezTo>
                    <a:pt x="428" y="49"/>
                    <a:pt x="426" y="44"/>
                    <a:pt x="422" y="40"/>
                  </a:cubicBezTo>
                  <a:cubicBezTo>
                    <a:pt x="419" y="36"/>
                    <a:pt x="414" y="33"/>
                    <a:pt x="408" y="32"/>
                  </a:cubicBezTo>
                  <a:cubicBezTo>
                    <a:pt x="404" y="31"/>
                    <a:pt x="396" y="31"/>
                    <a:pt x="383" y="31"/>
                  </a:cubicBezTo>
                  <a:lnTo>
                    <a:pt x="367" y="31"/>
                  </a:lnTo>
                  <a:close/>
                </a:path>
              </a:pathLst>
            </a:custGeom>
            <a:solidFill>
              <a:srgbClr val="7030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1" name="Freeform 16">
              <a:extLst>
                <a:ext uri="{FF2B5EF4-FFF2-40B4-BE49-F238E27FC236}">
                  <a16:creationId xmlns:a16="http://schemas.microsoft.com/office/drawing/2014/main" id="{2D58B687-D009-457D-B298-8A2F37E2E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4" y="1965"/>
              <a:ext cx="166" cy="38"/>
            </a:xfrm>
            <a:custGeom>
              <a:avLst/>
              <a:gdLst>
                <a:gd name="T0" fmla="*/ 0 w 999"/>
                <a:gd name="T1" fmla="*/ 116 h 228"/>
                <a:gd name="T2" fmla="*/ 37 w 999"/>
                <a:gd name="T3" fmla="*/ 64 h 228"/>
                <a:gd name="T4" fmla="*/ 60 w 999"/>
                <a:gd name="T5" fmla="*/ 228 h 228"/>
                <a:gd name="T6" fmla="*/ 133 w 999"/>
                <a:gd name="T7" fmla="*/ 153 h 228"/>
                <a:gd name="T8" fmla="*/ 134 w 999"/>
                <a:gd name="T9" fmla="*/ 98 h 228"/>
                <a:gd name="T10" fmla="*/ 150 w 999"/>
                <a:gd name="T11" fmla="*/ 51 h 228"/>
                <a:gd name="T12" fmla="*/ 109 w 999"/>
                <a:gd name="T13" fmla="*/ 55 h 228"/>
                <a:gd name="T14" fmla="*/ 131 w 999"/>
                <a:gd name="T15" fmla="*/ 5 h 228"/>
                <a:gd name="T16" fmla="*/ 182 w 999"/>
                <a:gd name="T17" fmla="*/ 99 h 228"/>
                <a:gd name="T18" fmla="*/ 94 w 999"/>
                <a:gd name="T19" fmla="*/ 167 h 228"/>
                <a:gd name="T20" fmla="*/ 209 w 999"/>
                <a:gd name="T21" fmla="*/ 49 h 228"/>
                <a:gd name="T22" fmla="*/ 312 w 999"/>
                <a:gd name="T23" fmla="*/ 49 h 228"/>
                <a:gd name="T24" fmla="*/ 318 w 999"/>
                <a:gd name="T25" fmla="*/ 127 h 228"/>
                <a:gd name="T26" fmla="*/ 205 w 999"/>
                <a:gd name="T27" fmla="*/ 128 h 228"/>
                <a:gd name="T28" fmla="*/ 246 w 999"/>
                <a:gd name="T29" fmla="*/ 67 h 228"/>
                <a:gd name="T30" fmla="*/ 276 w 999"/>
                <a:gd name="T31" fmla="*/ 36 h 228"/>
                <a:gd name="T32" fmla="*/ 238 w 999"/>
                <a:gd name="T33" fmla="*/ 125 h 228"/>
                <a:gd name="T34" fmla="*/ 285 w 999"/>
                <a:gd name="T35" fmla="*/ 125 h 228"/>
                <a:gd name="T36" fmla="*/ 238 w 999"/>
                <a:gd name="T37" fmla="*/ 125 h 228"/>
                <a:gd name="T38" fmla="*/ 401 w 999"/>
                <a:gd name="T39" fmla="*/ 153 h 228"/>
                <a:gd name="T40" fmla="*/ 362 w 999"/>
                <a:gd name="T41" fmla="*/ 103 h 228"/>
                <a:gd name="T42" fmla="*/ 445 w 999"/>
                <a:gd name="T43" fmla="*/ 24 h 228"/>
                <a:gd name="T44" fmla="*/ 366 w 999"/>
                <a:gd name="T45" fmla="*/ 169 h 228"/>
                <a:gd name="T46" fmla="*/ 400 w 999"/>
                <a:gd name="T47" fmla="*/ 32 h 228"/>
                <a:gd name="T48" fmla="*/ 402 w 999"/>
                <a:gd name="T49" fmla="*/ 95 h 228"/>
                <a:gd name="T50" fmla="*/ 509 w 999"/>
                <a:gd name="T51" fmla="*/ 2 h 228"/>
                <a:gd name="T52" fmla="*/ 653 w 999"/>
                <a:gd name="T53" fmla="*/ 46 h 228"/>
                <a:gd name="T54" fmla="*/ 584 w 999"/>
                <a:gd name="T55" fmla="*/ 40 h 228"/>
                <a:gd name="T56" fmla="*/ 656 w 999"/>
                <a:gd name="T57" fmla="*/ 121 h 228"/>
                <a:gd name="T58" fmla="*/ 541 w 999"/>
                <a:gd name="T59" fmla="*/ 93 h 228"/>
                <a:gd name="T60" fmla="*/ 653 w 999"/>
                <a:gd name="T61" fmla="*/ 46 h 228"/>
                <a:gd name="T62" fmla="*/ 618 w 999"/>
                <a:gd name="T63" fmla="*/ 144 h 228"/>
                <a:gd name="T64" fmla="*/ 585 w 999"/>
                <a:gd name="T65" fmla="*/ 96 h 228"/>
                <a:gd name="T66" fmla="*/ 725 w 999"/>
                <a:gd name="T67" fmla="*/ 145 h 228"/>
                <a:gd name="T68" fmla="*/ 758 w 999"/>
                <a:gd name="T69" fmla="*/ 103 h 228"/>
                <a:gd name="T70" fmla="*/ 751 w 999"/>
                <a:gd name="T71" fmla="*/ 65 h 228"/>
                <a:gd name="T72" fmla="*/ 724 w 999"/>
                <a:gd name="T73" fmla="*/ 36 h 228"/>
                <a:gd name="T74" fmla="*/ 714 w 999"/>
                <a:gd name="T75" fmla="*/ 9 h 228"/>
                <a:gd name="T76" fmla="*/ 766 w 999"/>
                <a:gd name="T77" fmla="*/ 83 h 228"/>
                <a:gd name="T78" fmla="*/ 741 w 999"/>
                <a:gd name="T79" fmla="*/ 179 h 228"/>
                <a:gd name="T80" fmla="*/ 893 w 999"/>
                <a:gd name="T81" fmla="*/ 49 h 228"/>
                <a:gd name="T82" fmla="*/ 848 w 999"/>
                <a:gd name="T83" fmla="*/ 78 h 228"/>
                <a:gd name="T84" fmla="*/ 913 w 999"/>
                <a:gd name="T85" fmla="*/ 162 h 228"/>
                <a:gd name="T86" fmla="*/ 831 w 999"/>
                <a:gd name="T87" fmla="*/ 24 h 228"/>
                <a:gd name="T88" fmla="*/ 850 w 999"/>
                <a:gd name="T89" fmla="*/ 117 h 228"/>
                <a:gd name="T90" fmla="*/ 896 w 999"/>
                <a:gd name="T91" fmla="*/ 120 h 228"/>
                <a:gd name="T92" fmla="*/ 850 w 999"/>
                <a:gd name="T93" fmla="*/ 117 h 228"/>
                <a:gd name="T94" fmla="*/ 966 w 999"/>
                <a:gd name="T95" fmla="*/ 140 h 228"/>
                <a:gd name="T96" fmla="*/ 961 w 999"/>
                <a:gd name="T97" fmla="*/ 0 h 228"/>
                <a:gd name="T98" fmla="*/ 963 w 999"/>
                <a:gd name="T99" fmla="*/ 2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9" h="228">
                  <a:moveTo>
                    <a:pt x="60" y="228"/>
                  </a:moveTo>
                  <a:lnTo>
                    <a:pt x="37" y="228"/>
                  </a:lnTo>
                  <a:cubicBezTo>
                    <a:pt x="25" y="210"/>
                    <a:pt x="16" y="192"/>
                    <a:pt x="9" y="172"/>
                  </a:cubicBezTo>
                  <a:cubicBezTo>
                    <a:pt x="3" y="153"/>
                    <a:pt x="0" y="134"/>
                    <a:pt x="0" y="116"/>
                  </a:cubicBezTo>
                  <a:cubicBezTo>
                    <a:pt x="0" y="93"/>
                    <a:pt x="4" y="72"/>
                    <a:pt x="11" y="52"/>
                  </a:cubicBezTo>
                  <a:cubicBezTo>
                    <a:pt x="18" y="34"/>
                    <a:pt x="26" y="18"/>
                    <a:pt x="37" y="3"/>
                  </a:cubicBezTo>
                  <a:lnTo>
                    <a:pt x="59" y="3"/>
                  </a:lnTo>
                  <a:cubicBezTo>
                    <a:pt x="49" y="27"/>
                    <a:pt x="41" y="47"/>
                    <a:pt x="37" y="64"/>
                  </a:cubicBezTo>
                  <a:cubicBezTo>
                    <a:pt x="33" y="80"/>
                    <a:pt x="31" y="98"/>
                    <a:pt x="31" y="116"/>
                  </a:cubicBezTo>
                  <a:cubicBezTo>
                    <a:pt x="31" y="129"/>
                    <a:pt x="33" y="142"/>
                    <a:pt x="35" y="156"/>
                  </a:cubicBezTo>
                  <a:cubicBezTo>
                    <a:pt x="38" y="169"/>
                    <a:pt x="41" y="182"/>
                    <a:pt x="45" y="194"/>
                  </a:cubicBezTo>
                  <a:cubicBezTo>
                    <a:pt x="48" y="202"/>
                    <a:pt x="53" y="214"/>
                    <a:pt x="60" y="228"/>
                  </a:cubicBezTo>
                  <a:close/>
                  <a:moveTo>
                    <a:pt x="76" y="132"/>
                  </a:moveTo>
                  <a:lnTo>
                    <a:pt x="108" y="128"/>
                  </a:lnTo>
                  <a:cubicBezTo>
                    <a:pt x="109" y="136"/>
                    <a:pt x="112" y="143"/>
                    <a:pt x="117" y="147"/>
                  </a:cubicBezTo>
                  <a:cubicBezTo>
                    <a:pt x="121" y="151"/>
                    <a:pt x="126" y="153"/>
                    <a:pt x="133" y="153"/>
                  </a:cubicBezTo>
                  <a:cubicBezTo>
                    <a:pt x="140" y="153"/>
                    <a:pt x="145" y="151"/>
                    <a:pt x="150" y="145"/>
                  </a:cubicBezTo>
                  <a:cubicBezTo>
                    <a:pt x="155" y="140"/>
                    <a:pt x="157" y="133"/>
                    <a:pt x="157" y="125"/>
                  </a:cubicBezTo>
                  <a:cubicBezTo>
                    <a:pt x="157" y="116"/>
                    <a:pt x="155" y="110"/>
                    <a:pt x="150" y="105"/>
                  </a:cubicBezTo>
                  <a:cubicBezTo>
                    <a:pt x="146" y="100"/>
                    <a:pt x="140" y="98"/>
                    <a:pt x="134" y="98"/>
                  </a:cubicBezTo>
                  <a:cubicBezTo>
                    <a:pt x="130" y="98"/>
                    <a:pt x="124" y="99"/>
                    <a:pt x="119" y="100"/>
                  </a:cubicBezTo>
                  <a:lnTo>
                    <a:pt x="122" y="73"/>
                  </a:lnTo>
                  <a:cubicBezTo>
                    <a:pt x="131" y="74"/>
                    <a:pt x="138" y="72"/>
                    <a:pt x="143" y="68"/>
                  </a:cubicBezTo>
                  <a:cubicBezTo>
                    <a:pt x="147" y="63"/>
                    <a:pt x="150" y="58"/>
                    <a:pt x="150" y="51"/>
                  </a:cubicBezTo>
                  <a:cubicBezTo>
                    <a:pt x="149" y="45"/>
                    <a:pt x="148" y="41"/>
                    <a:pt x="144" y="37"/>
                  </a:cubicBezTo>
                  <a:cubicBezTo>
                    <a:pt x="141" y="34"/>
                    <a:pt x="136" y="32"/>
                    <a:pt x="131" y="32"/>
                  </a:cubicBezTo>
                  <a:cubicBezTo>
                    <a:pt x="125" y="32"/>
                    <a:pt x="120" y="34"/>
                    <a:pt x="116" y="38"/>
                  </a:cubicBezTo>
                  <a:cubicBezTo>
                    <a:pt x="112" y="42"/>
                    <a:pt x="110" y="48"/>
                    <a:pt x="109" y="55"/>
                  </a:cubicBezTo>
                  <a:lnTo>
                    <a:pt x="79" y="50"/>
                  </a:lnTo>
                  <a:cubicBezTo>
                    <a:pt x="81" y="40"/>
                    <a:pt x="84" y="32"/>
                    <a:pt x="88" y="25"/>
                  </a:cubicBezTo>
                  <a:cubicBezTo>
                    <a:pt x="92" y="19"/>
                    <a:pt x="98" y="14"/>
                    <a:pt x="106" y="11"/>
                  </a:cubicBezTo>
                  <a:cubicBezTo>
                    <a:pt x="113" y="7"/>
                    <a:pt x="122" y="5"/>
                    <a:pt x="131" y="5"/>
                  </a:cubicBezTo>
                  <a:cubicBezTo>
                    <a:pt x="148" y="5"/>
                    <a:pt x="161" y="10"/>
                    <a:pt x="170" y="20"/>
                  </a:cubicBezTo>
                  <a:cubicBezTo>
                    <a:pt x="178" y="29"/>
                    <a:pt x="183" y="38"/>
                    <a:pt x="183" y="49"/>
                  </a:cubicBezTo>
                  <a:cubicBezTo>
                    <a:pt x="183" y="64"/>
                    <a:pt x="174" y="76"/>
                    <a:pt x="158" y="85"/>
                  </a:cubicBezTo>
                  <a:cubicBezTo>
                    <a:pt x="168" y="87"/>
                    <a:pt x="176" y="92"/>
                    <a:pt x="182" y="99"/>
                  </a:cubicBezTo>
                  <a:cubicBezTo>
                    <a:pt x="188" y="107"/>
                    <a:pt x="191" y="116"/>
                    <a:pt x="191" y="126"/>
                  </a:cubicBezTo>
                  <a:cubicBezTo>
                    <a:pt x="191" y="141"/>
                    <a:pt x="185" y="154"/>
                    <a:pt x="174" y="165"/>
                  </a:cubicBezTo>
                  <a:cubicBezTo>
                    <a:pt x="163" y="175"/>
                    <a:pt x="149" y="181"/>
                    <a:pt x="133" y="181"/>
                  </a:cubicBezTo>
                  <a:cubicBezTo>
                    <a:pt x="118" y="181"/>
                    <a:pt x="105" y="176"/>
                    <a:pt x="94" y="167"/>
                  </a:cubicBezTo>
                  <a:cubicBezTo>
                    <a:pt x="84" y="158"/>
                    <a:pt x="78" y="147"/>
                    <a:pt x="76" y="132"/>
                  </a:cubicBezTo>
                  <a:close/>
                  <a:moveTo>
                    <a:pt x="234" y="85"/>
                  </a:moveTo>
                  <a:cubicBezTo>
                    <a:pt x="225" y="81"/>
                    <a:pt x="219" y="76"/>
                    <a:pt x="215" y="70"/>
                  </a:cubicBezTo>
                  <a:cubicBezTo>
                    <a:pt x="211" y="64"/>
                    <a:pt x="209" y="57"/>
                    <a:pt x="209" y="49"/>
                  </a:cubicBezTo>
                  <a:cubicBezTo>
                    <a:pt x="209" y="36"/>
                    <a:pt x="214" y="26"/>
                    <a:pt x="222" y="17"/>
                  </a:cubicBezTo>
                  <a:cubicBezTo>
                    <a:pt x="231" y="9"/>
                    <a:pt x="244" y="5"/>
                    <a:pt x="261" y="5"/>
                  </a:cubicBezTo>
                  <a:cubicBezTo>
                    <a:pt x="277" y="5"/>
                    <a:pt x="290" y="9"/>
                    <a:pt x="299" y="17"/>
                  </a:cubicBezTo>
                  <a:cubicBezTo>
                    <a:pt x="308" y="25"/>
                    <a:pt x="312" y="36"/>
                    <a:pt x="312" y="49"/>
                  </a:cubicBezTo>
                  <a:cubicBezTo>
                    <a:pt x="312" y="57"/>
                    <a:pt x="310" y="64"/>
                    <a:pt x="306" y="70"/>
                  </a:cubicBezTo>
                  <a:cubicBezTo>
                    <a:pt x="302" y="76"/>
                    <a:pt x="296" y="81"/>
                    <a:pt x="289" y="84"/>
                  </a:cubicBezTo>
                  <a:cubicBezTo>
                    <a:pt x="298" y="88"/>
                    <a:pt x="306" y="94"/>
                    <a:pt x="311" y="101"/>
                  </a:cubicBezTo>
                  <a:cubicBezTo>
                    <a:pt x="316" y="108"/>
                    <a:pt x="318" y="117"/>
                    <a:pt x="318" y="127"/>
                  </a:cubicBezTo>
                  <a:cubicBezTo>
                    <a:pt x="318" y="142"/>
                    <a:pt x="313" y="155"/>
                    <a:pt x="303" y="165"/>
                  </a:cubicBezTo>
                  <a:cubicBezTo>
                    <a:pt x="293" y="175"/>
                    <a:pt x="280" y="180"/>
                    <a:pt x="263" y="180"/>
                  </a:cubicBezTo>
                  <a:cubicBezTo>
                    <a:pt x="247" y="180"/>
                    <a:pt x="234" y="176"/>
                    <a:pt x="224" y="168"/>
                  </a:cubicBezTo>
                  <a:cubicBezTo>
                    <a:pt x="211" y="158"/>
                    <a:pt x="205" y="145"/>
                    <a:pt x="205" y="128"/>
                  </a:cubicBezTo>
                  <a:cubicBezTo>
                    <a:pt x="205" y="119"/>
                    <a:pt x="207" y="110"/>
                    <a:pt x="212" y="103"/>
                  </a:cubicBezTo>
                  <a:cubicBezTo>
                    <a:pt x="217" y="95"/>
                    <a:pt x="224" y="89"/>
                    <a:pt x="234" y="85"/>
                  </a:cubicBezTo>
                  <a:close/>
                  <a:moveTo>
                    <a:pt x="240" y="51"/>
                  </a:moveTo>
                  <a:cubicBezTo>
                    <a:pt x="240" y="58"/>
                    <a:pt x="242" y="63"/>
                    <a:pt x="246" y="67"/>
                  </a:cubicBezTo>
                  <a:cubicBezTo>
                    <a:pt x="250" y="70"/>
                    <a:pt x="255" y="72"/>
                    <a:pt x="261" y="72"/>
                  </a:cubicBezTo>
                  <a:cubicBezTo>
                    <a:pt x="267" y="72"/>
                    <a:pt x="272" y="70"/>
                    <a:pt x="276" y="67"/>
                  </a:cubicBezTo>
                  <a:cubicBezTo>
                    <a:pt x="280" y="63"/>
                    <a:pt x="281" y="58"/>
                    <a:pt x="281" y="51"/>
                  </a:cubicBezTo>
                  <a:cubicBezTo>
                    <a:pt x="281" y="45"/>
                    <a:pt x="279" y="40"/>
                    <a:pt x="276" y="36"/>
                  </a:cubicBezTo>
                  <a:cubicBezTo>
                    <a:pt x="272" y="33"/>
                    <a:pt x="267" y="31"/>
                    <a:pt x="261" y="31"/>
                  </a:cubicBezTo>
                  <a:cubicBezTo>
                    <a:pt x="255" y="31"/>
                    <a:pt x="250" y="33"/>
                    <a:pt x="246" y="37"/>
                  </a:cubicBezTo>
                  <a:cubicBezTo>
                    <a:pt x="242" y="40"/>
                    <a:pt x="240" y="45"/>
                    <a:pt x="240" y="51"/>
                  </a:cubicBezTo>
                  <a:close/>
                  <a:moveTo>
                    <a:pt x="238" y="125"/>
                  </a:moveTo>
                  <a:cubicBezTo>
                    <a:pt x="238" y="134"/>
                    <a:pt x="240" y="141"/>
                    <a:pt x="245" y="146"/>
                  </a:cubicBezTo>
                  <a:cubicBezTo>
                    <a:pt x="249" y="151"/>
                    <a:pt x="255" y="154"/>
                    <a:pt x="262" y="154"/>
                  </a:cubicBezTo>
                  <a:cubicBezTo>
                    <a:pt x="269" y="154"/>
                    <a:pt x="274" y="151"/>
                    <a:pt x="279" y="146"/>
                  </a:cubicBezTo>
                  <a:cubicBezTo>
                    <a:pt x="283" y="142"/>
                    <a:pt x="286" y="134"/>
                    <a:pt x="285" y="125"/>
                  </a:cubicBezTo>
                  <a:cubicBezTo>
                    <a:pt x="285" y="117"/>
                    <a:pt x="283" y="111"/>
                    <a:pt x="279" y="106"/>
                  </a:cubicBezTo>
                  <a:cubicBezTo>
                    <a:pt x="274" y="101"/>
                    <a:pt x="268" y="99"/>
                    <a:pt x="261" y="99"/>
                  </a:cubicBezTo>
                  <a:cubicBezTo>
                    <a:pt x="253" y="99"/>
                    <a:pt x="247" y="101"/>
                    <a:pt x="243" y="107"/>
                  </a:cubicBezTo>
                  <a:cubicBezTo>
                    <a:pt x="239" y="113"/>
                    <a:pt x="238" y="119"/>
                    <a:pt x="238" y="125"/>
                  </a:cubicBezTo>
                  <a:close/>
                  <a:moveTo>
                    <a:pt x="350" y="137"/>
                  </a:moveTo>
                  <a:lnTo>
                    <a:pt x="382" y="134"/>
                  </a:lnTo>
                  <a:cubicBezTo>
                    <a:pt x="383" y="140"/>
                    <a:pt x="385" y="145"/>
                    <a:pt x="388" y="148"/>
                  </a:cubicBezTo>
                  <a:cubicBezTo>
                    <a:pt x="392" y="151"/>
                    <a:pt x="396" y="153"/>
                    <a:pt x="401" y="153"/>
                  </a:cubicBezTo>
                  <a:cubicBezTo>
                    <a:pt x="408" y="153"/>
                    <a:pt x="414" y="149"/>
                    <a:pt x="419" y="143"/>
                  </a:cubicBezTo>
                  <a:cubicBezTo>
                    <a:pt x="423" y="137"/>
                    <a:pt x="426" y="124"/>
                    <a:pt x="428" y="104"/>
                  </a:cubicBezTo>
                  <a:cubicBezTo>
                    <a:pt x="419" y="114"/>
                    <a:pt x="409" y="119"/>
                    <a:pt x="397" y="119"/>
                  </a:cubicBezTo>
                  <a:cubicBezTo>
                    <a:pt x="383" y="119"/>
                    <a:pt x="371" y="114"/>
                    <a:pt x="362" y="103"/>
                  </a:cubicBezTo>
                  <a:cubicBezTo>
                    <a:pt x="352" y="93"/>
                    <a:pt x="347" y="79"/>
                    <a:pt x="347" y="63"/>
                  </a:cubicBezTo>
                  <a:cubicBezTo>
                    <a:pt x="347" y="45"/>
                    <a:pt x="352" y="31"/>
                    <a:pt x="362" y="20"/>
                  </a:cubicBezTo>
                  <a:cubicBezTo>
                    <a:pt x="372" y="10"/>
                    <a:pt x="386" y="4"/>
                    <a:pt x="402" y="4"/>
                  </a:cubicBezTo>
                  <a:cubicBezTo>
                    <a:pt x="419" y="4"/>
                    <a:pt x="433" y="11"/>
                    <a:pt x="445" y="24"/>
                  </a:cubicBezTo>
                  <a:cubicBezTo>
                    <a:pt x="456" y="38"/>
                    <a:pt x="461" y="60"/>
                    <a:pt x="462" y="91"/>
                  </a:cubicBezTo>
                  <a:cubicBezTo>
                    <a:pt x="462" y="122"/>
                    <a:pt x="456" y="145"/>
                    <a:pt x="444" y="159"/>
                  </a:cubicBezTo>
                  <a:cubicBezTo>
                    <a:pt x="433" y="173"/>
                    <a:pt x="418" y="180"/>
                    <a:pt x="399" y="180"/>
                  </a:cubicBezTo>
                  <a:cubicBezTo>
                    <a:pt x="386" y="180"/>
                    <a:pt x="375" y="176"/>
                    <a:pt x="366" y="169"/>
                  </a:cubicBezTo>
                  <a:cubicBezTo>
                    <a:pt x="358" y="162"/>
                    <a:pt x="353" y="151"/>
                    <a:pt x="350" y="137"/>
                  </a:cubicBezTo>
                  <a:close/>
                  <a:moveTo>
                    <a:pt x="425" y="65"/>
                  </a:moveTo>
                  <a:cubicBezTo>
                    <a:pt x="425" y="54"/>
                    <a:pt x="422" y="46"/>
                    <a:pt x="417" y="40"/>
                  </a:cubicBezTo>
                  <a:cubicBezTo>
                    <a:pt x="412" y="34"/>
                    <a:pt x="407" y="32"/>
                    <a:pt x="400" y="32"/>
                  </a:cubicBezTo>
                  <a:cubicBezTo>
                    <a:pt x="394" y="32"/>
                    <a:pt x="389" y="34"/>
                    <a:pt x="385" y="39"/>
                  </a:cubicBezTo>
                  <a:cubicBezTo>
                    <a:pt x="381" y="44"/>
                    <a:pt x="379" y="52"/>
                    <a:pt x="379" y="62"/>
                  </a:cubicBezTo>
                  <a:cubicBezTo>
                    <a:pt x="379" y="74"/>
                    <a:pt x="381" y="82"/>
                    <a:pt x="386" y="87"/>
                  </a:cubicBezTo>
                  <a:cubicBezTo>
                    <a:pt x="390" y="92"/>
                    <a:pt x="396" y="95"/>
                    <a:pt x="402" y="95"/>
                  </a:cubicBezTo>
                  <a:cubicBezTo>
                    <a:pt x="409" y="95"/>
                    <a:pt x="414" y="92"/>
                    <a:pt x="418" y="87"/>
                  </a:cubicBezTo>
                  <a:cubicBezTo>
                    <a:pt x="422" y="82"/>
                    <a:pt x="425" y="75"/>
                    <a:pt x="425" y="65"/>
                  </a:cubicBezTo>
                  <a:close/>
                  <a:moveTo>
                    <a:pt x="467" y="179"/>
                  </a:moveTo>
                  <a:lnTo>
                    <a:pt x="509" y="2"/>
                  </a:lnTo>
                  <a:lnTo>
                    <a:pt x="534" y="2"/>
                  </a:lnTo>
                  <a:lnTo>
                    <a:pt x="491" y="179"/>
                  </a:lnTo>
                  <a:lnTo>
                    <a:pt x="467" y="179"/>
                  </a:lnTo>
                  <a:close/>
                  <a:moveTo>
                    <a:pt x="653" y="46"/>
                  </a:moveTo>
                  <a:lnTo>
                    <a:pt x="621" y="50"/>
                  </a:lnTo>
                  <a:cubicBezTo>
                    <a:pt x="620" y="43"/>
                    <a:pt x="618" y="38"/>
                    <a:pt x="615" y="35"/>
                  </a:cubicBezTo>
                  <a:cubicBezTo>
                    <a:pt x="612" y="32"/>
                    <a:pt x="607" y="31"/>
                    <a:pt x="602" y="31"/>
                  </a:cubicBezTo>
                  <a:cubicBezTo>
                    <a:pt x="595" y="31"/>
                    <a:pt x="589" y="34"/>
                    <a:pt x="584" y="40"/>
                  </a:cubicBezTo>
                  <a:cubicBezTo>
                    <a:pt x="580" y="46"/>
                    <a:pt x="577" y="59"/>
                    <a:pt x="576" y="79"/>
                  </a:cubicBezTo>
                  <a:cubicBezTo>
                    <a:pt x="584" y="69"/>
                    <a:pt x="594" y="65"/>
                    <a:pt x="606" y="64"/>
                  </a:cubicBezTo>
                  <a:cubicBezTo>
                    <a:pt x="620" y="64"/>
                    <a:pt x="632" y="70"/>
                    <a:pt x="641" y="80"/>
                  </a:cubicBezTo>
                  <a:cubicBezTo>
                    <a:pt x="651" y="91"/>
                    <a:pt x="656" y="104"/>
                    <a:pt x="656" y="121"/>
                  </a:cubicBezTo>
                  <a:cubicBezTo>
                    <a:pt x="656" y="138"/>
                    <a:pt x="651" y="152"/>
                    <a:pt x="641" y="163"/>
                  </a:cubicBezTo>
                  <a:cubicBezTo>
                    <a:pt x="631" y="174"/>
                    <a:pt x="617" y="179"/>
                    <a:pt x="601" y="179"/>
                  </a:cubicBezTo>
                  <a:cubicBezTo>
                    <a:pt x="584" y="179"/>
                    <a:pt x="570" y="172"/>
                    <a:pt x="558" y="159"/>
                  </a:cubicBezTo>
                  <a:cubicBezTo>
                    <a:pt x="547" y="145"/>
                    <a:pt x="542" y="123"/>
                    <a:pt x="541" y="93"/>
                  </a:cubicBezTo>
                  <a:cubicBezTo>
                    <a:pt x="541" y="61"/>
                    <a:pt x="547" y="39"/>
                    <a:pt x="559" y="25"/>
                  </a:cubicBezTo>
                  <a:cubicBezTo>
                    <a:pt x="570" y="11"/>
                    <a:pt x="585" y="4"/>
                    <a:pt x="604" y="4"/>
                  </a:cubicBezTo>
                  <a:cubicBezTo>
                    <a:pt x="617" y="4"/>
                    <a:pt x="628" y="7"/>
                    <a:pt x="636" y="14"/>
                  </a:cubicBezTo>
                  <a:cubicBezTo>
                    <a:pt x="645" y="22"/>
                    <a:pt x="650" y="32"/>
                    <a:pt x="653" y="46"/>
                  </a:cubicBezTo>
                  <a:close/>
                  <a:moveTo>
                    <a:pt x="578" y="118"/>
                  </a:moveTo>
                  <a:cubicBezTo>
                    <a:pt x="578" y="129"/>
                    <a:pt x="581" y="137"/>
                    <a:pt x="586" y="143"/>
                  </a:cubicBezTo>
                  <a:cubicBezTo>
                    <a:pt x="591" y="149"/>
                    <a:pt x="597" y="152"/>
                    <a:pt x="603" y="152"/>
                  </a:cubicBezTo>
                  <a:cubicBezTo>
                    <a:pt x="609" y="152"/>
                    <a:pt x="614" y="149"/>
                    <a:pt x="618" y="144"/>
                  </a:cubicBezTo>
                  <a:cubicBezTo>
                    <a:pt x="622" y="140"/>
                    <a:pt x="624" y="132"/>
                    <a:pt x="624" y="121"/>
                  </a:cubicBezTo>
                  <a:cubicBezTo>
                    <a:pt x="624" y="110"/>
                    <a:pt x="622" y="102"/>
                    <a:pt x="617" y="97"/>
                  </a:cubicBezTo>
                  <a:cubicBezTo>
                    <a:pt x="613" y="91"/>
                    <a:pt x="608" y="89"/>
                    <a:pt x="601" y="89"/>
                  </a:cubicBezTo>
                  <a:cubicBezTo>
                    <a:pt x="595" y="89"/>
                    <a:pt x="589" y="91"/>
                    <a:pt x="585" y="96"/>
                  </a:cubicBezTo>
                  <a:cubicBezTo>
                    <a:pt x="581" y="101"/>
                    <a:pt x="578" y="109"/>
                    <a:pt x="578" y="118"/>
                  </a:cubicBezTo>
                  <a:close/>
                  <a:moveTo>
                    <a:pt x="684" y="130"/>
                  </a:moveTo>
                  <a:lnTo>
                    <a:pt x="716" y="126"/>
                  </a:lnTo>
                  <a:cubicBezTo>
                    <a:pt x="717" y="134"/>
                    <a:pt x="720" y="141"/>
                    <a:pt x="725" y="145"/>
                  </a:cubicBezTo>
                  <a:cubicBezTo>
                    <a:pt x="729" y="149"/>
                    <a:pt x="734" y="151"/>
                    <a:pt x="741" y="151"/>
                  </a:cubicBezTo>
                  <a:cubicBezTo>
                    <a:pt x="748" y="151"/>
                    <a:pt x="753" y="149"/>
                    <a:pt x="758" y="143"/>
                  </a:cubicBezTo>
                  <a:cubicBezTo>
                    <a:pt x="763" y="138"/>
                    <a:pt x="765" y="131"/>
                    <a:pt x="765" y="123"/>
                  </a:cubicBezTo>
                  <a:cubicBezTo>
                    <a:pt x="765" y="114"/>
                    <a:pt x="763" y="108"/>
                    <a:pt x="758" y="103"/>
                  </a:cubicBezTo>
                  <a:cubicBezTo>
                    <a:pt x="754" y="98"/>
                    <a:pt x="748" y="96"/>
                    <a:pt x="742" y="96"/>
                  </a:cubicBezTo>
                  <a:cubicBezTo>
                    <a:pt x="738" y="96"/>
                    <a:pt x="732" y="97"/>
                    <a:pt x="727" y="98"/>
                  </a:cubicBezTo>
                  <a:lnTo>
                    <a:pt x="730" y="71"/>
                  </a:lnTo>
                  <a:cubicBezTo>
                    <a:pt x="739" y="72"/>
                    <a:pt x="746" y="70"/>
                    <a:pt x="751" y="65"/>
                  </a:cubicBezTo>
                  <a:cubicBezTo>
                    <a:pt x="755" y="61"/>
                    <a:pt x="758" y="56"/>
                    <a:pt x="758" y="49"/>
                  </a:cubicBezTo>
                  <a:cubicBezTo>
                    <a:pt x="757" y="43"/>
                    <a:pt x="756" y="39"/>
                    <a:pt x="752" y="35"/>
                  </a:cubicBezTo>
                  <a:cubicBezTo>
                    <a:pt x="749" y="32"/>
                    <a:pt x="744" y="30"/>
                    <a:pt x="739" y="30"/>
                  </a:cubicBezTo>
                  <a:cubicBezTo>
                    <a:pt x="733" y="30"/>
                    <a:pt x="728" y="32"/>
                    <a:pt x="724" y="36"/>
                  </a:cubicBezTo>
                  <a:cubicBezTo>
                    <a:pt x="720" y="40"/>
                    <a:pt x="718" y="46"/>
                    <a:pt x="717" y="53"/>
                  </a:cubicBezTo>
                  <a:lnTo>
                    <a:pt x="687" y="48"/>
                  </a:lnTo>
                  <a:cubicBezTo>
                    <a:pt x="689" y="38"/>
                    <a:pt x="692" y="29"/>
                    <a:pt x="696" y="23"/>
                  </a:cubicBezTo>
                  <a:cubicBezTo>
                    <a:pt x="700" y="17"/>
                    <a:pt x="706" y="12"/>
                    <a:pt x="714" y="9"/>
                  </a:cubicBezTo>
                  <a:cubicBezTo>
                    <a:pt x="721" y="5"/>
                    <a:pt x="730" y="3"/>
                    <a:pt x="739" y="3"/>
                  </a:cubicBezTo>
                  <a:cubicBezTo>
                    <a:pt x="756" y="3"/>
                    <a:pt x="769" y="8"/>
                    <a:pt x="778" y="18"/>
                  </a:cubicBezTo>
                  <a:cubicBezTo>
                    <a:pt x="786" y="27"/>
                    <a:pt x="791" y="36"/>
                    <a:pt x="791" y="47"/>
                  </a:cubicBezTo>
                  <a:cubicBezTo>
                    <a:pt x="791" y="62"/>
                    <a:pt x="782" y="74"/>
                    <a:pt x="766" y="83"/>
                  </a:cubicBezTo>
                  <a:cubicBezTo>
                    <a:pt x="776" y="85"/>
                    <a:pt x="784" y="90"/>
                    <a:pt x="790" y="97"/>
                  </a:cubicBezTo>
                  <a:cubicBezTo>
                    <a:pt x="796" y="105"/>
                    <a:pt x="799" y="113"/>
                    <a:pt x="799" y="124"/>
                  </a:cubicBezTo>
                  <a:cubicBezTo>
                    <a:pt x="799" y="139"/>
                    <a:pt x="793" y="152"/>
                    <a:pt x="782" y="162"/>
                  </a:cubicBezTo>
                  <a:cubicBezTo>
                    <a:pt x="771" y="173"/>
                    <a:pt x="757" y="178"/>
                    <a:pt x="741" y="179"/>
                  </a:cubicBezTo>
                  <a:cubicBezTo>
                    <a:pt x="726" y="179"/>
                    <a:pt x="713" y="174"/>
                    <a:pt x="702" y="165"/>
                  </a:cubicBezTo>
                  <a:cubicBezTo>
                    <a:pt x="692" y="156"/>
                    <a:pt x="686" y="145"/>
                    <a:pt x="684" y="130"/>
                  </a:cubicBezTo>
                  <a:close/>
                  <a:moveTo>
                    <a:pt x="925" y="45"/>
                  </a:moveTo>
                  <a:lnTo>
                    <a:pt x="893" y="49"/>
                  </a:lnTo>
                  <a:cubicBezTo>
                    <a:pt x="892" y="42"/>
                    <a:pt x="890" y="37"/>
                    <a:pt x="887" y="34"/>
                  </a:cubicBezTo>
                  <a:cubicBezTo>
                    <a:pt x="884" y="31"/>
                    <a:pt x="879" y="30"/>
                    <a:pt x="874" y="30"/>
                  </a:cubicBezTo>
                  <a:cubicBezTo>
                    <a:pt x="867" y="30"/>
                    <a:pt x="861" y="33"/>
                    <a:pt x="856" y="39"/>
                  </a:cubicBezTo>
                  <a:cubicBezTo>
                    <a:pt x="852" y="45"/>
                    <a:pt x="849" y="58"/>
                    <a:pt x="848" y="78"/>
                  </a:cubicBezTo>
                  <a:cubicBezTo>
                    <a:pt x="856" y="68"/>
                    <a:pt x="866" y="64"/>
                    <a:pt x="878" y="64"/>
                  </a:cubicBezTo>
                  <a:cubicBezTo>
                    <a:pt x="892" y="64"/>
                    <a:pt x="904" y="69"/>
                    <a:pt x="913" y="79"/>
                  </a:cubicBezTo>
                  <a:cubicBezTo>
                    <a:pt x="923" y="90"/>
                    <a:pt x="928" y="103"/>
                    <a:pt x="928" y="120"/>
                  </a:cubicBezTo>
                  <a:cubicBezTo>
                    <a:pt x="928" y="137"/>
                    <a:pt x="923" y="151"/>
                    <a:pt x="913" y="162"/>
                  </a:cubicBezTo>
                  <a:cubicBezTo>
                    <a:pt x="903" y="173"/>
                    <a:pt x="889" y="178"/>
                    <a:pt x="873" y="178"/>
                  </a:cubicBezTo>
                  <a:cubicBezTo>
                    <a:pt x="856" y="178"/>
                    <a:pt x="842" y="171"/>
                    <a:pt x="830" y="158"/>
                  </a:cubicBezTo>
                  <a:cubicBezTo>
                    <a:pt x="819" y="145"/>
                    <a:pt x="814" y="122"/>
                    <a:pt x="813" y="92"/>
                  </a:cubicBezTo>
                  <a:cubicBezTo>
                    <a:pt x="813" y="60"/>
                    <a:pt x="819" y="38"/>
                    <a:pt x="831" y="24"/>
                  </a:cubicBezTo>
                  <a:cubicBezTo>
                    <a:pt x="842" y="10"/>
                    <a:pt x="857" y="3"/>
                    <a:pt x="876" y="3"/>
                  </a:cubicBezTo>
                  <a:cubicBezTo>
                    <a:pt x="889" y="3"/>
                    <a:pt x="900" y="6"/>
                    <a:pt x="908" y="13"/>
                  </a:cubicBezTo>
                  <a:cubicBezTo>
                    <a:pt x="917" y="21"/>
                    <a:pt x="922" y="31"/>
                    <a:pt x="925" y="45"/>
                  </a:cubicBezTo>
                  <a:close/>
                  <a:moveTo>
                    <a:pt x="850" y="117"/>
                  </a:moveTo>
                  <a:cubicBezTo>
                    <a:pt x="850" y="128"/>
                    <a:pt x="853" y="136"/>
                    <a:pt x="858" y="142"/>
                  </a:cubicBezTo>
                  <a:cubicBezTo>
                    <a:pt x="863" y="148"/>
                    <a:pt x="869" y="151"/>
                    <a:pt x="875" y="151"/>
                  </a:cubicBezTo>
                  <a:cubicBezTo>
                    <a:pt x="881" y="151"/>
                    <a:pt x="886" y="148"/>
                    <a:pt x="890" y="144"/>
                  </a:cubicBezTo>
                  <a:cubicBezTo>
                    <a:pt x="894" y="139"/>
                    <a:pt x="896" y="131"/>
                    <a:pt x="896" y="120"/>
                  </a:cubicBezTo>
                  <a:cubicBezTo>
                    <a:pt x="896" y="109"/>
                    <a:pt x="894" y="101"/>
                    <a:pt x="889" y="96"/>
                  </a:cubicBezTo>
                  <a:cubicBezTo>
                    <a:pt x="885" y="90"/>
                    <a:pt x="880" y="88"/>
                    <a:pt x="873" y="88"/>
                  </a:cubicBezTo>
                  <a:cubicBezTo>
                    <a:pt x="867" y="88"/>
                    <a:pt x="861" y="90"/>
                    <a:pt x="857" y="95"/>
                  </a:cubicBezTo>
                  <a:cubicBezTo>
                    <a:pt x="853" y="100"/>
                    <a:pt x="850" y="108"/>
                    <a:pt x="850" y="117"/>
                  </a:cubicBezTo>
                  <a:close/>
                  <a:moveTo>
                    <a:pt x="940" y="225"/>
                  </a:moveTo>
                  <a:cubicBezTo>
                    <a:pt x="946" y="212"/>
                    <a:pt x="951" y="201"/>
                    <a:pt x="953" y="193"/>
                  </a:cubicBezTo>
                  <a:cubicBezTo>
                    <a:pt x="956" y="186"/>
                    <a:pt x="958" y="177"/>
                    <a:pt x="961" y="168"/>
                  </a:cubicBezTo>
                  <a:cubicBezTo>
                    <a:pt x="963" y="158"/>
                    <a:pt x="965" y="149"/>
                    <a:pt x="966" y="140"/>
                  </a:cubicBezTo>
                  <a:cubicBezTo>
                    <a:pt x="967" y="131"/>
                    <a:pt x="967" y="122"/>
                    <a:pt x="967" y="113"/>
                  </a:cubicBezTo>
                  <a:cubicBezTo>
                    <a:pt x="967" y="95"/>
                    <a:pt x="965" y="77"/>
                    <a:pt x="961" y="61"/>
                  </a:cubicBezTo>
                  <a:cubicBezTo>
                    <a:pt x="957" y="44"/>
                    <a:pt x="950" y="24"/>
                    <a:pt x="939" y="0"/>
                  </a:cubicBezTo>
                  <a:lnTo>
                    <a:pt x="961" y="0"/>
                  </a:lnTo>
                  <a:cubicBezTo>
                    <a:pt x="973" y="17"/>
                    <a:pt x="982" y="35"/>
                    <a:pt x="989" y="53"/>
                  </a:cubicBezTo>
                  <a:cubicBezTo>
                    <a:pt x="995" y="72"/>
                    <a:pt x="999" y="91"/>
                    <a:pt x="999" y="111"/>
                  </a:cubicBezTo>
                  <a:cubicBezTo>
                    <a:pt x="999" y="127"/>
                    <a:pt x="996" y="145"/>
                    <a:pt x="991" y="163"/>
                  </a:cubicBezTo>
                  <a:cubicBezTo>
                    <a:pt x="985" y="184"/>
                    <a:pt x="976" y="205"/>
                    <a:pt x="963" y="225"/>
                  </a:cubicBezTo>
                  <a:lnTo>
                    <a:pt x="940" y="225"/>
                  </a:lnTo>
                  <a:close/>
                </a:path>
              </a:pathLst>
            </a:custGeom>
            <a:solidFill>
              <a:srgbClr val="7030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2" name="Rectangle 17">
              <a:extLst>
                <a:ext uri="{FF2B5EF4-FFF2-40B4-BE49-F238E27FC236}">
                  <a16:creationId xmlns:a16="http://schemas.microsoft.com/office/drawing/2014/main" id="{2F8AA7C0-260A-4DCA-A2CB-87A937DF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" y="1476"/>
              <a:ext cx="1169" cy="151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3" name="Rectangle 18">
              <a:extLst>
                <a:ext uri="{FF2B5EF4-FFF2-40B4-BE49-F238E27FC236}">
                  <a16:creationId xmlns:a16="http://schemas.microsoft.com/office/drawing/2014/main" id="{1C62D532-92DA-4CE0-A948-80AE99F9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" y="1476"/>
              <a:ext cx="1169" cy="1515"/>
            </a:xfrm>
            <a:prstGeom prst="rect">
              <a:avLst/>
            </a:prstGeom>
            <a:noFill/>
            <a:ln w="6350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4" name="Rectangle 19">
              <a:extLst>
                <a:ext uri="{FF2B5EF4-FFF2-40B4-BE49-F238E27FC236}">
                  <a16:creationId xmlns:a16="http://schemas.microsoft.com/office/drawing/2014/main" id="{573DF872-3AC1-40CD-BD25-F341DA94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247"/>
              <a:ext cx="5790" cy="2893"/>
            </a:xfrm>
            <a:prstGeom prst="rect">
              <a:avLst/>
            </a:prstGeom>
            <a:noFill/>
            <a:ln w="11113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5" name="Rectangle 20">
              <a:extLst>
                <a:ext uri="{FF2B5EF4-FFF2-40B4-BE49-F238E27FC236}">
                  <a16:creationId xmlns:a16="http://schemas.microsoft.com/office/drawing/2014/main" id="{0199B217-EB10-40A5-B49B-64DE5124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1511"/>
              <a:ext cx="207" cy="207"/>
            </a:xfrm>
            <a:prstGeom prst="rect">
              <a:avLst/>
            </a:prstGeom>
            <a:solidFill>
              <a:srgbClr val="147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6" name="Freeform 21">
              <a:extLst>
                <a:ext uri="{FF2B5EF4-FFF2-40B4-BE49-F238E27FC236}">
                  <a16:creationId xmlns:a16="http://schemas.microsoft.com/office/drawing/2014/main" id="{BC02E199-8ADD-46B6-9EAC-DFFBA3554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8" y="1616"/>
              <a:ext cx="30" cy="48"/>
            </a:xfrm>
            <a:custGeom>
              <a:avLst/>
              <a:gdLst>
                <a:gd name="T0" fmla="*/ 86 w 179"/>
                <a:gd name="T1" fmla="*/ 0 h 286"/>
                <a:gd name="T2" fmla="*/ 0 w 179"/>
                <a:gd name="T3" fmla="*/ 85 h 286"/>
                <a:gd name="T4" fmla="*/ 68 w 179"/>
                <a:gd name="T5" fmla="*/ 168 h 286"/>
                <a:gd name="T6" fmla="*/ 68 w 179"/>
                <a:gd name="T7" fmla="*/ 286 h 286"/>
                <a:gd name="T8" fmla="*/ 104 w 179"/>
                <a:gd name="T9" fmla="*/ 286 h 286"/>
                <a:gd name="T10" fmla="*/ 104 w 179"/>
                <a:gd name="T11" fmla="*/ 168 h 286"/>
                <a:gd name="T12" fmla="*/ 169 w 179"/>
                <a:gd name="T13" fmla="*/ 68 h 286"/>
                <a:gd name="T14" fmla="*/ 86 w 179"/>
                <a:gd name="T15" fmla="*/ 0 h 286"/>
                <a:gd name="T16" fmla="*/ 86 w 179"/>
                <a:gd name="T17" fmla="*/ 134 h 286"/>
                <a:gd name="T18" fmla="*/ 37 w 179"/>
                <a:gd name="T19" fmla="*/ 85 h 286"/>
                <a:gd name="T20" fmla="*/ 86 w 179"/>
                <a:gd name="T21" fmla="*/ 36 h 286"/>
                <a:gd name="T22" fmla="*/ 135 w 179"/>
                <a:gd name="T23" fmla="*/ 85 h 286"/>
                <a:gd name="T24" fmla="*/ 86 w 179"/>
                <a:gd name="T25" fmla="*/ 1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286">
                  <a:moveTo>
                    <a:pt x="86" y="0"/>
                  </a:moveTo>
                  <a:cubicBezTo>
                    <a:pt x="39" y="0"/>
                    <a:pt x="1" y="38"/>
                    <a:pt x="0" y="85"/>
                  </a:cubicBezTo>
                  <a:cubicBezTo>
                    <a:pt x="0" y="125"/>
                    <a:pt x="28" y="160"/>
                    <a:pt x="68" y="168"/>
                  </a:cubicBezTo>
                  <a:lnTo>
                    <a:pt x="68" y="286"/>
                  </a:lnTo>
                  <a:lnTo>
                    <a:pt x="104" y="286"/>
                  </a:lnTo>
                  <a:lnTo>
                    <a:pt x="104" y="168"/>
                  </a:lnTo>
                  <a:cubicBezTo>
                    <a:pt x="150" y="159"/>
                    <a:pt x="179" y="114"/>
                    <a:pt x="169" y="68"/>
                  </a:cubicBezTo>
                  <a:cubicBezTo>
                    <a:pt x="161" y="28"/>
                    <a:pt x="126" y="0"/>
                    <a:pt x="86" y="0"/>
                  </a:cubicBezTo>
                  <a:close/>
                  <a:moveTo>
                    <a:pt x="86" y="134"/>
                  </a:moveTo>
                  <a:cubicBezTo>
                    <a:pt x="59" y="134"/>
                    <a:pt x="37" y="112"/>
                    <a:pt x="37" y="85"/>
                  </a:cubicBezTo>
                  <a:cubicBezTo>
                    <a:pt x="37" y="58"/>
                    <a:pt x="59" y="36"/>
                    <a:pt x="86" y="36"/>
                  </a:cubicBezTo>
                  <a:cubicBezTo>
                    <a:pt x="113" y="36"/>
                    <a:pt x="135" y="58"/>
                    <a:pt x="135" y="85"/>
                  </a:cubicBezTo>
                  <a:cubicBezTo>
                    <a:pt x="135" y="112"/>
                    <a:pt x="113" y="134"/>
                    <a:pt x="86" y="1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7" name="Freeform 22">
              <a:extLst>
                <a:ext uri="{FF2B5EF4-FFF2-40B4-BE49-F238E27FC236}">
                  <a16:creationId xmlns:a16="http://schemas.microsoft.com/office/drawing/2014/main" id="{B0D2172F-B7D0-4BD8-A649-9DCAAE408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" y="1549"/>
              <a:ext cx="99" cy="131"/>
            </a:xfrm>
            <a:custGeom>
              <a:avLst/>
              <a:gdLst>
                <a:gd name="T0" fmla="*/ 485 w 597"/>
                <a:gd name="T1" fmla="*/ 281 h 791"/>
                <a:gd name="T2" fmla="*/ 485 w 597"/>
                <a:gd name="T3" fmla="*/ 186 h 791"/>
                <a:gd name="T4" fmla="*/ 298 w 597"/>
                <a:gd name="T5" fmla="*/ 0 h 791"/>
                <a:gd name="T6" fmla="*/ 112 w 597"/>
                <a:gd name="T7" fmla="*/ 186 h 791"/>
                <a:gd name="T8" fmla="*/ 112 w 597"/>
                <a:gd name="T9" fmla="*/ 281 h 791"/>
                <a:gd name="T10" fmla="*/ 0 w 597"/>
                <a:gd name="T11" fmla="*/ 281 h 791"/>
                <a:gd name="T12" fmla="*/ 0 w 597"/>
                <a:gd name="T13" fmla="*/ 791 h 791"/>
                <a:gd name="T14" fmla="*/ 597 w 597"/>
                <a:gd name="T15" fmla="*/ 791 h 791"/>
                <a:gd name="T16" fmla="*/ 597 w 597"/>
                <a:gd name="T17" fmla="*/ 281 h 791"/>
                <a:gd name="T18" fmla="*/ 485 w 597"/>
                <a:gd name="T19" fmla="*/ 281 h 791"/>
                <a:gd name="T20" fmla="*/ 148 w 597"/>
                <a:gd name="T21" fmla="*/ 186 h 791"/>
                <a:gd name="T22" fmla="*/ 298 w 597"/>
                <a:gd name="T23" fmla="*/ 36 h 791"/>
                <a:gd name="T24" fmla="*/ 449 w 597"/>
                <a:gd name="T25" fmla="*/ 186 h 791"/>
                <a:gd name="T26" fmla="*/ 449 w 597"/>
                <a:gd name="T27" fmla="*/ 281 h 791"/>
                <a:gd name="T28" fmla="*/ 148 w 597"/>
                <a:gd name="T29" fmla="*/ 281 h 791"/>
                <a:gd name="T30" fmla="*/ 148 w 597"/>
                <a:gd name="T31" fmla="*/ 186 h 791"/>
                <a:gd name="T32" fmla="*/ 561 w 597"/>
                <a:gd name="T33" fmla="*/ 757 h 791"/>
                <a:gd name="T34" fmla="*/ 36 w 597"/>
                <a:gd name="T35" fmla="*/ 757 h 791"/>
                <a:gd name="T36" fmla="*/ 36 w 597"/>
                <a:gd name="T37" fmla="*/ 317 h 791"/>
                <a:gd name="T38" fmla="*/ 561 w 597"/>
                <a:gd name="T39" fmla="*/ 317 h 791"/>
                <a:gd name="T40" fmla="*/ 561 w 597"/>
                <a:gd name="T41" fmla="*/ 75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7" h="791">
                  <a:moveTo>
                    <a:pt x="485" y="281"/>
                  </a:moveTo>
                  <a:lnTo>
                    <a:pt x="485" y="186"/>
                  </a:lnTo>
                  <a:cubicBezTo>
                    <a:pt x="485" y="83"/>
                    <a:pt x="401" y="0"/>
                    <a:pt x="298" y="0"/>
                  </a:cubicBezTo>
                  <a:cubicBezTo>
                    <a:pt x="196" y="0"/>
                    <a:pt x="112" y="83"/>
                    <a:pt x="112" y="186"/>
                  </a:cubicBezTo>
                  <a:lnTo>
                    <a:pt x="112" y="281"/>
                  </a:lnTo>
                  <a:lnTo>
                    <a:pt x="0" y="281"/>
                  </a:lnTo>
                  <a:lnTo>
                    <a:pt x="0" y="791"/>
                  </a:lnTo>
                  <a:lnTo>
                    <a:pt x="597" y="791"/>
                  </a:lnTo>
                  <a:lnTo>
                    <a:pt x="597" y="281"/>
                  </a:lnTo>
                  <a:lnTo>
                    <a:pt x="485" y="281"/>
                  </a:lnTo>
                  <a:close/>
                  <a:moveTo>
                    <a:pt x="148" y="186"/>
                  </a:moveTo>
                  <a:cubicBezTo>
                    <a:pt x="148" y="103"/>
                    <a:pt x="215" y="36"/>
                    <a:pt x="298" y="36"/>
                  </a:cubicBezTo>
                  <a:cubicBezTo>
                    <a:pt x="382" y="36"/>
                    <a:pt x="449" y="103"/>
                    <a:pt x="449" y="186"/>
                  </a:cubicBezTo>
                  <a:lnTo>
                    <a:pt x="449" y="281"/>
                  </a:lnTo>
                  <a:lnTo>
                    <a:pt x="148" y="281"/>
                  </a:lnTo>
                  <a:lnTo>
                    <a:pt x="148" y="186"/>
                  </a:lnTo>
                  <a:close/>
                  <a:moveTo>
                    <a:pt x="561" y="757"/>
                  </a:moveTo>
                  <a:lnTo>
                    <a:pt x="36" y="757"/>
                  </a:lnTo>
                  <a:lnTo>
                    <a:pt x="36" y="317"/>
                  </a:lnTo>
                  <a:lnTo>
                    <a:pt x="561" y="317"/>
                  </a:lnTo>
                  <a:lnTo>
                    <a:pt x="561" y="7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8" name="Rectangle 23">
              <a:extLst>
                <a:ext uri="{FF2B5EF4-FFF2-40B4-BE49-F238E27FC236}">
                  <a16:creationId xmlns:a16="http://schemas.microsoft.com/office/drawing/2014/main" id="{F4638923-D923-4062-A93C-F390AB26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577"/>
              <a:ext cx="51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1F477D"/>
                  </a:solidFill>
                </a:rPr>
                <a:t>Application Subnet</a:t>
              </a:r>
              <a:endParaRPr lang="en-US" altLang="en-US" sz="1350"/>
            </a:p>
          </p:txBody>
        </p:sp>
        <p:sp>
          <p:nvSpPr>
            <p:cNvPr id="1129" name="Freeform 24">
              <a:extLst>
                <a:ext uri="{FF2B5EF4-FFF2-40B4-BE49-F238E27FC236}">
                  <a16:creationId xmlns:a16="http://schemas.microsoft.com/office/drawing/2014/main" id="{A28D18B3-5D4A-46AD-8B7B-BD406CD6A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" y="1782"/>
              <a:ext cx="990" cy="641"/>
            </a:xfrm>
            <a:custGeom>
              <a:avLst/>
              <a:gdLst>
                <a:gd name="T0" fmla="*/ 180 w 2984"/>
                <a:gd name="T1" fmla="*/ 1930 h 1930"/>
                <a:gd name="T2" fmla="*/ 2804 w 2984"/>
                <a:gd name="T3" fmla="*/ 1930 h 1930"/>
                <a:gd name="T4" fmla="*/ 2984 w 2984"/>
                <a:gd name="T5" fmla="*/ 1750 h 1930"/>
                <a:gd name="T6" fmla="*/ 2984 w 2984"/>
                <a:gd name="T7" fmla="*/ 180 h 1930"/>
                <a:gd name="T8" fmla="*/ 2804 w 2984"/>
                <a:gd name="T9" fmla="*/ 0 h 1930"/>
                <a:gd name="T10" fmla="*/ 180 w 2984"/>
                <a:gd name="T11" fmla="*/ 0 h 1930"/>
                <a:gd name="T12" fmla="*/ 0 w 2984"/>
                <a:gd name="T13" fmla="*/ 180 h 1930"/>
                <a:gd name="T14" fmla="*/ 0 w 2984"/>
                <a:gd name="T15" fmla="*/ 1750 h 1930"/>
                <a:gd name="T16" fmla="*/ 180 w 2984"/>
                <a:gd name="T17" fmla="*/ 193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4" h="1930">
                  <a:moveTo>
                    <a:pt x="180" y="1930"/>
                  </a:moveTo>
                  <a:lnTo>
                    <a:pt x="2804" y="1930"/>
                  </a:lnTo>
                  <a:cubicBezTo>
                    <a:pt x="2904" y="1930"/>
                    <a:pt x="2984" y="1849"/>
                    <a:pt x="2984" y="1750"/>
                  </a:cubicBezTo>
                  <a:lnTo>
                    <a:pt x="2984" y="180"/>
                  </a:lnTo>
                  <a:cubicBezTo>
                    <a:pt x="2984" y="81"/>
                    <a:pt x="2904" y="0"/>
                    <a:pt x="2804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750"/>
                  </a:lnTo>
                  <a:cubicBezTo>
                    <a:pt x="0" y="1849"/>
                    <a:pt x="81" y="1930"/>
                    <a:pt x="180" y="193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0" name="Freeform 25">
              <a:extLst>
                <a:ext uri="{FF2B5EF4-FFF2-40B4-BE49-F238E27FC236}">
                  <a16:creationId xmlns:a16="http://schemas.microsoft.com/office/drawing/2014/main" id="{E368DCC2-E27E-4A09-B315-427F3E7A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" y="1782"/>
              <a:ext cx="990" cy="641"/>
            </a:xfrm>
            <a:custGeom>
              <a:avLst/>
              <a:gdLst>
                <a:gd name="T0" fmla="*/ 180 w 2984"/>
                <a:gd name="T1" fmla="*/ 1930 h 1930"/>
                <a:gd name="T2" fmla="*/ 2804 w 2984"/>
                <a:gd name="T3" fmla="*/ 1930 h 1930"/>
                <a:gd name="T4" fmla="*/ 2984 w 2984"/>
                <a:gd name="T5" fmla="*/ 1750 h 1930"/>
                <a:gd name="T6" fmla="*/ 2984 w 2984"/>
                <a:gd name="T7" fmla="*/ 180 h 1930"/>
                <a:gd name="T8" fmla="*/ 2804 w 2984"/>
                <a:gd name="T9" fmla="*/ 0 h 1930"/>
                <a:gd name="T10" fmla="*/ 180 w 2984"/>
                <a:gd name="T11" fmla="*/ 0 h 1930"/>
                <a:gd name="T12" fmla="*/ 0 w 2984"/>
                <a:gd name="T13" fmla="*/ 180 h 1930"/>
                <a:gd name="T14" fmla="*/ 0 w 2984"/>
                <a:gd name="T15" fmla="*/ 1750 h 1930"/>
                <a:gd name="T16" fmla="*/ 180 w 2984"/>
                <a:gd name="T17" fmla="*/ 193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4" h="1930">
                  <a:moveTo>
                    <a:pt x="180" y="1930"/>
                  </a:moveTo>
                  <a:lnTo>
                    <a:pt x="2804" y="1930"/>
                  </a:lnTo>
                  <a:cubicBezTo>
                    <a:pt x="2904" y="1930"/>
                    <a:pt x="2984" y="1849"/>
                    <a:pt x="2984" y="1750"/>
                  </a:cubicBezTo>
                  <a:lnTo>
                    <a:pt x="2984" y="180"/>
                  </a:lnTo>
                  <a:cubicBezTo>
                    <a:pt x="2984" y="81"/>
                    <a:pt x="2904" y="0"/>
                    <a:pt x="2804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750"/>
                  </a:lnTo>
                  <a:cubicBezTo>
                    <a:pt x="0" y="1849"/>
                    <a:pt x="81" y="1930"/>
                    <a:pt x="180" y="1930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1" name="Rectangle 26">
              <a:extLst>
                <a:ext uri="{FF2B5EF4-FFF2-40B4-BE49-F238E27FC236}">
                  <a16:creationId xmlns:a16="http://schemas.microsoft.com/office/drawing/2014/main" id="{12F76B4D-8C65-44E9-851C-C6DE14F1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1860"/>
              <a:ext cx="45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000000"/>
                  </a:solidFill>
                </a:rPr>
                <a:t>SAS Thin Clients</a:t>
              </a:r>
              <a:endParaRPr lang="en-US" altLang="en-US" sz="1350"/>
            </a:p>
          </p:txBody>
        </p:sp>
        <p:sp>
          <p:nvSpPr>
            <p:cNvPr id="1132" name="Rectangle 27">
              <a:extLst>
                <a:ext uri="{FF2B5EF4-FFF2-40B4-BE49-F238E27FC236}">
                  <a16:creationId xmlns:a16="http://schemas.microsoft.com/office/drawing/2014/main" id="{8276788C-1E57-499E-859F-27E63911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" y="2039"/>
              <a:ext cx="3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000000"/>
                  </a:solidFill>
                </a:rPr>
                <a:t>Deployment</a:t>
              </a:r>
              <a:endParaRPr lang="en-US" altLang="en-US" sz="1350"/>
            </a:p>
          </p:txBody>
        </p:sp>
        <p:sp>
          <p:nvSpPr>
            <p:cNvPr id="1133" name="Rectangle 28">
              <a:extLst>
                <a:ext uri="{FF2B5EF4-FFF2-40B4-BE49-F238E27FC236}">
                  <a16:creationId xmlns:a16="http://schemas.microsoft.com/office/drawing/2014/main" id="{6761447E-63A8-426B-A901-8A629BD2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" y="2103"/>
              <a:ext cx="4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>
                  <a:solidFill>
                    <a:srgbClr val="000000"/>
                  </a:solidFill>
                </a:rPr>
                <a:t>Internet Browser </a:t>
              </a:r>
              <a:endParaRPr lang="en-US" altLang="en-US" sz="1350"/>
            </a:p>
          </p:txBody>
        </p:sp>
        <p:sp>
          <p:nvSpPr>
            <p:cNvPr id="1134" name="Rectangle 29">
              <a:extLst>
                <a:ext uri="{FF2B5EF4-FFF2-40B4-BE49-F238E27FC236}">
                  <a16:creationId xmlns:a16="http://schemas.microsoft.com/office/drawing/2014/main" id="{008FDCAD-C490-45C6-A84E-37A84DF4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" y="1898"/>
              <a:ext cx="136" cy="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5" name="Rectangle 30">
              <a:extLst>
                <a:ext uri="{FF2B5EF4-FFF2-40B4-BE49-F238E27FC236}">
                  <a16:creationId xmlns:a16="http://schemas.microsoft.com/office/drawing/2014/main" id="{657D6471-AA8A-4D65-89D3-A7228497B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" y="1905"/>
              <a:ext cx="123" cy="2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6" name="Rectangle 31">
              <a:extLst>
                <a:ext uri="{FF2B5EF4-FFF2-40B4-BE49-F238E27FC236}">
                  <a16:creationId xmlns:a16="http://schemas.microsoft.com/office/drawing/2014/main" id="{36ED7FDB-AD7E-43B5-91E1-2B34FB1EA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911"/>
              <a:ext cx="110" cy="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7" name="Rectangle 32">
              <a:extLst>
                <a:ext uri="{FF2B5EF4-FFF2-40B4-BE49-F238E27FC236}">
                  <a16:creationId xmlns:a16="http://schemas.microsoft.com/office/drawing/2014/main" id="{73880D7B-0134-4FD8-A58C-3FB903D9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958"/>
              <a:ext cx="110" cy="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8" name="Rectangle 33">
              <a:extLst>
                <a:ext uri="{FF2B5EF4-FFF2-40B4-BE49-F238E27FC236}">
                  <a16:creationId xmlns:a16="http://schemas.microsoft.com/office/drawing/2014/main" id="{D1672B45-E5D8-45EE-8BD4-2D391C0EA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991"/>
              <a:ext cx="110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9" name="Rectangle 34">
              <a:extLst>
                <a:ext uri="{FF2B5EF4-FFF2-40B4-BE49-F238E27FC236}">
                  <a16:creationId xmlns:a16="http://schemas.microsoft.com/office/drawing/2014/main" id="{00670412-7C58-4333-BA47-E672A6C9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2021"/>
              <a:ext cx="110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0" name="Rectangle 35">
              <a:extLst>
                <a:ext uri="{FF2B5EF4-FFF2-40B4-BE49-F238E27FC236}">
                  <a16:creationId xmlns:a16="http://schemas.microsoft.com/office/drawing/2014/main" id="{55AEF52F-00E9-4DB1-A328-FFEEBEC7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1" y="1928"/>
              <a:ext cx="56" cy="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1" name="Rectangle 36">
              <a:extLst>
                <a:ext uri="{FF2B5EF4-FFF2-40B4-BE49-F238E27FC236}">
                  <a16:creationId xmlns:a16="http://schemas.microsoft.com/office/drawing/2014/main" id="{2863D142-051A-460F-8608-31C68F6B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" y="2101"/>
              <a:ext cx="20" cy="2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2" name="Freeform 37">
              <a:extLst>
                <a:ext uri="{FF2B5EF4-FFF2-40B4-BE49-F238E27FC236}">
                  <a16:creationId xmlns:a16="http://schemas.microsoft.com/office/drawing/2014/main" id="{E68D8021-1E67-42C3-8427-3D7AA7474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" y="1971"/>
              <a:ext cx="219" cy="193"/>
            </a:xfrm>
            <a:custGeom>
              <a:avLst/>
              <a:gdLst>
                <a:gd name="T0" fmla="*/ 618 w 660"/>
                <a:gd name="T1" fmla="*/ 0 h 580"/>
                <a:gd name="T2" fmla="*/ 42 w 660"/>
                <a:gd name="T3" fmla="*/ 0 h 580"/>
                <a:gd name="T4" fmla="*/ 0 w 660"/>
                <a:gd name="T5" fmla="*/ 42 h 580"/>
                <a:gd name="T6" fmla="*/ 0 w 660"/>
                <a:gd name="T7" fmla="*/ 388 h 580"/>
                <a:gd name="T8" fmla="*/ 42 w 660"/>
                <a:gd name="T9" fmla="*/ 430 h 580"/>
                <a:gd name="T10" fmla="*/ 270 w 660"/>
                <a:gd name="T11" fmla="*/ 430 h 580"/>
                <a:gd name="T12" fmla="*/ 270 w 660"/>
                <a:gd name="T13" fmla="*/ 500 h 580"/>
                <a:gd name="T14" fmla="*/ 197 w 660"/>
                <a:gd name="T15" fmla="*/ 500 h 580"/>
                <a:gd name="T16" fmla="*/ 133 w 660"/>
                <a:gd name="T17" fmla="*/ 560 h 580"/>
                <a:gd name="T18" fmla="*/ 133 w 660"/>
                <a:gd name="T19" fmla="*/ 580 h 580"/>
                <a:gd name="T20" fmla="*/ 528 w 660"/>
                <a:gd name="T21" fmla="*/ 580 h 580"/>
                <a:gd name="T22" fmla="*/ 528 w 660"/>
                <a:gd name="T23" fmla="*/ 560 h 580"/>
                <a:gd name="T24" fmla="*/ 464 w 660"/>
                <a:gd name="T25" fmla="*/ 500 h 580"/>
                <a:gd name="T26" fmla="*/ 390 w 660"/>
                <a:gd name="T27" fmla="*/ 500 h 580"/>
                <a:gd name="T28" fmla="*/ 390 w 660"/>
                <a:gd name="T29" fmla="*/ 430 h 580"/>
                <a:gd name="T30" fmla="*/ 618 w 660"/>
                <a:gd name="T31" fmla="*/ 430 h 580"/>
                <a:gd name="T32" fmla="*/ 660 w 660"/>
                <a:gd name="T33" fmla="*/ 388 h 580"/>
                <a:gd name="T34" fmla="*/ 660 w 660"/>
                <a:gd name="T35" fmla="*/ 42 h 580"/>
                <a:gd name="T36" fmla="*/ 618 w 660"/>
                <a:gd name="T37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0" h="580">
                  <a:moveTo>
                    <a:pt x="61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388"/>
                  </a:lnTo>
                  <a:cubicBezTo>
                    <a:pt x="0" y="411"/>
                    <a:pt x="19" y="430"/>
                    <a:pt x="42" y="430"/>
                  </a:cubicBezTo>
                  <a:lnTo>
                    <a:pt x="270" y="430"/>
                  </a:lnTo>
                  <a:lnTo>
                    <a:pt x="270" y="500"/>
                  </a:lnTo>
                  <a:lnTo>
                    <a:pt x="197" y="500"/>
                  </a:lnTo>
                  <a:cubicBezTo>
                    <a:pt x="163" y="500"/>
                    <a:pt x="133" y="529"/>
                    <a:pt x="133" y="560"/>
                  </a:cubicBezTo>
                  <a:lnTo>
                    <a:pt x="133" y="580"/>
                  </a:lnTo>
                  <a:lnTo>
                    <a:pt x="528" y="580"/>
                  </a:lnTo>
                  <a:lnTo>
                    <a:pt x="528" y="560"/>
                  </a:lnTo>
                  <a:cubicBezTo>
                    <a:pt x="528" y="529"/>
                    <a:pt x="497" y="500"/>
                    <a:pt x="464" y="500"/>
                  </a:cubicBezTo>
                  <a:lnTo>
                    <a:pt x="390" y="500"/>
                  </a:lnTo>
                  <a:lnTo>
                    <a:pt x="390" y="430"/>
                  </a:lnTo>
                  <a:lnTo>
                    <a:pt x="618" y="430"/>
                  </a:lnTo>
                  <a:cubicBezTo>
                    <a:pt x="641" y="430"/>
                    <a:pt x="660" y="411"/>
                    <a:pt x="660" y="388"/>
                  </a:cubicBezTo>
                  <a:lnTo>
                    <a:pt x="660" y="42"/>
                  </a:lnTo>
                  <a:cubicBezTo>
                    <a:pt x="660" y="19"/>
                    <a:pt x="64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3" name="Freeform 38">
              <a:extLst>
                <a:ext uri="{FF2B5EF4-FFF2-40B4-BE49-F238E27FC236}">
                  <a16:creationId xmlns:a16="http://schemas.microsoft.com/office/drawing/2014/main" id="{EEFA1CF4-5BFD-4744-8E97-AE1CB33E8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114"/>
              <a:ext cx="118" cy="43"/>
            </a:xfrm>
            <a:custGeom>
              <a:avLst/>
              <a:gdLst>
                <a:gd name="T0" fmla="*/ 622 w 711"/>
                <a:gd name="T1" fmla="*/ 180 h 260"/>
                <a:gd name="T2" fmla="*/ 435 w 711"/>
                <a:gd name="T3" fmla="*/ 180 h 260"/>
                <a:gd name="T4" fmla="*/ 435 w 711"/>
                <a:gd name="T5" fmla="*/ 0 h 260"/>
                <a:gd name="T6" fmla="*/ 275 w 711"/>
                <a:gd name="T7" fmla="*/ 0 h 260"/>
                <a:gd name="T8" fmla="*/ 275 w 711"/>
                <a:gd name="T9" fmla="*/ 180 h 260"/>
                <a:gd name="T10" fmla="*/ 89 w 711"/>
                <a:gd name="T11" fmla="*/ 180 h 260"/>
                <a:gd name="T12" fmla="*/ 0 w 711"/>
                <a:gd name="T13" fmla="*/ 260 h 260"/>
                <a:gd name="T14" fmla="*/ 711 w 711"/>
                <a:gd name="T15" fmla="*/ 260 h 260"/>
                <a:gd name="T16" fmla="*/ 622 w 711"/>
                <a:gd name="T17" fmla="*/ 18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260">
                  <a:moveTo>
                    <a:pt x="622" y="180"/>
                  </a:moveTo>
                  <a:lnTo>
                    <a:pt x="435" y="180"/>
                  </a:lnTo>
                  <a:lnTo>
                    <a:pt x="435" y="0"/>
                  </a:lnTo>
                  <a:lnTo>
                    <a:pt x="275" y="0"/>
                  </a:lnTo>
                  <a:lnTo>
                    <a:pt x="275" y="180"/>
                  </a:lnTo>
                  <a:lnTo>
                    <a:pt x="89" y="180"/>
                  </a:lnTo>
                  <a:cubicBezTo>
                    <a:pt x="44" y="180"/>
                    <a:pt x="0" y="218"/>
                    <a:pt x="0" y="260"/>
                  </a:cubicBezTo>
                  <a:lnTo>
                    <a:pt x="711" y="260"/>
                  </a:lnTo>
                  <a:cubicBezTo>
                    <a:pt x="711" y="218"/>
                    <a:pt x="666" y="180"/>
                    <a:pt x="622" y="180"/>
                  </a:cubicBezTo>
                  <a:close/>
                </a:path>
              </a:pathLst>
            </a:custGeom>
            <a:solidFill>
              <a:srgbClr val="4D82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4" name="Freeform 39">
              <a:extLst>
                <a:ext uri="{FF2B5EF4-FFF2-40B4-BE49-F238E27FC236}">
                  <a16:creationId xmlns:a16="http://schemas.microsoft.com/office/drawing/2014/main" id="{875B9BE1-C5B9-4B48-9D22-790E8955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" y="1978"/>
              <a:ext cx="206" cy="129"/>
            </a:xfrm>
            <a:custGeom>
              <a:avLst/>
              <a:gdLst>
                <a:gd name="T0" fmla="*/ 598 w 620"/>
                <a:gd name="T1" fmla="*/ 0 h 390"/>
                <a:gd name="T2" fmla="*/ 22 w 620"/>
                <a:gd name="T3" fmla="*/ 0 h 390"/>
                <a:gd name="T4" fmla="*/ 0 w 620"/>
                <a:gd name="T5" fmla="*/ 22 h 390"/>
                <a:gd name="T6" fmla="*/ 0 w 620"/>
                <a:gd name="T7" fmla="*/ 368 h 390"/>
                <a:gd name="T8" fmla="*/ 22 w 620"/>
                <a:gd name="T9" fmla="*/ 390 h 390"/>
                <a:gd name="T10" fmla="*/ 598 w 620"/>
                <a:gd name="T11" fmla="*/ 390 h 390"/>
                <a:gd name="T12" fmla="*/ 620 w 620"/>
                <a:gd name="T13" fmla="*/ 368 h 390"/>
                <a:gd name="T14" fmla="*/ 620 w 620"/>
                <a:gd name="T15" fmla="*/ 22 h 390"/>
                <a:gd name="T16" fmla="*/ 598 w 620"/>
                <a:gd name="T1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390">
                  <a:moveTo>
                    <a:pt x="598" y="0"/>
                  </a:moveTo>
                  <a:lnTo>
                    <a:pt x="22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368"/>
                  </a:lnTo>
                  <a:cubicBezTo>
                    <a:pt x="0" y="380"/>
                    <a:pt x="10" y="390"/>
                    <a:pt x="22" y="390"/>
                  </a:cubicBezTo>
                  <a:lnTo>
                    <a:pt x="598" y="390"/>
                  </a:lnTo>
                  <a:cubicBezTo>
                    <a:pt x="610" y="390"/>
                    <a:pt x="620" y="380"/>
                    <a:pt x="620" y="368"/>
                  </a:cubicBezTo>
                  <a:lnTo>
                    <a:pt x="620" y="22"/>
                  </a:lnTo>
                  <a:cubicBezTo>
                    <a:pt x="620" y="10"/>
                    <a:pt x="610" y="0"/>
                    <a:pt x="598" y="0"/>
                  </a:cubicBezTo>
                  <a:close/>
                </a:path>
              </a:pathLst>
            </a:custGeom>
            <a:solidFill>
              <a:srgbClr val="4D82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5" name="Rectangle 40">
              <a:extLst>
                <a:ext uri="{FF2B5EF4-FFF2-40B4-BE49-F238E27FC236}">
                  <a16:creationId xmlns:a16="http://schemas.microsoft.com/office/drawing/2014/main" id="{4E33A385-C7D7-4A87-8C74-16E1ACF5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" y="1991"/>
              <a:ext cx="180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6" name="Oval 41">
              <a:extLst>
                <a:ext uri="{FF2B5EF4-FFF2-40B4-BE49-F238E27FC236}">
                  <a16:creationId xmlns:a16="http://schemas.microsoft.com/office/drawing/2014/main" id="{AB25CB72-E9FE-4C80-B9D8-AE967C64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" y="2001"/>
              <a:ext cx="88" cy="8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7" name="Freeform 42">
              <a:extLst>
                <a:ext uri="{FF2B5EF4-FFF2-40B4-BE49-F238E27FC236}">
                  <a16:creationId xmlns:a16="http://schemas.microsoft.com/office/drawing/2014/main" id="{1A3F5BED-EAC9-4A6A-9F04-B05E3BF85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" y="2005"/>
              <a:ext cx="80" cy="80"/>
            </a:xfrm>
            <a:custGeom>
              <a:avLst/>
              <a:gdLst>
                <a:gd name="T0" fmla="*/ 242 w 484"/>
                <a:gd name="T1" fmla="*/ 0 h 485"/>
                <a:gd name="T2" fmla="*/ 0 w 484"/>
                <a:gd name="T3" fmla="*/ 242 h 485"/>
                <a:gd name="T4" fmla="*/ 242 w 484"/>
                <a:gd name="T5" fmla="*/ 485 h 485"/>
                <a:gd name="T6" fmla="*/ 484 w 484"/>
                <a:gd name="T7" fmla="*/ 242 h 485"/>
                <a:gd name="T8" fmla="*/ 242 w 484"/>
                <a:gd name="T9" fmla="*/ 0 h 485"/>
                <a:gd name="T10" fmla="*/ 242 w 484"/>
                <a:gd name="T11" fmla="*/ 461 h 485"/>
                <a:gd name="T12" fmla="*/ 170 w 484"/>
                <a:gd name="T13" fmla="*/ 356 h 485"/>
                <a:gd name="T14" fmla="*/ 242 w 484"/>
                <a:gd name="T15" fmla="*/ 351 h 485"/>
                <a:gd name="T16" fmla="*/ 314 w 484"/>
                <a:gd name="T17" fmla="*/ 356 h 485"/>
                <a:gd name="T18" fmla="*/ 242 w 484"/>
                <a:gd name="T19" fmla="*/ 461 h 485"/>
                <a:gd name="T20" fmla="*/ 242 w 484"/>
                <a:gd name="T21" fmla="*/ 328 h 485"/>
                <a:gd name="T22" fmla="*/ 165 w 484"/>
                <a:gd name="T23" fmla="*/ 334 h 485"/>
                <a:gd name="T24" fmla="*/ 157 w 484"/>
                <a:gd name="T25" fmla="*/ 248 h 485"/>
                <a:gd name="T26" fmla="*/ 327 w 484"/>
                <a:gd name="T27" fmla="*/ 248 h 485"/>
                <a:gd name="T28" fmla="*/ 319 w 484"/>
                <a:gd name="T29" fmla="*/ 333 h 485"/>
                <a:gd name="T30" fmla="*/ 242 w 484"/>
                <a:gd name="T31" fmla="*/ 328 h 485"/>
                <a:gd name="T32" fmla="*/ 242 w 484"/>
                <a:gd name="T33" fmla="*/ 23 h 485"/>
                <a:gd name="T34" fmla="*/ 312 w 484"/>
                <a:gd name="T35" fmla="*/ 122 h 485"/>
                <a:gd name="T36" fmla="*/ 242 w 484"/>
                <a:gd name="T37" fmla="*/ 127 h 485"/>
                <a:gd name="T38" fmla="*/ 171 w 484"/>
                <a:gd name="T39" fmla="*/ 122 h 485"/>
                <a:gd name="T40" fmla="*/ 242 w 484"/>
                <a:gd name="T41" fmla="*/ 23 h 485"/>
                <a:gd name="T42" fmla="*/ 242 w 484"/>
                <a:gd name="T43" fmla="*/ 150 h 485"/>
                <a:gd name="T44" fmla="*/ 317 w 484"/>
                <a:gd name="T45" fmla="*/ 145 h 485"/>
                <a:gd name="T46" fmla="*/ 327 w 484"/>
                <a:gd name="T47" fmla="*/ 224 h 485"/>
                <a:gd name="T48" fmla="*/ 157 w 484"/>
                <a:gd name="T49" fmla="*/ 224 h 485"/>
                <a:gd name="T50" fmla="*/ 166 w 484"/>
                <a:gd name="T51" fmla="*/ 145 h 485"/>
                <a:gd name="T52" fmla="*/ 242 w 484"/>
                <a:gd name="T53" fmla="*/ 150 h 485"/>
                <a:gd name="T54" fmla="*/ 133 w 484"/>
                <a:gd name="T55" fmla="*/ 224 h 485"/>
                <a:gd name="T56" fmla="*/ 22 w 484"/>
                <a:gd name="T57" fmla="*/ 224 h 485"/>
                <a:gd name="T58" fmla="*/ 65 w 484"/>
                <a:gd name="T59" fmla="*/ 114 h 485"/>
                <a:gd name="T60" fmla="*/ 143 w 484"/>
                <a:gd name="T61" fmla="*/ 140 h 485"/>
                <a:gd name="T62" fmla="*/ 133 w 484"/>
                <a:gd name="T63" fmla="*/ 224 h 485"/>
                <a:gd name="T64" fmla="*/ 133 w 484"/>
                <a:gd name="T65" fmla="*/ 248 h 485"/>
                <a:gd name="T66" fmla="*/ 142 w 484"/>
                <a:gd name="T67" fmla="*/ 338 h 485"/>
                <a:gd name="T68" fmla="*/ 60 w 484"/>
                <a:gd name="T69" fmla="*/ 364 h 485"/>
                <a:gd name="T70" fmla="*/ 23 w 484"/>
                <a:gd name="T71" fmla="*/ 248 h 485"/>
                <a:gd name="T72" fmla="*/ 133 w 484"/>
                <a:gd name="T73" fmla="*/ 248 h 485"/>
                <a:gd name="T74" fmla="*/ 350 w 484"/>
                <a:gd name="T75" fmla="*/ 248 h 485"/>
                <a:gd name="T76" fmla="*/ 460 w 484"/>
                <a:gd name="T77" fmla="*/ 248 h 485"/>
                <a:gd name="T78" fmla="*/ 424 w 484"/>
                <a:gd name="T79" fmla="*/ 364 h 485"/>
                <a:gd name="T80" fmla="*/ 342 w 484"/>
                <a:gd name="T81" fmla="*/ 338 h 485"/>
                <a:gd name="T82" fmla="*/ 350 w 484"/>
                <a:gd name="T83" fmla="*/ 248 h 485"/>
                <a:gd name="T84" fmla="*/ 350 w 484"/>
                <a:gd name="T85" fmla="*/ 224 h 485"/>
                <a:gd name="T86" fmla="*/ 340 w 484"/>
                <a:gd name="T87" fmla="*/ 140 h 485"/>
                <a:gd name="T88" fmla="*/ 419 w 484"/>
                <a:gd name="T89" fmla="*/ 114 h 485"/>
                <a:gd name="T90" fmla="*/ 460 w 484"/>
                <a:gd name="T91" fmla="*/ 224 h 485"/>
                <a:gd name="T92" fmla="*/ 350 w 484"/>
                <a:gd name="T93" fmla="*/ 224 h 485"/>
                <a:gd name="T94" fmla="*/ 403 w 484"/>
                <a:gd name="T95" fmla="*/ 95 h 485"/>
                <a:gd name="T96" fmla="*/ 335 w 484"/>
                <a:gd name="T97" fmla="*/ 117 h 485"/>
                <a:gd name="T98" fmla="*/ 295 w 484"/>
                <a:gd name="T99" fmla="*/ 30 h 485"/>
                <a:gd name="T100" fmla="*/ 403 w 484"/>
                <a:gd name="T101" fmla="*/ 95 h 485"/>
                <a:gd name="T102" fmla="*/ 189 w 484"/>
                <a:gd name="T103" fmla="*/ 30 h 485"/>
                <a:gd name="T104" fmla="*/ 148 w 484"/>
                <a:gd name="T105" fmla="*/ 117 h 485"/>
                <a:gd name="T106" fmla="*/ 80 w 484"/>
                <a:gd name="T107" fmla="*/ 95 h 485"/>
                <a:gd name="T108" fmla="*/ 189 w 484"/>
                <a:gd name="T109" fmla="*/ 30 h 485"/>
                <a:gd name="T110" fmla="*/ 74 w 484"/>
                <a:gd name="T111" fmla="*/ 383 h 485"/>
                <a:gd name="T112" fmla="*/ 147 w 484"/>
                <a:gd name="T113" fmla="*/ 360 h 485"/>
                <a:gd name="T114" fmla="*/ 189 w 484"/>
                <a:gd name="T115" fmla="*/ 454 h 485"/>
                <a:gd name="T116" fmla="*/ 74 w 484"/>
                <a:gd name="T117" fmla="*/ 383 h 485"/>
                <a:gd name="T118" fmla="*/ 295 w 484"/>
                <a:gd name="T119" fmla="*/ 454 h 485"/>
                <a:gd name="T120" fmla="*/ 337 w 484"/>
                <a:gd name="T121" fmla="*/ 360 h 485"/>
                <a:gd name="T122" fmla="*/ 409 w 484"/>
                <a:gd name="T123" fmla="*/ 383 h 485"/>
                <a:gd name="T124" fmla="*/ 295 w 484"/>
                <a:gd name="T125" fmla="*/ 45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4" h="485">
                  <a:moveTo>
                    <a:pt x="242" y="0"/>
                  </a:moveTo>
                  <a:cubicBezTo>
                    <a:pt x="108" y="0"/>
                    <a:pt x="0" y="109"/>
                    <a:pt x="0" y="242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2"/>
                  </a:cubicBezTo>
                  <a:cubicBezTo>
                    <a:pt x="484" y="109"/>
                    <a:pt x="375" y="0"/>
                    <a:pt x="242" y="0"/>
                  </a:cubicBezTo>
                  <a:close/>
                  <a:moveTo>
                    <a:pt x="242" y="461"/>
                  </a:moveTo>
                  <a:cubicBezTo>
                    <a:pt x="215" y="461"/>
                    <a:pt x="186" y="421"/>
                    <a:pt x="170" y="356"/>
                  </a:cubicBezTo>
                  <a:cubicBezTo>
                    <a:pt x="193" y="353"/>
                    <a:pt x="218" y="351"/>
                    <a:pt x="242" y="351"/>
                  </a:cubicBezTo>
                  <a:cubicBezTo>
                    <a:pt x="266" y="351"/>
                    <a:pt x="290" y="353"/>
                    <a:pt x="314" y="356"/>
                  </a:cubicBezTo>
                  <a:cubicBezTo>
                    <a:pt x="297" y="421"/>
                    <a:pt x="269" y="461"/>
                    <a:pt x="242" y="461"/>
                  </a:cubicBezTo>
                  <a:close/>
                  <a:moveTo>
                    <a:pt x="242" y="328"/>
                  </a:moveTo>
                  <a:cubicBezTo>
                    <a:pt x="216" y="328"/>
                    <a:pt x="190" y="330"/>
                    <a:pt x="165" y="334"/>
                  </a:cubicBezTo>
                  <a:cubicBezTo>
                    <a:pt x="160" y="309"/>
                    <a:pt x="157" y="277"/>
                    <a:pt x="157" y="248"/>
                  </a:cubicBezTo>
                  <a:lnTo>
                    <a:pt x="327" y="248"/>
                  </a:lnTo>
                  <a:cubicBezTo>
                    <a:pt x="326" y="277"/>
                    <a:pt x="323" y="309"/>
                    <a:pt x="319" y="333"/>
                  </a:cubicBezTo>
                  <a:cubicBezTo>
                    <a:pt x="294" y="330"/>
                    <a:pt x="268" y="328"/>
                    <a:pt x="242" y="328"/>
                  </a:cubicBezTo>
                  <a:close/>
                  <a:moveTo>
                    <a:pt x="242" y="23"/>
                  </a:moveTo>
                  <a:cubicBezTo>
                    <a:pt x="268" y="23"/>
                    <a:pt x="295" y="61"/>
                    <a:pt x="312" y="122"/>
                  </a:cubicBezTo>
                  <a:cubicBezTo>
                    <a:pt x="289" y="125"/>
                    <a:pt x="266" y="127"/>
                    <a:pt x="242" y="127"/>
                  </a:cubicBezTo>
                  <a:cubicBezTo>
                    <a:pt x="218" y="127"/>
                    <a:pt x="194" y="125"/>
                    <a:pt x="171" y="122"/>
                  </a:cubicBezTo>
                  <a:cubicBezTo>
                    <a:pt x="188" y="61"/>
                    <a:pt x="216" y="23"/>
                    <a:pt x="242" y="23"/>
                  </a:cubicBezTo>
                  <a:close/>
                  <a:moveTo>
                    <a:pt x="242" y="150"/>
                  </a:moveTo>
                  <a:cubicBezTo>
                    <a:pt x="268" y="150"/>
                    <a:pt x="293" y="148"/>
                    <a:pt x="317" y="145"/>
                  </a:cubicBezTo>
                  <a:cubicBezTo>
                    <a:pt x="323" y="169"/>
                    <a:pt x="326" y="193"/>
                    <a:pt x="327" y="224"/>
                  </a:cubicBezTo>
                  <a:lnTo>
                    <a:pt x="157" y="224"/>
                  </a:lnTo>
                  <a:cubicBezTo>
                    <a:pt x="158" y="193"/>
                    <a:pt x="161" y="169"/>
                    <a:pt x="166" y="145"/>
                  </a:cubicBezTo>
                  <a:cubicBezTo>
                    <a:pt x="190" y="148"/>
                    <a:pt x="216" y="150"/>
                    <a:pt x="242" y="150"/>
                  </a:cubicBezTo>
                  <a:close/>
                  <a:moveTo>
                    <a:pt x="133" y="224"/>
                  </a:moveTo>
                  <a:lnTo>
                    <a:pt x="22" y="224"/>
                  </a:lnTo>
                  <a:cubicBezTo>
                    <a:pt x="25" y="181"/>
                    <a:pt x="41" y="146"/>
                    <a:pt x="65" y="114"/>
                  </a:cubicBezTo>
                  <a:cubicBezTo>
                    <a:pt x="87" y="125"/>
                    <a:pt x="114" y="134"/>
                    <a:pt x="143" y="140"/>
                  </a:cubicBezTo>
                  <a:cubicBezTo>
                    <a:pt x="138" y="167"/>
                    <a:pt x="134" y="193"/>
                    <a:pt x="133" y="224"/>
                  </a:cubicBezTo>
                  <a:close/>
                  <a:moveTo>
                    <a:pt x="133" y="248"/>
                  </a:moveTo>
                  <a:cubicBezTo>
                    <a:pt x="134" y="278"/>
                    <a:pt x="137" y="311"/>
                    <a:pt x="142" y="338"/>
                  </a:cubicBezTo>
                  <a:cubicBezTo>
                    <a:pt x="111" y="344"/>
                    <a:pt x="83" y="353"/>
                    <a:pt x="60" y="364"/>
                  </a:cubicBezTo>
                  <a:cubicBezTo>
                    <a:pt x="38" y="332"/>
                    <a:pt x="25" y="289"/>
                    <a:pt x="23" y="248"/>
                  </a:cubicBezTo>
                  <a:lnTo>
                    <a:pt x="133" y="248"/>
                  </a:lnTo>
                  <a:close/>
                  <a:moveTo>
                    <a:pt x="350" y="248"/>
                  </a:moveTo>
                  <a:lnTo>
                    <a:pt x="460" y="248"/>
                  </a:lnTo>
                  <a:cubicBezTo>
                    <a:pt x="459" y="289"/>
                    <a:pt x="445" y="331"/>
                    <a:pt x="424" y="364"/>
                  </a:cubicBezTo>
                  <a:cubicBezTo>
                    <a:pt x="401" y="353"/>
                    <a:pt x="373" y="344"/>
                    <a:pt x="342" y="338"/>
                  </a:cubicBezTo>
                  <a:cubicBezTo>
                    <a:pt x="347" y="311"/>
                    <a:pt x="350" y="278"/>
                    <a:pt x="350" y="248"/>
                  </a:cubicBezTo>
                  <a:close/>
                  <a:moveTo>
                    <a:pt x="350" y="224"/>
                  </a:moveTo>
                  <a:cubicBezTo>
                    <a:pt x="349" y="193"/>
                    <a:pt x="346" y="167"/>
                    <a:pt x="340" y="140"/>
                  </a:cubicBezTo>
                  <a:cubicBezTo>
                    <a:pt x="369" y="134"/>
                    <a:pt x="396" y="125"/>
                    <a:pt x="419" y="114"/>
                  </a:cubicBezTo>
                  <a:cubicBezTo>
                    <a:pt x="442" y="146"/>
                    <a:pt x="457" y="181"/>
                    <a:pt x="460" y="224"/>
                  </a:cubicBezTo>
                  <a:lnTo>
                    <a:pt x="350" y="224"/>
                  </a:lnTo>
                  <a:close/>
                  <a:moveTo>
                    <a:pt x="403" y="95"/>
                  </a:moveTo>
                  <a:cubicBezTo>
                    <a:pt x="384" y="105"/>
                    <a:pt x="360" y="112"/>
                    <a:pt x="335" y="117"/>
                  </a:cubicBezTo>
                  <a:cubicBezTo>
                    <a:pt x="325" y="81"/>
                    <a:pt x="312" y="51"/>
                    <a:pt x="295" y="30"/>
                  </a:cubicBezTo>
                  <a:cubicBezTo>
                    <a:pt x="337" y="41"/>
                    <a:pt x="375" y="64"/>
                    <a:pt x="403" y="95"/>
                  </a:cubicBezTo>
                  <a:close/>
                  <a:moveTo>
                    <a:pt x="189" y="30"/>
                  </a:moveTo>
                  <a:cubicBezTo>
                    <a:pt x="172" y="51"/>
                    <a:pt x="158" y="81"/>
                    <a:pt x="148" y="117"/>
                  </a:cubicBezTo>
                  <a:cubicBezTo>
                    <a:pt x="123" y="112"/>
                    <a:pt x="100" y="105"/>
                    <a:pt x="80" y="95"/>
                  </a:cubicBezTo>
                  <a:cubicBezTo>
                    <a:pt x="109" y="64"/>
                    <a:pt x="146" y="41"/>
                    <a:pt x="189" y="30"/>
                  </a:cubicBezTo>
                  <a:close/>
                  <a:moveTo>
                    <a:pt x="74" y="383"/>
                  </a:moveTo>
                  <a:cubicBezTo>
                    <a:pt x="95" y="374"/>
                    <a:pt x="119" y="366"/>
                    <a:pt x="147" y="360"/>
                  </a:cubicBezTo>
                  <a:cubicBezTo>
                    <a:pt x="156" y="400"/>
                    <a:pt x="171" y="433"/>
                    <a:pt x="189" y="454"/>
                  </a:cubicBezTo>
                  <a:cubicBezTo>
                    <a:pt x="143" y="443"/>
                    <a:pt x="104" y="418"/>
                    <a:pt x="74" y="383"/>
                  </a:cubicBezTo>
                  <a:close/>
                  <a:moveTo>
                    <a:pt x="295" y="454"/>
                  </a:moveTo>
                  <a:cubicBezTo>
                    <a:pt x="313" y="433"/>
                    <a:pt x="327" y="400"/>
                    <a:pt x="337" y="360"/>
                  </a:cubicBezTo>
                  <a:cubicBezTo>
                    <a:pt x="364" y="366"/>
                    <a:pt x="389" y="374"/>
                    <a:pt x="409" y="383"/>
                  </a:cubicBezTo>
                  <a:cubicBezTo>
                    <a:pt x="380" y="418"/>
                    <a:pt x="340" y="443"/>
                    <a:pt x="295" y="454"/>
                  </a:cubicBezTo>
                  <a:close/>
                </a:path>
              </a:pathLst>
            </a:custGeom>
            <a:solidFill>
              <a:srgbClr val="4D81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8" name="Rectangle 43">
              <a:extLst>
                <a:ext uri="{FF2B5EF4-FFF2-40B4-BE49-F238E27FC236}">
                  <a16:creationId xmlns:a16="http://schemas.microsoft.com/office/drawing/2014/main" id="{DAAF18F5-D061-4C18-A8C7-08777912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1476"/>
              <a:ext cx="207" cy="20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9" name="Freeform 44">
              <a:extLst>
                <a:ext uri="{FF2B5EF4-FFF2-40B4-BE49-F238E27FC236}">
                  <a16:creationId xmlns:a16="http://schemas.microsoft.com/office/drawing/2014/main" id="{DA6614B9-DEE1-4742-ABD2-3A4D2B1CD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" y="1506"/>
              <a:ext cx="98" cy="148"/>
            </a:xfrm>
            <a:custGeom>
              <a:avLst/>
              <a:gdLst>
                <a:gd name="T0" fmla="*/ 574 w 592"/>
                <a:gd name="T1" fmla="*/ 295 h 892"/>
                <a:gd name="T2" fmla="*/ 444 w 592"/>
                <a:gd name="T3" fmla="*/ 295 h 892"/>
                <a:gd name="T4" fmla="*/ 444 w 592"/>
                <a:gd name="T5" fmla="*/ 18 h 892"/>
                <a:gd name="T6" fmla="*/ 426 w 592"/>
                <a:gd name="T7" fmla="*/ 0 h 892"/>
                <a:gd name="T8" fmla="*/ 166 w 592"/>
                <a:gd name="T9" fmla="*/ 0 h 892"/>
                <a:gd name="T10" fmla="*/ 148 w 592"/>
                <a:gd name="T11" fmla="*/ 18 h 892"/>
                <a:gd name="T12" fmla="*/ 148 w 592"/>
                <a:gd name="T13" fmla="*/ 295 h 892"/>
                <a:gd name="T14" fmla="*/ 17 w 592"/>
                <a:gd name="T15" fmla="*/ 295 h 892"/>
                <a:gd name="T16" fmla="*/ 0 w 592"/>
                <a:gd name="T17" fmla="*/ 312 h 892"/>
                <a:gd name="T18" fmla="*/ 0 w 592"/>
                <a:gd name="T19" fmla="*/ 874 h 892"/>
                <a:gd name="T20" fmla="*/ 17 w 592"/>
                <a:gd name="T21" fmla="*/ 892 h 892"/>
                <a:gd name="T22" fmla="*/ 574 w 592"/>
                <a:gd name="T23" fmla="*/ 892 h 892"/>
                <a:gd name="T24" fmla="*/ 592 w 592"/>
                <a:gd name="T25" fmla="*/ 874 h 892"/>
                <a:gd name="T26" fmla="*/ 592 w 592"/>
                <a:gd name="T27" fmla="*/ 312 h 892"/>
                <a:gd name="T28" fmla="*/ 574 w 592"/>
                <a:gd name="T29" fmla="*/ 295 h 892"/>
                <a:gd name="T30" fmla="*/ 556 w 592"/>
                <a:gd name="T31" fmla="*/ 856 h 892"/>
                <a:gd name="T32" fmla="*/ 35 w 592"/>
                <a:gd name="T33" fmla="*/ 856 h 892"/>
                <a:gd name="T34" fmla="*/ 35 w 592"/>
                <a:gd name="T35" fmla="*/ 330 h 892"/>
                <a:gd name="T36" fmla="*/ 166 w 592"/>
                <a:gd name="T37" fmla="*/ 330 h 892"/>
                <a:gd name="T38" fmla="*/ 184 w 592"/>
                <a:gd name="T39" fmla="*/ 312 h 892"/>
                <a:gd name="T40" fmla="*/ 184 w 592"/>
                <a:gd name="T41" fmla="*/ 36 h 892"/>
                <a:gd name="T42" fmla="*/ 408 w 592"/>
                <a:gd name="T43" fmla="*/ 36 h 892"/>
                <a:gd name="T44" fmla="*/ 408 w 592"/>
                <a:gd name="T45" fmla="*/ 312 h 892"/>
                <a:gd name="T46" fmla="*/ 426 w 592"/>
                <a:gd name="T47" fmla="*/ 330 h 892"/>
                <a:gd name="T48" fmla="*/ 556 w 592"/>
                <a:gd name="T49" fmla="*/ 330 h 892"/>
                <a:gd name="T50" fmla="*/ 556 w 592"/>
                <a:gd name="T51" fmla="*/ 856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2" h="892">
                  <a:moveTo>
                    <a:pt x="574" y="295"/>
                  </a:moveTo>
                  <a:lnTo>
                    <a:pt x="444" y="295"/>
                  </a:lnTo>
                  <a:lnTo>
                    <a:pt x="444" y="18"/>
                  </a:lnTo>
                  <a:cubicBezTo>
                    <a:pt x="444" y="8"/>
                    <a:pt x="436" y="0"/>
                    <a:pt x="426" y="0"/>
                  </a:cubicBezTo>
                  <a:lnTo>
                    <a:pt x="166" y="0"/>
                  </a:lnTo>
                  <a:cubicBezTo>
                    <a:pt x="156" y="0"/>
                    <a:pt x="148" y="8"/>
                    <a:pt x="148" y="18"/>
                  </a:cubicBezTo>
                  <a:lnTo>
                    <a:pt x="148" y="295"/>
                  </a:lnTo>
                  <a:lnTo>
                    <a:pt x="17" y="295"/>
                  </a:lnTo>
                  <a:cubicBezTo>
                    <a:pt x="8" y="295"/>
                    <a:pt x="0" y="302"/>
                    <a:pt x="0" y="312"/>
                  </a:cubicBezTo>
                  <a:lnTo>
                    <a:pt x="0" y="874"/>
                  </a:lnTo>
                  <a:cubicBezTo>
                    <a:pt x="0" y="884"/>
                    <a:pt x="8" y="892"/>
                    <a:pt x="17" y="892"/>
                  </a:cubicBezTo>
                  <a:lnTo>
                    <a:pt x="574" y="892"/>
                  </a:lnTo>
                  <a:cubicBezTo>
                    <a:pt x="584" y="892"/>
                    <a:pt x="592" y="884"/>
                    <a:pt x="592" y="874"/>
                  </a:cubicBezTo>
                  <a:lnTo>
                    <a:pt x="592" y="312"/>
                  </a:lnTo>
                  <a:cubicBezTo>
                    <a:pt x="592" y="302"/>
                    <a:pt x="584" y="295"/>
                    <a:pt x="574" y="295"/>
                  </a:cubicBezTo>
                  <a:close/>
                  <a:moveTo>
                    <a:pt x="556" y="856"/>
                  </a:moveTo>
                  <a:lnTo>
                    <a:pt x="35" y="856"/>
                  </a:lnTo>
                  <a:lnTo>
                    <a:pt x="35" y="330"/>
                  </a:lnTo>
                  <a:lnTo>
                    <a:pt x="166" y="330"/>
                  </a:lnTo>
                  <a:cubicBezTo>
                    <a:pt x="176" y="330"/>
                    <a:pt x="184" y="322"/>
                    <a:pt x="184" y="312"/>
                  </a:cubicBezTo>
                  <a:lnTo>
                    <a:pt x="184" y="36"/>
                  </a:lnTo>
                  <a:lnTo>
                    <a:pt x="408" y="36"/>
                  </a:lnTo>
                  <a:lnTo>
                    <a:pt x="408" y="312"/>
                  </a:lnTo>
                  <a:cubicBezTo>
                    <a:pt x="408" y="322"/>
                    <a:pt x="416" y="330"/>
                    <a:pt x="426" y="330"/>
                  </a:cubicBezTo>
                  <a:lnTo>
                    <a:pt x="556" y="330"/>
                  </a:lnTo>
                  <a:lnTo>
                    <a:pt x="556" y="85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4" name="Rectangle 45">
              <a:extLst>
                <a:ext uri="{FF2B5EF4-FFF2-40B4-BE49-F238E27FC236}">
                  <a16:creationId xmlns:a16="http://schemas.microsoft.com/office/drawing/2014/main" id="{FC24E520-6406-49EB-9E0D-688C7D42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" y="1573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5" name="Rectangle 46">
              <a:extLst>
                <a:ext uri="{FF2B5EF4-FFF2-40B4-BE49-F238E27FC236}">
                  <a16:creationId xmlns:a16="http://schemas.microsoft.com/office/drawing/2014/main" id="{301D5C39-9717-478A-9585-922899A7E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" y="1597"/>
              <a:ext cx="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6" name="Rectangle 47">
              <a:extLst>
                <a:ext uri="{FF2B5EF4-FFF2-40B4-BE49-F238E27FC236}">
                  <a16:creationId xmlns:a16="http://schemas.microsoft.com/office/drawing/2014/main" id="{45A4DFF6-602A-4036-AB67-C2CEEEF0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" y="1622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7" name="Rectangle 48">
              <a:extLst>
                <a:ext uri="{FF2B5EF4-FFF2-40B4-BE49-F238E27FC236}">
                  <a16:creationId xmlns:a16="http://schemas.microsoft.com/office/drawing/2014/main" id="{E7E6B9F3-3FFA-4B52-809C-08D1887CD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573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8" name="Rectangle 49">
              <a:extLst>
                <a:ext uri="{FF2B5EF4-FFF2-40B4-BE49-F238E27FC236}">
                  <a16:creationId xmlns:a16="http://schemas.microsoft.com/office/drawing/2014/main" id="{9116F196-B235-40BC-A88E-300ADEE42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597"/>
              <a:ext cx="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9" name="Rectangle 50">
              <a:extLst>
                <a:ext uri="{FF2B5EF4-FFF2-40B4-BE49-F238E27FC236}">
                  <a16:creationId xmlns:a16="http://schemas.microsoft.com/office/drawing/2014/main" id="{DFBBDCB2-A662-41BE-AC84-A92F5E49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622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0" name="Rectangle 51">
              <a:extLst>
                <a:ext uri="{FF2B5EF4-FFF2-40B4-BE49-F238E27FC236}">
                  <a16:creationId xmlns:a16="http://schemas.microsoft.com/office/drawing/2014/main" id="{7C46CC42-1248-45D7-99A7-E8CE4E09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" y="1573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1" name="Rectangle 52">
              <a:extLst>
                <a:ext uri="{FF2B5EF4-FFF2-40B4-BE49-F238E27FC236}">
                  <a16:creationId xmlns:a16="http://schemas.microsoft.com/office/drawing/2014/main" id="{C19D3AB2-D32D-4DB5-8B75-CC818AE6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" y="1597"/>
              <a:ext cx="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2" name="Rectangle 53">
              <a:extLst>
                <a:ext uri="{FF2B5EF4-FFF2-40B4-BE49-F238E27FC236}">
                  <a16:creationId xmlns:a16="http://schemas.microsoft.com/office/drawing/2014/main" id="{98E92AE8-58F5-46A4-9F4E-00EE3F882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" y="1622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3" name="Rectangle 54">
              <a:extLst>
                <a:ext uri="{FF2B5EF4-FFF2-40B4-BE49-F238E27FC236}">
                  <a16:creationId xmlns:a16="http://schemas.microsoft.com/office/drawing/2014/main" id="{5B88B0D4-7E6A-46F0-8326-25AC9FD8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525"/>
              <a:ext cx="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4" name="Rectangle 55">
              <a:extLst>
                <a:ext uri="{FF2B5EF4-FFF2-40B4-BE49-F238E27FC236}">
                  <a16:creationId xmlns:a16="http://schemas.microsoft.com/office/drawing/2014/main" id="{230ADD17-64E7-436F-A7E8-75BF0810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1550"/>
              <a:ext cx="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5" name="Rectangle 56">
              <a:extLst>
                <a:ext uri="{FF2B5EF4-FFF2-40B4-BE49-F238E27FC236}">
                  <a16:creationId xmlns:a16="http://schemas.microsoft.com/office/drawing/2014/main" id="{CB37966F-7BC0-4852-83EF-0FBD4A88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" y="1531"/>
              <a:ext cx="15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7F7F7F"/>
                  </a:solidFill>
                </a:rPr>
                <a:t>Client</a:t>
              </a:r>
              <a:endParaRPr lang="en-US" altLang="en-US" sz="1350"/>
            </a:p>
          </p:txBody>
        </p:sp>
        <p:sp>
          <p:nvSpPr>
            <p:cNvPr id="1166" name="Freeform 57">
              <a:extLst>
                <a:ext uri="{FF2B5EF4-FFF2-40B4-BE49-F238E27FC236}">
                  <a16:creationId xmlns:a16="http://schemas.microsoft.com/office/drawing/2014/main" id="{3563B543-F338-4E55-ABB5-18B3EBC58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737"/>
              <a:ext cx="948" cy="878"/>
            </a:xfrm>
            <a:custGeom>
              <a:avLst/>
              <a:gdLst>
                <a:gd name="T0" fmla="*/ 360 w 5711"/>
                <a:gd name="T1" fmla="*/ 5292 h 5292"/>
                <a:gd name="T2" fmla="*/ 5351 w 5711"/>
                <a:gd name="T3" fmla="*/ 5292 h 5292"/>
                <a:gd name="T4" fmla="*/ 5711 w 5711"/>
                <a:gd name="T5" fmla="*/ 4932 h 5292"/>
                <a:gd name="T6" fmla="*/ 5711 w 5711"/>
                <a:gd name="T7" fmla="*/ 360 h 5292"/>
                <a:gd name="T8" fmla="*/ 5351 w 5711"/>
                <a:gd name="T9" fmla="*/ 0 h 5292"/>
                <a:gd name="T10" fmla="*/ 360 w 5711"/>
                <a:gd name="T11" fmla="*/ 0 h 5292"/>
                <a:gd name="T12" fmla="*/ 0 w 5711"/>
                <a:gd name="T13" fmla="*/ 360 h 5292"/>
                <a:gd name="T14" fmla="*/ 0 w 5711"/>
                <a:gd name="T15" fmla="*/ 4932 h 5292"/>
                <a:gd name="T16" fmla="*/ 360 w 5711"/>
                <a:gd name="T17" fmla="*/ 5292 h 5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11" h="5292">
                  <a:moveTo>
                    <a:pt x="360" y="5292"/>
                  </a:moveTo>
                  <a:lnTo>
                    <a:pt x="5351" y="5292"/>
                  </a:lnTo>
                  <a:cubicBezTo>
                    <a:pt x="5550" y="5292"/>
                    <a:pt x="5711" y="5130"/>
                    <a:pt x="5711" y="4932"/>
                  </a:cubicBezTo>
                  <a:lnTo>
                    <a:pt x="5711" y="360"/>
                  </a:lnTo>
                  <a:cubicBezTo>
                    <a:pt x="5711" y="161"/>
                    <a:pt x="5550" y="0"/>
                    <a:pt x="5351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4932"/>
                  </a:lnTo>
                  <a:cubicBezTo>
                    <a:pt x="0" y="5130"/>
                    <a:pt x="161" y="5292"/>
                    <a:pt x="360" y="529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7" name="Freeform 58">
              <a:extLst>
                <a:ext uri="{FF2B5EF4-FFF2-40B4-BE49-F238E27FC236}">
                  <a16:creationId xmlns:a16="http://schemas.microsoft.com/office/drawing/2014/main" id="{E3D2A76B-B533-4F11-A065-915A853DA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737"/>
              <a:ext cx="948" cy="878"/>
            </a:xfrm>
            <a:custGeom>
              <a:avLst/>
              <a:gdLst>
                <a:gd name="T0" fmla="*/ 360 w 5711"/>
                <a:gd name="T1" fmla="*/ 5292 h 5292"/>
                <a:gd name="T2" fmla="*/ 5351 w 5711"/>
                <a:gd name="T3" fmla="*/ 5292 h 5292"/>
                <a:gd name="T4" fmla="*/ 5711 w 5711"/>
                <a:gd name="T5" fmla="*/ 4932 h 5292"/>
                <a:gd name="T6" fmla="*/ 5711 w 5711"/>
                <a:gd name="T7" fmla="*/ 360 h 5292"/>
                <a:gd name="T8" fmla="*/ 5351 w 5711"/>
                <a:gd name="T9" fmla="*/ 0 h 5292"/>
                <a:gd name="T10" fmla="*/ 360 w 5711"/>
                <a:gd name="T11" fmla="*/ 0 h 5292"/>
                <a:gd name="T12" fmla="*/ 0 w 5711"/>
                <a:gd name="T13" fmla="*/ 360 h 5292"/>
                <a:gd name="T14" fmla="*/ 0 w 5711"/>
                <a:gd name="T15" fmla="*/ 4932 h 5292"/>
                <a:gd name="T16" fmla="*/ 360 w 5711"/>
                <a:gd name="T17" fmla="*/ 5292 h 5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11" h="5292">
                  <a:moveTo>
                    <a:pt x="360" y="5292"/>
                  </a:moveTo>
                  <a:lnTo>
                    <a:pt x="5351" y="5292"/>
                  </a:lnTo>
                  <a:cubicBezTo>
                    <a:pt x="5550" y="5292"/>
                    <a:pt x="5711" y="5130"/>
                    <a:pt x="5711" y="4932"/>
                  </a:cubicBezTo>
                  <a:lnTo>
                    <a:pt x="5711" y="360"/>
                  </a:lnTo>
                  <a:cubicBezTo>
                    <a:pt x="5711" y="161"/>
                    <a:pt x="5550" y="0"/>
                    <a:pt x="5351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4932"/>
                  </a:lnTo>
                  <a:cubicBezTo>
                    <a:pt x="0" y="5130"/>
                    <a:pt x="161" y="5292"/>
                    <a:pt x="360" y="5292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8" name="Rectangle 59">
              <a:extLst>
                <a:ext uri="{FF2B5EF4-FFF2-40B4-BE49-F238E27FC236}">
                  <a16:creationId xmlns:a16="http://schemas.microsoft.com/office/drawing/2014/main" id="{038EA862-44A3-4AE7-A027-540B97017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1769"/>
              <a:ext cx="7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750" b="1">
                  <a:solidFill>
                    <a:srgbClr val="000000"/>
                  </a:solidFill>
                </a:rPr>
                <a:t>SAS Viya Services </a:t>
              </a:r>
              <a:endParaRPr lang="en-US" altLang="en-US" sz="1350"/>
            </a:p>
          </p:txBody>
        </p:sp>
        <p:sp>
          <p:nvSpPr>
            <p:cNvPr id="1169" name="Rectangle 60">
              <a:extLst>
                <a:ext uri="{FF2B5EF4-FFF2-40B4-BE49-F238E27FC236}">
                  <a16:creationId xmlns:a16="http://schemas.microsoft.com/office/drawing/2014/main" id="{8AF2FBFF-4360-4E70-A699-BE64A306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953"/>
              <a:ext cx="6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Server Specifications</a:t>
              </a:r>
              <a:endParaRPr lang="en-US" altLang="en-US" sz="1350"/>
            </a:p>
          </p:txBody>
        </p:sp>
        <p:sp>
          <p:nvSpPr>
            <p:cNvPr id="1170" name="Rectangle 61">
              <a:extLst>
                <a:ext uri="{FF2B5EF4-FFF2-40B4-BE49-F238E27FC236}">
                  <a16:creationId xmlns:a16="http://schemas.microsoft.com/office/drawing/2014/main" id="{DE4FF023-1DBB-4BB1-B93B-3A9808C2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027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171" name="Rectangle 62">
              <a:extLst>
                <a:ext uri="{FF2B5EF4-FFF2-40B4-BE49-F238E27FC236}">
                  <a16:creationId xmlns:a16="http://schemas.microsoft.com/office/drawing/2014/main" id="{6F402072-FE72-49AA-AEB4-F336CC86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027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172" name="Rectangle 63">
              <a:extLst>
                <a:ext uri="{FF2B5EF4-FFF2-40B4-BE49-F238E27FC236}">
                  <a16:creationId xmlns:a16="http://schemas.microsoft.com/office/drawing/2014/main" id="{CBFC1BBB-FA5D-43E7-A888-401E97C3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027"/>
              <a:ext cx="19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8 CPU</a:t>
              </a:r>
              <a:endParaRPr lang="en-US" altLang="en-US" sz="1350"/>
            </a:p>
          </p:txBody>
        </p:sp>
        <p:sp>
          <p:nvSpPr>
            <p:cNvPr id="1173" name="Rectangle 64">
              <a:extLst>
                <a:ext uri="{FF2B5EF4-FFF2-40B4-BE49-F238E27FC236}">
                  <a16:creationId xmlns:a16="http://schemas.microsoft.com/office/drawing/2014/main" id="{49C9F8BF-D0E1-49CC-AC6A-7AA282A7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103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174" name="Rectangle 65">
              <a:extLst>
                <a:ext uri="{FF2B5EF4-FFF2-40B4-BE49-F238E27FC236}">
                  <a16:creationId xmlns:a16="http://schemas.microsoft.com/office/drawing/2014/main" id="{2C2F8A97-4583-4E72-B21E-ECC3092A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103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175" name="Rectangle 66">
              <a:extLst>
                <a:ext uri="{FF2B5EF4-FFF2-40B4-BE49-F238E27FC236}">
                  <a16:creationId xmlns:a16="http://schemas.microsoft.com/office/drawing/2014/main" id="{6A00CCE9-6D52-475E-AFE6-50065C3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103"/>
              <a:ext cx="38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128 GB RAM</a:t>
              </a:r>
              <a:endParaRPr lang="en-US" altLang="en-US" sz="1350"/>
            </a:p>
          </p:txBody>
        </p:sp>
        <p:sp>
          <p:nvSpPr>
            <p:cNvPr id="1176" name="Rectangle 67">
              <a:extLst>
                <a:ext uri="{FF2B5EF4-FFF2-40B4-BE49-F238E27FC236}">
                  <a16:creationId xmlns:a16="http://schemas.microsoft.com/office/drawing/2014/main" id="{078A53D7-3C04-4216-B6F9-E0664E8C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176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177" name="Rectangle 68">
              <a:extLst>
                <a:ext uri="{FF2B5EF4-FFF2-40B4-BE49-F238E27FC236}">
                  <a16:creationId xmlns:a16="http://schemas.microsoft.com/office/drawing/2014/main" id="{146D4F99-50F6-4F9A-AA0C-B6D02C8D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176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178" name="Rectangle 69">
              <a:extLst>
                <a:ext uri="{FF2B5EF4-FFF2-40B4-BE49-F238E27FC236}">
                  <a16:creationId xmlns:a16="http://schemas.microsoft.com/office/drawing/2014/main" id="{800181DE-A649-4B16-B3B5-2D3CB239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176"/>
              <a:ext cx="31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RHEL v7.x</a:t>
              </a:r>
              <a:endParaRPr lang="en-US" altLang="en-US" sz="1350"/>
            </a:p>
          </p:txBody>
        </p:sp>
        <p:sp>
          <p:nvSpPr>
            <p:cNvPr id="1179" name="Rectangle 70">
              <a:extLst>
                <a:ext uri="{FF2B5EF4-FFF2-40B4-BE49-F238E27FC236}">
                  <a16:creationId xmlns:a16="http://schemas.microsoft.com/office/drawing/2014/main" id="{7D0EF035-1579-41AF-83DC-9C2F5141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250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180" name="Rectangle 71">
              <a:extLst>
                <a:ext uri="{FF2B5EF4-FFF2-40B4-BE49-F238E27FC236}">
                  <a16:creationId xmlns:a16="http://schemas.microsoft.com/office/drawing/2014/main" id="{909EC889-F97D-45C2-9459-E3E7F7C1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250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181" name="Rectangle 72">
              <a:extLst>
                <a:ext uri="{FF2B5EF4-FFF2-40B4-BE49-F238E27FC236}">
                  <a16:creationId xmlns:a16="http://schemas.microsoft.com/office/drawing/2014/main" id="{E4079C26-C9FF-49B1-A89F-1EB7213C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50"/>
              <a:ext cx="38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500 GB Disk </a:t>
              </a:r>
              <a:endParaRPr lang="en-US" altLang="en-US" sz="1350"/>
            </a:p>
          </p:txBody>
        </p:sp>
        <p:sp>
          <p:nvSpPr>
            <p:cNvPr id="1182" name="Rectangle 73">
              <a:extLst>
                <a:ext uri="{FF2B5EF4-FFF2-40B4-BE49-F238E27FC236}">
                  <a16:creationId xmlns:a16="http://schemas.microsoft.com/office/drawing/2014/main" id="{1F804278-A346-4654-A6BF-1A774BCC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894"/>
              <a:ext cx="118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3" name="Rectangle 74">
              <a:extLst>
                <a:ext uri="{FF2B5EF4-FFF2-40B4-BE49-F238E27FC236}">
                  <a16:creationId xmlns:a16="http://schemas.microsoft.com/office/drawing/2014/main" id="{F6E42EE1-CAAC-4DF8-8076-B90196E0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900"/>
              <a:ext cx="106" cy="23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4" name="Rectangle 75">
              <a:extLst>
                <a:ext uri="{FF2B5EF4-FFF2-40B4-BE49-F238E27FC236}">
                  <a16:creationId xmlns:a16="http://schemas.microsoft.com/office/drawing/2014/main" id="{E361D304-C5C5-43F3-8D9D-B677CCA4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907"/>
              <a:ext cx="95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5" name="Rectangle 76">
              <a:extLst>
                <a:ext uri="{FF2B5EF4-FFF2-40B4-BE49-F238E27FC236}">
                  <a16:creationId xmlns:a16="http://schemas.microsoft.com/office/drawing/2014/main" id="{3C258019-FE2E-4822-B032-FEAC6A78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951"/>
              <a:ext cx="95" cy="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6" name="Rectangle 77">
              <a:extLst>
                <a:ext uri="{FF2B5EF4-FFF2-40B4-BE49-F238E27FC236}">
                  <a16:creationId xmlns:a16="http://schemas.microsoft.com/office/drawing/2014/main" id="{5BF1BDE1-3D80-4902-ADB1-FFEDE6E3D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983"/>
              <a:ext cx="9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7" name="Rectangle 78">
              <a:extLst>
                <a:ext uri="{FF2B5EF4-FFF2-40B4-BE49-F238E27FC236}">
                  <a16:creationId xmlns:a16="http://schemas.microsoft.com/office/drawing/2014/main" id="{80E40DE9-BC6F-426B-9422-0712FDD0D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2011"/>
              <a:ext cx="9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8" name="Rectangle 79">
              <a:extLst>
                <a:ext uri="{FF2B5EF4-FFF2-40B4-BE49-F238E27FC236}">
                  <a16:creationId xmlns:a16="http://schemas.microsoft.com/office/drawing/2014/main" id="{1BDFDE78-782B-41F5-B97C-65976533A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923"/>
              <a:ext cx="49" cy="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9" name="Rectangle 80">
              <a:extLst>
                <a:ext uri="{FF2B5EF4-FFF2-40B4-BE49-F238E27FC236}">
                  <a16:creationId xmlns:a16="http://schemas.microsoft.com/office/drawing/2014/main" id="{AB8D7E30-CB72-4146-BD87-76CA4EEE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8"/>
              <a:ext cx="17" cy="2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pic>
          <p:nvPicPr>
            <p:cNvPr id="1190" name="Picture 81">
              <a:extLst>
                <a:ext uri="{FF2B5EF4-FFF2-40B4-BE49-F238E27FC236}">
                  <a16:creationId xmlns:a16="http://schemas.microsoft.com/office/drawing/2014/main" id="{7CC43927-5E4A-42FF-AA61-7607D9A93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" y="2019"/>
              <a:ext cx="10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1" name="Picture 82">
              <a:extLst>
                <a:ext uri="{FF2B5EF4-FFF2-40B4-BE49-F238E27FC236}">
                  <a16:creationId xmlns:a16="http://schemas.microsoft.com/office/drawing/2014/main" id="{44CD1AA6-B510-433B-99A6-EB9C58C33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" y="2019"/>
              <a:ext cx="10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2" name="Line 83">
              <a:extLst>
                <a:ext uri="{FF2B5EF4-FFF2-40B4-BE49-F238E27FC236}">
                  <a16:creationId xmlns:a16="http://schemas.microsoft.com/office/drawing/2014/main" id="{AE96E4BF-555A-4F61-A7BE-B00E6D2C0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2013"/>
              <a:ext cx="1061" cy="0"/>
            </a:xfrm>
            <a:prstGeom prst="line">
              <a:avLst/>
            </a:prstGeom>
            <a:noFill/>
            <a:ln w="15875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3" name="Freeform 84">
              <a:extLst>
                <a:ext uri="{FF2B5EF4-FFF2-40B4-BE49-F238E27FC236}">
                  <a16:creationId xmlns:a16="http://schemas.microsoft.com/office/drawing/2014/main" id="{390A9BD9-DA6A-4525-A080-3815233A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992"/>
              <a:ext cx="42" cy="41"/>
            </a:xfrm>
            <a:custGeom>
              <a:avLst/>
              <a:gdLst>
                <a:gd name="T0" fmla="*/ 42 w 42"/>
                <a:gd name="T1" fmla="*/ 41 h 41"/>
                <a:gd name="T2" fmla="*/ 0 w 42"/>
                <a:gd name="T3" fmla="*/ 21 h 41"/>
                <a:gd name="T4" fmla="*/ 42 w 42"/>
                <a:gd name="T5" fmla="*/ 0 h 41"/>
                <a:gd name="T6" fmla="*/ 42 w 42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1">
                  <a:moveTo>
                    <a:pt x="42" y="41"/>
                  </a:moveTo>
                  <a:lnTo>
                    <a:pt x="0" y="21"/>
                  </a:lnTo>
                  <a:lnTo>
                    <a:pt x="42" y="0"/>
                  </a:lnTo>
                  <a:lnTo>
                    <a:pt x="42" y="4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4" name="Rectangle 85">
              <a:extLst>
                <a:ext uri="{FF2B5EF4-FFF2-40B4-BE49-F238E27FC236}">
                  <a16:creationId xmlns:a16="http://schemas.microsoft.com/office/drawing/2014/main" id="{D1101162-2038-418C-90B1-6E264789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965"/>
              <a:ext cx="159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375" b="1">
                  <a:solidFill>
                    <a:srgbClr val="7030A0"/>
                  </a:solidFill>
                </a:rPr>
                <a:t>HTTP(S)</a:t>
              </a:r>
              <a:endParaRPr lang="en-US" altLang="en-US" sz="1350"/>
            </a:p>
          </p:txBody>
        </p:sp>
        <p:sp>
          <p:nvSpPr>
            <p:cNvPr id="1195" name="Rectangle 86">
              <a:extLst>
                <a:ext uri="{FF2B5EF4-FFF2-40B4-BE49-F238E27FC236}">
                  <a16:creationId xmlns:a16="http://schemas.microsoft.com/office/drawing/2014/main" id="{8A331BCE-C4DE-43AE-AD85-962CF93D0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013"/>
              <a:ext cx="1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375" b="1">
                  <a:solidFill>
                    <a:srgbClr val="7030A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196" name="Rectangle 87">
              <a:extLst>
                <a:ext uri="{FF2B5EF4-FFF2-40B4-BE49-F238E27FC236}">
                  <a16:creationId xmlns:a16="http://schemas.microsoft.com/office/drawing/2014/main" id="{E0D3142B-8D7A-42B4-B694-0F5038CC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2013"/>
              <a:ext cx="69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375" b="1">
                  <a:solidFill>
                    <a:srgbClr val="7030A0"/>
                  </a:solidFill>
                </a:rPr>
                <a:t>443</a:t>
              </a:r>
              <a:endParaRPr lang="en-US" altLang="en-US" sz="1350"/>
            </a:p>
          </p:txBody>
        </p:sp>
        <p:sp>
          <p:nvSpPr>
            <p:cNvPr id="1197" name="Line 88">
              <a:extLst>
                <a:ext uri="{FF2B5EF4-FFF2-40B4-BE49-F238E27FC236}">
                  <a16:creationId xmlns:a16="http://schemas.microsoft.com/office/drawing/2014/main" id="{9CD13138-7046-4514-B51B-967FD3273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006"/>
              <a:ext cx="340" cy="0"/>
            </a:xfrm>
            <a:prstGeom prst="line">
              <a:avLst/>
            </a:prstGeom>
            <a:noFill/>
            <a:ln w="15875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8" name="Freeform 89">
              <a:extLst>
                <a:ext uri="{FF2B5EF4-FFF2-40B4-BE49-F238E27FC236}">
                  <a16:creationId xmlns:a16="http://schemas.microsoft.com/office/drawing/2014/main" id="{9D919BF4-2881-44BE-8CB9-192AB68A2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1985"/>
              <a:ext cx="41" cy="41"/>
            </a:xfrm>
            <a:custGeom>
              <a:avLst/>
              <a:gdLst>
                <a:gd name="T0" fmla="*/ 41 w 41"/>
                <a:gd name="T1" fmla="*/ 41 h 41"/>
                <a:gd name="T2" fmla="*/ 0 w 41"/>
                <a:gd name="T3" fmla="*/ 21 h 41"/>
                <a:gd name="T4" fmla="*/ 41 w 41"/>
                <a:gd name="T5" fmla="*/ 0 h 41"/>
                <a:gd name="T6" fmla="*/ 41 w 4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41"/>
                  </a:moveTo>
                  <a:lnTo>
                    <a:pt x="0" y="21"/>
                  </a:lnTo>
                  <a:lnTo>
                    <a:pt x="41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9" name="Freeform 90">
              <a:extLst>
                <a:ext uri="{FF2B5EF4-FFF2-40B4-BE49-F238E27FC236}">
                  <a16:creationId xmlns:a16="http://schemas.microsoft.com/office/drawing/2014/main" id="{5168CBAE-5404-4E6D-9EF1-D4193173D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751"/>
              <a:ext cx="1007" cy="869"/>
            </a:xfrm>
            <a:custGeom>
              <a:avLst/>
              <a:gdLst>
                <a:gd name="T0" fmla="*/ 360 w 6070"/>
                <a:gd name="T1" fmla="*/ 5237 h 5237"/>
                <a:gd name="T2" fmla="*/ 5710 w 6070"/>
                <a:gd name="T3" fmla="*/ 5237 h 5237"/>
                <a:gd name="T4" fmla="*/ 6070 w 6070"/>
                <a:gd name="T5" fmla="*/ 4877 h 5237"/>
                <a:gd name="T6" fmla="*/ 6070 w 6070"/>
                <a:gd name="T7" fmla="*/ 360 h 5237"/>
                <a:gd name="T8" fmla="*/ 5710 w 6070"/>
                <a:gd name="T9" fmla="*/ 0 h 5237"/>
                <a:gd name="T10" fmla="*/ 360 w 6070"/>
                <a:gd name="T11" fmla="*/ 0 h 5237"/>
                <a:gd name="T12" fmla="*/ 0 w 6070"/>
                <a:gd name="T13" fmla="*/ 360 h 5237"/>
                <a:gd name="T14" fmla="*/ 0 w 6070"/>
                <a:gd name="T15" fmla="*/ 4877 h 5237"/>
                <a:gd name="T16" fmla="*/ 360 w 6070"/>
                <a:gd name="T17" fmla="*/ 5237 h 5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0" h="5237">
                  <a:moveTo>
                    <a:pt x="360" y="5237"/>
                  </a:moveTo>
                  <a:lnTo>
                    <a:pt x="5710" y="5237"/>
                  </a:lnTo>
                  <a:cubicBezTo>
                    <a:pt x="5909" y="5237"/>
                    <a:pt x="6070" y="5075"/>
                    <a:pt x="6070" y="4877"/>
                  </a:cubicBezTo>
                  <a:lnTo>
                    <a:pt x="6070" y="360"/>
                  </a:lnTo>
                  <a:cubicBezTo>
                    <a:pt x="6070" y="161"/>
                    <a:pt x="5909" y="0"/>
                    <a:pt x="5710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4877"/>
                  </a:lnTo>
                  <a:cubicBezTo>
                    <a:pt x="0" y="5075"/>
                    <a:pt x="161" y="5237"/>
                    <a:pt x="360" y="523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00" name="Freeform 91">
              <a:extLst>
                <a:ext uri="{FF2B5EF4-FFF2-40B4-BE49-F238E27FC236}">
                  <a16:creationId xmlns:a16="http://schemas.microsoft.com/office/drawing/2014/main" id="{1198B6DB-033A-4B5A-B2DA-9497B24B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751"/>
              <a:ext cx="1007" cy="869"/>
            </a:xfrm>
            <a:custGeom>
              <a:avLst/>
              <a:gdLst>
                <a:gd name="T0" fmla="*/ 360 w 6070"/>
                <a:gd name="T1" fmla="*/ 5237 h 5237"/>
                <a:gd name="T2" fmla="*/ 5710 w 6070"/>
                <a:gd name="T3" fmla="*/ 5237 h 5237"/>
                <a:gd name="T4" fmla="*/ 6070 w 6070"/>
                <a:gd name="T5" fmla="*/ 4877 h 5237"/>
                <a:gd name="T6" fmla="*/ 6070 w 6070"/>
                <a:gd name="T7" fmla="*/ 360 h 5237"/>
                <a:gd name="T8" fmla="*/ 5710 w 6070"/>
                <a:gd name="T9" fmla="*/ 0 h 5237"/>
                <a:gd name="T10" fmla="*/ 360 w 6070"/>
                <a:gd name="T11" fmla="*/ 0 h 5237"/>
                <a:gd name="T12" fmla="*/ 0 w 6070"/>
                <a:gd name="T13" fmla="*/ 360 h 5237"/>
                <a:gd name="T14" fmla="*/ 0 w 6070"/>
                <a:gd name="T15" fmla="*/ 4877 h 5237"/>
                <a:gd name="T16" fmla="*/ 360 w 6070"/>
                <a:gd name="T17" fmla="*/ 5237 h 5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0" h="5237">
                  <a:moveTo>
                    <a:pt x="360" y="5237"/>
                  </a:moveTo>
                  <a:lnTo>
                    <a:pt x="5710" y="5237"/>
                  </a:lnTo>
                  <a:cubicBezTo>
                    <a:pt x="5909" y="5237"/>
                    <a:pt x="6070" y="5075"/>
                    <a:pt x="6070" y="4877"/>
                  </a:cubicBezTo>
                  <a:lnTo>
                    <a:pt x="6070" y="360"/>
                  </a:lnTo>
                  <a:cubicBezTo>
                    <a:pt x="6070" y="161"/>
                    <a:pt x="5909" y="0"/>
                    <a:pt x="5710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4877"/>
                  </a:lnTo>
                  <a:cubicBezTo>
                    <a:pt x="0" y="5075"/>
                    <a:pt x="161" y="5237"/>
                    <a:pt x="360" y="5237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01" name="Rectangle 92">
              <a:extLst>
                <a:ext uri="{FF2B5EF4-FFF2-40B4-BE49-F238E27FC236}">
                  <a16:creationId xmlns:a16="http://schemas.microsoft.com/office/drawing/2014/main" id="{1DD66DE4-71DE-48E3-A023-D0AB7D87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82"/>
              <a:ext cx="8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750" b="1">
                  <a:solidFill>
                    <a:srgbClr val="000000"/>
                  </a:solidFill>
                </a:rPr>
                <a:t>SAS Viya CAS Server</a:t>
              </a:r>
              <a:endParaRPr lang="en-US" altLang="en-US" sz="1350"/>
            </a:p>
          </p:txBody>
        </p:sp>
        <p:sp>
          <p:nvSpPr>
            <p:cNvPr id="1202" name="Rectangle 93">
              <a:extLst>
                <a:ext uri="{FF2B5EF4-FFF2-40B4-BE49-F238E27FC236}">
                  <a16:creationId xmlns:a16="http://schemas.microsoft.com/office/drawing/2014/main" id="{3EED763B-BE1A-4A4C-B675-6F286857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933"/>
              <a:ext cx="6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Server Specifications</a:t>
              </a:r>
              <a:endParaRPr lang="en-US" altLang="en-US" sz="1350"/>
            </a:p>
          </p:txBody>
        </p:sp>
        <p:sp>
          <p:nvSpPr>
            <p:cNvPr id="1203" name="Rectangle 94">
              <a:extLst>
                <a:ext uri="{FF2B5EF4-FFF2-40B4-BE49-F238E27FC236}">
                  <a16:creationId xmlns:a16="http://schemas.microsoft.com/office/drawing/2014/main" id="{C5F04CB2-6C98-433F-B454-55706A84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2007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204" name="Rectangle 95">
              <a:extLst>
                <a:ext uri="{FF2B5EF4-FFF2-40B4-BE49-F238E27FC236}">
                  <a16:creationId xmlns:a16="http://schemas.microsoft.com/office/drawing/2014/main" id="{9CC66A62-B6DB-460A-929C-0FAE715F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007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205" name="Rectangle 96">
              <a:extLst>
                <a:ext uri="{FF2B5EF4-FFF2-40B4-BE49-F238E27FC236}">
                  <a16:creationId xmlns:a16="http://schemas.microsoft.com/office/drawing/2014/main" id="{DA0C16FE-DFCC-46B7-B961-2423181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07"/>
              <a:ext cx="22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32 CPU</a:t>
              </a:r>
              <a:endParaRPr lang="en-US" altLang="en-US" sz="1350"/>
            </a:p>
          </p:txBody>
        </p:sp>
        <p:sp>
          <p:nvSpPr>
            <p:cNvPr id="1206" name="Rectangle 97">
              <a:extLst>
                <a:ext uri="{FF2B5EF4-FFF2-40B4-BE49-F238E27FC236}">
                  <a16:creationId xmlns:a16="http://schemas.microsoft.com/office/drawing/2014/main" id="{B5AD877C-D707-47E2-B7E0-1BD52D0F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2082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207" name="Rectangle 98">
              <a:extLst>
                <a:ext uri="{FF2B5EF4-FFF2-40B4-BE49-F238E27FC236}">
                  <a16:creationId xmlns:a16="http://schemas.microsoft.com/office/drawing/2014/main" id="{35FB04DE-6410-4E10-B166-B7037832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082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208" name="Rectangle 99">
              <a:extLst>
                <a:ext uri="{FF2B5EF4-FFF2-40B4-BE49-F238E27FC236}">
                  <a16:creationId xmlns:a16="http://schemas.microsoft.com/office/drawing/2014/main" id="{19C4C1D8-9CB8-4702-85A4-2DFB4AE1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82"/>
              <a:ext cx="38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512 GB RAM</a:t>
              </a:r>
              <a:endParaRPr lang="en-US" altLang="en-US" sz="1350"/>
            </a:p>
          </p:txBody>
        </p:sp>
        <p:sp>
          <p:nvSpPr>
            <p:cNvPr id="1209" name="Rectangle 100">
              <a:extLst>
                <a:ext uri="{FF2B5EF4-FFF2-40B4-BE49-F238E27FC236}">
                  <a16:creationId xmlns:a16="http://schemas.microsoft.com/office/drawing/2014/main" id="{0D7F2464-8849-4281-A998-F4323433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2156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210" name="Rectangle 101">
              <a:extLst>
                <a:ext uri="{FF2B5EF4-FFF2-40B4-BE49-F238E27FC236}">
                  <a16:creationId xmlns:a16="http://schemas.microsoft.com/office/drawing/2014/main" id="{C5EC1574-3C4D-4973-91F8-B8689D71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156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211" name="Rectangle 102">
              <a:extLst>
                <a:ext uri="{FF2B5EF4-FFF2-40B4-BE49-F238E27FC236}">
                  <a16:creationId xmlns:a16="http://schemas.microsoft.com/office/drawing/2014/main" id="{E2A18D47-DE3A-49FF-9C1E-78FA92AE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156"/>
              <a:ext cx="31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RHEL v7.x</a:t>
              </a:r>
              <a:endParaRPr lang="en-US" altLang="en-US" sz="1350"/>
            </a:p>
          </p:txBody>
        </p:sp>
        <p:sp>
          <p:nvSpPr>
            <p:cNvPr id="1212" name="Rectangle 103">
              <a:extLst>
                <a:ext uri="{FF2B5EF4-FFF2-40B4-BE49-F238E27FC236}">
                  <a16:creationId xmlns:a16="http://schemas.microsoft.com/office/drawing/2014/main" id="{BB4C7873-3863-4A15-B794-5A307128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2230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-</a:t>
              </a:r>
              <a:endParaRPr lang="en-US" altLang="en-US" sz="1350"/>
            </a:p>
          </p:txBody>
        </p:sp>
        <p:sp>
          <p:nvSpPr>
            <p:cNvPr id="1213" name="Rectangle 104">
              <a:extLst>
                <a:ext uri="{FF2B5EF4-FFF2-40B4-BE49-F238E27FC236}">
                  <a16:creationId xmlns:a16="http://schemas.microsoft.com/office/drawing/2014/main" id="{4A493AB3-72C1-4794-A359-B74A7D01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230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214" name="Rectangle 105">
              <a:extLst>
                <a:ext uri="{FF2B5EF4-FFF2-40B4-BE49-F238E27FC236}">
                  <a16:creationId xmlns:a16="http://schemas.microsoft.com/office/drawing/2014/main" id="{2F7D29B4-CB23-4F00-91C0-3D5DBC89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230"/>
              <a:ext cx="52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>
                  <a:solidFill>
                    <a:srgbClr val="000000"/>
                  </a:solidFill>
                </a:rPr>
                <a:t>12 x 800 GB SSD </a:t>
              </a:r>
              <a:endParaRPr lang="en-US" altLang="en-US" sz="1350"/>
            </a:p>
          </p:txBody>
        </p:sp>
        <p:sp>
          <p:nvSpPr>
            <p:cNvPr id="1215" name="Rectangle 106">
              <a:extLst>
                <a:ext uri="{FF2B5EF4-FFF2-40B4-BE49-F238E27FC236}">
                  <a16:creationId xmlns:a16="http://schemas.microsoft.com/office/drawing/2014/main" id="{CC4FA12C-315D-424C-A61A-CA8F1901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1929"/>
              <a:ext cx="117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6" name="Rectangle 107">
              <a:extLst>
                <a:ext uri="{FF2B5EF4-FFF2-40B4-BE49-F238E27FC236}">
                  <a16:creationId xmlns:a16="http://schemas.microsoft.com/office/drawing/2014/main" id="{617C8ECB-E5E3-43EC-A5AA-C3CBF496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1936"/>
              <a:ext cx="107" cy="23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7" name="Rectangle 108">
              <a:extLst>
                <a:ext uri="{FF2B5EF4-FFF2-40B4-BE49-F238E27FC236}">
                  <a16:creationId xmlns:a16="http://schemas.microsoft.com/office/drawing/2014/main" id="{F17B1379-C441-4A2D-84B2-8E381E429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942"/>
              <a:ext cx="95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8" name="Rectangle 109">
              <a:extLst>
                <a:ext uri="{FF2B5EF4-FFF2-40B4-BE49-F238E27FC236}">
                  <a16:creationId xmlns:a16="http://schemas.microsoft.com/office/drawing/2014/main" id="{452708D4-7EA9-4702-8F1D-DA0415E6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987"/>
              <a:ext cx="95" cy="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9" name="Rectangle 110">
              <a:extLst>
                <a:ext uri="{FF2B5EF4-FFF2-40B4-BE49-F238E27FC236}">
                  <a16:creationId xmlns:a16="http://schemas.microsoft.com/office/drawing/2014/main" id="{AC1DE0DF-34BE-49EB-AFDF-3D3C4C01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018"/>
              <a:ext cx="9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0" name="Rectangle 111">
              <a:extLst>
                <a:ext uri="{FF2B5EF4-FFF2-40B4-BE49-F238E27FC236}">
                  <a16:creationId xmlns:a16="http://schemas.microsoft.com/office/drawing/2014/main" id="{45F7EAFD-54E0-412E-B834-E2C77FBC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047"/>
              <a:ext cx="95" cy="1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1" name="Rectangle 112">
              <a:extLst>
                <a:ext uri="{FF2B5EF4-FFF2-40B4-BE49-F238E27FC236}">
                  <a16:creationId xmlns:a16="http://schemas.microsoft.com/office/drawing/2014/main" id="{4C3BF740-6F4D-41B4-AC59-EDDCD2A5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958"/>
              <a:ext cx="49" cy="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2" name="Rectangle 113">
              <a:extLst>
                <a:ext uri="{FF2B5EF4-FFF2-40B4-BE49-F238E27FC236}">
                  <a16:creationId xmlns:a16="http://schemas.microsoft.com/office/drawing/2014/main" id="{DB0EC0A2-4BA6-4599-9A57-8EDF61EF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123"/>
              <a:ext cx="17" cy="2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pic>
          <p:nvPicPr>
            <p:cNvPr id="1223" name="Picture 114">
              <a:extLst>
                <a:ext uri="{FF2B5EF4-FFF2-40B4-BE49-F238E27FC236}">
                  <a16:creationId xmlns:a16="http://schemas.microsoft.com/office/drawing/2014/main" id="{5B328AEA-1C1B-40ED-B406-5FAC3E5B5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" y="2056"/>
              <a:ext cx="10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4" name="Picture 115">
              <a:extLst>
                <a:ext uri="{FF2B5EF4-FFF2-40B4-BE49-F238E27FC236}">
                  <a16:creationId xmlns:a16="http://schemas.microsoft.com/office/drawing/2014/main" id="{B9689A8D-57CF-4364-89AC-C97B7A3B9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" y="2056"/>
              <a:ext cx="10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Rectangle 116">
              <a:extLst>
                <a:ext uri="{FF2B5EF4-FFF2-40B4-BE49-F238E27FC236}">
                  <a16:creationId xmlns:a16="http://schemas.microsoft.com/office/drawing/2014/main" id="{F6D5DEBC-20DD-4F75-BBCB-658E54888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780"/>
              <a:ext cx="189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6" name="Rectangle 117">
              <a:extLst>
                <a:ext uri="{FF2B5EF4-FFF2-40B4-BE49-F238E27FC236}">
                  <a16:creationId xmlns:a16="http://schemas.microsoft.com/office/drawing/2014/main" id="{9DEE9EE5-BAE1-4F61-B9AC-5EF1A8822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789"/>
              <a:ext cx="170" cy="34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7" name="Rectangle 118">
              <a:extLst>
                <a:ext uri="{FF2B5EF4-FFF2-40B4-BE49-F238E27FC236}">
                  <a16:creationId xmlns:a16="http://schemas.microsoft.com/office/drawing/2014/main" id="{DB0499CD-2849-4A1C-B97C-38E658D1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799"/>
              <a:ext cx="15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8" name="Rectangle 119">
              <a:extLst>
                <a:ext uri="{FF2B5EF4-FFF2-40B4-BE49-F238E27FC236}">
                  <a16:creationId xmlns:a16="http://schemas.microsoft.com/office/drawing/2014/main" id="{871F26BC-F2FD-49D4-BA47-D0BE2196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863"/>
              <a:ext cx="152" cy="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9" name="Rectangle 120">
              <a:extLst>
                <a:ext uri="{FF2B5EF4-FFF2-40B4-BE49-F238E27FC236}">
                  <a16:creationId xmlns:a16="http://schemas.microsoft.com/office/drawing/2014/main" id="{8F65BB39-8C3C-45DF-B03A-529369B3F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09"/>
              <a:ext cx="152" cy="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0" name="Rectangle 121">
              <a:extLst>
                <a:ext uri="{FF2B5EF4-FFF2-40B4-BE49-F238E27FC236}">
                  <a16:creationId xmlns:a16="http://schemas.microsoft.com/office/drawing/2014/main" id="{E7335848-02C8-4FF7-888E-21F2E6AB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51"/>
              <a:ext cx="15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1" name="Rectangle 122">
              <a:extLst>
                <a:ext uri="{FF2B5EF4-FFF2-40B4-BE49-F238E27FC236}">
                  <a16:creationId xmlns:a16="http://schemas.microsoft.com/office/drawing/2014/main" id="{47E32CED-F601-4EA5-8595-90FF6F25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1822"/>
              <a:ext cx="78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2" name="Rectangle 123">
              <a:extLst>
                <a:ext uri="{FF2B5EF4-FFF2-40B4-BE49-F238E27FC236}">
                  <a16:creationId xmlns:a16="http://schemas.microsoft.com/office/drawing/2014/main" id="{6BC6F147-B5FD-4F63-A7E4-B94D06E1C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2061"/>
              <a:ext cx="28" cy="4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3" name="Freeform 124">
              <a:extLst>
                <a:ext uri="{FF2B5EF4-FFF2-40B4-BE49-F238E27FC236}">
                  <a16:creationId xmlns:a16="http://schemas.microsoft.com/office/drawing/2014/main" id="{BB9AA095-8F44-48C4-867A-6CEEA861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1956"/>
              <a:ext cx="233" cy="202"/>
            </a:xfrm>
            <a:custGeom>
              <a:avLst/>
              <a:gdLst>
                <a:gd name="T0" fmla="*/ 117 w 1400"/>
                <a:gd name="T1" fmla="*/ 1222 h 1222"/>
                <a:gd name="T2" fmla="*/ 18 w 1400"/>
                <a:gd name="T3" fmla="*/ 1171 h 1222"/>
                <a:gd name="T4" fmla="*/ 24 w 1400"/>
                <a:gd name="T5" fmla="*/ 1060 h 1222"/>
                <a:gd name="T6" fmla="*/ 606 w 1400"/>
                <a:gd name="T7" fmla="*/ 60 h 1222"/>
                <a:gd name="T8" fmla="*/ 700 w 1400"/>
                <a:gd name="T9" fmla="*/ 0 h 1222"/>
                <a:gd name="T10" fmla="*/ 793 w 1400"/>
                <a:gd name="T11" fmla="*/ 60 h 1222"/>
                <a:gd name="T12" fmla="*/ 1376 w 1400"/>
                <a:gd name="T13" fmla="*/ 1060 h 1222"/>
                <a:gd name="T14" fmla="*/ 1381 w 1400"/>
                <a:gd name="T15" fmla="*/ 1171 h 1222"/>
                <a:gd name="T16" fmla="*/ 1282 w 1400"/>
                <a:gd name="T17" fmla="*/ 1222 h 1222"/>
                <a:gd name="T18" fmla="*/ 117 w 1400"/>
                <a:gd name="T19" fmla="*/ 1222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0" h="1222">
                  <a:moveTo>
                    <a:pt x="117" y="1222"/>
                  </a:moveTo>
                  <a:cubicBezTo>
                    <a:pt x="73" y="1222"/>
                    <a:pt x="37" y="1204"/>
                    <a:pt x="18" y="1171"/>
                  </a:cubicBezTo>
                  <a:cubicBezTo>
                    <a:pt x="0" y="1139"/>
                    <a:pt x="2" y="1099"/>
                    <a:pt x="24" y="1060"/>
                  </a:cubicBezTo>
                  <a:lnTo>
                    <a:pt x="606" y="60"/>
                  </a:lnTo>
                  <a:cubicBezTo>
                    <a:pt x="628" y="22"/>
                    <a:pt x="662" y="0"/>
                    <a:pt x="700" y="0"/>
                  </a:cubicBezTo>
                  <a:cubicBezTo>
                    <a:pt x="737" y="0"/>
                    <a:pt x="771" y="22"/>
                    <a:pt x="793" y="60"/>
                  </a:cubicBezTo>
                  <a:lnTo>
                    <a:pt x="1376" y="1060"/>
                  </a:lnTo>
                  <a:cubicBezTo>
                    <a:pt x="1398" y="1099"/>
                    <a:pt x="1400" y="1139"/>
                    <a:pt x="1381" y="1171"/>
                  </a:cubicBezTo>
                  <a:cubicBezTo>
                    <a:pt x="1363" y="1204"/>
                    <a:pt x="1326" y="1222"/>
                    <a:pt x="1282" y="1222"/>
                  </a:cubicBezTo>
                  <a:lnTo>
                    <a:pt x="117" y="122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4" name="Freeform 125">
              <a:extLst>
                <a:ext uri="{FF2B5EF4-FFF2-40B4-BE49-F238E27FC236}">
                  <a16:creationId xmlns:a16="http://schemas.microsoft.com/office/drawing/2014/main" id="{2E88268F-6C3E-4D44-AB52-82B3190A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963"/>
              <a:ext cx="217" cy="186"/>
            </a:xfrm>
            <a:custGeom>
              <a:avLst/>
              <a:gdLst>
                <a:gd name="T0" fmla="*/ 70 w 1306"/>
                <a:gd name="T1" fmla="*/ 1120 h 1120"/>
                <a:gd name="T2" fmla="*/ 25 w 1306"/>
                <a:gd name="T3" fmla="*/ 1043 h 1120"/>
                <a:gd name="T4" fmla="*/ 607 w 1306"/>
                <a:gd name="T5" fmla="*/ 43 h 1120"/>
                <a:gd name="T6" fmla="*/ 698 w 1306"/>
                <a:gd name="T7" fmla="*/ 43 h 1120"/>
                <a:gd name="T8" fmla="*/ 1281 w 1306"/>
                <a:gd name="T9" fmla="*/ 1043 h 1120"/>
                <a:gd name="T10" fmla="*/ 1236 w 1306"/>
                <a:gd name="T11" fmla="*/ 1120 h 1120"/>
                <a:gd name="T12" fmla="*/ 70 w 1306"/>
                <a:gd name="T13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1120">
                  <a:moveTo>
                    <a:pt x="70" y="1120"/>
                  </a:moveTo>
                  <a:cubicBezTo>
                    <a:pt x="20" y="1120"/>
                    <a:pt x="0" y="1086"/>
                    <a:pt x="25" y="1043"/>
                  </a:cubicBezTo>
                  <a:lnTo>
                    <a:pt x="607" y="43"/>
                  </a:lnTo>
                  <a:cubicBezTo>
                    <a:pt x="632" y="0"/>
                    <a:pt x="673" y="0"/>
                    <a:pt x="698" y="43"/>
                  </a:cubicBezTo>
                  <a:lnTo>
                    <a:pt x="1281" y="1043"/>
                  </a:lnTo>
                  <a:cubicBezTo>
                    <a:pt x="1306" y="1086"/>
                    <a:pt x="1286" y="1120"/>
                    <a:pt x="1236" y="1120"/>
                  </a:cubicBezTo>
                  <a:lnTo>
                    <a:pt x="70" y="1120"/>
                  </a:lnTo>
                  <a:close/>
                </a:path>
              </a:pathLst>
            </a:custGeom>
            <a:solidFill>
              <a:srgbClr val="E78E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5" name="Freeform 126">
              <a:extLst>
                <a:ext uri="{FF2B5EF4-FFF2-40B4-BE49-F238E27FC236}">
                  <a16:creationId xmlns:a16="http://schemas.microsoft.com/office/drawing/2014/main" id="{13092B78-FC64-4A8C-9189-7CE2FA5D1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024"/>
              <a:ext cx="124" cy="106"/>
            </a:xfrm>
            <a:custGeom>
              <a:avLst/>
              <a:gdLst>
                <a:gd name="T0" fmla="*/ 106 w 124"/>
                <a:gd name="T1" fmla="*/ 79 h 106"/>
                <a:gd name="T2" fmla="*/ 106 w 124"/>
                <a:gd name="T3" fmla="*/ 51 h 106"/>
                <a:gd name="T4" fmla="*/ 64 w 124"/>
                <a:gd name="T5" fmla="*/ 51 h 106"/>
                <a:gd name="T6" fmla="*/ 64 w 124"/>
                <a:gd name="T7" fmla="*/ 28 h 106"/>
                <a:gd name="T8" fmla="*/ 83 w 124"/>
                <a:gd name="T9" fmla="*/ 28 h 106"/>
                <a:gd name="T10" fmla="*/ 83 w 124"/>
                <a:gd name="T11" fmla="*/ 0 h 106"/>
                <a:gd name="T12" fmla="*/ 36 w 124"/>
                <a:gd name="T13" fmla="*/ 0 h 106"/>
                <a:gd name="T14" fmla="*/ 36 w 124"/>
                <a:gd name="T15" fmla="*/ 28 h 106"/>
                <a:gd name="T16" fmla="*/ 55 w 124"/>
                <a:gd name="T17" fmla="*/ 28 h 106"/>
                <a:gd name="T18" fmla="*/ 55 w 124"/>
                <a:gd name="T19" fmla="*/ 51 h 106"/>
                <a:gd name="T20" fmla="*/ 18 w 124"/>
                <a:gd name="T21" fmla="*/ 51 h 106"/>
                <a:gd name="T22" fmla="*/ 18 w 124"/>
                <a:gd name="T23" fmla="*/ 79 h 106"/>
                <a:gd name="T24" fmla="*/ 0 w 124"/>
                <a:gd name="T25" fmla="*/ 79 h 106"/>
                <a:gd name="T26" fmla="*/ 0 w 124"/>
                <a:gd name="T27" fmla="*/ 106 h 106"/>
                <a:gd name="T28" fmla="*/ 46 w 124"/>
                <a:gd name="T29" fmla="*/ 106 h 106"/>
                <a:gd name="T30" fmla="*/ 46 w 124"/>
                <a:gd name="T31" fmla="*/ 79 h 106"/>
                <a:gd name="T32" fmla="*/ 27 w 124"/>
                <a:gd name="T33" fmla="*/ 79 h 106"/>
                <a:gd name="T34" fmla="*/ 27 w 124"/>
                <a:gd name="T35" fmla="*/ 60 h 106"/>
                <a:gd name="T36" fmla="*/ 96 w 124"/>
                <a:gd name="T37" fmla="*/ 60 h 106"/>
                <a:gd name="T38" fmla="*/ 96 w 124"/>
                <a:gd name="T39" fmla="*/ 79 h 106"/>
                <a:gd name="T40" fmla="*/ 78 w 124"/>
                <a:gd name="T41" fmla="*/ 79 h 106"/>
                <a:gd name="T42" fmla="*/ 78 w 124"/>
                <a:gd name="T43" fmla="*/ 106 h 106"/>
                <a:gd name="T44" fmla="*/ 124 w 124"/>
                <a:gd name="T45" fmla="*/ 106 h 106"/>
                <a:gd name="T46" fmla="*/ 124 w 124"/>
                <a:gd name="T47" fmla="*/ 79 h 106"/>
                <a:gd name="T48" fmla="*/ 106 w 124"/>
                <a:gd name="T4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106">
                  <a:moveTo>
                    <a:pt x="106" y="79"/>
                  </a:moveTo>
                  <a:lnTo>
                    <a:pt x="106" y="51"/>
                  </a:lnTo>
                  <a:lnTo>
                    <a:pt x="64" y="51"/>
                  </a:lnTo>
                  <a:lnTo>
                    <a:pt x="64" y="28"/>
                  </a:lnTo>
                  <a:lnTo>
                    <a:pt x="83" y="28"/>
                  </a:lnTo>
                  <a:lnTo>
                    <a:pt x="83" y="0"/>
                  </a:lnTo>
                  <a:lnTo>
                    <a:pt x="36" y="0"/>
                  </a:lnTo>
                  <a:lnTo>
                    <a:pt x="36" y="28"/>
                  </a:lnTo>
                  <a:lnTo>
                    <a:pt x="55" y="28"/>
                  </a:lnTo>
                  <a:lnTo>
                    <a:pt x="55" y="51"/>
                  </a:lnTo>
                  <a:lnTo>
                    <a:pt x="18" y="51"/>
                  </a:lnTo>
                  <a:lnTo>
                    <a:pt x="18" y="79"/>
                  </a:lnTo>
                  <a:lnTo>
                    <a:pt x="0" y="79"/>
                  </a:lnTo>
                  <a:lnTo>
                    <a:pt x="0" y="106"/>
                  </a:lnTo>
                  <a:lnTo>
                    <a:pt x="46" y="106"/>
                  </a:lnTo>
                  <a:lnTo>
                    <a:pt x="46" y="79"/>
                  </a:lnTo>
                  <a:lnTo>
                    <a:pt x="27" y="79"/>
                  </a:lnTo>
                  <a:lnTo>
                    <a:pt x="27" y="60"/>
                  </a:lnTo>
                  <a:lnTo>
                    <a:pt x="96" y="60"/>
                  </a:lnTo>
                  <a:lnTo>
                    <a:pt x="96" y="79"/>
                  </a:lnTo>
                  <a:lnTo>
                    <a:pt x="78" y="79"/>
                  </a:lnTo>
                  <a:lnTo>
                    <a:pt x="78" y="106"/>
                  </a:lnTo>
                  <a:lnTo>
                    <a:pt x="124" y="106"/>
                  </a:lnTo>
                  <a:lnTo>
                    <a:pt x="124" y="79"/>
                  </a:lnTo>
                  <a:lnTo>
                    <a:pt x="106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6" name="Rectangle 127">
              <a:extLst>
                <a:ext uri="{FF2B5EF4-FFF2-40B4-BE49-F238E27FC236}">
                  <a16:creationId xmlns:a16="http://schemas.microsoft.com/office/drawing/2014/main" id="{F25C81AE-997F-4A8E-A747-D35CB7E2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156"/>
              <a:ext cx="24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450" b="1">
                  <a:solidFill>
                    <a:srgbClr val="000000"/>
                  </a:solidFill>
                  <a:latin typeface="Arial Narrow" panose="020B0606020202030204" pitchFamily="34" charset="0"/>
                </a:rPr>
                <a:t>LDAP Server</a:t>
              </a:r>
              <a:endParaRPr lang="en-US" altLang="en-US" sz="1350"/>
            </a:p>
          </p:txBody>
        </p:sp>
        <p:sp>
          <p:nvSpPr>
            <p:cNvPr id="1237" name="Rectangle 128">
              <a:extLst>
                <a:ext uri="{FF2B5EF4-FFF2-40B4-BE49-F238E27FC236}">
                  <a16:creationId xmlns:a16="http://schemas.microsoft.com/office/drawing/2014/main" id="{2482A2F8-A73D-4F29-A51C-73AC7EAC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783"/>
              <a:ext cx="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 </a:t>
              </a:r>
              <a:endParaRPr lang="en-US" altLang="en-US" sz="1350"/>
            </a:p>
          </p:txBody>
        </p:sp>
        <p:sp>
          <p:nvSpPr>
            <p:cNvPr id="1238" name="Rectangle 129">
              <a:extLst>
                <a:ext uri="{FF2B5EF4-FFF2-40B4-BE49-F238E27FC236}">
                  <a16:creationId xmlns:a16="http://schemas.microsoft.com/office/drawing/2014/main" id="{2D8D6A7F-9FC2-4C31-A51D-2B20585E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783"/>
              <a:ext cx="51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External RDBMS</a:t>
              </a:r>
              <a:endParaRPr lang="en-US" altLang="en-US" sz="1350"/>
            </a:p>
          </p:txBody>
        </p:sp>
        <p:sp>
          <p:nvSpPr>
            <p:cNvPr id="1239" name="Rectangle 130">
              <a:extLst>
                <a:ext uri="{FF2B5EF4-FFF2-40B4-BE49-F238E27FC236}">
                  <a16:creationId xmlns:a16="http://schemas.microsoft.com/office/drawing/2014/main" id="{ACDD43BA-B3D9-4E37-8FC2-EC71B20C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857"/>
              <a:ext cx="2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(MSSQL)</a:t>
              </a:r>
              <a:endParaRPr lang="en-US" altLang="en-US" sz="1350"/>
            </a:p>
          </p:txBody>
        </p:sp>
        <p:sp>
          <p:nvSpPr>
            <p:cNvPr id="1240" name="Line 131">
              <a:extLst>
                <a:ext uri="{FF2B5EF4-FFF2-40B4-BE49-F238E27FC236}">
                  <a16:creationId xmlns:a16="http://schemas.microsoft.com/office/drawing/2014/main" id="{3564AF21-1CB2-4A8F-A0C9-87E1F4030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3026"/>
              <a:ext cx="0" cy="158"/>
            </a:xfrm>
            <a:prstGeom prst="line">
              <a:avLst/>
            </a:prstGeom>
            <a:noFill/>
            <a:ln w="15875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1" name="Rectangle 132">
              <a:extLst>
                <a:ext uri="{FF2B5EF4-FFF2-40B4-BE49-F238E27FC236}">
                  <a16:creationId xmlns:a16="http://schemas.microsoft.com/office/drawing/2014/main" id="{7E25F0F9-0F36-4B36-BCF8-8A436287C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185"/>
              <a:ext cx="3000" cy="762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2" name="Rectangle 133">
              <a:extLst>
                <a:ext uri="{FF2B5EF4-FFF2-40B4-BE49-F238E27FC236}">
                  <a16:creationId xmlns:a16="http://schemas.microsoft.com/office/drawing/2014/main" id="{01224B28-B85A-4C25-8B32-716C8B1A2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185"/>
              <a:ext cx="3000" cy="762"/>
            </a:xfrm>
            <a:prstGeom prst="rect">
              <a:avLst/>
            </a:prstGeom>
            <a:noFill/>
            <a:ln w="11113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3" name="Rectangle 134">
              <a:extLst>
                <a:ext uri="{FF2B5EF4-FFF2-40B4-BE49-F238E27FC236}">
                  <a16:creationId xmlns:a16="http://schemas.microsoft.com/office/drawing/2014/main" id="{29F75F80-06DC-4F02-BB0D-765605F7E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188"/>
              <a:ext cx="207" cy="207"/>
            </a:xfrm>
            <a:prstGeom prst="rect">
              <a:avLst/>
            </a:prstGeom>
            <a:solidFill>
              <a:srgbClr val="EA7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4" name="Freeform 135">
              <a:extLst>
                <a:ext uri="{FF2B5EF4-FFF2-40B4-BE49-F238E27FC236}">
                  <a16:creationId xmlns:a16="http://schemas.microsoft.com/office/drawing/2014/main" id="{7F395A02-703E-453A-B8FE-7466C89DC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2" y="3294"/>
              <a:ext cx="30" cy="47"/>
            </a:xfrm>
            <a:custGeom>
              <a:avLst/>
              <a:gdLst>
                <a:gd name="T0" fmla="*/ 86 w 179"/>
                <a:gd name="T1" fmla="*/ 0 h 285"/>
                <a:gd name="T2" fmla="*/ 0 w 179"/>
                <a:gd name="T3" fmla="*/ 84 h 285"/>
                <a:gd name="T4" fmla="*/ 68 w 179"/>
                <a:gd name="T5" fmla="*/ 168 h 285"/>
                <a:gd name="T6" fmla="*/ 68 w 179"/>
                <a:gd name="T7" fmla="*/ 285 h 285"/>
                <a:gd name="T8" fmla="*/ 104 w 179"/>
                <a:gd name="T9" fmla="*/ 285 h 285"/>
                <a:gd name="T10" fmla="*/ 104 w 179"/>
                <a:gd name="T11" fmla="*/ 168 h 285"/>
                <a:gd name="T12" fmla="*/ 169 w 179"/>
                <a:gd name="T13" fmla="*/ 68 h 285"/>
                <a:gd name="T14" fmla="*/ 86 w 179"/>
                <a:gd name="T15" fmla="*/ 0 h 285"/>
                <a:gd name="T16" fmla="*/ 86 w 179"/>
                <a:gd name="T17" fmla="*/ 134 h 285"/>
                <a:gd name="T18" fmla="*/ 37 w 179"/>
                <a:gd name="T19" fmla="*/ 85 h 285"/>
                <a:gd name="T20" fmla="*/ 86 w 179"/>
                <a:gd name="T21" fmla="*/ 36 h 285"/>
                <a:gd name="T22" fmla="*/ 135 w 179"/>
                <a:gd name="T23" fmla="*/ 85 h 285"/>
                <a:gd name="T24" fmla="*/ 86 w 179"/>
                <a:gd name="T25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285">
                  <a:moveTo>
                    <a:pt x="86" y="0"/>
                  </a:moveTo>
                  <a:cubicBezTo>
                    <a:pt x="39" y="0"/>
                    <a:pt x="1" y="37"/>
                    <a:pt x="0" y="84"/>
                  </a:cubicBezTo>
                  <a:cubicBezTo>
                    <a:pt x="0" y="125"/>
                    <a:pt x="28" y="160"/>
                    <a:pt x="68" y="168"/>
                  </a:cubicBezTo>
                  <a:lnTo>
                    <a:pt x="68" y="285"/>
                  </a:lnTo>
                  <a:lnTo>
                    <a:pt x="104" y="285"/>
                  </a:lnTo>
                  <a:lnTo>
                    <a:pt x="104" y="168"/>
                  </a:lnTo>
                  <a:cubicBezTo>
                    <a:pt x="150" y="158"/>
                    <a:pt x="179" y="113"/>
                    <a:pt x="169" y="68"/>
                  </a:cubicBezTo>
                  <a:cubicBezTo>
                    <a:pt x="161" y="28"/>
                    <a:pt x="126" y="0"/>
                    <a:pt x="86" y="0"/>
                  </a:cubicBezTo>
                  <a:close/>
                  <a:moveTo>
                    <a:pt x="86" y="134"/>
                  </a:moveTo>
                  <a:cubicBezTo>
                    <a:pt x="59" y="134"/>
                    <a:pt x="37" y="112"/>
                    <a:pt x="37" y="85"/>
                  </a:cubicBezTo>
                  <a:cubicBezTo>
                    <a:pt x="37" y="58"/>
                    <a:pt x="59" y="36"/>
                    <a:pt x="86" y="36"/>
                  </a:cubicBezTo>
                  <a:cubicBezTo>
                    <a:pt x="113" y="36"/>
                    <a:pt x="135" y="58"/>
                    <a:pt x="135" y="85"/>
                  </a:cubicBezTo>
                  <a:cubicBezTo>
                    <a:pt x="135" y="112"/>
                    <a:pt x="113" y="134"/>
                    <a:pt x="86" y="1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5" name="Freeform 136">
              <a:extLst>
                <a:ext uri="{FF2B5EF4-FFF2-40B4-BE49-F238E27FC236}">
                  <a16:creationId xmlns:a16="http://schemas.microsoft.com/office/drawing/2014/main" id="{0F686B4F-1D86-461F-9F4C-949FBE694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7" y="3226"/>
              <a:ext cx="99" cy="131"/>
            </a:xfrm>
            <a:custGeom>
              <a:avLst/>
              <a:gdLst>
                <a:gd name="T0" fmla="*/ 485 w 597"/>
                <a:gd name="T1" fmla="*/ 281 h 791"/>
                <a:gd name="T2" fmla="*/ 485 w 597"/>
                <a:gd name="T3" fmla="*/ 186 h 791"/>
                <a:gd name="T4" fmla="*/ 298 w 597"/>
                <a:gd name="T5" fmla="*/ 0 h 791"/>
                <a:gd name="T6" fmla="*/ 112 w 597"/>
                <a:gd name="T7" fmla="*/ 186 h 791"/>
                <a:gd name="T8" fmla="*/ 112 w 597"/>
                <a:gd name="T9" fmla="*/ 281 h 791"/>
                <a:gd name="T10" fmla="*/ 0 w 597"/>
                <a:gd name="T11" fmla="*/ 281 h 791"/>
                <a:gd name="T12" fmla="*/ 0 w 597"/>
                <a:gd name="T13" fmla="*/ 791 h 791"/>
                <a:gd name="T14" fmla="*/ 597 w 597"/>
                <a:gd name="T15" fmla="*/ 791 h 791"/>
                <a:gd name="T16" fmla="*/ 597 w 597"/>
                <a:gd name="T17" fmla="*/ 281 h 791"/>
                <a:gd name="T18" fmla="*/ 485 w 597"/>
                <a:gd name="T19" fmla="*/ 281 h 791"/>
                <a:gd name="T20" fmla="*/ 148 w 597"/>
                <a:gd name="T21" fmla="*/ 186 h 791"/>
                <a:gd name="T22" fmla="*/ 298 w 597"/>
                <a:gd name="T23" fmla="*/ 35 h 791"/>
                <a:gd name="T24" fmla="*/ 449 w 597"/>
                <a:gd name="T25" fmla="*/ 186 h 791"/>
                <a:gd name="T26" fmla="*/ 449 w 597"/>
                <a:gd name="T27" fmla="*/ 281 h 791"/>
                <a:gd name="T28" fmla="*/ 148 w 597"/>
                <a:gd name="T29" fmla="*/ 281 h 791"/>
                <a:gd name="T30" fmla="*/ 148 w 597"/>
                <a:gd name="T31" fmla="*/ 186 h 791"/>
                <a:gd name="T32" fmla="*/ 561 w 597"/>
                <a:gd name="T33" fmla="*/ 756 h 791"/>
                <a:gd name="T34" fmla="*/ 36 w 597"/>
                <a:gd name="T35" fmla="*/ 756 h 791"/>
                <a:gd name="T36" fmla="*/ 36 w 597"/>
                <a:gd name="T37" fmla="*/ 317 h 791"/>
                <a:gd name="T38" fmla="*/ 561 w 597"/>
                <a:gd name="T39" fmla="*/ 317 h 791"/>
                <a:gd name="T40" fmla="*/ 561 w 597"/>
                <a:gd name="T41" fmla="*/ 75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7" h="791">
                  <a:moveTo>
                    <a:pt x="485" y="281"/>
                  </a:moveTo>
                  <a:lnTo>
                    <a:pt x="485" y="186"/>
                  </a:lnTo>
                  <a:cubicBezTo>
                    <a:pt x="485" y="83"/>
                    <a:pt x="401" y="0"/>
                    <a:pt x="298" y="0"/>
                  </a:cubicBezTo>
                  <a:cubicBezTo>
                    <a:pt x="196" y="0"/>
                    <a:pt x="112" y="83"/>
                    <a:pt x="112" y="186"/>
                  </a:cubicBezTo>
                  <a:lnTo>
                    <a:pt x="112" y="281"/>
                  </a:lnTo>
                  <a:lnTo>
                    <a:pt x="0" y="281"/>
                  </a:lnTo>
                  <a:lnTo>
                    <a:pt x="0" y="791"/>
                  </a:lnTo>
                  <a:lnTo>
                    <a:pt x="597" y="791"/>
                  </a:lnTo>
                  <a:lnTo>
                    <a:pt x="597" y="281"/>
                  </a:lnTo>
                  <a:lnTo>
                    <a:pt x="485" y="281"/>
                  </a:lnTo>
                  <a:close/>
                  <a:moveTo>
                    <a:pt x="148" y="186"/>
                  </a:moveTo>
                  <a:cubicBezTo>
                    <a:pt x="148" y="103"/>
                    <a:pt x="215" y="35"/>
                    <a:pt x="298" y="35"/>
                  </a:cubicBezTo>
                  <a:cubicBezTo>
                    <a:pt x="382" y="35"/>
                    <a:pt x="449" y="103"/>
                    <a:pt x="449" y="186"/>
                  </a:cubicBezTo>
                  <a:lnTo>
                    <a:pt x="449" y="281"/>
                  </a:lnTo>
                  <a:lnTo>
                    <a:pt x="148" y="281"/>
                  </a:lnTo>
                  <a:lnTo>
                    <a:pt x="148" y="186"/>
                  </a:lnTo>
                  <a:close/>
                  <a:moveTo>
                    <a:pt x="561" y="756"/>
                  </a:moveTo>
                  <a:lnTo>
                    <a:pt x="36" y="756"/>
                  </a:lnTo>
                  <a:lnTo>
                    <a:pt x="36" y="317"/>
                  </a:lnTo>
                  <a:lnTo>
                    <a:pt x="561" y="317"/>
                  </a:lnTo>
                  <a:lnTo>
                    <a:pt x="561" y="75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6" name="Rectangle 137">
              <a:extLst>
                <a:ext uri="{FF2B5EF4-FFF2-40B4-BE49-F238E27FC236}">
                  <a16:creationId xmlns:a16="http://schemas.microsoft.com/office/drawing/2014/main" id="{A759D3BB-E41D-41DF-AB80-4E68042B7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268"/>
              <a:ext cx="3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 b="1">
                  <a:solidFill>
                    <a:srgbClr val="EA700D"/>
                  </a:solidFill>
                </a:rPr>
                <a:t>Data Subnet</a:t>
              </a:r>
              <a:endParaRPr lang="en-US" altLang="en-US" sz="1350"/>
            </a:p>
          </p:txBody>
        </p:sp>
        <p:sp>
          <p:nvSpPr>
            <p:cNvPr id="1247" name="Line 138">
              <a:extLst>
                <a:ext uri="{FF2B5EF4-FFF2-40B4-BE49-F238E27FC236}">
                  <a16:creationId xmlns:a16="http://schemas.microsoft.com/office/drawing/2014/main" id="{E53B4A59-96E5-4411-9052-E1AB57AF4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022"/>
              <a:ext cx="0" cy="153"/>
            </a:xfrm>
            <a:prstGeom prst="line">
              <a:avLst/>
            </a:prstGeom>
            <a:noFill/>
            <a:ln w="15875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8" name="Freeform 139">
              <a:extLst>
                <a:ext uri="{FF2B5EF4-FFF2-40B4-BE49-F238E27FC236}">
                  <a16:creationId xmlns:a16="http://schemas.microsoft.com/office/drawing/2014/main" id="{84A9DCAE-C519-47E8-80D2-2BAE0AC21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3344"/>
              <a:ext cx="734" cy="407"/>
            </a:xfrm>
            <a:custGeom>
              <a:avLst/>
              <a:gdLst>
                <a:gd name="T0" fmla="*/ 360 w 4427"/>
                <a:gd name="T1" fmla="*/ 2453 h 2453"/>
                <a:gd name="T2" fmla="*/ 4067 w 4427"/>
                <a:gd name="T3" fmla="*/ 2453 h 2453"/>
                <a:gd name="T4" fmla="*/ 4427 w 4427"/>
                <a:gd name="T5" fmla="*/ 2093 h 2453"/>
                <a:gd name="T6" fmla="*/ 4427 w 4427"/>
                <a:gd name="T7" fmla="*/ 360 h 2453"/>
                <a:gd name="T8" fmla="*/ 4067 w 4427"/>
                <a:gd name="T9" fmla="*/ 0 h 2453"/>
                <a:gd name="T10" fmla="*/ 360 w 4427"/>
                <a:gd name="T11" fmla="*/ 0 h 2453"/>
                <a:gd name="T12" fmla="*/ 0 w 4427"/>
                <a:gd name="T13" fmla="*/ 360 h 2453"/>
                <a:gd name="T14" fmla="*/ 0 w 4427"/>
                <a:gd name="T15" fmla="*/ 2093 h 2453"/>
                <a:gd name="T16" fmla="*/ 360 w 4427"/>
                <a:gd name="T17" fmla="*/ 245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7" h="2453">
                  <a:moveTo>
                    <a:pt x="360" y="2453"/>
                  </a:moveTo>
                  <a:lnTo>
                    <a:pt x="4067" y="2453"/>
                  </a:lnTo>
                  <a:cubicBezTo>
                    <a:pt x="4266" y="2453"/>
                    <a:pt x="4427" y="2292"/>
                    <a:pt x="4427" y="2093"/>
                  </a:cubicBezTo>
                  <a:lnTo>
                    <a:pt x="4427" y="360"/>
                  </a:lnTo>
                  <a:cubicBezTo>
                    <a:pt x="4427" y="161"/>
                    <a:pt x="4266" y="0"/>
                    <a:pt x="4067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2093"/>
                  </a:lnTo>
                  <a:cubicBezTo>
                    <a:pt x="0" y="2292"/>
                    <a:pt x="161" y="2453"/>
                    <a:pt x="360" y="245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9" name="Freeform 140">
              <a:extLst>
                <a:ext uri="{FF2B5EF4-FFF2-40B4-BE49-F238E27FC236}">
                  <a16:creationId xmlns:a16="http://schemas.microsoft.com/office/drawing/2014/main" id="{39BBCC08-292B-4AC2-A201-8197E8165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3344"/>
              <a:ext cx="734" cy="407"/>
            </a:xfrm>
            <a:custGeom>
              <a:avLst/>
              <a:gdLst>
                <a:gd name="T0" fmla="*/ 360 w 4427"/>
                <a:gd name="T1" fmla="*/ 2453 h 2453"/>
                <a:gd name="T2" fmla="*/ 4067 w 4427"/>
                <a:gd name="T3" fmla="*/ 2453 h 2453"/>
                <a:gd name="T4" fmla="*/ 4427 w 4427"/>
                <a:gd name="T5" fmla="*/ 2093 h 2453"/>
                <a:gd name="T6" fmla="*/ 4427 w 4427"/>
                <a:gd name="T7" fmla="*/ 360 h 2453"/>
                <a:gd name="T8" fmla="*/ 4067 w 4427"/>
                <a:gd name="T9" fmla="*/ 0 h 2453"/>
                <a:gd name="T10" fmla="*/ 360 w 4427"/>
                <a:gd name="T11" fmla="*/ 0 h 2453"/>
                <a:gd name="T12" fmla="*/ 0 w 4427"/>
                <a:gd name="T13" fmla="*/ 360 h 2453"/>
                <a:gd name="T14" fmla="*/ 0 w 4427"/>
                <a:gd name="T15" fmla="*/ 2093 h 2453"/>
                <a:gd name="T16" fmla="*/ 360 w 4427"/>
                <a:gd name="T17" fmla="*/ 245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7" h="2453">
                  <a:moveTo>
                    <a:pt x="360" y="2453"/>
                  </a:moveTo>
                  <a:lnTo>
                    <a:pt x="4067" y="2453"/>
                  </a:lnTo>
                  <a:cubicBezTo>
                    <a:pt x="4266" y="2453"/>
                    <a:pt x="4427" y="2292"/>
                    <a:pt x="4427" y="2093"/>
                  </a:cubicBezTo>
                  <a:lnTo>
                    <a:pt x="4427" y="360"/>
                  </a:lnTo>
                  <a:cubicBezTo>
                    <a:pt x="4427" y="161"/>
                    <a:pt x="4266" y="0"/>
                    <a:pt x="4067" y="0"/>
                  </a:cubicBezTo>
                  <a:lnTo>
                    <a:pt x="360" y="0"/>
                  </a:lnTo>
                  <a:cubicBezTo>
                    <a:pt x="161" y="0"/>
                    <a:pt x="0" y="161"/>
                    <a:pt x="0" y="360"/>
                  </a:cubicBezTo>
                  <a:lnTo>
                    <a:pt x="0" y="2093"/>
                  </a:lnTo>
                  <a:cubicBezTo>
                    <a:pt x="0" y="2292"/>
                    <a:pt x="161" y="2453"/>
                    <a:pt x="360" y="2453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50" name="Rectangle 141">
              <a:extLst>
                <a:ext uri="{FF2B5EF4-FFF2-40B4-BE49-F238E27FC236}">
                  <a16:creationId xmlns:a16="http://schemas.microsoft.com/office/drawing/2014/main" id="{069BAD02-7045-489F-9747-3D798EA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375"/>
              <a:ext cx="1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2 TB </a:t>
              </a:r>
              <a:endParaRPr lang="en-US" altLang="en-US" sz="1350"/>
            </a:p>
          </p:txBody>
        </p:sp>
        <p:sp>
          <p:nvSpPr>
            <p:cNvPr id="1251" name="Rectangle 142">
              <a:extLst>
                <a:ext uri="{FF2B5EF4-FFF2-40B4-BE49-F238E27FC236}">
                  <a16:creationId xmlns:a16="http://schemas.microsoft.com/office/drawing/2014/main" id="{0256CFBB-B969-4C70-9986-FA9606C6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49"/>
              <a:ext cx="4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600" b="1">
                  <a:solidFill>
                    <a:srgbClr val="000000"/>
                  </a:solidFill>
                </a:rPr>
                <a:t>Shared Storage</a:t>
              </a:r>
              <a:endParaRPr lang="en-US" altLang="en-US" sz="1350"/>
            </a:p>
          </p:txBody>
        </p:sp>
        <p:pic>
          <p:nvPicPr>
            <p:cNvPr id="1252" name="Picture 143">
              <a:extLst>
                <a:ext uri="{FF2B5EF4-FFF2-40B4-BE49-F238E27FC236}">
                  <a16:creationId xmlns:a16="http://schemas.microsoft.com/office/drawing/2014/main" id="{E1A4B3F8-F728-473A-A9DD-EB466A9E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339"/>
              <a:ext cx="478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3" name="Picture 144">
              <a:extLst>
                <a:ext uri="{FF2B5EF4-FFF2-40B4-BE49-F238E27FC236}">
                  <a16:creationId xmlns:a16="http://schemas.microsoft.com/office/drawing/2014/main" id="{D471940A-B266-47EA-82FD-951B360E2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339"/>
              <a:ext cx="478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4" name="Rectangle 145">
              <a:extLst>
                <a:ext uri="{FF2B5EF4-FFF2-40B4-BE49-F238E27FC236}">
                  <a16:creationId xmlns:a16="http://schemas.microsoft.com/office/drawing/2014/main" id="{53878B4E-E078-4FFA-8DF0-5F415AB4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682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525">
                  <a:solidFill>
                    <a:srgbClr val="000000"/>
                  </a:solidFill>
                </a:rPr>
                <a:t>Database</a:t>
              </a:r>
              <a:endParaRPr lang="en-US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8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9357D-6FA5-4656-BB1E-97D95999D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Calibri"/>
                <a:cs typeface="Calibri"/>
              </a:rPr>
              <a:t>Option 1:</a:t>
            </a:r>
          </a:p>
          <a:p>
            <a:r>
              <a:rPr lang="en-US" sz="2800"/>
              <a:t>Dataset Segregation</a:t>
            </a:r>
          </a:p>
        </p:txBody>
      </p:sp>
      <p:pic>
        <p:nvPicPr>
          <p:cNvPr id="3" name="Picture 2" descr="CIMB Bank Berhad, Singapore Branch - Warees Halal">
            <a:extLst>
              <a:ext uri="{FF2B5EF4-FFF2-40B4-BE49-F238E27FC236}">
                <a16:creationId xmlns:a16="http://schemas.microsoft.com/office/drawing/2014/main" id="{98317FB0-3F86-4B51-BBAC-6D79E83D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1 – Dataset Segregation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defTabSz="137160">
              <a:spcBef>
                <a:spcPct val="0"/>
              </a:spcBef>
              <a:defRPr/>
            </a:pP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Deploy On-</a:t>
            </a:r>
            <a:r>
              <a:rPr lang="fr-FR" sz="1800" b="1" spc="300" err="1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Premise</a:t>
            </a: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 –SMP</a:t>
            </a:r>
          </a:p>
          <a:p>
            <a:pPr defTabSz="137160">
              <a:spcBef>
                <a:spcPct val="0"/>
              </a:spcBef>
              <a:defRPr/>
            </a:pPr>
            <a:r>
              <a:rPr lang="en-US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SAS Viya3.5 – PRODUCTION</a:t>
            </a:r>
            <a:endParaRPr lang="en-US" b="1" spc="300">
              <a:gradFill flip="none" rotWithShape="1">
                <a:gsLst>
                  <a:gs pos="0">
                    <a:srgbClr val="19BBB7"/>
                  </a:gs>
                  <a:gs pos="100000">
                    <a:srgbClr val="415BA9"/>
                  </a:gs>
                </a:gsLst>
                <a:lin ang="8100000" scaled="1"/>
                <a:tileRect/>
              </a:gra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A36C406-41DE-459E-93F5-4876A7FC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1311740"/>
            <a:ext cx="5078517" cy="2828708"/>
          </a:xfrm>
          <a:prstGeom prst="rect">
            <a:avLst/>
          </a:prstGeom>
        </p:spPr>
      </p:pic>
      <p:sp>
        <p:nvSpPr>
          <p:cNvPr id="434" name="TextBox 433">
            <a:extLst>
              <a:ext uri="{FF2B5EF4-FFF2-40B4-BE49-F238E27FC236}">
                <a16:creationId xmlns:a16="http://schemas.microsoft.com/office/drawing/2014/main" id="{309D3B12-B9F8-435C-AAF6-02EB7454ECCD}"/>
              </a:ext>
            </a:extLst>
          </p:cNvPr>
          <p:cNvSpPr txBox="1"/>
          <p:nvPr/>
        </p:nvSpPr>
        <p:spPr>
          <a:xfrm>
            <a:off x="5162337" y="1157313"/>
            <a:ext cx="3953900" cy="32778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CIMB to import csv to SAS datasets</a:t>
            </a:r>
            <a:endParaRPr lang="en-US" sz="900">
              <a:ea typeface="+mn-lt"/>
              <a:cs typeface="+mn-lt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CIMB to filter and segregate sensitive datasets to respective folder directories based on the 15 Groups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SAS to enforce OS/folder directories access rights based on 15 Groups </a:t>
            </a:r>
            <a:endParaRPr lang="en-US" sz="900">
              <a:ea typeface="+mn-lt"/>
              <a:cs typeface="+mn-lt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SAS to align the User Groups' datasets based on OS/folder directories and create respective LIBRARIES per User Groups to enforce data access rights within Viya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PROs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Permissions and access rights are on directories, libraries and physical datasets.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  <a:cs typeface="Calibri Light"/>
              </a:rPr>
              <a:t>If the data sizes for the 15 Groups are within the capacity, there will be no need to increase SAS Viya’s server specifications. Disk/SFS’s storage for CIMB’s re-assessment.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rgbClr val="FF0000"/>
                </a:solidFill>
                <a:latin typeface="+mj-lt"/>
              </a:rPr>
              <a:t>Minimal SAS Services CR or no CR?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CONs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Multiple copies of dataset per User Group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0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9357D-6FA5-4656-BB1E-97D95999D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/>
              <a:t>Option 2:</a:t>
            </a:r>
          </a:p>
          <a:p>
            <a:r>
              <a:rPr lang="en-US" sz="2800"/>
              <a:t>UAM within SAS Viya</a:t>
            </a:r>
          </a:p>
        </p:txBody>
      </p:sp>
      <p:pic>
        <p:nvPicPr>
          <p:cNvPr id="3" name="Picture 2" descr="CIMB Bank Berhad, Singapore Branch - Warees Halal">
            <a:extLst>
              <a:ext uri="{FF2B5EF4-FFF2-40B4-BE49-F238E27FC236}">
                <a16:creationId xmlns:a16="http://schemas.microsoft.com/office/drawing/2014/main" id="{98317FB0-3F86-4B51-BBAC-6D79E83D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2 – 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defTabSz="137160">
              <a:spcBef>
                <a:spcPct val="0"/>
              </a:spcBef>
              <a:defRPr/>
            </a:pP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Deploy On-</a:t>
            </a:r>
            <a:r>
              <a:rPr lang="fr-FR" sz="1800" b="1" spc="300" err="1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Premise</a:t>
            </a: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 –SMP</a:t>
            </a:r>
          </a:p>
          <a:p>
            <a:pPr defTabSz="137160">
              <a:spcBef>
                <a:spcPct val="0"/>
              </a:spcBef>
              <a:defRPr/>
            </a:pPr>
            <a:r>
              <a:rPr lang="en-US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SAS Viya3.5 – PRODUCTION</a:t>
            </a:r>
            <a:endParaRPr lang="en-US" b="1" spc="300">
              <a:gradFill flip="none" rotWithShape="1">
                <a:gsLst>
                  <a:gs pos="0">
                    <a:srgbClr val="19BBB7"/>
                  </a:gs>
                  <a:gs pos="100000">
                    <a:srgbClr val="415BA9"/>
                  </a:gs>
                </a:gsLst>
                <a:lin ang="8100000" scaled="1"/>
                <a:tileRect/>
              </a:gra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A36C406-41DE-459E-93F5-4876A7FC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1311740"/>
            <a:ext cx="5078517" cy="2828708"/>
          </a:xfrm>
          <a:prstGeom prst="rect">
            <a:avLst/>
          </a:prstGeom>
        </p:spPr>
      </p:pic>
      <p:sp>
        <p:nvSpPr>
          <p:cNvPr id="434" name="TextBox 433">
            <a:extLst>
              <a:ext uri="{FF2B5EF4-FFF2-40B4-BE49-F238E27FC236}">
                <a16:creationId xmlns:a16="http://schemas.microsoft.com/office/drawing/2014/main" id="{309D3B12-B9F8-435C-AAF6-02EB7454ECCD}"/>
              </a:ext>
            </a:extLst>
          </p:cNvPr>
          <p:cNvSpPr txBox="1"/>
          <p:nvPr/>
        </p:nvSpPr>
        <p:spPr>
          <a:xfrm>
            <a:off x="5162337" y="1157313"/>
            <a:ext cx="3953900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Data to be loaded in CAS (in-memory) and can be offloaded to DISK (SASHDAT) if not needed – for tables with sensitive information (14 tables)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Table, CLS and RLS will be done within CAS and SASHDAT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For on boarding and updating the UAM: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Users will be based on AD integrated to Viya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Custom Groups will be created in SAS Environment Manager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The users will be aligned to respective Custom Groups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CLS and RLS rules need to be maintained in a table/file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Customized SAS scripts need to be created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Join tables to merge the columns required for RLS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Extract the User and Custom Groups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Use the CLS and RLS rules within a table as lookup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CLS with updSomeAcsColumn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RLS with updSomeAcsTable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CIMB to cater for data retention/housekeeping of the data</a:t>
            </a:r>
          </a:p>
          <a:p>
            <a:endParaRPr lang="en-US" sz="900">
              <a:solidFill>
                <a:schemeClr val="bg1"/>
              </a:solidFill>
              <a:latin typeface="+mj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If data can fit in CAS/SASHDAT, no need to expand memory and cores of SAS Viya</a:t>
            </a:r>
            <a:endParaRPr lang="en-US" sz="9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Business users can access the data directly within SAS Viya applications with the desired access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solidFill>
                <a:schemeClr val="bg1"/>
              </a:solidFill>
              <a:latin typeface="+mj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If data is larger than the memory (435GB) then performance will degrade.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Additional considerations for DISK storage (SASHDAT/</a:t>
            </a:r>
            <a:r>
              <a:rPr lang="en-US" sz="900" err="1">
                <a:solidFill>
                  <a:schemeClr val="bg1"/>
                </a:solidFill>
                <a:latin typeface="+mj-lt"/>
              </a:rPr>
              <a:t>cas_disk_cache</a:t>
            </a:r>
            <a:r>
              <a:rPr lang="en-US" sz="90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SAS Services scoping for implementation</a:t>
            </a:r>
          </a:p>
          <a:p>
            <a:endParaRPr lang="en-US" sz="9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94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19F38-7EF7-4324-B8BE-5E53B36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2 – SAS Viya (CAS)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4E34EF84-C7F4-4D28-9A48-3288910F5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AB6CC5-37F7-41B9-9960-B537BA56F357}"/>
              </a:ext>
            </a:extLst>
          </p:cNvPr>
          <p:cNvSpPr txBox="1"/>
          <p:nvPr/>
        </p:nvSpPr>
        <p:spPr>
          <a:xfrm>
            <a:off x="775855" y="1104471"/>
            <a:ext cx="77394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  <a:latin typeface="+mj-lt"/>
              </a:rPr>
              <a:t>Data to be loaded in CAS (in-memory) and can be offloaded to DISK (SASHDAT) if not needed for 14 TABLES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  <a:latin typeface="+mj-lt"/>
              </a:rPr>
              <a:t>Table, CLS and RLS will be done within CAS and SASHDAT level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  <a:latin typeface="+mj-lt"/>
              </a:rPr>
              <a:t>For on boarding and updating the UAM: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Users will be based on AD integrated to Viya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Custom Groups will be created in SAS Environment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The users will be aligned to respective Custom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CLS and RLS rules need to be maintained in a table/file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  <a:latin typeface="+mj-lt"/>
              </a:rPr>
              <a:t>Customized SAS scripts need to be created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Join tables to extract the columns required for RLS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Extract the Custom Groups from the Environment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Use the CLS and RLS rules within a table and the Custom Groups as lookup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CLS with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updSomeAcsColumn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CLS with </a:t>
            </a:r>
            <a:r>
              <a:rPr lang="en-US" sz="1400" dirty="0" err="1">
                <a:solidFill>
                  <a:schemeClr val="bg1"/>
                </a:solidFill>
                <a:latin typeface="+mj-lt"/>
                <a:hlinkClick r:id="rId3"/>
              </a:rPr>
              <a:t>updSomeAcsColumn</a:t>
            </a:r>
            <a:r>
              <a:rPr lang="en-US" sz="1400">
                <a:solidFill>
                  <a:schemeClr val="bg1"/>
                </a:solidFill>
                <a:latin typeface="+mj-lt"/>
                <a:hlinkClick r:id="rId3"/>
              </a:rPr>
              <a:t> Action</a:t>
            </a:r>
            <a:endParaRPr lang="en-US" sz="140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RLS with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updSomeAcsTable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RLS with </a:t>
            </a:r>
            <a:r>
              <a:rPr lang="en-US" sz="1400" err="1">
                <a:solidFill>
                  <a:schemeClr val="bg1"/>
                </a:solidFill>
                <a:latin typeface="+mj-lt"/>
                <a:hlinkClick r:id="rId4"/>
              </a:rPr>
              <a:t>updSomeAcsTable</a:t>
            </a:r>
            <a:r>
              <a:rPr lang="en-US" sz="1400">
                <a:solidFill>
                  <a:schemeClr val="bg1"/>
                </a:solidFill>
                <a:latin typeface="+mj-lt"/>
                <a:hlinkClick r:id="rId4"/>
              </a:rPr>
              <a:t> Action</a:t>
            </a:r>
            <a:endParaRPr lang="en-US" sz="140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Create scripts to do append/refresh/maintenance of the tables. 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???</a:t>
            </a:r>
          </a:p>
        </p:txBody>
      </p:sp>
      <p:pic>
        <p:nvPicPr>
          <p:cNvPr id="148" name="Picture 147" descr="CIMB Bank Berhad, Singapore Branch - Warees Halal">
            <a:extLst>
              <a:ext uri="{FF2B5EF4-FFF2-40B4-BE49-F238E27FC236}">
                <a16:creationId xmlns:a16="http://schemas.microsoft.com/office/drawing/2014/main" id="{821CA1B0-BA67-4144-ADA8-BA898999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19F38-7EF7-4324-B8BE-5E53B36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544EB-1B85-42C1-B420-D9417ECFA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Current Set-up and Process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F2AF045-B234-457F-840E-3AD5BF1B5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" r="3893"/>
          <a:stretch/>
        </p:blipFill>
        <p:spPr>
          <a:xfrm>
            <a:off x="35561" y="1389904"/>
            <a:ext cx="5114272" cy="2496296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05E025A7-D989-40E6-9AA6-C451AE88522D}"/>
              </a:ext>
            </a:extLst>
          </p:cNvPr>
          <p:cNvSpPr txBox="1"/>
          <p:nvPr/>
        </p:nvSpPr>
        <p:spPr>
          <a:xfrm>
            <a:off x="5350509" y="1389904"/>
            <a:ext cx="3666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User groups accessing – Consumer and Commercial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SIBS and other external data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Using SAS scripts to import csv to SAS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Libraries and OS folders set-up by SAS last time as UAM (folder level access control).</a:t>
            </a:r>
          </a:p>
          <a:p>
            <a:pPr algn="l"/>
            <a:endParaRPr lang="en-US" sz="120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9357D-6FA5-4656-BB1E-97D95999D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/>
              <a:t>Option 3:</a:t>
            </a:r>
          </a:p>
          <a:p>
            <a:r>
              <a:rPr lang="en-US" sz="2800"/>
              <a:t>Dedicated Database within CDM</a:t>
            </a:r>
          </a:p>
        </p:txBody>
      </p:sp>
      <p:pic>
        <p:nvPicPr>
          <p:cNvPr id="6" name="Picture 5" descr="CIMB Bank Berhad, Singapore Branch - Warees Halal">
            <a:extLst>
              <a:ext uri="{FF2B5EF4-FFF2-40B4-BE49-F238E27FC236}">
                <a16:creationId xmlns:a16="http://schemas.microsoft.com/office/drawing/2014/main" id="{E351FA1D-5B9F-40AC-B32E-7D38E8E1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3 – Dedicated Database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defTabSz="137160">
              <a:spcBef>
                <a:spcPct val="0"/>
              </a:spcBef>
              <a:defRPr/>
            </a:pP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Deploy On-</a:t>
            </a:r>
            <a:r>
              <a:rPr lang="fr-FR" sz="1800" b="1" spc="300" err="1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Premise</a:t>
            </a:r>
            <a:r>
              <a:rPr lang="fr-FR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 –SMP</a:t>
            </a:r>
          </a:p>
          <a:p>
            <a:pPr defTabSz="137160">
              <a:spcBef>
                <a:spcPct val="0"/>
              </a:spcBef>
              <a:defRPr/>
            </a:pPr>
            <a:r>
              <a:rPr lang="en-US" sz="1800" b="1" spc="300">
                <a:gradFill flip="none" rotWithShape="1">
                  <a:gsLst>
                    <a:gs pos="0">
                      <a:srgbClr val="19BBB7"/>
                    </a:gs>
                    <a:gs pos="100000">
                      <a:srgbClr val="415BA9"/>
                    </a:gs>
                  </a:gsLst>
                  <a:lin ang="8100000" scaled="1"/>
                  <a:tileRect/>
                </a:gradFill>
                <a:latin typeface="Calibri Light" panose="020F0302020204030204"/>
                <a:ea typeface="+mj-ea"/>
                <a:cs typeface="+mj-cs"/>
              </a:rPr>
              <a:t>SAS Viya3.5 – PRODUCTION</a:t>
            </a:r>
            <a:endParaRPr lang="en-US" b="1" spc="300">
              <a:gradFill flip="none" rotWithShape="1">
                <a:gsLst>
                  <a:gs pos="0">
                    <a:srgbClr val="19BBB7"/>
                  </a:gs>
                  <a:gs pos="100000">
                    <a:srgbClr val="415BA9"/>
                  </a:gs>
                </a:gsLst>
                <a:lin ang="8100000" scaled="1"/>
                <a:tileRect/>
              </a:gra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" name="Picture 722">
            <a:extLst>
              <a:ext uri="{FF2B5EF4-FFF2-40B4-BE49-F238E27FC236}">
                <a16:creationId xmlns:a16="http://schemas.microsoft.com/office/drawing/2014/main" id="{160E2F68-F60B-4C79-94B9-913FAB07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1382054"/>
            <a:ext cx="4983183" cy="2758394"/>
          </a:xfrm>
          <a:prstGeom prst="rect">
            <a:avLst/>
          </a:prstGeom>
        </p:spPr>
      </p:pic>
      <p:sp>
        <p:nvSpPr>
          <p:cNvPr id="725" name="TextBox 724">
            <a:extLst>
              <a:ext uri="{FF2B5EF4-FFF2-40B4-BE49-F238E27FC236}">
                <a16:creationId xmlns:a16="http://schemas.microsoft.com/office/drawing/2014/main" id="{6CD64CD0-292C-4B03-BE84-8FE32FD84F95}"/>
              </a:ext>
            </a:extLst>
          </p:cNvPr>
          <p:cNvSpPr txBox="1"/>
          <p:nvPr/>
        </p:nvSpPr>
        <p:spPr>
          <a:xfrm>
            <a:off x="5205046" y="1382054"/>
            <a:ext cx="385513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CIMB to provision a dedicated DB within CDM and integrate with SAS Viya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CIMB’s DB Administrator to implement table, CLS and RLS within the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The UAM rules set will be based on User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SAS will align the DB User Groups with SAS Viya User Groups and create respective LIBRARIES per User Groups to enforce data access rights within Viya</a:t>
            </a:r>
          </a:p>
          <a:p>
            <a:endParaRPr lang="en-US" sz="900">
              <a:solidFill>
                <a:schemeClr val="bg1"/>
              </a:solidFill>
              <a:latin typeface="+mj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Best practice is to house all historical data in a DB to achieve complex 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On-boarding and maintenance of new users and groups will be within a UI within the DB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SAS Viya can integrate with the DB to align with the Group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All Business Users (non-SAS users) can be granted access to the DB , depending on their group permissions.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Third party applications can directly integrate with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Minimal SAS Services CR or no CR?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solidFill>
                <a:schemeClr val="bg1"/>
              </a:solidFill>
              <a:latin typeface="+mj-lt"/>
            </a:endParaRPr>
          </a:p>
          <a:p>
            <a:r>
              <a:rPr lang="en-US" sz="9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bg1"/>
                </a:solidFill>
                <a:latin typeface="+mj-lt"/>
              </a:rPr>
              <a:t>Requires new server and DB license.</a:t>
            </a:r>
          </a:p>
        </p:txBody>
      </p:sp>
    </p:spTree>
    <p:extLst>
      <p:ext uri="{BB962C8B-B14F-4D97-AF65-F5344CB8AC3E}">
        <p14:creationId xmlns:p14="http://schemas.microsoft.com/office/powerpoint/2010/main" val="34083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19F38-7EF7-4324-B8BE-5E53B36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3 – Dedicated 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92ABC4-9A8B-4696-A0B1-4730ADBFA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89C3C-C918-482A-952C-97ABE4FFFA72}"/>
              </a:ext>
            </a:extLst>
          </p:cNvPr>
          <p:cNvSpPr txBox="1"/>
          <p:nvPr/>
        </p:nvSpPr>
        <p:spPr>
          <a:xfrm>
            <a:off x="1107053" y="1052854"/>
            <a:ext cx="6929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CIMB’s scope: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CIMB to get a dedicated DB for CDM – Viya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UAM will be created and managed within the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Table level security, Column Level Security (CLS), Row Level Security (RLS) will be managed within the database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SAS’ scope: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To align within Viya the Auth Domain / Groups created in DB by CIMB</a:t>
            </a:r>
            <a:endParaRPr lang="en-US" sz="1600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7" name="Picture 16" descr="CIMB Bank Berhad, Singapore Branch - Warees Halal">
            <a:extLst>
              <a:ext uri="{FF2B5EF4-FFF2-40B4-BE49-F238E27FC236}">
                <a16:creationId xmlns:a16="http://schemas.microsoft.com/office/drawing/2014/main" id="{414BE78D-ECC4-4D9F-870E-695571AB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19F38-7EF7-4324-B8BE-5E53B36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3 – Dedicated 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92ABC4-9A8B-4696-A0B1-4730ADBFA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89C3C-C918-482A-952C-97ABE4FFFA72}"/>
              </a:ext>
            </a:extLst>
          </p:cNvPr>
          <p:cNvSpPr txBox="1"/>
          <p:nvPr/>
        </p:nvSpPr>
        <p:spPr>
          <a:xfrm>
            <a:off x="839773" y="1132367"/>
            <a:ext cx="746445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There will be a corresponding Library (Compute/CAS) tied to a Group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SAS Viya runtimes and data connections. Example: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Compute/SPRE: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orasaslib1 ~ OraAuth1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orasaslib2 ~ OraAuth2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orasaslibx</a:t>
            </a: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~ </a:t>
            </a:r>
            <a:r>
              <a:rPr lang="en-US" sz="1600" b="0" i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OraAuthx</a:t>
            </a:r>
            <a:endParaRPr lang="en-US" sz="160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oracaslib1 ~ OraAuth1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oracaslib2 ~ OraAuth2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0" i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oracaslibx</a:t>
            </a:r>
            <a:r>
              <a:rPr lang="en-US" sz="16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~ </a:t>
            </a:r>
            <a:r>
              <a:rPr lang="en-US" sz="1600" b="0" i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OraAuthx</a:t>
            </a:r>
            <a:endParaRPr lang="en-US" sz="1600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Where:</a:t>
            </a:r>
            <a:endParaRPr lang="en-US" sz="1400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CIMB Group1 = OraAuth1 for Oracle Group1 (Orauser1, Orauser2, Orauser3)</a:t>
            </a:r>
          </a:p>
          <a:p>
            <a:pPr algn="l"/>
            <a:r>
              <a:rPr lang="en-US" sz="14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CIMB Group2 = OraAuth2 for Oracle Group2 (Orauser5, Orauser6, Orauser1)</a:t>
            </a:r>
            <a:endParaRPr lang="en-US" sz="1600" b="0" i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 descr="CIMB Bank Berhad, Singapore Branch - Warees Halal">
            <a:extLst>
              <a:ext uri="{FF2B5EF4-FFF2-40B4-BE49-F238E27FC236}">
                <a16:creationId xmlns:a16="http://schemas.microsoft.com/office/drawing/2014/main" id="{0F85280F-EE90-47B0-9198-6D09B346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EDD4-86AC-4670-9322-8A061FC40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3" name="Picture 2" descr="CIMB Bank Berhad, Singapore Branch - Warees Halal">
            <a:extLst>
              <a:ext uri="{FF2B5EF4-FFF2-40B4-BE49-F238E27FC236}">
                <a16:creationId xmlns:a16="http://schemas.microsoft.com/office/drawing/2014/main" id="{6BF78CED-E896-4105-B301-3F79DDE6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B4040E91-6F9C-41AB-BA10-430F88899D87}"/>
              </a:ext>
            </a:extLst>
          </p:cNvPr>
          <p:cNvSpPr/>
          <p:nvPr/>
        </p:nvSpPr>
        <p:spPr>
          <a:xfrm>
            <a:off x="6117771" y="3955143"/>
            <a:ext cx="798286" cy="29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5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272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/>
              <a:t>Proposed Architecture</a:t>
            </a: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1106">
            <a:extLst>
              <a:ext uri="{FF2B5EF4-FFF2-40B4-BE49-F238E27FC236}">
                <a16:creationId xmlns:a16="http://schemas.microsoft.com/office/drawing/2014/main" id="{56632F3C-238F-404B-8285-B7FD3B74A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1" y="1257301"/>
            <a:ext cx="5069839" cy="2823874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D1114DD-F39E-4EC7-B22B-0397C7C04144}"/>
              </a:ext>
            </a:extLst>
          </p:cNvPr>
          <p:cNvSpPr txBox="1"/>
          <p:nvPr/>
        </p:nvSpPr>
        <p:spPr>
          <a:xfrm>
            <a:off x="5350509" y="1257301"/>
            <a:ext cx="366649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+mj-lt"/>
              </a:rPr>
              <a:t>SAS Viya 3.5 Expansion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35 TOTAL users and 20 CONCURTRENT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Usable memory of ~435GB (CAS SERVER NODE will have total of 512GB RAM)</a:t>
            </a:r>
            <a:endParaRPr lang="en-US" sz="12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Average data size being accessed by users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Viewers and light users: 1GB-6GB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Power/advanced users: 3GB-6GB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+mj-lt"/>
              </a:rPr>
              <a:t>6GB is the size of the largest table to be accessed as per CIMB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1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UAM</a:t>
            </a:r>
            <a:r>
              <a:rPr lang="en-US" sz="1800"/>
              <a:t> Requirements</a:t>
            </a: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D1114DD-F39E-4EC7-B22B-0397C7C04144}"/>
              </a:ext>
            </a:extLst>
          </p:cNvPr>
          <p:cNvSpPr txBox="1"/>
          <p:nvPr/>
        </p:nvSpPr>
        <p:spPr>
          <a:xfrm>
            <a:off x="1222398" y="1189038"/>
            <a:ext cx="6699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CDM as a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data storage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to cover all data needs by different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Initial User Groups to on-board: 15+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SIBS is the primary data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Structures will be fixed. If there are new columns, these will be on extension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Data retention: 5-7 years of historical data as per regulatory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CIMB identified 14 common raw tables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covering main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around 48GB in total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Current and Saving product is covering 5 years; the rest varying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UAM to cover table, column (CLS) and row (RLS) level securities based on CIMB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Columns are available on most of the tables to identify rules for 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UAM on-boarding and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Business Users to access right data for data extraction, analysis/exploration, reporting and dashboarding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+mj-lt"/>
              </a:rPr>
              <a:t>To leverage SAS Viya as the main application for these functions.</a:t>
            </a: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16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/>
              <a:t>Options for UAM</a:t>
            </a: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2D9FA-60C4-443C-BA2A-320A50611828}"/>
              </a:ext>
            </a:extLst>
          </p:cNvPr>
          <p:cNvCxnSpPr>
            <a:cxnSpLocks/>
          </p:cNvCxnSpPr>
          <p:nvPr/>
        </p:nvCxnSpPr>
        <p:spPr>
          <a:xfrm>
            <a:off x="4572000" y="1064129"/>
            <a:ext cx="1" cy="380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EE6380-962F-46E6-A5FC-D64A818311A3}"/>
              </a:ext>
            </a:extLst>
          </p:cNvPr>
          <p:cNvSpPr txBox="1"/>
          <p:nvPr/>
        </p:nvSpPr>
        <p:spPr>
          <a:xfrm>
            <a:off x="900453" y="936646"/>
            <a:ext cx="27710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1: Dataset Segregation</a:t>
            </a:r>
            <a:endParaRPr lang="en-US" sz="1400" b="1">
              <a:solidFill>
                <a:schemeClr val="accent6">
                  <a:lumMod val="75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2CB0-7C55-477B-9653-112FDABC952D}"/>
              </a:ext>
            </a:extLst>
          </p:cNvPr>
          <p:cNvSpPr txBox="1"/>
          <p:nvPr/>
        </p:nvSpPr>
        <p:spPr>
          <a:xfrm>
            <a:off x="0" y="1304247"/>
            <a:ext cx="4572000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import csv to SAS datasets</a:t>
            </a: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filter and segregate sensitive datasets to respective folder directories based on the 15 Groups</a:t>
            </a: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to enforce OS/folder directories access rights based on 15 Groups 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to align the User Groups' datasets based on OS/folder directories and create respective LIBRARIES per User Groups to enforce data access rights within Viya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Permissions and access rights are on directories, libraries and physical datasets.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  <a:cs typeface="Calibri Light"/>
              </a:rPr>
              <a:t>If the data sizes for the 15 Groups are within the capacity, there will be no need to increase SAS Viya’s server specifications. Disk/SFS’s storage for CIMB’s re-assessment.</a:t>
            </a:r>
            <a:endParaRPr lang="en-US" sz="100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Multiple copies of dataset per User Group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algn="l"/>
            <a:endParaRPr lang="en-US" sz="1400">
              <a:solidFill>
                <a:schemeClr val="bg1"/>
              </a:solidFill>
              <a:latin typeface="+mj-lt"/>
              <a:cs typeface="Calibri Light" panose="020F03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+mj-lt"/>
              <a:cs typeface="Calibri Light" panose="020F0302020204030204"/>
            </a:endParaRPr>
          </a:p>
          <a:p>
            <a:endParaRPr lang="en-US" sz="1400">
              <a:solidFill>
                <a:schemeClr val="bg1"/>
              </a:solidFill>
              <a:latin typeface="+mj-lt"/>
              <a:cs typeface="Calibri Light" panose="020F03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851B-8D91-4B72-A7BD-80B46D30B5FB}"/>
              </a:ext>
            </a:extLst>
          </p:cNvPr>
          <p:cNvSpPr txBox="1"/>
          <p:nvPr/>
        </p:nvSpPr>
        <p:spPr>
          <a:xfrm>
            <a:off x="5472453" y="936646"/>
            <a:ext cx="277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2: UAM on SAS Viya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EF3AB-A5BE-4A68-8A63-652B8AF8DF70}"/>
              </a:ext>
            </a:extLst>
          </p:cNvPr>
          <p:cNvSpPr txBox="1"/>
          <p:nvPr/>
        </p:nvSpPr>
        <p:spPr>
          <a:xfrm>
            <a:off x="4572000" y="1304247"/>
            <a:ext cx="4572000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Data to be loaded in CAS (in-memory) and offloaded to DISK (SASHDAT) if not needed – for tables with sensitive information (14 tables)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Table, CLS and RLS will be done within CAS and SASHDAT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For on boarding and updating the UAM: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Users will be based on AD integrated to Viya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Custom Groups will be created in SAS Environment Manager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The users will be aligned to respective Custom Groups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CLS and RLS rules need to be maintained in a table/file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Customized SAS scripts need to be created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Join tables to merge the columns required for RLS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Extract the Custom Groups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Use the CLS and RLS rules within a table as lookup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cater for data retention/housekeeping of the data</a:t>
            </a:r>
            <a:endParaRPr lang="en-US" sz="10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If data can fit in CAS/SASHDAT, no need to expand memory and cores of SAS Viya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Business users can access the data directly within SAS Viya applications with the desired access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If data is larger than the memory (435GB) then performance will degrade.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Additional considerations for DISK storage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Services scoping for implementation</a:t>
            </a:r>
            <a:endParaRPr lang="en-US" sz="100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sz="10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1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/>
              <a:t>Options for UAM</a:t>
            </a:r>
          </a:p>
        </p:txBody>
      </p:sp>
      <p:pic>
        <p:nvPicPr>
          <p:cNvPr id="5" name="Picture 4" descr="CIMB Bank Berhad, Singapore Branch - Warees Halal">
            <a:extLst>
              <a:ext uri="{FF2B5EF4-FFF2-40B4-BE49-F238E27FC236}">
                <a16:creationId xmlns:a16="http://schemas.microsoft.com/office/drawing/2014/main" id="{D3D23E91-0837-4E94-8D22-88CEA349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" y="4791301"/>
            <a:ext cx="457197" cy="3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E6380-962F-46E6-A5FC-D64A818311A3}"/>
              </a:ext>
            </a:extLst>
          </p:cNvPr>
          <p:cNvSpPr txBox="1"/>
          <p:nvPr/>
        </p:nvSpPr>
        <p:spPr>
          <a:xfrm>
            <a:off x="3226325" y="1235687"/>
            <a:ext cx="27710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3: Dedicated Database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2CB0-7C55-477B-9653-112FDABC952D}"/>
              </a:ext>
            </a:extLst>
          </p:cNvPr>
          <p:cNvSpPr txBox="1"/>
          <p:nvPr/>
        </p:nvSpPr>
        <p:spPr>
          <a:xfrm>
            <a:off x="1176465" y="1543464"/>
            <a:ext cx="68708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 to provision a dedicated DB within CDM and integrate with SAS Viya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CIMB’s DB Administrator to implement table, CLS and RLS within the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The UAM rules set will be based on User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will align the DB User Groups with SAS Viya User Groups and create respective LIBRARIES per User Groups to enforce data access rights within Viya</a:t>
            </a:r>
          </a:p>
          <a:p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Best practice is to house all historical data in a DB to achieve complex 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On-boarding and maintenance of new users and groups will be within a UI within the DB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Viya can integrate with the DB to align with the Group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All Business Users (non-SAS users) can be granted access to the DB , depending on their group permissions.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Third party applications can directly integrate with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+mj-lt"/>
            </a:endParaRPr>
          </a:p>
          <a:p>
            <a:r>
              <a:rPr lang="en-US" sz="1000" b="1">
                <a:solidFill>
                  <a:schemeClr val="bg1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Requires new server and DB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latin typeface="+mj-lt"/>
              </a:rPr>
              <a:t>SAS services required to setup up access engine and to setup libraries</a:t>
            </a: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0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42173-57BA-41C5-AE51-7DA0296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CIMB CDM-SAS Viya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B258C-3917-4A6E-A5F5-9F4764FC0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Option 2: UAM on SAS Viya -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A0F98-AE33-4D65-B68D-03F75C5089D2}"/>
              </a:ext>
            </a:extLst>
          </p:cNvPr>
          <p:cNvSpPr txBox="1"/>
          <p:nvPr/>
        </p:nvSpPr>
        <p:spPr>
          <a:xfrm>
            <a:off x="737088" y="1189038"/>
            <a:ext cx="777826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Prerequisites/assumptions</a:t>
            </a: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: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CIMB need to update the config file(template shared by SAS) with the details of table name, group name &amp; column/row details to apply security </a:t>
            </a: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SAS to cover UAM set-up for 15 Groups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CIMB to cater for data retention/housekeeping of all data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a typeface="Times New Roman" panose="02020603050405020304" pitchFamily="18" charset="0"/>
              </a:rPr>
              <a:t>Including the 14 (sensitive) data to be pushed in the staging folder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a typeface="Calibri" panose="020F0502020204030204" pitchFamily="34" charset="0"/>
              </a:rPr>
              <a:t>CIMB to provide the 14 data in CSV in a staging folder</a:t>
            </a: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SAS will import the 14 flat files (csv)  from staging and do full replace of data load to CAS/SASHDAT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Validation of data is not part of the scope </a:t>
            </a: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Scope</a:t>
            </a:r>
            <a:r>
              <a:rPr lang="en-US" sz="1400" i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: (</a:t>
            </a: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High level development steps)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Integration of the updated config file(template shared by SAS) to script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Data to be loaded in CAS (in-memory) and can be offloaded to DISK (SASHDAT) if not needed for 14 TABLES​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Check for the tables, columns, groups, users </a:t>
            </a:r>
            <a:r>
              <a:rPr lang="en-US" sz="12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available in the environment – The verification process Implement user-access-matrix at column’ and row’ level within CAS SASHDAT files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Prepare a report that publishes the failed instances with reasons </a:t>
            </a: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User Testing Documentation​ </a:t>
            </a: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D9EA-EE54-481D-8A8C-334E474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 file structure &amp; Process Flow (sample)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4311A1-FAA5-4D90-8377-572B9B22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55013"/>
              </p:ext>
            </p:extLst>
          </p:nvPr>
        </p:nvGraphicFramePr>
        <p:xfrm>
          <a:off x="959822" y="1294504"/>
          <a:ext cx="6916994" cy="63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239">
                  <a:extLst>
                    <a:ext uri="{9D8B030D-6E8A-4147-A177-3AD203B41FA5}">
                      <a16:colId xmlns:a16="http://schemas.microsoft.com/office/drawing/2014/main" val="2336398706"/>
                    </a:ext>
                  </a:extLst>
                </a:gridCol>
                <a:gridCol w="1227208">
                  <a:extLst>
                    <a:ext uri="{9D8B030D-6E8A-4147-A177-3AD203B41FA5}">
                      <a16:colId xmlns:a16="http://schemas.microsoft.com/office/drawing/2014/main" val="3609077768"/>
                    </a:ext>
                  </a:extLst>
                </a:gridCol>
                <a:gridCol w="1059862">
                  <a:extLst>
                    <a:ext uri="{9D8B030D-6E8A-4147-A177-3AD203B41FA5}">
                      <a16:colId xmlns:a16="http://schemas.microsoft.com/office/drawing/2014/main" val="502216142"/>
                    </a:ext>
                  </a:extLst>
                </a:gridCol>
                <a:gridCol w="1282991">
                  <a:extLst>
                    <a:ext uri="{9D8B030D-6E8A-4147-A177-3AD203B41FA5}">
                      <a16:colId xmlns:a16="http://schemas.microsoft.com/office/drawing/2014/main" val="349734874"/>
                    </a:ext>
                  </a:extLst>
                </a:gridCol>
                <a:gridCol w="911109">
                  <a:extLst>
                    <a:ext uri="{9D8B030D-6E8A-4147-A177-3AD203B41FA5}">
                      <a16:colId xmlns:a16="http://schemas.microsoft.com/office/drawing/2014/main" val="1775234280"/>
                    </a:ext>
                  </a:extLst>
                </a:gridCol>
                <a:gridCol w="1301585">
                  <a:extLst>
                    <a:ext uri="{9D8B030D-6E8A-4147-A177-3AD203B41FA5}">
                      <a16:colId xmlns:a16="http://schemas.microsoft.com/office/drawing/2014/main" val="3962856722"/>
                    </a:ext>
                  </a:extLst>
                </a:gridCol>
              </a:tblGrid>
              <a:tr h="41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GroupName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LibraryName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TableName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Rls_Col_name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Rls_Value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Cls_Col_Name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extLst>
                  <a:ext uri="{0D108BD9-81ED-4DB2-BD59-A6C34878D82A}">
                    <a16:rowId xmlns:a16="http://schemas.microsoft.com/office/drawing/2014/main" val="3131572426"/>
                  </a:ext>
                </a:extLst>
              </a:tr>
              <a:tr h="222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Viya_MY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visual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class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Sex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7" marR="9297" marT="7684" marB="0" anchor="b"/>
                </a:tc>
                <a:extLst>
                  <a:ext uri="{0D108BD9-81ED-4DB2-BD59-A6C34878D82A}">
                    <a16:rowId xmlns:a16="http://schemas.microsoft.com/office/drawing/2014/main" val="42898695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FE2E3FE-B124-48D7-B943-0191BD5AF919}"/>
              </a:ext>
            </a:extLst>
          </p:cNvPr>
          <p:cNvSpPr/>
          <p:nvPr/>
        </p:nvSpPr>
        <p:spPr>
          <a:xfrm>
            <a:off x="2373266" y="3444427"/>
            <a:ext cx="1260864" cy="632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files (csv)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4AA2D-E80D-40B9-9E2F-AB557C578A94}"/>
              </a:ext>
            </a:extLst>
          </p:cNvPr>
          <p:cNvSpPr/>
          <p:nvPr/>
        </p:nvSpPr>
        <p:spPr>
          <a:xfrm>
            <a:off x="7301074" y="3444427"/>
            <a:ext cx="1260864" cy="632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exception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FE018-A05B-49F3-A3A6-59C39F84974A}"/>
              </a:ext>
            </a:extLst>
          </p:cNvPr>
          <p:cNvSpPr/>
          <p:nvPr/>
        </p:nvSpPr>
        <p:spPr>
          <a:xfrm>
            <a:off x="4011851" y="3459211"/>
            <a:ext cx="1260864" cy="632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Loaded to CAS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5CDFC-9C12-4E63-AB6C-84CD4A0C3ABA}"/>
              </a:ext>
            </a:extLst>
          </p:cNvPr>
          <p:cNvSpPr/>
          <p:nvPr/>
        </p:nvSpPr>
        <p:spPr>
          <a:xfrm>
            <a:off x="5647687" y="3459211"/>
            <a:ext cx="1260864" cy="632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config file RLS &amp; CLS conditions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BE681-BB81-4C66-93B7-2394823F1A17}"/>
              </a:ext>
            </a:extLst>
          </p:cNvPr>
          <p:cNvSpPr/>
          <p:nvPr/>
        </p:nvSpPr>
        <p:spPr>
          <a:xfrm>
            <a:off x="719559" y="3444427"/>
            <a:ext cx="1260864" cy="632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config file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8C88C-68C5-4B2F-8193-374F55BDA97E}"/>
              </a:ext>
            </a:extLst>
          </p:cNvPr>
          <p:cNvSpPr/>
          <p:nvPr/>
        </p:nvSpPr>
        <p:spPr>
          <a:xfrm>
            <a:off x="828125" y="2182133"/>
            <a:ext cx="84524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Viya Groups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C275E1-6D3D-4F93-BB49-C36D9D742411}"/>
              </a:ext>
            </a:extLst>
          </p:cNvPr>
          <p:cNvCxnSpPr>
            <a:cxnSpLocks/>
          </p:cNvCxnSpPr>
          <p:nvPr/>
        </p:nvCxnSpPr>
        <p:spPr>
          <a:xfrm>
            <a:off x="1229445" y="1927346"/>
            <a:ext cx="0" cy="26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8D4E58B-894A-494B-A154-ECF49EEC2947}"/>
              </a:ext>
            </a:extLst>
          </p:cNvPr>
          <p:cNvSpPr/>
          <p:nvPr/>
        </p:nvSpPr>
        <p:spPr>
          <a:xfrm>
            <a:off x="2113246" y="2142719"/>
            <a:ext cx="983557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CAS Global Lib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966FF2-F7F2-4337-A3F4-4BF38A55D98F}"/>
              </a:ext>
            </a:extLst>
          </p:cNvPr>
          <p:cNvCxnSpPr>
            <a:cxnSpLocks/>
          </p:cNvCxnSpPr>
          <p:nvPr/>
        </p:nvCxnSpPr>
        <p:spPr>
          <a:xfrm>
            <a:off x="2381368" y="1975494"/>
            <a:ext cx="0" cy="2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3A72EB3-4222-450A-AFB0-2043EFF8CBB3}"/>
              </a:ext>
            </a:extLst>
          </p:cNvPr>
          <p:cNvSpPr/>
          <p:nvPr/>
        </p:nvSpPr>
        <p:spPr>
          <a:xfrm>
            <a:off x="3310981" y="2162254"/>
            <a:ext cx="983557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CAS Table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A371E-FD1A-4C87-91F8-D7B06BFC6221}"/>
              </a:ext>
            </a:extLst>
          </p:cNvPr>
          <p:cNvCxnSpPr>
            <a:cxnSpLocks/>
          </p:cNvCxnSpPr>
          <p:nvPr/>
        </p:nvCxnSpPr>
        <p:spPr>
          <a:xfrm>
            <a:off x="3658216" y="1956283"/>
            <a:ext cx="0" cy="20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49E3C15-72E7-4B62-9EE9-7195090A7A56}"/>
              </a:ext>
            </a:extLst>
          </p:cNvPr>
          <p:cNvSpPr/>
          <p:nvPr/>
        </p:nvSpPr>
        <p:spPr>
          <a:xfrm>
            <a:off x="4525477" y="2146994"/>
            <a:ext cx="983557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RLS Column 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5A2AC-E8F1-4857-803C-21001DB70C77}"/>
              </a:ext>
            </a:extLst>
          </p:cNvPr>
          <p:cNvCxnSpPr>
            <a:cxnSpLocks/>
          </p:cNvCxnSpPr>
          <p:nvPr/>
        </p:nvCxnSpPr>
        <p:spPr>
          <a:xfrm>
            <a:off x="5055425" y="1975494"/>
            <a:ext cx="1" cy="1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AA7DAC1-AAB8-47C2-B791-B2EF38828256}"/>
              </a:ext>
            </a:extLst>
          </p:cNvPr>
          <p:cNvSpPr/>
          <p:nvPr/>
        </p:nvSpPr>
        <p:spPr>
          <a:xfrm>
            <a:off x="5647687" y="2162254"/>
            <a:ext cx="983557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RLS Column Value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7B05E0-FC9F-447F-B147-631B3B7CD1D7}"/>
              </a:ext>
            </a:extLst>
          </p:cNvPr>
          <p:cNvCxnSpPr>
            <a:cxnSpLocks/>
          </p:cNvCxnSpPr>
          <p:nvPr/>
        </p:nvCxnSpPr>
        <p:spPr>
          <a:xfrm flipH="1">
            <a:off x="6178251" y="1941814"/>
            <a:ext cx="2295" cy="22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8B952A5-873B-485E-9ACE-895548F4DE75}"/>
              </a:ext>
            </a:extLst>
          </p:cNvPr>
          <p:cNvSpPr/>
          <p:nvPr/>
        </p:nvSpPr>
        <p:spPr>
          <a:xfrm>
            <a:off x="6809296" y="2192828"/>
            <a:ext cx="983557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Sensitive column hide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7A4AE8-7141-4F5B-81F4-78BEB086B20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286167" y="1956283"/>
            <a:ext cx="14908" cy="2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C8919D0-8B00-481E-A555-6817B9AFB061}"/>
              </a:ext>
            </a:extLst>
          </p:cNvPr>
          <p:cNvSpPr/>
          <p:nvPr/>
        </p:nvSpPr>
        <p:spPr>
          <a:xfrm>
            <a:off x="2027733" y="3651943"/>
            <a:ext cx="353635" cy="217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34569CD-0DA8-4A73-AAE9-9D8CD601005E}"/>
              </a:ext>
            </a:extLst>
          </p:cNvPr>
          <p:cNvSpPr/>
          <p:nvPr/>
        </p:nvSpPr>
        <p:spPr>
          <a:xfrm>
            <a:off x="3658216" y="3651943"/>
            <a:ext cx="353635" cy="217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30495AA-FB12-43AC-ACF2-50743209A9A9}"/>
              </a:ext>
            </a:extLst>
          </p:cNvPr>
          <p:cNvSpPr/>
          <p:nvPr/>
        </p:nvSpPr>
        <p:spPr>
          <a:xfrm>
            <a:off x="5301271" y="3651943"/>
            <a:ext cx="353635" cy="217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A507B7F-4AB1-4E67-8A5B-91511E1425B2}"/>
              </a:ext>
            </a:extLst>
          </p:cNvPr>
          <p:cNvSpPr/>
          <p:nvPr/>
        </p:nvSpPr>
        <p:spPr>
          <a:xfrm>
            <a:off x="6929888" y="3651943"/>
            <a:ext cx="353635" cy="217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410336-AF89-49E9-803B-EB93663803C0}"/>
              </a:ext>
            </a:extLst>
          </p:cNvPr>
          <p:cNvSpPr txBox="1">
            <a:spLocks/>
          </p:cNvSpPr>
          <p:nvPr/>
        </p:nvSpPr>
        <p:spPr>
          <a:xfrm>
            <a:off x="9072" y="1299739"/>
            <a:ext cx="95075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800" b="0" dirty="0"/>
              <a:t>Column names: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2DEF1DA-BC1E-4ECB-BC48-7CFBD02707B3}"/>
              </a:ext>
            </a:extLst>
          </p:cNvPr>
          <p:cNvSpPr txBox="1">
            <a:spLocks/>
          </p:cNvSpPr>
          <p:nvPr/>
        </p:nvSpPr>
        <p:spPr>
          <a:xfrm>
            <a:off x="25282" y="1577833"/>
            <a:ext cx="95075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800" b="0" dirty="0"/>
              <a:t>Sample values:</a:t>
            </a:r>
          </a:p>
        </p:txBody>
      </p:sp>
    </p:spTree>
    <p:extLst>
      <p:ext uri="{BB962C8B-B14F-4D97-AF65-F5344CB8AC3E}">
        <p14:creationId xmlns:p14="http://schemas.microsoft.com/office/powerpoint/2010/main" val="38006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753308-15D6-4479-9CD4-BE7FE9596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CIMB’s CDM Expansion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0F76E-DEE0-48DA-B94D-5DD3CB4A0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50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247B6AEE6824EBA5A81E62E743BF4" ma:contentTypeVersion="13" ma:contentTypeDescription="Create a new document." ma:contentTypeScope="" ma:versionID="a01c7507337a71bf1bec2239aa5913f2">
  <xsd:schema xmlns:xsd="http://www.w3.org/2001/XMLSchema" xmlns:xs="http://www.w3.org/2001/XMLSchema" xmlns:p="http://schemas.microsoft.com/office/2006/metadata/properties" xmlns:ns2="474e9b53-7120-4c6a-9ff0-5d0ee99e8fa3" xmlns:ns3="a6f2ae38-7a66-45e7-9e41-c52c9bd1ae4b" targetNamespace="http://schemas.microsoft.com/office/2006/metadata/properties" ma:root="true" ma:fieldsID="28af89be7bde99c1d911d4e03e074b58" ns2:_="" ns3:_="">
    <xsd:import namespace="474e9b53-7120-4c6a-9ff0-5d0ee99e8fa3"/>
    <xsd:import namespace="a6f2ae38-7a66-45e7-9e41-c52c9bd1a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e9b53-7120-4c6a-9ff0-5d0ee99e8f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2ae38-7a66-45e7-9e41-c52c9bd1a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A6A86B-3F6E-4749-8656-A04651AA7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93C94-3734-4A60-A8C1-0EFD3611DC7B}">
  <ds:schemaRefs>
    <ds:schemaRef ds:uri="474e9b53-7120-4c6a-9ff0-5d0ee99e8fa3"/>
    <ds:schemaRef ds:uri="a6f2ae38-7a66-45e7-9e41-c52c9bd1ae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1FD14B-A18B-4E4C-8898-B40F69DF16C2}">
  <ds:schemaRefs>
    <ds:schemaRef ds:uri="http://purl.org/dc/elements/1.1/"/>
    <ds:schemaRef ds:uri="http://www.w3.org/XML/1998/namespace"/>
    <ds:schemaRef ds:uri="http://schemas.microsoft.com/office/2006/documentManagement/types"/>
    <ds:schemaRef ds:uri="a6f2ae38-7a66-45e7-9e41-c52c9bd1ae4b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74e9b53-7120-4c6a-9ff0-5d0ee99e8fa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14</TotalTime>
  <Words>3454</Words>
  <Application>Microsoft Office PowerPoint</Application>
  <PresentationFormat>On-screen Show (16:9)</PresentationFormat>
  <Paragraphs>448</Paragraphs>
  <Slides>26</Slides>
  <Notes>17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Arial,Sans-Serif</vt:lpstr>
      <vt:lpstr>Calibri</vt:lpstr>
      <vt:lpstr>Calibri Light</vt:lpstr>
      <vt:lpstr>Segoe UI</vt:lpstr>
      <vt:lpstr>Symbol</vt:lpstr>
      <vt:lpstr>1_2020-Template-External</vt:lpstr>
      <vt:lpstr>1_NDA</vt:lpstr>
      <vt:lpstr>PowerPoint Presentation</vt:lpstr>
      <vt:lpstr>CIMB CDM-SAS Viya</vt:lpstr>
      <vt:lpstr>CIMB CDM-SAS Viya</vt:lpstr>
      <vt:lpstr>CIMB CDM-SAS Viya</vt:lpstr>
      <vt:lpstr>CIMB CDM-SAS Viya</vt:lpstr>
      <vt:lpstr>CIMB CDM-SAS Viya</vt:lpstr>
      <vt:lpstr>CIMB CDM-SAS Viya</vt:lpstr>
      <vt:lpstr>Config file structure &amp; Process Flow (sample)</vt:lpstr>
      <vt:lpstr>PowerPoint Presentation</vt:lpstr>
      <vt:lpstr>CIMB CDM-SAS Viya</vt:lpstr>
      <vt:lpstr>CIMB CDM-SAS Viya</vt:lpstr>
      <vt:lpstr>CIMB CDM-SAS Viya</vt:lpstr>
      <vt:lpstr>PowerPoint Presentation</vt:lpstr>
      <vt:lpstr>Proposed Technical Architecture</vt:lpstr>
      <vt:lpstr>PowerPoint Presentation</vt:lpstr>
      <vt:lpstr>Option 1 – Dataset Segregation</vt:lpstr>
      <vt:lpstr>PowerPoint Presentation</vt:lpstr>
      <vt:lpstr>Option 2 – SAS Viya</vt:lpstr>
      <vt:lpstr>Option 2 – SAS Viya (CAS)</vt:lpstr>
      <vt:lpstr>PowerPoint Presentation</vt:lpstr>
      <vt:lpstr>Option 3 – Dedicated Database</vt:lpstr>
      <vt:lpstr>Option 3 – Dedicated Database</vt:lpstr>
      <vt:lpstr>Option 3 – Dedicated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Escauriaga</dc:creator>
  <cp:lastModifiedBy>Mark Escauriaga</cp:lastModifiedBy>
  <cp:revision>3</cp:revision>
  <dcterms:created xsi:type="dcterms:W3CDTF">2022-03-17T02:39:46Z</dcterms:created>
  <dcterms:modified xsi:type="dcterms:W3CDTF">2022-04-11T02:39:20Z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0x010100512247B6AEE6824EBA5A81E62E743BF4</vt:lpwstr>
  </property>
</Properties>
</file>