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9" r:id="rId13"/>
    <p:sldId id="286" r:id="rId14"/>
    <p:sldId id="284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424" autoAdjust="0"/>
  </p:normalViewPr>
  <p:slideViewPr>
    <p:cSldViewPr snapToGrid="0">
      <p:cViewPr varScale="1">
        <p:scale>
          <a:sx n="67" d="100"/>
          <a:sy n="67" d="100"/>
        </p:scale>
        <p:origin x="19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ultimate goal would be gathering relevant information and driving it to the decision-making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5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3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Distort or misreport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0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</a:t>
            </a:r>
          </a:p>
          <a:p>
            <a:r>
              <a:rPr lang="en-US" dirty="0"/>
              <a:t>The distance from the borderline to capital of South Korea.</a:t>
            </a:r>
          </a:p>
          <a:p>
            <a:r>
              <a:rPr lang="en-US" dirty="0"/>
              <a:t>Equivalent size of Mississippi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0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Assets management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ege1/dprk_missile_stats" TargetMode="External"/><Relationship Id="rId2" Type="http://schemas.openxmlformats.org/officeDocument/2006/relationships/hyperlink" Target="mailto:princetonlaw@p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www.nti.org/analysis/articles/cns-north-korea-missile-test-databa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North Korean Missile testing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analysis (1984 – 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YJ Kim (DAI #5)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172F00-7FA8-EF13-75F1-CD88E33A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11094-F96C-C4D4-E5AF-F0FFF2A98D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2" y="0"/>
            <a:ext cx="12111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DFDF-CE8B-3994-698F-EBEDCA4C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data projects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D55383-C77C-549E-F8B1-41E31D1CCA01}"/>
              </a:ext>
            </a:extLst>
          </p:cNvPr>
          <p:cNvSpPr txBox="1">
            <a:spLocks/>
          </p:cNvSpPr>
          <p:nvPr/>
        </p:nvSpPr>
        <p:spPr>
          <a:xfrm>
            <a:off x="847866" y="1990868"/>
            <a:ext cx="726576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Cross-reference with different classification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Correlation between economic situation and missile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DPRK ‘internal’ information releases regarding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political imprisonment data and missile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677C2B0-033A-D0F7-6BA4-188B9A496E72}"/>
              </a:ext>
            </a:extLst>
          </p:cNvPr>
          <p:cNvSpPr/>
          <p:nvPr/>
        </p:nvSpPr>
        <p:spPr>
          <a:xfrm>
            <a:off x="3175718" y="3952001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47D42-794E-E906-6632-9BFCBB33B884}"/>
              </a:ext>
            </a:extLst>
          </p:cNvPr>
          <p:cNvSpPr txBox="1"/>
          <p:nvPr/>
        </p:nvSpPr>
        <p:spPr>
          <a:xfrm>
            <a:off x="708646" y="4974856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  <a:r>
              <a:rPr lang="en-US" sz="2800" b="1" dirty="0"/>
              <a:t>xploit target audiences &amp;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Induce de</a:t>
            </a:r>
            <a:r>
              <a:rPr lang="en-US" sz="2800" b="1" dirty="0"/>
              <a:t>sired behavior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100 Insightful Quotes on Influence - FocusU">
            <a:extLst>
              <a:ext uri="{FF2B5EF4-FFF2-40B4-BE49-F238E27FC236}">
                <a16:creationId xmlns:a16="http://schemas.microsoft.com/office/drawing/2014/main" id="{B0D6E120-5BA8-8A15-2326-083164DE0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940" r="8625" b="2140"/>
          <a:stretch/>
        </p:blipFill>
        <p:spPr bwMode="auto">
          <a:xfrm>
            <a:off x="7598004" y="2387390"/>
            <a:ext cx="3720986" cy="23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22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C506-57F9-9A4C-7719-6B93B703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Contact, GitHub &amp; dataset information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EF02E6-5DFD-7D37-99DB-EFCC23C17BAE}"/>
              </a:ext>
            </a:extLst>
          </p:cNvPr>
          <p:cNvSpPr txBox="1">
            <a:spLocks/>
          </p:cNvSpPr>
          <p:nvPr/>
        </p:nvSpPr>
        <p:spPr>
          <a:xfrm>
            <a:off x="892153" y="2084832"/>
            <a:ext cx="560291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/>
              <a:t>YJ Kim: </a:t>
            </a:r>
            <a:r>
              <a:rPr lang="en-US" dirty="0">
                <a:hlinkClick r:id="rId2"/>
              </a:rPr>
              <a:t>princetonlaw@pm.com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GitHub repository: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https://github.com/mesege1/dprk_missile_stats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source: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https://www.nti.org/analysis/articles/cns-north-korea-missile-test-database/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Pan Asia Pac Geometric Network World Map Globe Polygon Graphic Background  Stock Photo - Download Image Now - iStock">
            <a:extLst>
              <a:ext uri="{FF2B5EF4-FFF2-40B4-BE49-F238E27FC236}">
                <a16:creationId xmlns:a16="http://schemas.microsoft.com/office/drawing/2014/main" id="{222ACEB7-6E33-79B0-B926-FBBCB1CB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95" y="2179098"/>
            <a:ext cx="4486552" cy="30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98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maker’s interest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AB094-6DFA-7AC3-DDF7-446EDD10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88757"/>
            <a:ext cx="7629679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DPRK missile testing capacities and capabilities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Historical progression of DPRK missile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Shifts in missile launching activities under different regimes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DPRK military &amp; economy trends</a:t>
            </a:r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4998767-BE7F-98BD-27B2-A63C98A04C7B}"/>
              </a:ext>
            </a:extLst>
          </p:cNvPr>
          <p:cNvSpPr/>
          <p:nvPr/>
        </p:nvSpPr>
        <p:spPr>
          <a:xfrm>
            <a:off x="3519214" y="3951168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353F0-DAA6-DA7F-507D-15949AAED541}"/>
              </a:ext>
            </a:extLst>
          </p:cNvPr>
          <p:cNvSpPr txBox="1"/>
          <p:nvPr/>
        </p:nvSpPr>
        <p:spPr>
          <a:xfrm>
            <a:off x="952767" y="5001993"/>
            <a:ext cx="60944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Ultimate Objective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Feed into strategic decision making process</a:t>
            </a:r>
          </a:p>
        </p:txBody>
      </p:sp>
      <p:pic>
        <p:nvPicPr>
          <p:cNvPr id="2058" name="Picture 10" descr="North Korea fires two more missiles into its Pacific 'firing range' |  Reuters">
            <a:extLst>
              <a:ext uri="{FF2B5EF4-FFF2-40B4-BE49-F238E27FC236}">
                <a16:creationId xmlns:a16="http://schemas.microsoft.com/office/drawing/2014/main" id="{6F0B807A-6D08-863F-D78E-3C0F6D35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675" y="1285539"/>
            <a:ext cx="3264197" cy="408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853B15-9993-A7C5-F7DF-310397F1CB9F}"/>
              </a:ext>
            </a:extLst>
          </p:cNvPr>
          <p:cNvSpPr txBox="1"/>
          <p:nvPr/>
        </p:nvSpPr>
        <p:spPr>
          <a:xfrm>
            <a:off x="7903675" y="5331168"/>
            <a:ext cx="34102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</a:t>
            </a:r>
          </a:p>
          <a:p>
            <a:r>
              <a:rPr lang="en-US" sz="1100" dirty="0"/>
              <a:t>https://www.reuters.com/world/asia-pacific/north-korea-fires-ballistic-missile-south-korea-military</a:t>
            </a:r>
          </a:p>
        </p:txBody>
      </p:sp>
    </p:spTree>
    <p:extLst>
      <p:ext uri="{BB962C8B-B14F-4D97-AF65-F5344CB8AC3E}">
        <p14:creationId xmlns:p14="http://schemas.microsoft.com/office/powerpoint/2010/main" val="14817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54A-7001-7C3D-BDD0-9A2D8CE7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5" y="2153913"/>
            <a:ext cx="7265762" cy="28515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Overview of DPRK missile facility locations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missile tests by timeline with historical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successes and failures by 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traveled distance expansions by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landing location groups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591DAC-2D0D-57E6-E87A-5DF0C833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9748" y="1523663"/>
            <a:ext cx="4018123" cy="384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4DE31-4C24-8BB2-B893-8583D52A9844}"/>
              </a:ext>
            </a:extLst>
          </p:cNvPr>
          <p:cNvSpPr txBox="1"/>
          <p:nvPr/>
        </p:nvSpPr>
        <p:spPr>
          <a:xfrm>
            <a:off x="7431654" y="5311080"/>
            <a:ext cx="3454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https://www.britannica.com/place/South-Korea</a:t>
            </a:r>
          </a:p>
        </p:txBody>
      </p:sp>
    </p:spTree>
    <p:extLst>
      <p:ext uri="{BB962C8B-B14F-4D97-AF65-F5344CB8AC3E}">
        <p14:creationId xmlns:p14="http://schemas.microsoft.com/office/powerpoint/2010/main" val="15606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94D9-433E-003C-733B-A5C97E92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F302-C2CF-954D-8679-75171FE7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299" y="2063790"/>
            <a:ext cx="5056161" cy="32109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locations (Lat/Lon)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Travel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Landing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2CE2-8481-1A02-C24F-531C4F7A7165}"/>
              </a:ext>
            </a:extLst>
          </p:cNvPr>
          <p:cNvSpPr txBox="1"/>
          <p:nvPr/>
        </p:nvSpPr>
        <p:spPr>
          <a:xfrm>
            <a:off x="7087652" y="5207004"/>
            <a:ext cx="253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(245 rows × 20 columns)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1ABD88-1270-50D9-6EB8-08C1CBAC4EC0}"/>
              </a:ext>
            </a:extLst>
          </p:cNvPr>
          <p:cNvGrpSpPr/>
          <p:nvPr/>
        </p:nvGrpSpPr>
        <p:grpSpPr>
          <a:xfrm>
            <a:off x="5463625" y="1986867"/>
            <a:ext cx="5785167" cy="3287854"/>
            <a:chOff x="4930219" y="1736322"/>
            <a:chExt cx="6586445" cy="36150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85BBB7-3C6B-EC66-8C5C-D9383210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0219" y="1736322"/>
              <a:ext cx="6586445" cy="3615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885458-FDF1-02EF-F87A-FADAC4F690C1}"/>
                </a:ext>
              </a:extLst>
            </p:cNvPr>
            <p:cNvSpPr/>
            <p:nvPr/>
          </p:nvSpPr>
          <p:spPr>
            <a:xfrm>
              <a:off x="6299722" y="2017336"/>
              <a:ext cx="24509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1DC9E7-67A1-2623-28D9-352A72A294F9}"/>
                </a:ext>
              </a:extLst>
            </p:cNvPr>
            <p:cNvSpPr/>
            <p:nvPr/>
          </p:nvSpPr>
          <p:spPr>
            <a:xfrm>
              <a:off x="7345707" y="2017336"/>
              <a:ext cx="619941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374090-D420-533D-CC60-711AC122D922}"/>
                </a:ext>
              </a:extLst>
            </p:cNvPr>
            <p:cNvSpPr/>
            <p:nvPr/>
          </p:nvSpPr>
          <p:spPr>
            <a:xfrm>
              <a:off x="9177314" y="2017336"/>
              <a:ext cx="997602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5A4F0-44B3-83CA-3D02-85C3E57CA9A3}"/>
                </a:ext>
              </a:extLst>
            </p:cNvPr>
            <p:cNvSpPr/>
            <p:nvPr/>
          </p:nvSpPr>
          <p:spPr>
            <a:xfrm>
              <a:off x="10489662" y="2017335"/>
              <a:ext cx="254537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AE31C6-60FA-C43F-4FF9-87BB1355E8B7}"/>
                </a:ext>
              </a:extLst>
            </p:cNvPr>
            <p:cNvSpPr/>
            <p:nvPr/>
          </p:nvSpPr>
          <p:spPr>
            <a:xfrm>
              <a:off x="11160536" y="2017334"/>
              <a:ext cx="35612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43B922-C10E-0262-40C9-C3DA59BE051B}"/>
                </a:ext>
              </a:extLst>
            </p:cNvPr>
            <p:cNvSpPr/>
            <p:nvPr/>
          </p:nvSpPr>
          <p:spPr>
            <a:xfrm>
              <a:off x="5128188" y="2017333"/>
              <a:ext cx="24509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E978F00-6D28-0089-E675-F288F8C93D96}"/>
              </a:ext>
            </a:extLst>
          </p:cNvPr>
          <p:cNvSpPr/>
          <p:nvPr/>
        </p:nvSpPr>
        <p:spPr>
          <a:xfrm>
            <a:off x="9875700" y="1704500"/>
            <a:ext cx="1364868" cy="248775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of interest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3EAAC9A-D847-06D1-DD5E-E1CECA025B69}"/>
              </a:ext>
            </a:extLst>
          </p:cNvPr>
          <p:cNvSpPr/>
          <p:nvPr/>
        </p:nvSpPr>
        <p:spPr>
          <a:xfrm>
            <a:off x="4672318" y="2808342"/>
            <a:ext cx="782349" cy="16449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DFC-E353-F771-CB68-A9508AEA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8F46B4-78AB-E35D-3FAF-B22B4A10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17" y="2084832"/>
            <a:ext cx="6014924" cy="32695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Changed ‘str’ values to ‘int’ or ‘float’</a:t>
            </a:r>
          </a:p>
          <a:p>
            <a:pPr marL="173736" lvl="1" indent="0">
              <a:buNone/>
            </a:pPr>
            <a:r>
              <a:rPr lang="en-US" dirty="0"/>
              <a:t>- Example: (km) values in the distance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Replaced ‘Unknown’ values to ‘</a:t>
            </a:r>
            <a:r>
              <a:rPr lang="en-US" sz="2000" dirty="0" err="1"/>
              <a:t>NaN</a:t>
            </a:r>
            <a:r>
              <a:rPr lang="en-US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new columns with given data</a:t>
            </a:r>
          </a:p>
          <a:p>
            <a:pPr marL="173736" lvl="1" indent="0">
              <a:buNone/>
            </a:pPr>
            <a:r>
              <a:rPr lang="en-US" dirty="0"/>
              <a:t>- Example: ‘Year’, ‘YYYYMM’ from dates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u="sng" dirty="0"/>
              <a:t>Considered but actions not taken</a:t>
            </a:r>
          </a:p>
          <a:p>
            <a:pPr marL="173736" lvl="1" indent="0">
              <a:buNone/>
            </a:pPr>
            <a:r>
              <a:rPr lang="en-US" dirty="0"/>
              <a:t>- duplicating data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EC602-EA16-5136-917F-937630AC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44" y="1776953"/>
            <a:ext cx="3324689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29423-600D-04A9-7C2E-1CE431CBD523}"/>
              </a:ext>
            </a:extLst>
          </p:cNvPr>
          <p:cNvSpPr txBox="1"/>
          <p:nvPr/>
        </p:nvSpPr>
        <p:spPr>
          <a:xfrm>
            <a:off x="8002119" y="5653958"/>
            <a:ext cx="3030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(Screen captured from </a:t>
            </a:r>
            <a:r>
              <a:rPr lang="en-US" sz="1400" dirty="0" err="1"/>
              <a:t>VScode</a:t>
            </a:r>
            <a:r>
              <a:rPr lang="en-US" sz="1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B2DBF-FA84-5198-0447-9FADC44FEB11}"/>
              </a:ext>
            </a:extLst>
          </p:cNvPr>
          <p:cNvSpPr txBox="1"/>
          <p:nvPr/>
        </p:nvSpPr>
        <p:spPr>
          <a:xfrm>
            <a:off x="8408884" y="1479239"/>
            <a:ext cx="1526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New columns</a:t>
            </a:r>
          </a:p>
        </p:txBody>
      </p:sp>
    </p:spTree>
    <p:extLst>
      <p:ext uri="{BB962C8B-B14F-4D97-AF65-F5344CB8AC3E}">
        <p14:creationId xmlns:p14="http://schemas.microsoft.com/office/powerpoint/2010/main" val="289873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E386FB-22CC-D060-1A4F-27CD7FD9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89FA-42D5-E1DC-6F02-DD8338DD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C7B6B-831A-98C6-5E77-CF3AB420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188" y="110532"/>
            <a:ext cx="11229335" cy="6687998"/>
          </a:xfrm>
        </p:spPr>
      </p:pic>
    </p:spTree>
    <p:extLst>
      <p:ext uri="{BB962C8B-B14F-4D97-AF65-F5344CB8AC3E}">
        <p14:creationId xmlns:p14="http://schemas.microsoft.com/office/powerpoint/2010/main" val="22478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BC1C16-8898-0232-6219-3342EBDDF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45" y="111489"/>
            <a:ext cx="11407310" cy="6635021"/>
          </a:xfrm>
        </p:spPr>
      </p:pic>
    </p:spTree>
    <p:extLst>
      <p:ext uri="{BB962C8B-B14F-4D97-AF65-F5344CB8AC3E}">
        <p14:creationId xmlns:p14="http://schemas.microsoft.com/office/powerpoint/2010/main" val="146896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9A6-CF70-35D1-5F6A-2CA8E5A1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031BA9-C981-8853-8E36-CC78DC3BF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31" y="107156"/>
            <a:ext cx="11400137" cy="6643688"/>
          </a:xfrm>
        </p:spPr>
      </p:pic>
    </p:spTree>
    <p:extLst>
      <p:ext uri="{BB962C8B-B14F-4D97-AF65-F5344CB8AC3E}">
        <p14:creationId xmlns:p14="http://schemas.microsoft.com/office/powerpoint/2010/main" val="176486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607</TotalTime>
  <Words>350</Words>
  <Application>Microsoft Office PowerPoint</Application>
  <PresentationFormat>Widescreen</PresentationFormat>
  <Paragraphs>66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North Korean Missile testing  data analysis (1984 – 2023)</vt:lpstr>
      <vt:lpstr>Decision maker’s interest</vt:lpstr>
      <vt:lpstr>Agenda</vt:lpstr>
      <vt:lpstr>Data of interest</vt:lpstr>
      <vt:lpstr>Data cleaning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data projects</vt:lpstr>
      <vt:lpstr>Contact, GitHub &amp; dataset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Korean Missile testing  data analysis (1984 – 2023)</dc:title>
  <dc:creator>Kim Rommy</dc:creator>
  <cp:lastModifiedBy>Kim Rommy</cp:lastModifiedBy>
  <cp:revision>37</cp:revision>
  <dcterms:created xsi:type="dcterms:W3CDTF">2023-07-10T16:17:31Z</dcterms:created>
  <dcterms:modified xsi:type="dcterms:W3CDTF">2023-07-12T02:50:06Z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