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  <p:sldMasterId id="2147483697" r:id="rId4"/>
  </p:sldMasterIdLst>
  <p:notesMasterIdLst>
    <p:notesMasterId r:id="rId20"/>
  </p:notesMasterIdLst>
  <p:sldIdLst>
    <p:sldId id="256" r:id="rId5"/>
    <p:sldId id="259" r:id="rId6"/>
    <p:sldId id="263" r:id="rId7"/>
    <p:sldId id="260" r:id="rId8"/>
    <p:sldId id="264" r:id="rId9"/>
    <p:sldId id="261" r:id="rId10"/>
    <p:sldId id="265" r:id="rId11"/>
    <p:sldId id="268" r:id="rId12"/>
    <p:sldId id="266" r:id="rId13"/>
    <p:sldId id="262" r:id="rId14"/>
    <p:sldId id="269" r:id="rId15"/>
    <p:sldId id="270" r:id="rId16"/>
    <p:sldId id="257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56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5A3BC-5982-4D6B-93AA-FE466D0E67A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3E5F9-D593-4C3F-84B2-285CCC25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+mj-lt"/>
              <a:buNone/>
            </a:pPr>
            <a:endParaRPr lang="en-US" sz="1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87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33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848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262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7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95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58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64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12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05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14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9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9E4FF-ADAB-42B7-8CF2-CD3686DD30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79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A9A3-44E5-596B-80B7-16B338A1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2E1C-70C7-ECFE-22D8-C50F67E9B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152A-83E4-AA51-C403-56BB798D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3581-BDA4-4476-1611-19E63B30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E45E-3693-CA55-E2A0-F39E8464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E08B-22B0-3B33-3504-5BCBD3A1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B1E99-7AC2-FFB8-0171-F1895B7F9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6FCF-1A04-2D46-B6C1-F062166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80F2-FF18-987D-2F5E-E82CC739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B4EE-BC55-4EC2-4BD2-236BD97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A8128-DC14-39B9-C52F-0E2B2338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12B5D-DE3E-6EE2-4622-7B1BF3E35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1FE1-451C-B0FA-71CA-539B5458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579-60AA-C55B-49B9-137F9BE9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228B-FA63-F308-EAAD-043BEF54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F605-D780-8EEF-6836-C8234B2F8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F749A-8CB2-290C-0FCB-C0E7B20AC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1D14-80DA-CCDD-B50B-27E35B0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146E-7F0E-B8B2-FAB6-CEC69360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A1B9-6C2A-8D89-9D66-1461E6D3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9E48-D9A5-EB27-91D8-FD3053E5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D845-A16C-BF4A-9438-48C64EA4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C0FA-BCD1-1899-000D-F3703502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5FA4-D82B-CF2E-CAB4-0168F5B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7B4B-A3F6-1652-C9A7-62B95468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E3A3-B807-30D8-0EC4-0B7DCA99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E7AB-0034-8D67-5246-F161A14A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7BC-F178-8BDE-A15A-B8AECD89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DAA4-2454-E25C-B004-D62DD39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E203-DA75-624C-9F2C-58DB3C56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C71D-3DEA-0BD3-0A1C-C0346003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8C62-09AF-006E-3F5C-91D908202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9B026-52C4-A271-509F-A64CD908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4568-9CD9-3373-FAB5-E6918C42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B7F66-5579-3E04-48B8-18CAAD55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D887E-183D-6616-1989-F813D6B0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106B-0FDF-477B-06C4-78170644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CC3E5-D677-F5CE-5EE9-95110E00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928F-BC9D-D3D1-CE47-1A983517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91985-AE00-B439-8B35-0553100E1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C393-10E4-A605-CCA3-23A4CB410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5957-D1CB-F6C8-22B8-E685BA96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93579-8116-1531-E543-DDAA1019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1BBFA-E1AC-83C4-CB27-37A6FBCC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023E-B07F-88A4-0EA6-79746220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93854-27B0-92C4-F2B4-45A5343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10131-3652-AE95-A70C-A1405395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A3F1-7760-8DB2-7EA7-F56955F0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8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46AE6-3686-7A98-4170-E86442C4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0589D-C4D8-0351-DAB8-2AB4160A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85731-7EC4-5CF3-85DB-74E5D273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8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ED0B-6665-396B-0C66-A459FD7F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9A44-9DF6-4BB2-7875-311C828A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DAA34-4A32-7E8D-9576-26F2D2D3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24F5-9B19-0164-088B-2B7A1597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3E998-6BF7-E73C-4A74-591755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77ECD-91AF-239B-9507-23F9BC6D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3F32-2C3F-9F54-F883-A665D89F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282-425F-8C51-3DFF-03880DF1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95EBE-964B-202C-AE1E-EC83715B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D0D6-3089-092C-6BDB-B4C5D689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A31D-374E-83EE-9142-D0E7EB0D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8063-FB5F-4D9B-0907-4D1D6C20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788B3-A2BD-66B3-48C7-FE03FDBA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06ECA-1F75-38A0-8534-843338B87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7EEA1-F025-8DE7-6042-57BF2B8A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D89E-3950-6998-D5FC-8AF37A86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76E40-DFCE-0BA3-35A4-F072240C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D41E-9FDE-CEA5-B311-97E00EE6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FF419-99D7-035F-099A-6A3A20EBC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718D-D986-2190-D9E2-0F8611F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8900-8065-E324-FD24-15B583E8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CBAD-C527-F146-165E-2D4CD3BC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3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8074A-16F1-8E96-376B-667DBF85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B62FC-3C50-2EF3-6E9B-6BA438D2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C2AD-1F09-317F-7738-97F6BEC7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E872A-4893-4673-8D55-BB2B97EAAC2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2D7F-A67F-2DBE-94E2-91539E9B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DA1F-4475-DFBE-B4BA-65776627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8E76C-1016-4FA1-8088-BAB85B72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0D10-6D60-3BBB-5C5D-78E0ADAA8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F259C-0453-C1A9-D18B-EFECD3774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C8D2-FE1C-79F8-33C5-FF6A5725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771B4-FB21-BD76-8C9F-4C2C1CD4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BF45-D264-D324-0D7C-0DC19922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0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A3A2-FFFB-F9A9-FD3D-5ACCAD7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8479-C783-569B-B7D0-C9D1C13C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1926-CF51-5905-685E-6F5E36D7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8C44-94D4-B6CA-73DF-00ED2AD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EC58-2AC0-5EFD-6322-A5A5C63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1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4041-E87A-BE22-FE14-0FCE0753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C8824-3374-1F83-2FCC-5C46D076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49F6-D6A0-0294-4886-93385CDF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A9D2-46E2-3071-A359-620E574B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1104-1D1F-B843-DDF2-23539F2E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6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BF2D-1FFC-4321-C866-27B94B55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E770-0091-7FCB-B333-6CDC7191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C2527-4E83-85C9-4A75-DBCC4C39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9A745-82A8-F677-A3D4-21DC0D4B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777A9-87A9-ABDF-5BB9-86A26340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38DCB-022C-1B6D-A7D1-3BBD4C6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2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D418-A1DE-7B75-0BB1-9E8F0A69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064B-CF30-64CB-5649-F36B5390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A951-F94F-2FA4-1A07-AA2545CB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72375-80F3-17D9-EEDF-3E0A90724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D7EBB-5ADF-CE6C-D910-BE740896C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3036-D6FB-9BBC-1FDC-C438E9BF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EF968-DCA4-91DE-F270-68327519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0EC2-38C4-158D-A59F-63943DAC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2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44E9-B7BF-3CE6-24EE-CDBDE163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BF446-8275-A2C8-294B-D95D39BA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6F0E-0DCF-7B48-D1C1-39FF6CDD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2B4E0-42F7-C247-F7F9-2B831436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536EB-E994-BC60-4255-5B553ECC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5D27-30FB-329D-CC1E-73F0ECCD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1970-4B90-24A9-1B9A-1344B208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423-B0E4-424B-4968-0A192C52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DFD3-8B75-29EF-27AD-92EF9D04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CB-C4BD-75C7-EE76-715ECB1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8D5B-9BB0-5F27-9420-442AE5E5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E4FE-FFA8-4F52-9964-BDE40979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2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E412-E7F1-322A-F8F8-57280812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6F66-C018-F1CF-73C9-65685741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D6052-0974-2ADA-181C-431AE4BB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F5AA6-3820-725D-78A1-39BADBA9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0E2ED-54AF-B799-6D77-92CB293F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2AF2-0F08-5D7E-14B3-FFBB42B1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2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FAB2-D3C2-A555-ED5C-E1E73523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A24ED-A76A-2394-DA78-C046E944A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092B8-4D0E-34F4-535B-FCA50CD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B64D-83B1-5515-7CA1-4222A0D6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98285-A741-8A55-F7A1-A531E3C9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DEDEF-EDCC-CDD7-4A31-C32412BB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1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AA7-9D48-9E50-6F57-0D2AFA4D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11B04-77E8-330E-13D9-930D84D9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3783-0B62-0DFB-C617-DA2FC27F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00699-5F0F-E075-D9E4-ABA43571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0566-87E5-EAB2-C441-373C164C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5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96DAF-E3D7-77A6-2AD0-902A4A068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8731C-1924-A5A0-9857-19CA9915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375B6-72D3-C1D1-B756-F4A7F994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9B1873-C360-4C74-8927-94F074C3FA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8156-62D8-13DB-2921-14F7D6B4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BD61-DDDD-5EAA-CA94-A656FA44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BB332-BD52-4002-9320-98C989E9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0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7F8D-74E1-D8D9-6A65-622FCA94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FAC1-EDB4-4C91-9963-E12F9FD9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83EE-5F9A-221B-7C4D-AEA87772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FC43-DED2-C6FA-EBC0-4A463D32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A0A4-5218-04F6-B830-6D882E3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9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9DD1-F241-2FC8-4489-3A90D51C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128A-9B71-80B5-F327-BCBCCA2D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7AA8-BA20-BF73-3185-6F73B56D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D08A-586D-CE75-D6A9-278CECD9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65C4-E510-C266-3F73-98A15E45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7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72E-9BC5-635F-C801-79866F88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BA0B-90B2-5308-2BBA-9D5938DC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1AF9-1505-10D7-B5D4-D2779C44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36FD-3DC0-8898-1050-A1C9216E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F06E-A6AC-2C12-1A98-3A2BF32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21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F9A7-EEE1-5B57-89DA-B47234CF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5F75-DDAC-BB7C-467A-A2A4EA7AB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E98A0-AC8C-8C0E-EFFF-FA915D5E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CD00-271C-E18B-7580-28FC68CE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E8BD-0B5C-CCA1-CEA7-60F6E119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761F1-21BF-DE79-7423-D678920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6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D4BE-C91C-5B44-B2F3-9453D05E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CF76-CB11-B262-4621-43AE657E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8EA31-888A-734D-0681-2CADEC2C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C446C-5609-5F9C-3891-C3C8206F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9965C-A01C-031A-136B-65A5D2B34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666EB-C586-1BB5-CEDA-D74302D5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2129F-C67F-A055-7FA7-4C0F462C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4A517-5F2F-7123-E719-D51BDE61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77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42B9-9807-BDDE-6BA7-757D2CA4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C06CD-A212-779C-299E-E5BFDA98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5738D-71A2-844F-82DE-4DA685F9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44324-077E-91D5-0BCB-F297A75B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CAE9-469E-1791-1B20-ED8E232F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FD25-0A11-B854-1DC2-322FD7708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B442-DF18-134C-D7A2-19003666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FB89-5768-1065-92D9-80DC36A8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1B37F-1F45-845F-48C5-A1B8BD8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8F67-9BFF-07CD-D129-2178FE63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63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32F2-9DF9-397D-E4E7-75D81A84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776F7-E4F0-05EF-1F83-0173BC88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547C-0AE8-3177-0A9D-06A8B5CA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50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E0A2-195D-4DE7-A4AF-8F75E25D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6488-A8B3-0B3F-B1CD-4C25CCED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34064-B13A-2FDB-D8EA-6969671D4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E54C-EF0B-4345-9EB0-27F7CE54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8B20-8AE4-C968-E8BA-2CE32014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D5DB-F3D2-5253-1AE4-9C110258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43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64D1-9C1B-E955-5080-3E3AF4A7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3454B-F114-6A61-B822-30EA8CA1C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6EC85-944D-099D-0937-BDB7F32C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6D516-333B-C5E3-CAEA-6E71CA0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C538-0F4B-B519-BACD-BF7FB7A2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50AAD-AA6B-055D-9C4B-6FCB8927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6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9E09-BC68-40E4-E1B0-1C059D0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0C687-4285-0B21-2D7F-435084CC0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D731-3DDB-A7FB-C964-F5E63E8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128B-8871-A716-8164-ABDFD321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6372-B284-9901-01F0-34D9536B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08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C5EFE-AF06-8201-27ED-642684C3F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397A-F54B-91A3-1105-35813431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B6F4-AC61-57E8-A2A3-85EB030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288-8859-4EF3-B54F-B2543AF4F6E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65F4-633A-3E45-4ED7-D68F4C81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D5FD-EC3F-2191-8753-EA384D28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8523-6716-47F1-A421-3A008A2C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C1F4-E93A-30D3-641A-0BB98868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18B0-692B-0949-D0EA-8B9F0715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51F0-7B70-41B3-ACAA-54F1D8D2D7C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7299-21FD-0CAA-05EF-5BE3E7E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04DCE-241E-D1EC-A9CF-715ABE4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4560-CD52-4918-A829-600FDCB2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DF72-327C-2FC8-71CD-D65B4C02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01B3-A46D-5529-820B-841495A0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1E98A-A107-61CC-805D-49A88604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5A6E-4A88-20E7-8312-EB9CFAEF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50A06-2EAB-C8A3-4FB8-80C3107C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FFE09-3B46-DC04-81EF-2567CF04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36217-64DE-270B-4BAA-0251C325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BAB44-1082-FD5F-7A0B-72C09977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4E0-12DB-8827-FE26-ADCFD576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24A1C-A8B5-AD23-6B53-996396F4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188C0-A305-17D9-0D9D-CE9D4201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816C2-71E5-6EC5-0B88-7B0FF6DA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967EE-4C4C-B095-DBE0-C133F139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431D-6AB8-1887-802E-CA62A9AD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B9FD-8BE8-1CA1-779A-0D43423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AB21-C3FE-0187-3F15-4820CAE2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A56A-E216-F0F3-ABC5-2566B739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8C279-CFC4-B655-95C8-95D035C7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D9747-15E7-267A-A1F4-411D63B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CEB7-BFC5-C755-0BB9-04E945EC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C48E-EA66-6795-77D4-ABB8307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EB95-6A7E-10C5-9DFF-B7555658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0ABBB-87EB-F59F-780B-9B07B132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56957-3ADE-A416-FAD2-3879BDCD4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38288-757A-5265-2369-E02425C1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A329-AA6D-7B4B-13BD-5E18DECC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04B6-7FCD-8989-4F21-69E03A16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59284-1A54-B295-917C-9F145365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7D9D-1DB7-6610-72D6-0A8C766A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A663-E118-176F-E67B-E932CFCFC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4ECA-AD7E-4142-9992-0ED43A4DDD2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352F-2EC0-9C8C-499B-A8AD8A483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8F80-EAC6-4F2F-A927-3B57F6938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522A-8C20-47BC-8DE0-EBAC4F89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A92AD-E033-8E7C-AE5D-1154DD66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88D3-AF85-BABD-757E-964CB811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42;p7">
            <a:extLst>
              <a:ext uri="{FF2B5EF4-FFF2-40B4-BE49-F238E27FC236}">
                <a16:creationId xmlns:a16="http://schemas.microsoft.com/office/drawing/2014/main" id="{5E5CB157-63CA-75FB-B690-4DBDC8B118D1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49FF-D5A8-2A89-848A-1F829EF20ED1}"/>
              </a:ext>
            </a:extLst>
          </p:cNvPr>
          <p:cNvSpPr txBox="1"/>
          <p:nvPr userDrawn="1"/>
        </p:nvSpPr>
        <p:spPr>
          <a:xfrm>
            <a:off x="0" y="6517481"/>
            <a:ext cx="6097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Education and violent extremism in developing countries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83,600+ Red Earth Stock Photos, Pictures &amp; Royalty-Free Images - iStock |  Australia red earth, Red earth texture, Red earth from above">
            <a:extLst>
              <a:ext uri="{FF2B5EF4-FFF2-40B4-BE49-F238E27FC236}">
                <a16:creationId xmlns:a16="http://schemas.microsoft.com/office/drawing/2014/main" id="{28BA605C-21CA-CEA5-7417-1BC62400030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5" t="4189" r="24912" b="6237"/>
          <a:stretch/>
        </p:blipFill>
        <p:spPr bwMode="auto">
          <a:xfrm>
            <a:off x="8793126" y="3429000"/>
            <a:ext cx="3241158" cy="31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47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1289-D11E-DF12-44C7-25409E1B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EC9C6-3F72-0009-9EB6-58FF3BF9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A25-219E-8B3D-BD48-CF4773E75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51F0-7B70-41B3-ACAA-54F1D8D2D7C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323E-EADA-339C-326F-99F85AA7B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85DF-8D3B-3081-237B-85E49158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4560-CD52-4918-A829-600FDCB28B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Globe, earth PNG">
            <a:extLst>
              <a:ext uri="{FF2B5EF4-FFF2-40B4-BE49-F238E27FC236}">
                <a16:creationId xmlns:a16="http://schemas.microsoft.com/office/drawing/2014/main" id="{190E12F9-E300-B618-279E-61E2625B7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07" y="2743200"/>
            <a:ext cx="4035669" cy="40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5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the-sun.com/news/2411749/al-hawl-children-isis-fighters-video-shamima-begu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.umd.edu/gt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ourworldindata.org/global-education#school-enrollment-and-attendance" TargetMode="External"/><Relationship Id="rId4" Type="http://schemas.openxmlformats.org/officeDocument/2006/relationships/hyperlink" Target="https://data.worldbank.org/indicator/NY.GDP.PCAP.C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6;p333">
            <a:extLst>
              <a:ext uri="{FF2B5EF4-FFF2-40B4-BE49-F238E27FC236}">
                <a16:creationId xmlns:a16="http://schemas.microsoft.com/office/drawing/2014/main" id="{556F5DC4-E673-434A-3656-C33F1BE08DD3}"/>
              </a:ext>
            </a:extLst>
          </p:cNvPr>
          <p:cNvSpPr txBox="1"/>
          <p:nvPr/>
        </p:nvSpPr>
        <p:spPr>
          <a:xfrm>
            <a:off x="514602" y="1357550"/>
            <a:ext cx="7548744" cy="285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AU" sz="8000" b="1" i="0" u="none" strike="noStrike" kern="1200" cap="none" spc="-5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THE NEXT CALIPHATE:</a:t>
            </a:r>
            <a:r>
              <a:rPr kumimoji="0" lang="en-AU" sz="7200" b="1" i="0" u="none" strike="noStrike" kern="1200" cap="none" spc="-5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 </a:t>
            </a:r>
            <a:r>
              <a:rPr kumimoji="0" lang="en-AU" sz="5500" b="1" i="0" u="none" strike="noStrike" kern="1200" cap="none" spc="-5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PREDICTION FROM THE GWOT DATABASE</a:t>
            </a:r>
          </a:p>
        </p:txBody>
      </p:sp>
      <p:sp>
        <p:nvSpPr>
          <p:cNvPr id="5" name="Google Shape;57;p10">
            <a:extLst>
              <a:ext uri="{FF2B5EF4-FFF2-40B4-BE49-F238E27FC236}">
                <a16:creationId xmlns:a16="http://schemas.microsoft.com/office/drawing/2014/main" id="{0C272820-6922-18D1-394E-0A33D93D560E}"/>
              </a:ext>
            </a:extLst>
          </p:cNvPr>
          <p:cNvSpPr txBox="1"/>
          <p:nvPr/>
        </p:nvSpPr>
        <p:spPr>
          <a:xfrm>
            <a:off x="514601" y="717512"/>
            <a:ext cx="3087581" cy="2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GALVANIZE DAI#5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9;p10">
            <a:extLst>
              <a:ext uri="{FF2B5EF4-FFF2-40B4-BE49-F238E27FC236}">
                <a16:creationId xmlns:a16="http://schemas.microsoft.com/office/drawing/2014/main" id="{9B453065-2111-B412-F179-31C2A4011C83}"/>
              </a:ext>
            </a:extLst>
          </p:cNvPr>
          <p:cNvSpPr txBox="1"/>
          <p:nvPr/>
        </p:nvSpPr>
        <p:spPr>
          <a:xfrm>
            <a:off x="514601" y="4640810"/>
            <a:ext cx="7146828" cy="73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Measuring the impact of education level on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violent extremist activities in developing countries</a:t>
            </a:r>
          </a:p>
        </p:txBody>
      </p:sp>
      <p:sp>
        <p:nvSpPr>
          <p:cNvPr id="7" name="Google Shape;59;p10">
            <a:extLst>
              <a:ext uri="{FF2B5EF4-FFF2-40B4-BE49-F238E27FC236}">
                <a16:creationId xmlns:a16="http://schemas.microsoft.com/office/drawing/2014/main" id="{2B3A3CD6-9005-5C04-DC7C-7A68D2DF0ABE}"/>
              </a:ext>
            </a:extLst>
          </p:cNvPr>
          <p:cNvSpPr txBox="1"/>
          <p:nvPr/>
        </p:nvSpPr>
        <p:spPr>
          <a:xfrm>
            <a:off x="514601" y="5984968"/>
            <a:ext cx="4228689" cy="53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YJ Kim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9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2DC47A-CC4A-A3C6-687A-18C17454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045" y="3865887"/>
            <a:ext cx="5197705" cy="2570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29F1C29-2F8A-DBE3-8AF5-E2CFAD11F23D}"/>
              </a:ext>
            </a:extLst>
          </p:cNvPr>
          <p:cNvSpPr txBox="1"/>
          <p:nvPr/>
        </p:nvSpPr>
        <p:spPr>
          <a:xfrm>
            <a:off x="5931160" y="391462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Education level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statistically significant but weak influence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terrorism incidents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GDP per capita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‘not’ statistically significant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combined, still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significant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Additional variables would explain the ‘incident’ better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FCB28D-2F5E-ADE6-1FA2-70EDCDC381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312" y="270940"/>
            <a:ext cx="5311696" cy="3466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E18127-3A91-E9D3-3F37-55A777A2E7B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77" y="270940"/>
            <a:ext cx="5297643" cy="3466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FF0383E-47C8-A50E-1715-6099A877F228}"/>
              </a:ext>
            </a:extLst>
          </p:cNvPr>
          <p:cNvGrpSpPr/>
          <p:nvPr/>
        </p:nvGrpSpPr>
        <p:grpSpPr>
          <a:xfrm>
            <a:off x="3657789" y="5022623"/>
            <a:ext cx="875368" cy="1414257"/>
            <a:chOff x="3657789" y="5022623"/>
            <a:chExt cx="875368" cy="141425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72B2AAE-AB49-9D0E-1C28-649C583785A2}"/>
                </a:ext>
              </a:extLst>
            </p:cNvPr>
            <p:cNvSpPr/>
            <p:nvPr/>
          </p:nvSpPr>
          <p:spPr>
            <a:xfrm>
              <a:off x="3893653" y="5642168"/>
              <a:ext cx="415516" cy="7947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0CCE5C-161F-20F2-807D-77CC86284545}"/>
                </a:ext>
              </a:extLst>
            </p:cNvPr>
            <p:cNvSpPr/>
            <p:nvPr/>
          </p:nvSpPr>
          <p:spPr>
            <a:xfrm rot="5400000">
              <a:off x="3951668" y="5313662"/>
              <a:ext cx="287611" cy="3323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B3A3E3-0DC3-EE38-51C7-3736C860D846}"/>
                </a:ext>
              </a:extLst>
            </p:cNvPr>
            <p:cNvSpPr txBox="1"/>
            <p:nvPr/>
          </p:nvSpPr>
          <p:spPr>
            <a:xfrm>
              <a:off x="3657789" y="5022623"/>
              <a:ext cx="875368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P-value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9CB968-48F0-A201-1711-F33362E48151}"/>
              </a:ext>
            </a:extLst>
          </p:cNvPr>
          <p:cNvGrpSpPr/>
          <p:nvPr/>
        </p:nvGrpSpPr>
        <p:grpSpPr>
          <a:xfrm>
            <a:off x="654725" y="4290461"/>
            <a:ext cx="4807924" cy="646331"/>
            <a:chOff x="654725" y="4290461"/>
            <a:chExt cx="4807924" cy="6463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20F292-E7BB-EA03-6549-B7773A39E1C1}"/>
                </a:ext>
              </a:extLst>
            </p:cNvPr>
            <p:cNvSpPr/>
            <p:nvPr/>
          </p:nvSpPr>
          <p:spPr>
            <a:xfrm>
              <a:off x="3044133" y="4451824"/>
              <a:ext cx="2418516" cy="3339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EA14465-FBC1-BA73-2306-5B15A8203EDF}"/>
                </a:ext>
              </a:extLst>
            </p:cNvPr>
            <p:cNvSpPr/>
            <p:nvPr/>
          </p:nvSpPr>
          <p:spPr>
            <a:xfrm rot="21415295">
              <a:off x="2731334" y="4447432"/>
              <a:ext cx="287611" cy="3323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EA2832-CD3C-70A7-E367-269742582AF5}"/>
                </a:ext>
              </a:extLst>
            </p:cNvPr>
            <p:cNvSpPr txBox="1"/>
            <p:nvPr/>
          </p:nvSpPr>
          <p:spPr>
            <a:xfrm>
              <a:off x="654725" y="4290461"/>
              <a:ext cx="2078182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High F-statistic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 Prob(F-statistic)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5C6459-7879-0592-49F8-4B8912DEE42C}"/>
              </a:ext>
            </a:extLst>
          </p:cNvPr>
          <p:cNvSpPr/>
          <p:nvPr/>
        </p:nvSpPr>
        <p:spPr>
          <a:xfrm rot="5400000">
            <a:off x="1191604" y="2877097"/>
            <a:ext cx="287611" cy="3323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B7192-CDD7-E90B-D0E7-7F174B00FDC4}"/>
              </a:ext>
            </a:extLst>
          </p:cNvPr>
          <p:cNvSpPr txBox="1"/>
          <p:nvPr/>
        </p:nvSpPr>
        <p:spPr>
          <a:xfrm>
            <a:off x="538077" y="2607728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line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9582EB8-2162-A74B-AE10-CB4CC52BB384}"/>
              </a:ext>
            </a:extLst>
          </p:cNvPr>
          <p:cNvSpPr/>
          <p:nvPr/>
        </p:nvSpPr>
        <p:spPr>
          <a:xfrm rot="5400000">
            <a:off x="9540847" y="2808967"/>
            <a:ext cx="287611" cy="3323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87EC3-0B15-DB7A-61B3-DB65B3A41833}"/>
              </a:ext>
            </a:extLst>
          </p:cNvPr>
          <p:cNvSpPr txBox="1"/>
          <p:nvPr/>
        </p:nvSpPr>
        <p:spPr>
          <a:xfrm>
            <a:off x="8887320" y="2539598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2CADF5-B062-8BA4-2BAC-5868C8F77CC1}"/>
              </a:ext>
            </a:extLst>
          </p:cNvPr>
          <p:cNvSpPr/>
          <p:nvPr/>
        </p:nvSpPr>
        <p:spPr>
          <a:xfrm>
            <a:off x="6856002" y="502703"/>
            <a:ext cx="628650" cy="2691798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CD2DE-8D7C-071B-838F-6F198E09FE55}"/>
              </a:ext>
            </a:extLst>
          </p:cNvPr>
          <p:cNvSpPr/>
          <p:nvPr/>
        </p:nvSpPr>
        <p:spPr>
          <a:xfrm>
            <a:off x="1738588" y="523322"/>
            <a:ext cx="1334119" cy="2829478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2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4;p36">
            <a:extLst>
              <a:ext uri="{FF2B5EF4-FFF2-40B4-BE49-F238E27FC236}">
                <a16:creationId xmlns:a16="http://schemas.microsoft.com/office/drawing/2014/main" id="{698F64EF-1B9F-9AE6-7510-9B1F2372C2F8}"/>
              </a:ext>
            </a:extLst>
          </p:cNvPr>
          <p:cNvSpPr txBox="1"/>
          <p:nvPr/>
        </p:nvSpPr>
        <p:spPr>
          <a:xfrm>
            <a:off x="1070993" y="2153713"/>
            <a:ext cx="8268216" cy="207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PREDICTION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COUNTRIES WITH THE HIGHEST POSSIBILITIES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2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365;p36">
            <a:extLst>
              <a:ext uri="{FF2B5EF4-FFF2-40B4-BE49-F238E27FC236}">
                <a16:creationId xmlns:a16="http://schemas.microsoft.com/office/drawing/2014/main" id="{D71C1773-A359-0C9E-DB63-CDA342B9A225}"/>
              </a:ext>
            </a:extLst>
          </p:cNvPr>
          <p:cNvSpPr txBox="1"/>
          <p:nvPr/>
        </p:nvSpPr>
        <p:spPr>
          <a:xfrm>
            <a:off x="1070993" y="1383336"/>
            <a:ext cx="1698841" cy="49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05.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96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52E2A-68D7-6F82-D58C-AE87E747D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0211" y="380144"/>
            <a:ext cx="6082541" cy="3609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91B4A-15A2-3071-4164-8D2948019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248" y="380145"/>
            <a:ext cx="5668386" cy="3609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8DEE1F-EE80-CC1C-298D-A552EC6272A7}"/>
              </a:ext>
            </a:extLst>
          </p:cNvPr>
          <p:cNvSpPr txBox="1"/>
          <p:nvPr/>
        </p:nvSpPr>
        <p:spPr>
          <a:xfrm>
            <a:off x="377651" y="4159175"/>
            <a:ext cx="1189747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Conclusion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Sub-Saharan African countries are seemingly the most prone to terrorism activities, according to the model.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But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 social factors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contribute to violent extremism.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project only reviewed correlations between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education level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GDP per capita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an absolute projection.</a:t>
            </a:r>
          </a:p>
        </p:txBody>
      </p:sp>
      <p:pic>
        <p:nvPicPr>
          <p:cNvPr id="2" name="Google Shape;67;p11">
            <a:extLst>
              <a:ext uri="{FF2B5EF4-FFF2-40B4-BE49-F238E27FC236}">
                <a16:creationId xmlns:a16="http://schemas.microsoft.com/office/drawing/2014/main" id="{60F4E9A2-BB8D-AE33-7577-5A5BE2B6D8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715" y="4262837"/>
            <a:ext cx="120822" cy="19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7;p11">
            <a:extLst>
              <a:ext uri="{FF2B5EF4-FFF2-40B4-BE49-F238E27FC236}">
                <a16:creationId xmlns:a16="http://schemas.microsoft.com/office/drawing/2014/main" id="{AC0B40D1-A912-6DF8-C621-16973F4A98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715" y="5110028"/>
            <a:ext cx="120822" cy="191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FCF688-2AED-2952-1F48-B850A131C1DA}"/>
              </a:ext>
            </a:extLst>
          </p:cNvPr>
          <p:cNvSpPr/>
          <p:nvPr/>
        </p:nvSpPr>
        <p:spPr>
          <a:xfrm>
            <a:off x="6133931" y="752253"/>
            <a:ext cx="659260" cy="1698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A738C-44B4-554B-7C8D-16F392D40769}"/>
              </a:ext>
            </a:extLst>
          </p:cNvPr>
          <p:cNvSpPr/>
          <p:nvPr/>
        </p:nvSpPr>
        <p:spPr>
          <a:xfrm>
            <a:off x="6134100" y="1033023"/>
            <a:ext cx="659260" cy="1698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E0C92-3F81-D556-BD9D-58C5DC0E9E13}"/>
              </a:ext>
            </a:extLst>
          </p:cNvPr>
          <p:cNvSpPr/>
          <p:nvPr/>
        </p:nvSpPr>
        <p:spPr>
          <a:xfrm>
            <a:off x="6134100" y="1313793"/>
            <a:ext cx="659260" cy="1698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069BA2-2A29-4311-2311-988BA53EE131}"/>
              </a:ext>
            </a:extLst>
          </p:cNvPr>
          <p:cNvSpPr/>
          <p:nvPr/>
        </p:nvSpPr>
        <p:spPr>
          <a:xfrm>
            <a:off x="6143625" y="1603518"/>
            <a:ext cx="659260" cy="1698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32B4B-5062-8787-C2F9-C583053CD156}"/>
              </a:ext>
            </a:extLst>
          </p:cNvPr>
          <p:cNvSpPr/>
          <p:nvPr/>
        </p:nvSpPr>
        <p:spPr>
          <a:xfrm>
            <a:off x="6143456" y="2454783"/>
            <a:ext cx="659260" cy="1698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67C42A-9F3B-76A1-F3D8-3EAA0D6E439F}"/>
              </a:ext>
            </a:extLst>
          </p:cNvPr>
          <p:cNvSpPr/>
          <p:nvPr/>
        </p:nvSpPr>
        <p:spPr>
          <a:xfrm>
            <a:off x="6143456" y="3008106"/>
            <a:ext cx="659260" cy="1698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94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4;p36">
            <a:extLst>
              <a:ext uri="{FF2B5EF4-FFF2-40B4-BE49-F238E27FC236}">
                <a16:creationId xmlns:a16="http://schemas.microsoft.com/office/drawing/2014/main" id="{F9D730D8-0AFF-E4D2-4D72-20B7C146B95E}"/>
              </a:ext>
            </a:extLst>
          </p:cNvPr>
          <p:cNvSpPr txBox="1"/>
          <p:nvPr/>
        </p:nvSpPr>
        <p:spPr>
          <a:xfrm>
            <a:off x="1070993" y="2153713"/>
            <a:ext cx="8103829" cy="207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FUTURE DATA PROJECTS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HOW TO CHANGE CONDITIONS?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2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365;p36">
            <a:extLst>
              <a:ext uri="{FF2B5EF4-FFF2-40B4-BE49-F238E27FC236}">
                <a16:creationId xmlns:a16="http://schemas.microsoft.com/office/drawing/2014/main" id="{5CCB70A0-86DA-22D6-8B20-19544C110EA2}"/>
              </a:ext>
            </a:extLst>
          </p:cNvPr>
          <p:cNvSpPr txBox="1"/>
          <p:nvPr/>
        </p:nvSpPr>
        <p:spPr>
          <a:xfrm>
            <a:off x="1070993" y="1383336"/>
            <a:ext cx="1698841" cy="49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06.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88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DB94B3B-180C-6FEC-2424-BF2F799B168F}"/>
              </a:ext>
            </a:extLst>
          </p:cNvPr>
          <p:cNvSpPr txBox="1">
            <a:spLocks/>
          </p:cNvSpPr>
          <p:nvPr/>
        </p:nvSpPr>
        <p:spPr>
          <a:xfrm>
            <a:off x="568842" y="382399"/>
            <a:ext cx="11054316" cy="7383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Future data of interests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B21F0-BBAD-2418-4AA6-79C132A13CED}"/>
              </a:ext>
            </a:extLst>
          </p:cNvPr>
          <p:cNvSpPr txBox="1"/>
          <p:nvPr/>
        </p:nvSpPr>
        <p:spPr>
          <a:xfrm>
            <a:off x="568842" y="1447840"/>
            <a:ext cx="10660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Child Labor Statistics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in Education, Employment or Training (NEET)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Child Opportunity Index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Social Media Accessibility Index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6B666B9-37BD-B6D9-94BB-70370C69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6885" y="3937626"/>
            <a:ext cx="4213170" cy="22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8C940-A178-5357-5D92-C2961223BCF3}"/>
              </a:ext>
            </a:extLst>
          </p:cNvPr>
          <p:cNvSpPr txBox="1"/>
          <p:nvPr/>
        </p:nvSpPr>
        <p:spPr>
          <a:xfrm>
            <a:off x="397857" y="3241070"/>
            <a:ext cx="398538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“Counter terrorism framework”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1. Identify correlation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Step 2. Identify causation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Step 3. Change conditions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Step 4. Influence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2F3FC-D832-6EF6-7B77-5B245772102D}"/>
              </a:ext>
            </a:extLst>
          </p:cNvPr>
          <p:cNvSpPr txBox="1"/>
          <p:nvPr/>
        </p:nvSpPr>
        <p:spPr>
          <a:xfrm>
            <a:off x="4610527" y="6203851"/>
            <a:ext cx="421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(Children in Syrian Al-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refugee camp, source: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https://www.the-sun.com/news/2411749/al-hawl-children-isis-fighters-video-shamima-begum/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0036-B417-956D-464A-47ED5CB4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42" y="382399"/>
            <a:ext cx="11054316" cy="738335"/>
          </a:xfrm>
        </p:spPr>
        <p:txBody>
          <a:bodyPr/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Contact, GitHub &amp; data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01AC-44C0-345E-C1FD-97444AB7D1BA}"/>
              </a:ext>
            </a:extLst>
          </p:cNvPr>
          <p:cNvSpPr txBox="1"/>
          <p:nvPr/>
        </p:nvSpPr>
        <p:spPr>
          <a:xfrm>
            <a:off x="652131" y="1780723"/>
            <a:ext cx="106609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YJ Kim: princetonlaw@pm.me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https://github.com/mesege1/globalterrorism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Global Terrorism Database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https://www.start.umd.edu/gtd/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World Bank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https://data.worldbank.org/indicator/NY.GDP.PCAP.CD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Our World in Data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https://ourworldindata.org/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69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4;p11">
            <a:extLst>
              <a:ext uri="{FF2B5EF4-FFF2-40B4-BE49-F238E27FC236}">
                <a16:creationId xmlns:a16="http://schemas.microsoft.com/office/drawing/2014/main" id="{AE35F301-7906-A6C8-5786-FE9879061EE6}"/>
              </a:ext>
            </a:extLst>
          </p:cNvPr>
          <p:cNvSpPr txBox="1"/>
          <p:nvPr/>
        </p:nvSpPr>
        <p:spPr>
          <a:xfrm>
            <a:off x="362783" y="234084"/>
            <a:ext cx="4419357" cy="7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66;p11">
            <a:extLst>
              <a:ext uri="{FF2B5EF4-FFF2-40B4-BE49-F238E27FC236}">
                <a16:creationId xmlns:a16="http://schemas.microsoft.com/office/drawing/2014/main" id="{A396B023-F941-8978-2D94-AA4E3F10C4CD}"/>
              </a:ext>
            </a:extLst>
          </p:cNvPr>
          <p:cNvSpPr txBox="1"/>
          <p:nvPr/>
        </p:nvSpPr>
        <p:spPr>
          <a:xfrm>
            <a:off x="731492" y="948546"/>
            <a:ext cx="10836112" cy="114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300" rIns="68600" bIns="34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1107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 is GWOT?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global counterterrorism ‘military’ campaign initiated by the United States after 9/11 attack.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Google Shape;66;p11">
            <a:extLst>
              <a:ext uri="{FF2B5EF4-FFF2-40B4-BE49-F238E27FC236}">
                <a16:creationId xmlns:a16="http://schemas.microsoft.com/office/drawing/2014/main" id="{39BD4322-D29C-A79E-03F6-1351A038385D}"/>
              </a:ext>
            </a:extLst>
          </p:cNvPr>
          <p:cNvSpPr txBox="1"/>
          <p:nvPr/>
        </p:nvSpPr>
        <p:spPr>
          <a:xfrm>
            <a:off x="731492" y="2441923"/>
            <a:ext cx="10836112" cy="114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300" rIns="68600" bIns="34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1107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About the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primary data: 'Global Terrorism Database' (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2001 – 2017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Supplementary data: 'Mean Education Level' and 'GDP per capita.'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Google Shape;66;p11">
            <a:extLst>
              <a:ext uri="{FF2B5EF4-FFF2-40B4-BE49-F238E27FC236}">
                <a16:creationId xmlns:a16="http://schemas.microsoft.com/office/drawing/2014/main" id="{9172E324-A213-02D9-D4C9-D07DB61AF5DA}"/>
              </a:ext>
            </a:extLst>
          </p:cNvPr>
          <p:cNvSpPr txBox="1"/>
          <p:nvPr/>
        </p:nvSpPr>
        <p:spPr>
          <a:xfrm>
            <a:off x="731492" y="3400107"/>
            <a:ext cx="10836112" cy="35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300" rIns="68600" bIns="34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1107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Analysis Methodology</a:t>
            </a:r>
          </a:p>
        </p:txBody>
      </p:sp>
      <p:pic>
        <p:nvPicPr>
          <p:cNvPr id="1026" name="Picture 2" descr="Lebanon - World Bank Group Country Survey 2016">
            <a:extLst>
              <a:ext uri="{FF2B5EF4-FFF2-40B4-BE49-F238E27FC236}">
                <a16:creationId xmlns:a16="http://schemas.microsoft.com/office/drawing/2014/main" id="{04B42180-21FC-F756-A1B5-785809F2D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7441" y="4124254"/>
            <a:ext cx="1355128" cy="13551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Terrorism Database™ (@GTD_UMD) / Twitter">
            <a:extLst>
              <a:ext uri="{FF2B5EF4-FFF2-40B4-BE49-F238E27FC236}">
                <a16:creationId xmlns:a16="http://schemas.microsoft.com/office/drawing/2014/main" id="{88EBFD1F-E09D-C142-E235-C4084E8C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036" y="4133936"/>
            <a:ext cx="1355127" cy="13551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71;p15">
            <a:extLst>
              <a:ext uri="{FF2B5EF4-FFF2-40B4-BE49-F238E27FC236}">
                <a16:creationId xmlns:a16="http://schemas.microsoft.com/office/drawing/2014/main" id="{2BD6C246-A683-427B-C2FC-204E8C3E0E19}"/>
              </a:ext>
            </a:extLst>
          </p:cNvPr>
          <p:cNvSpPr/>
          <p:nvPr/>
        </p:nvSpPr>
        <p:spPr>
          <a:xfrm>
            <a:off x="2978302" y="4630593"/>
            <a:ext cx="435900" cy="352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44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AD387A-D53C-AE13-5098-B6D8187AD01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252" y="4630593"/>
            <a:ext cx="1891678" cy="111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D559D-DEFF-DF96-A909-067BA43B1E1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0811" y="3885555"/>
            <a:ext cx="1891678" cy="1080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F1F8D4-A04B-9A12-5FCF-B397D54595D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9514" y="3899215"/>
            <a:ext cx="1639797" cy="1248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Google Shape;171;p15">
            <a:extLst>
              <a:ext uri="{FF2B5EF4-FFF2-40B4-BE49-F238E27FC236}">
                <a16:creationId xmlns:a16="http://schemas.microsoft.com/office/drawing/2014/main" id="{CD96B197-B75D-E453-5886-1D7329798145}"/>
              </a:ext>
            </a:extLst>
          </p:cNvPr>
          <p:cNvSpPr/>
          <p:nvPr/>
        </p:nvSpPr>
        <p:spPr>
          <a:xfrm>
            <a:off x="6114122" y="4522526"/>
            <a:ext cx="435900" cy="352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44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A5323E-D774-548D-03D2-F959EE6F18D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81" y="4083431"/>
            <a:ext cx="2315890" cy="1474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FDC782-8E7B-5D8D-5903-85721CAA0C52}"/>
              </a:ext>
            </a:extLst>
          </p:cNvPr>
          <p:cNvSpPr txBox="1"/>
          <p:nvPr/>
        </p:nvSpPr>
        <p:spPr>
          <a:xfrm>
            <a:off x="760193" y="56838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Gather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F84DD-0250-BAD2-BABA-C7E321D76101}"/>
              </a:ext>
            </a:extLst>
          </p:cNvPr>
          <p:cNvSpPr txBox="1"/>
          <p:nvPr/>
        </p:nvSpPr>
        <p:spPr>
          <a:xfrm>
            <a:off x="3657473" y="576745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BB3D78-4F68-7F8C-A171-B5469DA940AC}"/>
              </a:ext>
            </a:extLst>
          </p:cNvPr>
          <p:cNvSpPr txBox="1"/>
          <p:nvPr/>
        </p:nvSpPr>
        <p:spPr>
          <a:xfrm>
            <a:off x="6706854" y="5734258"/>
            <a:ext cx="19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Hypothesis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 build a model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76DE5CF-0ED4-0725-59A1-9CB60918924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214" y="4697935"/>
            <a:ext cx="1744483" cy="1036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Google Shape;171;p15">
            <a:extLst>
              <a:ext uri="{FF2B5EF4-FFF2-40B4-BE49-F238E27FC236}">
                <a16:creationId xmlns:a16="http://schemas.microsoft.com/office/drawing/2014/main" id="{EA69DD5A-914B-C0F7-D699-13F98E175778}"/>
              </a:ext>
            </a:extLst>
          </p:cNvPr>
          <p:cNvSpPr/>
          <p:nvPr/>
        </p:nvSpPr>
        <p:spPr>
          <a:xfrm>
            <a:off x="8877564" y="4522526"/>
            <a:ext cx="435900" cy="352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44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D3F633-C4A2-D5BF-59F9-83A4E02892AC}"/>
              </a:ext>
            </a:extLst>
          </p:cNvPr>
          <p:cNvSpPr txBox="1"/>
          <p:nvPr/>
        </p:nvSpPr>
        <p:spPr>
          <a:xfrm>
            <a:off x="9571143" y="555959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 a 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 predict outcomes</a:t>
            </a:r>
          </a:p>
        </p:txBody>
      </p:sp>
      <p:pic>
        <p:nvPicPr>
          <p:cNvPr id="40" name="Google Shape;67;p11">
            <a:extLst>
              <a:ext uri="{FF2B5EF4-FFF2-40B4-BE49-F238E27FC236}">
                <a16:creationId xmlns:a16="http://schemas.microsoft.com/office/drawing/2014/main" id="{594F0411-3C3F-4F9F-E4FA-4B5EE47F75D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0670" y="1032045"/>
            <a:ext cx="120822" cy="19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67;p11">
            <a:extLst>
              <a:ext uri="{FF2B5EF4-FFF2-40B4-BE49-F238E27FC236}">
                <a16:creationId xmlns:a16="http://schemas.microsoft.com/office/drawing/2014/main" id="{3A143708-83C5-2C14-BEC3-FAB94FF1C12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4396" y="2522039"/>
            <a:ext cx="120822" cy="19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67;p11">
            <a:extLst>
              <a:ext uri="{FF2B5EF4-FFF2-40B4-BE49-F238E27FC236}">
                <a16:creationId xmlns:a16="http://schemas.microsoft.com/office/drawing/2014/main" id="{D1D1727A-0029-6E1E-C75F-6BAF909E5BE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6141" y="3473083"/>
            <a:ext cx="120822" cy="1911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66;p11">
            <a:extLst>
              <a:ext uri="{FF2B5EF4-FFF2-40B4-BE49-F238E27FC236}">
                <a16:creationId xmlns:a16="http://schemas.microsoft.com/office/drawing/2014/main" id="{F54B3160-D7AB-9306-39EF-B18C4F3BB7C2}"/>
              </a:ext>
            </a:extLst>
          </p:cNvPr>
          <p:cNvSpPr txBox="1"/>
          <p:nvPr/>
        </p:nvSpPr>
        <p:spPr>
          <a:xfrm>
            <a:off x="745218" y="1694952"/>
            <a:ext cx="10836112" cy="114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300" rIns="68600" bIns="34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1107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Why it matters?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Global terrorism is far from ending, and many unforeseen threat exists globally. Prediction is important.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" name="Google Shape;67;p11">
            <a:extLst>
              <a:ext uri="{FF2B5EF4-FFF2-40B4-BE49-F238E27FC236}">
                <a16:creationId xmlns:a16="http://schemas.microsoft.com/office/drawing/2014/main" id="{4FBA70AB-72D0-8C42-3E67-9F34199E5A6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4396" y="1778451"/>
            <a:ext cx="120822" cy="191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0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4;p36">
            <a:extLst>
              <a:ext uri="{FF2B5EF4-FFF2-40B4-BE49-F238E27FC236}">
                <a16:creationId xmlns:a16="http://schemas.microsoft.com/office/drawing/2014/main" id="{79C6F427-951A-4C57-EECD-052FFF1C75D8}"/>
              </a:ext>
            </a:extLst>
          </p:cNvPr>
          <p:cNvSpPr txBox="1"/>
          <p:nvPr/>
        </p:nvSpPr>
        <p:spPr>
          <a:xfrm>
            <a:off x="1070993" y="2180346"/>
            <a:ext cx="8197294" cy="362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Arial"/>
              </a:rPr>
              <a:t>EXPLORATORY DATA ANALYSIS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EXAMINE AND EXPLORE THE DATASET </a:t>
            </a:r>
            <a:endParaRPr kumimoji="0" lang="en-US" sz="4400" b="1" i="0" u="none" strike="noStrike" kern="0" cap="none" spc="-1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Google Shape;365;p36">
            <a:extLst>
              <a:ext uri="{FF2B5EF4-FFF2-40B4-BE49-F238E27FC236}">
                <a16:creationId xmlns:a16="http://schemas.microsoft.com/office/drawing/2014/main" id="{0B92377B-35E1-DA1C-F109-6757E7A50A28}"/>
              </a:ext>
            </a:extLst>
          </p:cNvPr>
          <p:cNvSpPr txBox="1"/>
          <p:nvPr/>
        </p:nvSpPr>
        <p:spPr>
          <a:xfrm>
            <a:off x="1070993" y="1383336"/>
            <a:ext cx="1698841" cy="49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0</a:t>
            </a: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9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DC38D7-DA21-ADAE-2501-5DB390F2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0522" y="144747"/>
            <a:ext cx="5079629" cy="2865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0652E-0D7F-B28D-460D-AA1AA35EDD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95417" y="148045"/>
            <a:ext cx="5394350" cy="2861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D841D4F-1F30-CCB6-B009-2FF06D587EB8}"/>
              </a:ext>
            </a:extLst>
          </p:cNvPr>
          <p:cNvGrpSpPr/>
          <p:nvPr/>
        </p:nvGrpSpPr>
        <p:grpSpPr>
          <a:xfrm>
            <a:off x="1167030" y="339047"/>
            <a:ext cx="4947599" cy="2716972"/>
            <a:chOff x="1167030" y="339047"/>
            <a:chExt cx="4947599" cy="27169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604528-E0E9-8837-8E10-07C5579FC2BA}"/>
                </a:ext>
              </a:extLst>
            </p:cNvPr>
            <p:cNvSpPr/>
            <p:nvPr/>
          </p:nvSpPr>
          <p:spPr>
            <a:xfrm>
              <a:off x="1167030" y="339047"/>
              <a:ext cx="1000817" cy="27169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04031A1D-9E34-85D4-9C20-986FDFB97751}"/>
                </a:ext>
              </a:extLst>
            </p:cNvPr>
            <p:cNvSpPr/>
            <p:nvPr/>
          </p:nvSpPr>
          <p:spPr>
            <a:xfrm>
              <a:off x="2167847" y="584546"/>
              <a:ext cx="791110" cy="359595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B9350F-64A6-500D-3F44-CE8E1877C2F9}"/>
                </a:ext>
              </a:extLst>
            </p:cNvPr>
            <p:cNvSpPr txBox="1"/>
            <p:nvPr/>
          </p:nvSpPr>
          <p:spPr>
            <a:xfrm>
              <a:off x="2958957" y="579677"/>
              <a:ext cx="3155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GWOT designated countries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675F18-1154-D4EF-5384-6EBFE494E647}"/>
              </a:ext>
            </a:extLst>
          </p:cNvPr>
          <p:cNvGrpSpPr/>
          <p:nvPr/>
        </p:nvGrpSpPr>
        <p:grpSpPr>
          <a:xfrm>
            <a:off x="7356187" y="339046"/>
            <a:ext cx="3953964" cy="2617759"/>
            <a:chOff x="7356187" y="339046"/>
            <a:chExt cx="3953964" cy="26177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44868A-BF03-A62A-BE60-3A53D994ED4E}"/>
                </a:ext>
              </a:extLst>
            </p:cNvPr>
            <p:cNvSpPr/>
            <p:nvPr/>
          </p:nvSpPr>
          <p:spPr>
            <a:xfrm>
              <a:off x="10196301" y="339046"/>
              <a:ext cx="1113850" cy="261775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row: Left 20">
              <a:extLst>
                <a:ext uri="{FF2B5EF4-FFF2-40B4-BE49-F238E27FC236}">
                  <a16:creationId xmlns:a16="http://schemas.microsoft.com/office/drawing/2014/main" id="{110F727A-4C25-F94D-D639-1A3B3D386B70}"/>
                </a:ext>
              </a:extLst>
            </p:cNvPr>
            <p:cNvSpPr/>
            <p:nvPr/>
          </p:nvSpPr>
          <p:spPr>
            <a:xfrm rot="10800000">
              <a:off x="9405191" y="578596"/>
              <a:ext cx="791110" cy="359595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81190-5B70-1D2E-2D2E-FC61A38B6943}"/>
                </a:ext>
              </a:extLst>
            </p:cNvPr>
            <p:cNvSpPr txBox="1"/>
            <p:nvPr/>
          </p:nvSpPr>
          <p:spPr>
            <a:xfrm>
              <a:off x="7356187" y="568860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Emergence of ISIS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926D24-1DBA-F5D7-D0F7-5D04B95ECC23}"/>
              </a:ext>
            </a:extLst>
          </p:cNvPr>
          <p:cNvGrpSpPr/>
          <p:nvPr/>
        </p:nvGrpSpPr>
        <p:grpSpPr>
          <a:xfrm>
            <a:off x="872284" y="3134266"/>
            <a:ext cx="11130037" cy="3332307"/>
            <a:chOff x="872284" y="3134266"/>
            <a:chExt cx="11130037" cy="33323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7480FA-DB64-1BC1-958B-617789CA7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1942" y="3134267"/>
              <a:ext cx="4981300" cy="29593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9281BA-99DC-EF07-C9DF-8AD89406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8746" y="3134266"/>
              <a:ext cx="4981301" cy="29593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EE3FE-296F-A46D-9332-E8464973BC67}"/>
                </a:ext>
              </a:extLst>
            </p:cNvPr>
            <p:cNvSpPr txBox="1"/>
            <p:nvPr/>
          </p:nvSpPr>
          <p:spPr>
            <a:xfrm>
              <a:off x="1004981" y="6128019"/>
              <a:ext cx="10997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 countries repeated from low education and GDP per capita: 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Education level and GDP relate (</a:t>
              </a:r>
              <a:r>
                <a:rPr kumimoji="0" lang="en-US" sz="1600" b="1" i="1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Assumption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2" name="Google Shape;67;p11">
              <a:extLst>
                <a:ext uri="{FF2B5EF4-FFF2-40B4-BE49-F238E27FC236}">
                  <a16:creationId xmlns:a16="http://schemas.microsoft.com/office/drawing/2014/main" id="{87E483B8-91B2-BCA7-AEC1-8C23B58EA9D4}"/>
                </a:ext>
              </a:extLst>
            </p:cNvPr>
            <p:cNvPicPr preferRelativeResize="0"/>
            <p:nvPr/>
          </p:nvPicPr>
          <p:blipFill rotWithShape="1">
            <a:blip r:embed="rId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2284" y="6213584"/>
              <a:ext cx="120822" cy="1911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1EE9C8-FC16-072B-7C08-0E409CA83315}"/>
                </a:ext>
              </a:extLst>
            </p:cNvPr>
            <p:cNvSpPr/>
            <p:nvPr/>
          </p:nvSpPr>
          <p:spPr>
            <a:xfrm>
              <a:off x="901942" y="3402063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4943C0-5F58-0485-709B-3A5FF95C0903}"/>
                </a:ext>
              </a:extLst>
            </p:cNvPr>
            <p:cNvSpPr/>
            <p:nvPr/>
          </p:nvSpPr>
          <p:spPr>
            <a:xfrm>
              <a:off x="901942" y="3866883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D0DE77-99E1-8EC8-D040-1D043B042638}"/>
                </a:ext>
              </a:extLst>
            </p:cNvPr>
            <p:cNvSpPr/>
            <p:nvPr/>
          </p:nvSpPr>
          <p:spPr>
            <a:xfrm>
              <a:off x="901942" y="4019283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036EA3-0AC7-91D1-0134-4EA438DEF51D}"/>
                </a:ext>
              </a:extLst>
            </p:cNvPr>
            <p:cNvSpPr/>
            <p:nvPr/>
          </p:nvSpPr>
          <p:spPr>
            <a:xfrm>
              <a:off x="893606" y="4481837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3DBC31-2775-A924-74EA-1FF13F129DA9}"/>
                </a:ext>
              </a:extLst>
            </p:cNvPr>
            <p:cNvSpPr/>
            <p:nvPr/>
          </p:nvSpPr>
          <p:spPr>
            <a:xfrm>
              <a:off x="900381" y="4789010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C8CAEF-87E1-F7D1-C6CC-E44776114E58}"/>
                </a:ext>
              </a:extLst>
            </p:cNvPr>
            <p:cNvSpPr/>
            <p:nvPr/>
          </p:nvSpPr>
          <p:spPr>
            <a:xfrm>
              <a:off x="900381" y="4927006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407A1C-A1ED-8032-B440-DDC6BD58A30F}"/>
                </a:ext>
              </a:extLst>
            </p:cNvPr>
            <p:cNvSpPr/>
            <p:nvPr/>
          </p:nvSpPr>
          <p:spPr>
            <a:xfrm>
              <a:off x="900381" y="5100310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4A639E-EABC-EDA1-C004-554DE8354640}"/>
                </a:ext>
              </a:extLst>
            </p:cNvPr>
            <p:cNvSpPr/>
            <p:nvPr/>
          </p:nvSpPr>
          <p:spPr>
            <a:xfrm>
              <a:off x="900381" y="5401103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72C454-8346-F5DF-38C9-7A6876947758}"/>
                </a:ext>
              </a:extLst>
            </p:cNvPr>
            <p:cNvSpPr/>
            <p:nvPr/>
          </p:nvSpPr>
          <p:spPr>
            <a:xfrm>
              <a:off x="901560" y="5549421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40773C-806F-58DF-602E-AD64B6F7404F}"/>
                </a:ext>
              </a:extLst>
            </p:cNvPr>
            <p:cNvSpPr/>
            <p:nvPr/>
          </p:nvSpPr>
          <p:spPr>
            <a:xfrm>
              <a:off x="6385653" y="3409683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5B6C5F-EDCC-8FC0-1B27-0E453C8F697C}"/>
                </a:ext>
              </a:extLst>
            </p:cNvPr>
            <p:cNvSpPr/>
            <p:nvPr/>
          </p:nvSpPr>
          <p:spPr>
            <a:xfrm>
              <a:off x="6385220" y="3569095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568AFC-76A5-78AB-A0A3-2D3F65B47560}"/>
                </a:ext>
              </a:extLst>
            </p:cNvPr>
            <p:cNvSpPr/>
            <p:nvPr/>
          </p:nvSpPr>
          <p:spPr>
            <a:xfrm>
              <a:off x="6385653" y="3713857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C330B68-B3AC-D5B5-7AA9-4DB0FBAA592C}"/>
                </a:ext>
              </a:extLst>
            </p:cNvPr>
            <p:cNvSpPr/>
            <p:nvPr/>
          </p:nvSpPr>
          <p:spPr>
            <a:xfrm>
              <a:off x="6385653" y="3862175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E597DA-D689-0B8B-593C-C69E8C0A03AB}"/>
                </a:ext>
              </a:extLst>
            </p:cNvPr>
            <p:cNvSpPr/>
            <p:nvPr/>
          </p:nvSpPr>
          <p:spPr>
            <a:xfrm>
              <a:off x="6388950" y="4026322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4C18E2-1F8E-7B0A-7160-E5EB4B51D211}"/>
                </a:ext>
              </a:extLst>
            </p:cNvPr>
            <p:cNvSpPr/>
            <p:nvPr/>
          </p:nvSpPr>
          <p:spPr>
            <a:xfrm>
              <a:off x="6392840" y="4481837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578FAD-8208-C771-FFF5-76248D775C39}"/>
                </a:ext>
              </a:extLst>
            </p:cNvPr>
            <p:cNvSpPr/>
            <p:nvPr/>
          </p:nvSpPr>
          <p:spPr>
            <a:xfrm>
              <a:off x="6392933" y="4794302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E6664E-71B8-5AF8-EC83-5DF9C79E7935}"/>
                </a:ext>
              </a:extLst>
            </p:cNvPr>
            <p:cNvSpPr/>
            <p:nvPr/>
          </p:nvSpPr>
          <p:spPr>
            <a:xfrm>
              <a:off x="6385652" y="5260975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860BCE-AF43-95D6-F2AD-067A132EC323}"/>
                </a:ext>
              </a:extLst>
            </p:cNvPr>
            <p:cNvSpPr/>
            <p:nvPr/>
          </p:nvSpPr>
          <p:spPr>
            <a:xfrm>
              <a:off x="6391935" y="5565820"/>
              <a:ext cx="583845" cy="14014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8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4;p36">
            <a:extLst>
              <a:ext uri="{FF2B5EF4-FFF2-40B4-BE49-F238E27FC236}">
                <a16:creationId xmlns:a16="http://schemas.microsoft.com/office/drawing/2014/main" id="{C04F993C-B882-9F84-A2BF-5D10A93A1277}"/>
              </a:ext>
            </a:extLst>
          </p:cNvPr>
          <p:cNvSpPr txBox="1"/>
          <p:nvPr/>
        </p:nvSpPr>
        <p:spPr>
          <a:xfrm>
            <a:off x="1070993" y="2153713"/>
            <a:ext cx="7389427" cy="207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Arial"/>
              </a:rPr>
              <a:t>HYPOTHESIS TESTING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DOES THE EDUCATION AFFECT PARTICIPATION IN TERRORISM?</a:t>
            </a:r>
          </a:p>
        </p:txBody>
      </p:sp>
      <p:sp>
        <p:nvSpPr>
          <p:cNvPr id="5" name="Google Shape;365;p36">
            <a:extLst>
              <a:ext uri="{FF2B5EF4-FFF2-40B4-BE49-F238E27FC236}">
                <a16:creationId xmlns:a16="http://schemas.microsoft.com/office/drawing/2014/main" id="{30D5401D-17E1-CF9C-2D9E-EF712848F810}"/>
              </a:ext>
            </a:extLst>
          </p:cNvPr>
          <p:cNvSpPr txBox="1"/>
          <p:nvPr/>
        </p:nvSpPr>
        <p:spPr>
          <a:xfrm>
            <a:off x="1070993" y="1383336"/>
            <a:ext cx="1698841" cy="49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03.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7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1">
            <a:extLst>
              <a:ext uri="{FF2B5EF4-FFF2-40B4-BE49-F238E27FC236}">
                <a16:creationId xmlns:a16="http://schemas.microsoft.com/office/drawing/2014/main" id="{756B576C-DD67-F3E8-4B53-D693E25FD5B1}"/>
              </a:ext>
            </a:extLst>
          </p:cNvPr>
          <p:cNvSpPr txBox="1"/>
          <p:nvPr/>
        </p:nvSpPr>
        <p:spPr>
          <a:xfrm>
            <a:off x="362783" y="234084"/>
            <a:ext cx="7156603" cy="7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Null and Alternative Hypotheses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Google Shape;66;p11">
            <a:extLst>
              <a:ext uri="{FF2B5EF4-FFF2-40B4-BE49-F238E27FC236}">
                <a16:creationId xmlns:a16="http://schemas.microsoft.com/office/drawing/2014/main" id="{EA4EE53D-BBDF-C4AD-4D01-13BA397A8D2D}"/>
              </a:ext>
            </a:extLst>
          </p:cNvPr>
          <p:cNvSpPr txBox="1"/>
          <p:nvPr/>
        </p:nvSpPr>
        <p:spPr>
          <a:xfrm>
            <a:off x="744473" y="958681"/>
            <a:ext cx="10836112" cy="114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300" rIns="68600" bIns="34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1107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Null Hypothesis (H0)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education in developing countries has no significant relationship with participation in violent extremist activities.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oogle Shape;67;p11">
            <a:extLst>
              <a:ext uri="{FF2B5EF4-FFF2-40B4-BE49-F238E27FC236}">
                <a16:creationId xmlns:a16="http://schemas.microsoft.com/office/drawing/2014/main" id="{DD5217B8-261E-03AE-67CF-F9A768CA79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260" y="1038159"/>
            <a:ext cx="120822" cy="19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7;p11">
            <a:extLst>
              <a:ext uri="{FF2B5EF4-FFF2-40B4-BE49-F238E27FC236}">
                <a16:creationId xmlns:a16="http://schemas.microsoft.com/office/drawing/2014/main" id="{0DD01D28-F3DD-3709-AFA0-20C5121120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565" y="1723112"/>
            <a:ext cx="120822" cy="19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7;p11">
            <a:extLst>
              <a:ext uri="{FF2B5EF4-FFF2-40B4-BE49-F238E27FC236}">
                <a16:creationId xmlns:a16="http://schemas.microsoft.com/office/drawing/2014/main" id="{91DCD4FC-56CB-26DB-8F21-4768B1DB74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260" y="2476474"/>
            <a:ext cx="120822" cy="19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97E922-C09D-33B8-D990-13D33BD9643F}"/>
              </a:ext>
            </a:extLst>
          </p:cNvPr>
          <p:cNvSpPr txBox="1"/>
          <p:nvPr/>
        </p:nvSpPr>
        <p:spPr>
          <a:xfrm>
            <a:off x="755082" y="1630771"/>
            <a:ext cx="105012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Alternative Hypothesis (H1)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education in developing countries significantly relates to participation in violent extremist activities.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9F39D-DBED-1181-47A3-E112A296F939}"/>
              </a:ext>
            </a:extLst>
          </p:cNvPr>
          <p:cNvSpPr txBox="1"/>
          <p:nvPr/>
        </p:nvSpPr>
        <p:spPr>
          <a:xfrm>
            <a:off x="755082" y="2378569"/>
            <a:ext cx="105012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Objectives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Determine whether the model is statistically significant and impacts the terrorism incident.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0431D0-5743-097B-A984-39445981A1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87" y="3627093"/>
            <a:ext cx="3472821" cy="1984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BE7167-8142-410B-4F7F-5A3BE0A86FC2}"/>
              </a:ext>
            </a:extLst>
          </p:cNvPr>
          <p:cNvSpPr txBox="1"/>
          <p:nvPr/>
        </p:nvSpPr>
        <p:spPr>
          <a:xfrm>
            <a:off x="768087" y="5604840"/>
            <a:ext cx="347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 by regions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6657C-90B2-C254-88EF-9C9E75AFF536}"/>
              </a:ext>
            </a:extLst>
          </p:cNvPr>
          <p:cNvSpPr txBox="1"/>
          <p:nvPr/>
        </p:nvSpPr>
        <p:spPr>
          <a:xfrm>
            <a:off x="4821712" y="4270531"/>
            <a:ext cx="2548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Statistical Test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Google Shape;67;p11">
            <a:extLst>
              <a:ext uri="{FF2B5EF4-FFF2-40B4-BE49-F238E27FC236}">
                <a16:creationId xmlns:a16="http://schemas.microsoft.com/office/drawing/2014/main" id="{3BD64968-FD84-DE9F-75B4-9A45F9D0DE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260" y="3229769"/>
            <a:ext cx="120822" cy="19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BA7844-00E8-3FC2-A7B0-206CE66F50DE}"/>
              </a:ext>
            </a:extLst>
          </p:cNvPr>
          <p:cNvSpPr txBox="1"/>
          <p:nvPr/>
        </p:nvSpPr>
        <p:spPr>
          <a:xfrm>
            <a:off x="755082" y="3131864"/>
            <a:ext cx="1050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Sampling methods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F55E4D-7AEC-5AD3-0004-AB2180619DB9}"/>
              </a:ext>
            </a:extLst>
          </p:cNvPr>
          <p:cNvGrpSpPr/>
          <p:nvPr/>
        </p:nvGrpSpPr>
        <p:grpSpPr>
          <a:xfrm>
            <a:off x="7951093" y="3609442"/>
            <a:ext cx="3472820" cy="2015667"/>
            <a:chOff x="4667771" y="3627090"/>
            <a:chExt cx="3472820" cy="201566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EA1C4C5-911B-283C-972B-CE31B37E932D}"/>
                </a:ext>
              </a:extLst>
            </p:cNvPr>
            <p:cNvGrpSpPr/>
            <p:nvPr/>
          </p:nvGrpSpPr>
          <p:grpSpPr>
            <a:xfrm>
              <a:off x="4667771" y="3642694"/>
              <a:ext cx="3472820" cy="1984468"/>
              <a:chOff x="394702" y="3914850"/>
              <a:chExt cx="3472820" cy="198446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E9D5E40-519C-8654-8F3A-2C89F1429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4702" y="3914850"/>
                <a:ext cx="3472820" cy="198446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ED47FD8-15BE-FD12-CC1C-83D65B1D5F2B}"/>
                  </a:ext>
                </a:extLst>
              </p:cNvPr>
              <p:cNvCxnSpPr>
                <a:stCxn id="11" idx="0"/>
                <a:endCxn id="11" idx="2"/>
              </p:cNvCxnSpPr>
              <p:nvPr/>
            </p:nvCxnSpPr>
            <p:spPr>
              <a:xfrm>
                <a:off x="2131112" y="3914850"/>
                <a:ext cx="0" cy="198446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AA838-18B4-E48F-6D74-1F9F3871D5FF}"/>
                  </a:ext>
                </a:extLst>
              </p:cNvPr>
              <p:cNvCxnSpPr>
                <a:cxnSpLocks/>
                <a:stCxn id="11" idx="1"/>
                <a:endCxn id="11" idx="3"/>
              </p:cNvCxnSpPr>
              <p:nvPr/>
            </p:nvCxnSpPr>
            <p:spPr>
              <a:xfrm>
                <a:off x="394702" y="4907084"/>
                <a:ext cx="347282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085EB7-8A12-96A3-1E9D-AD63BBDC97D6}"/>
                </a:ext>
              </a:extLst>
            </p:cNvPr>
            <p:cNvSpPr/>
            <p:nvPr/>
          </p:nvSpPr>
          <p:spPr>
            <a:xfrm>
              <a:off x="6404181" y="3627093"/>
              <a:ext cx="1736409" cy="100783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C70857-7E5C-8FF7-A92C-087A508B01C1}"/>
                </a:ext>
              </a:extLst>
            </p:cNvPr>
            <p:cNvSpPr/>
            <p:nvPr/>
          </p:nvSpPr>
          <p:spPr>
            <a:xfrm>
              <a:off x="6404181" y="4634925"/>
              <a:ext cx="1736409" cy="1007832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A0255C-B558-7DB7-2A3F-CA81E81D1FA6}"/>
                </a:ext>
              </a:extLst>
            </p:cNvPr>
            <p:cNvSpPr/>
            <p:nvPr/>
          </p:nvSpPr>
          <p:spPr>
            <a:xfrm>
              <a:off x="4667771" y="4634925"/>
              <a:ext cx="1736409" cy="100783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3C9D98-AF66-32CA-0AAB-DC7C1BA8AAA0}"/>
                </a:ext>
              </a:extLst>
            </p:cNvPr>
            <p:cNvSpPr/>
            <p:nvPr/>
          </p:nvSpPr>
          <p:spPr>
            <a:xfrm>
              <a:off x="4667771" y="3627090"/>
              <a:ext cx="1736409" cy="1007832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79E256E-652A-D28A-F944-F2E316054F79}"/>
              </a:ext>
            </a:extLst>
          </p:cNvPr>
          <p:cNvSpPr txBox="1"/>
          <p:nvPr/>
        </p:nvSpPr>
        <p:spPr>
          <a:xfrm>
            <a:off x="7951092" y="5610737"/>
            <a:ext cx="347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High/Low incident countries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7F07A4D-08D5-B39D-B5D4-E219600B651E}"/>
              </a:ext>
            </a:extLst>
          </p:cNvPr>
          <p:cNvSpPr/>
          <p:nvPr/>
        </p:nvSpPr>
        <p:spPr>
          <a:xfrm>
            <a:off x="4240908" y="4150703"/>
            <a:ext cx="763711" cy="830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F23A561-3D1F-E097-43FB-62318D3469A3}"/>
              </a:ext>
            </a:extLst>
          </p:cNvPr>
          <p:cNvSpPr/>
          <p:nvPr/>
        </p:nvSpPr>
        <p:spPr>
          <a:xfrm rot="10800000">
            <a:off x="7187382" y="4150701"/>
            <a:ext cx="763712" cy="830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A8591F1-E01F-305E-2C48-63C6796D059D}"/>
              </a:ext>
            </a:extLst>
          </p:cNvPr>
          <p:cNvSpPr/>
          <p:nvPr/>
        </p:nvSpPr>
        <p:spPr>
          <a:xfrm rot="5400000">
            <a:off x="5714143" y="5113197"/>
            <a:ext cx="763712" cy="10238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A8F075-646B-44E8-9A75-029BF8D95A75}"/>
              </a:ext>
            </a:extLst>
          </p:cNvPr>
          <p:cNvSpPr txBox="1"/>
          <p:nvPr/>
        </p:nvSpPr>
        <p:spPr>
          <a:xfrm>
            <a:off x="4240910" y="5933526"/>
            <a:ext cx="371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Answer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B6C75A-10D6-5B39-DFD6-16462512ADE6}"/>
              </a:ext>
            </a:extLst>
          </p:cNvPr>
          <p:cNvSpPr txBox="1"/>
          <p:nvPr/>
        </p:nvSpPr>
        <p:spPr>
          <a:xfrm>
            <a:off x="7425974" y="4429742"/>
            <a:ext cx="5755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69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1DF571-9FA9-FB44-7840-21210841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18" y="1002762"/>
            <a:ext cx="4890619" cy="3660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82BF9-7810-2F7E-2B56-A1EADDA2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3194" y="994299"/>
            <a:ext cx="5106288" cy="3660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Google Shape;64;p11">
            <a:extLst>
              <a:ext uri="{FF2B5EF4-FFF2-40B4-BE49-F238E27FC236}">
                <a16:creationId xmlns:a16="http://schemas.microsoft.com/office/drawing/2014/main" id="{03C467DB-08E4-7C1A-E578-ADF305150EC5}"/>
              </a:ext>
            </a:extLst>
          </p:cNvPr>
          <p:cNvSpPr txBox="1"/>
          <p:nvPr/>
        </p:nvSpPr>
        <p:spPr>
          <a:xfrm>
            <a:off x="308757" y="234084"/>
            <a:ext cx="11883243" cy="7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Hypothesis testing: Education and GDP per capita by region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07183-82B3-93C4-1514-66E2D2CB21CB}"/>
              </a:ext>
            </a:extLst>
          </p:cNvPr>
          <p:cNvSpPr txBox="1"/>
          <p:nvPr/>
        </p:nvSpPr>
        <p:spPr>
          <a:xfrm>
            <a:off x="963538" y="5393584"/>
            <a:ext cx="105012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Alternative Hypothesis (H1)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education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developing countries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significantly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participation in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violent extremist activities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Google Shape;66;p11">
            <a:extLst>
              <a:ext uri="{FF2B5EF4-FFF2-40B4-BE49-F238E27FC236}">
                <a16:creationId xmlns:a16="http://schemas.microsoft.com/office/drawing/2014/main" id="{63B4A04C-7E1C-290A-F8A0-ABA6FE261887}"/>
              </a:ext>
            </a:extLst>
          </p:cNvPr>
          <p:cNvSpPr txBox="1"/>
          <p:nvPr/>
        </p:nvSpPr>
        <p:spPr>
          <a:xfrm>
            <a:off x="963538" y="4854766"/>
            <a:ext cx="10836112" cy="52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300" rIns="68600" bIns="34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sngStrike" kern="1200" cap="none" spc="0" normalizeH="0" baseline="0" noProof="0" dirty="0">
                <a:ln>
                  <a:noFill/>
                </a:ln>
                <a:solidFill>
                  <a:srgbClr val="0B1107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Null Hypothesis (H0)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education in developing countries has no significant relationship with participation in violent extremist activities.</a:t>
            </a:r>
            <a:endParaRPr kumimoji="0" sz="16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" name="Google Shape;67;p11">
            <a:extLst>
              <a:ext uri="{FF2B5EF4-FFF2-40B4-BE49-F238E27FC236}">
                <a16:creationId xmlns:a16="http://schemas.microsoft.com/office/drawing/2014/main" id="{C843BFD2-C59F-BFC3-3A55-AD88BE518A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0875" y="5482019"/>
            <a:ext cx="120822" cy="1911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A597EC-E3E3-CED5-718A-F82CF8F1E95C}"/>
              </a:ext>
            </a:extLst>
          </p:cNvPr>
          <p:cNvGrpSpPr/>
          <p:nvPr/>
        </p:nvGrpSpPr>
        <p:grpSpPr>
          <a:xfrm>
            <a:off x="2448594" y="736475"/>
            <a:ext cx="2722893" cy="690966"/>
            <a:chOff x="2448594" y="736475"/>
            <a:chExt cx="2722893" cy="6909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2DEFC0-0FC6-B5DB-6741-8A775CA13B66}"/>
                </a:ext>
              </a:extLst>
            </p:cNvPr>
            <p:cNvGrpSpPr/>
            <p:nvPr/>
          </p:nvGrpSpPr>
          <p:grpSpPr>
            <a:xfrm>
              <a:off x="2448594" y="736475"/>
              <a:ext cx="1982912" cy="476721"/>
              <a:chOff x="3057955" y="736556"/>
              <a:chExt cx="1982912" cy="47672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000D53F-EAF5-57B3-2C24-D14638F1717C}"/>
                  </a:ext>
                </a:extLst>
              </p:cNvPr>
              <p:cNvSpPr/>
              <p:nvPr/>
            </p:nvSpPr>
            <p:spPr>
              <a:xfrm>
                <a:off x="3057955" y="993416"/>
                <a:ext cx="1982912" cy="2198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032929F7-F9BC-5928-7ECA-ACDE16F822C3}"/>
                  </a:ext>
                </a:extLst>
              </p:cNvPr>
              <p:cNvSpPr/>
              <p:nvPr/>
            </p:nvSpPr>
            <p:spPr>
              <a:xfrm>
                <a:off x="3917847" y="736556"/>
                <a:ext cx="293517" cy="231996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D3C262-8CA8-1E95-DAA7-9521F5E429FA}"/>
                </a:ext>
              </a:extLst>
            </p:cNvPr>
            <p:cNvSpPr/>
            <p:nvPr/>
          </p:nvSpPr>
          <p:spPr>
            <a:xfrm>
              <a:off x="4326036" y="1261592"/>
              <a:ext cx="845451" cy="16584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342FBB-6409-B5A8-F1E8-442E704A24E4}"/>
              </a:ext>
            </a:extLst>
          </p:cNvPr>
          <p:cNvGrpSpPr/>
          <p:nvPr/>
        </p:nvGrpSpPr>
        <p:grpSpPr>
          <a:xfrm>
            <a:off x="8265599" y="723312"/>
            <a:ext cx="2633114" cy="675568"/>
            <a:chOff x="8265599" y="723312"/>
            <a:chExt cx="2633114" cy="6755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A54B1A-FD41-E277-8C28-D57331172245}"/>
                </a:ext>
              </a:extLst>
            </p:cNvPr>
            <p:cNvGrpSpPr/>
            <p:nvPr/>
          </p:nvGrpSpPr>
          <p:grpSpPr>
            <a:xfrm>
              <a:off x="8265599" y="723312"/>
              <a:ext cx="2062684" cy="477945"/>
              <a:chOff x="8341576" y="730628"/>
              <a:chExt cx="2189612" cy="47794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15648F-F243-8CE3-BEA3-2102BA7C96EF}"/>
                  </a:ext>
                </a:extLst>
              </p:cNvPr>
              <p:cNvSpPr/>
              <p:nvPr/>
            </p:nvSpPr>
            <p:spPr>
              <a:xfrm>
                <a:off x="8341576" y="988712"/>
                <a:ext cx="2189612" cy="2198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8A000C33-2466-DD49-8F55-32FB755CF204}"/>
                  </a:ext>
                </a:extLst>
              </p:cNvPr>
              <p:cNvSpPr/>
              <p:nvPr/>
            </p:nvSpPr>
            <p:spPr>
              <a:xfrm>
                <a:off x="9285422" y="730628"/>
                <a:ext cx="311579" cy="231996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C47960-8FFD-A6AD-2302-CD5A155CBAAF}"/>
                </a:ext>
              </a:extLst>
            </p:cNvPr>
            <p:cNvSpPr/>
            <p:nvPr/>
          </p:nvSpPr>
          <p:spPr>
            <a:xfrm>
              <a:off x="10103005" y="1253972"/>
              <a:ext cx="795708" cy="14490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8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1347126-9F60-2339-33F2-FDC4DEAE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5206" y="946685"/>
            <a:ext cx="5325692" cy="3853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43BDA5-6E63-C978-D636-1638265F9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486" y="946685"/>
            <a:ext cx="5158428" cy="3853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64;p11">
            <a:extLst>
              <a:ext uri="{FF2B5EF4-FFF2-40B4-BE49-F238E27FC236}">
                <a16:creationId xmlns:a16="http://schemas.microsoft.com/office/drawing/2014/main" id="{3FFDE635-7D0F-A18D-00AF-2F4B314488CC}"/>
              </a:ext>
            </a:extLst>
          </p:cNvPr>
          <p:cNvSpPr txBox="1"/>
          <p:nvPr/>
        </p:nvSpPr>
        <p:spPr>
          <a:xfrm>
            <a:off x="362782" y="234084"/>
            <a:ext cx="11726935" cy="7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7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Hypothesis testing: High &amp; Low incident groups (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Median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6374A-F1E2-ED62-D484-B2E6F94C2205}"/>
              </a:ext>
            </a:extLst>
          </p:cNvPr>
          <p:cNvSpPr txBox="1"/>
          <p:nvPr/>
        </p:nvSpPr>
        <p:spPr>
          <a:xfrm>
            <a:off x="963538" y="5536089"/>
            <a:ext cx="105012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Alternative Hypothesis (H1)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education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developing countries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significantly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participation in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violent extremist activities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Google Shape;66;p11">
            <a:extLst>
              <a:ext uri="{FF2B5EF4-FFF2-40B4-BE49-F238E27FC236}">
                <a16:creationId xmlns:a16="http://schemas.microsoft.com/office/drawing/2014/main" id="{E7D88CA5-98FF-C54E-D73E-869FB7E659A1}"/>
              </a:ext>
            </a:extLst>
          </p:cNvPr>
          <p:cNvSpPr txBox="1"/>
          <p:nvPr/>
        </p:nvSpPr>
        <p:spPr>
          <a:xfrm>
            <a:off x="963538" y="4997271"/>
            <a:ext cx="10836112" cy="52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300" rIns="68600" bIns="34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sngStrike" kern="1200" cap="none" spc="0" normalizeH="0" baseline="0" noProof="0" dirty="0">
                <a:ln>
                  <a:noFill/>
                </a:ln>
                <a:solidFill>
                  <a:srgbClr val="0B1107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Null Hypothesis (H0)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education in developing countries has no significant relationship with participation in violent extremist activities.</a:t>
            </a:r>
            <a:endParaRPr kumimoji="0" sz="16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76B624-0CF5-DAE1-E455-59993DC16F9A}"/>
              </a:ext>
            </a:extLst>
          </p:cNvPr>
          <p:cNvGrpSpPr/>
          <p:nvPr/>
        </p:nvGrpSpPr>
        <p:grpSpPr>
          <a:xfrm>
            <a:off x="4407620" y="725133"/>
            <a:ext cx="1086397" cy="420092"/>
            <a:chOff x="4434299" y="702683"/>
            <a:chExt cx="1086397" cy="4200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07C351-846D-54E9-CFF0-DA5612F99981}"/>
                </a:ext>
              </a:extLst>
            </p:cNvPr>
            <p:cNvSpPr/>
            <p:nvPr/>
          </p:nvSpPr>
          <p:spPr>
            <a:xfrm>
              <a:off x="4434299" y="937836"/>
              <a:ext cx="1086397" cy="1849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E23E2490-9542-8244-7206-6656C8426EB4}"/>
                </a:ext>
              </a:extLst>
            </p:cNvPr>
            <p:cNvSpPr/>
            <p:nvPr/>
          </p:nvSpPr>
          <p:spPr>
            <a:xfrm>
              <a:off x="4831884" y="702683"/>
              <a:ext cx="293517" cy="23199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FE3890-48E9-99D4-6487-82BFFE341010}"/>
              </a:ext>
            </a:extLst>
          </p:cNvPr>
          <p:cNvGrpSpPr/>
          <p:nvPr/>
        </p:nvGrpSpPr>
        <p:grpSpPr>
          <a:xfrm>
            <a:off x="9999247" y="711244"/>
            <a:ext cx="994101" cy="433664"/>
            <a:chOff x="10033892" y="702683"/>
            <a:chExt cx="894663" cy="4247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2F3423-7A7D-ACD5-FB54-D6BB0EF7957C}"/>
                </a:ext>
              </a:extLst>
            </p:cNvPr>
            <p:cNvSpPr/>
            <p:nvPr/>
          </p:nvSpPr>
          <p:spPr>
            <a:xfrm>
              <a:off x="10033892" y="937836"/>
              <a:ext cx="894663" cy="1896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316CBE3-C5E6-162F-F328-541CC7AFD264}"/>
                </a:ext>
              </a:extLst>
            </p:cNvPr>
            <p:cNvSpPr/>
            <p:nvPr/>
          </p:nvSpPr>
          <p:spPr>
            <a:xfrm>
              <a:off x="10333729" y="702683"/>
              <a:ext cx="293517" cy="23199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Google Shape;67;p11">
            <a:extLst>
              <a:ext uri="{FF2B5EF4-FFF2-40B4-BE49-F238E27FC236}">
                <a16:creationId xmlns:a16="http://schemas.microsoft.com/office/drawing/2014/main" id="{5706F2E3-D882-46DD-9456-A817F606D67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252" y="5625825"/>
            <a:ext cx="120822" cy="191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C0E891-627D-1E7C-9626-C18E71EA2E0F}"/>
              </a:ext>
            </a:extLst>
          </p:cNvPr>
          <p:cNvSpPr/>
          <p:nvPr/>
        </p:nvSpPr>
        <p:spPr>
          <a:xfrm>
            <a:off x="10026988" y="1205952"/>
            <a:ext cx="845451" cy="17439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20B67-7314-5AE0-BA15-5070EA3A4A08}"/>
              </a:ext>
            </a:extLst>
          </p:cNvPr>
          <p:cNvSpPr/>
          <p:nvPr/>
        </p:nvSpPr>
        <p:spPr>
          <a:xfrm>
            <a:off x="1612511" y="1199867"/>
            <a:ext cx="845451" cy="17439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7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4;p36">
            <a:extLst>
              <a:ext uri="{FF2B5EF4-FFF2-40B4-BE49-F238E27FC236}">
                <a16:creationId xmlns:a16="http://schemas.microsoft.com/office/drawing/2014/main" id="{9DF535E7-B09F-E8DA-F0D2-C384A34E1F1B}"/>
              </a:ext>
            </a:extLst>
          </p:cNvPr>
          <p:cNvSpPr txBox="1"/>
          <p:nvPr/>
        </p:nvSpPr>
        <p:spPr>
          <a:xfrm>
            <a:off x="1070993" y="2153713"/>
            <a:ext cx="7389427" cy="207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REGRESSION ANALYSIS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CREATE A PREDICTIVE MODEL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2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365;p36">
            <a:extLst>
              <a:ext uri="{FF2B5EF4-FFF2-40B4-BE49-F238E27FC236}">
                <a16:creationId xmlns:a16="http://schemas.microsoft.com/office/drawing/2014/main" id="{597226BF-9684-062E-63D4-6BBF87B00CD6}"/>
              </a:ext>
            </a:extLst>
          </p:cNvPr>
          <p:cNvSpPr txBox="1"/>
          <p:nvPr/>
        </p:nvSpPr>
        <p:spPr>
          <a:xfrm>
            <a:off x="1070993" y="1383336"/>
            <a:ext cx="1698841" cy="49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Arial"/>
                <a:cs typeface="Arial" panose="020B0604020202020204" pitchFamily="34" charset="0"/>
                <a:sym typeface="Arial"/>
              </a:rPr>
              <a:t>04.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56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638</Words>
  <Application>Microsoft Office PowerPoint</Application>
  <PresentationFormat>Widescreen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Custom Design</vt:lpstr>
      <vt:lpstr>1_Custom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Contact, GitHub &amp; data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Rommy</dc:creator>
  <cp:lastModifiedBy>Kim Rommy</cp:lastModifiedBy>
  <cp:revision>1</cp:revision>
  <dcterms:created xsi:type="dcterms:W3CDTF">2023-08-11T21:12:31Z</dcterms:created>
  <dcterms:modified xsi:type="dcterms:W3CDTF">2023-08-11T21:13:37Z</dcterms:modified>
</cp:coreProperties>
</file>