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
  </p:notesMasterIdLst>
  <p:sldIdLst>
    <p:sldId id="257" r:id="rId3"/>
    <p:sldId id="2147479866" r:id="rId4"/>
    <p:sldId id="256" r:id="rId5"/>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4EB3D3-0A26-4659-98C7-2FE044790212}" v="46" dt="2023-09-28T13:50:45.788"/>
    <p1510:client id="{9330E685-6D5E-D4E0-B347-46E6B39A23D7}" v="4" dt="2023-09-29T07:13:53.4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650" autoAdjust="0"/>
  </p:normalViewPr>
  <p:slideViewPr>
    <p:cSldViewPr snapToGrid="0">
      <p:cViewPr varScale="1">
        <p:scale>
          <a:sx n="137" d="100"/>
          <a:sy n="137" d="100"/>
        </p:scale>
        <p:origin x="428" y="112"/>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rnel Sukalla" userId="S::csukalla@microsoft.com::dab96177-e4d1-4f60-992c-102011485b79" providerId="AD" clId="Web-{9330E685-6D5E-D4E0-B347-46E6B39A23D7}"/>
    <pc:docChg chg="modSld">
      <pc:chgData name="Cornel Sukalla" userId="S::csukalla@microsoft.com::dab96177-e4d1-4f60-992c-102011485b79" providerId="AD" clId="Web-{9330E685-6D5E-D4E0-B347-46E6B39A23D7}" dt="2023-09-29T07:13:53.487" v="2" actId="20577"/>
      <pc:docMkLst>
        <pc:docMk/>
      </pc:docMkLst>
      <pc:sldChg chg="modSp">
        <pc:chgData name="Cornel Sukalla" userId="S::csukalla@microsoft.com::dab96177-e4d1-4f60-992c-102011485b79" providerId="AD" clId="Web-{9330E685-6D5E-D4E0-B347-46E6B39A23D7}" dt="2023-09-29T07:13:53.487" v="2" actId="20577"/>
        <pc:sldMkLst>
          <pc:docMk/>
          <pc:sldMk cId="4039896488" sldId="257"/>
        </pc:sldMkLst>
        <pc:spChg chg="mod">
          <ac:chgData name="Cornel Sukalla" userId="S::csukalla@microsoft.com::dab96177-e4d1-4f60-992c-102011485b79" providerId="AD" clId="Web-{9330E685-6D5E-D4E0-B347-46E6B39A23D7}" dt="2023-09-29T07:13:47.784" v="1" actId="20577"/>
          <ac:spMkLst>
            <pc:docMk/>
            <pc:sldMk cId="4039896488" sldId="257"/>
            <ac:spMk id="4" creationId="{D4C7CAEE-714D-9E33-CDA6-159A9A093B03}"/>
          </ac:spMkLst>
        </pc:spChg>
        <pc:spChg chg="mod">
          <ac:chgData name="Cornel Sukalla" userId="S::csukalla@microsoft.com::dab96177-e4d1-4f60-992c-102011485b79" providerId="AD" clId="Web-{9330E685-6D5E-D4E0-B347-46E6B39A23D7}" dt="2023-09-29T07:13:53.487" v="2" actId="20577"/>
          <ac:spMkLst>
            <pc:docMk/>
            <pc:sldMk cId="4039896488" sldId="257"/>
            <ac:spMk id="5" creationId="{465A7877-D84E-2B2B-05F6-D8C5C1064DA0}"/>
          </ac:spMkLst>
        </pc:spChg>
      </pc:sldChg>
    </pc:docChg>
  </pc:docChgLst>
  <pc:docChgLst>
    <pc:chgData name="Nicole Pham" userId="fcf2fd0b-d239-447a-af66-38aa065618c6" providerId="ADAL" clId="{0F4EB3D3-0A26-4659-98C7-2FE044790212}"/>
    <pc:docChg chg="undo custSel addSld delSld modSld sldOrd">
      <pc:chgData name="Nicole Pham" userId="fcf2fd0b-d239-447a-af66-38aa065618c6" providerId="ADAL" clId="{0F4EB3D3-0A26-4659-98C7-2FE044790212}" dt="2023-09-28T14:05:46.628" v="875" actId="115"/>
      <pc:docMkLst>
        <pc:docMk/>
      </pc:docMkLst>
      <pc:sldChg chg="modSp mod modShow">
        <pc:chgData name="Nicole Pham" userId="fcf2fd0b-d239-447a-af66-38aa065618c6" providerId="ADAL" clId="{0F4EB3D3-0A26-4659-98C7-2FE044790212}" dt="2023-09-07T18:22:20.481" v="542" actId="729"/>
        <pc:sldMkLst>
          <pc:docMk/>
          <pc:sldMk cId="2951246418" sldId="256"/>
        </pc:sldMkLst>
        <pc:picChg chg="mod">
          <ac:chgData name="Nicole Pham" userId="fcf2fd0b-d239-447a-af66-38aa065618c6" providerId="ADAL" clId="{0F4EB3D3-0A26-4659-98C7-2FE044790212}" dt="2023-09-07T18:17:09.982" v="501" actId="1076"/>
          <ac:picMkLst>
            <pc:docMk/>
            <pc:sldMk cId="2951246418" sldId="256"/>
            <ac:picMk id="12" creationId="{1FE23C75-984D-E536-B245-B1145330B08E}"/>
          </ac:picMkLst>
        </pc:picChg>
      </pc:sldChg>
      <pc:sldChg chg="addSp delSp modSp add mod ord setBg delAnim modAnim delDesignElem modNotesTx">
        <pc:chgData name="Nicole Pham" userId="fcf2fd0b-d239-447a-af66-38aa065618c6" providerId="ADAL" clId="{0F4EB3D3-0A26-4659-98C7-2FE044790212}" dt="2023-09-28T14:05:46.628" v="875" actId="115"/>
        <pc:sldMkLst>
          <pc:docMk/>
          <pc:sldMk cId="4039896488" sldId="257"/>
        </pc:sldMkLst>
        <pc:spChg chg="mod">
          <ac:chgData name="Nicole Pham" userId="fcf2fd0b-d239-447a-af66-38aa065618c6" providerId="ADAL" clId="{0F4EB3D3-0A26-4659-98C7-2FE044790212}" dt="2023-09-26T15:47:50.918" v="822" actId="1035"/>
          <ac:spMkLst>
            <pc:docMk/>
            <pc:sldMk cId="4039896488" sldId="257"/>
            <ac:spMk id="4" creationId="{D4C7CAEE-714D-9E33-CDA6-159A9A093B03}"/>
          </ac:spMkLst>
        </pc:spChg>
        <pc:spChg chg="mod ord">
          <ac:chgData name="Nicole Pham" userId="fcf2fd0b-d239-447a-af66-38aa065618c6" providerId="ADAL" clId="{0F4EB3D3-0A26-4659-98C7-2FE044790212}" dt="2023-09-28T14:05:46.628" v="875" actId="115"/>
          <ac:spMkLst>
            <pc:docMk/>
            <pc:sldMk cId="4039896488" sldId="257"/>
            <ac:spMk id="5" creationId="{465A7877-D84E-2B2B-05F6-D8C5C1064DA0}"/>
          </ac:spMkLst>
        </pc:spChg>
        <pc:spChg chg="mod">
          <ac:chgData name="Nicole Pham" userId="fcf2fd0b-d239-447a-af66-38aa065618c6" providerId="ADAL" clId="{0F4EB3D3-0A26-4659-98C7-2FE044790212}" dt="2023-09-07T18:10:16.681" v="317"/>
          <ac:spMkLst>
            <pc:docMk/>
            <pc:sldMk cId="4039896488" sldId="257"/>
            <ac:spMk id="8" creationId="{6421B783-37BE-4491-57F6-D0F84EF16730}"/>
          </ac:spMkLst>
        </pc:spChg>
        <pc:spChg chg="mod">
          <ac:chgData name="Nicole Pham" userId="fcf2fd0b-d239-447a-af66-38aa065618c6" providerId="ADAL" clId="{0F4EB3D3-0A26-4659-98C7-2FE044790212}" dt="2023-09-07T18:10:16.681" v="317"/>
          <ac:spMkLst>
            <pc:docMk/>
            <pc:sldMk cId="4039896488" sldId="257"/>
            <ac:spMk id="9" creationId="{FDC14332-F927-C8E7-925F-ED3537BF9859}"/>
          </ac:spMkLst>
        </pc:spChg>
        <pc:spChg chg="mod">
          <ac:chgData name="Nicole Pham" userId="fcf2fd0b-d239-447a-af66-38aa065618c6" providerId="ADAL" clId="{0F4EB3D3-0A26-4659-98C7-2FE044790212}" dt="2023-09-07T18:10:16.681" v="317"/>
          <ac:spMkLst>
            <pc:docMk/>
            <pc:sldMk cId="4039896488" sldId="257"/>
            <ac:spMk id="10" creationId="{73B658B3-6522-92D2-8514-C43A9E0EE9EB}"/>
          </ac:spMkLst>
        </pc:spChg>
        <pc:spChg chg="mod">
          <ac:chgData name="Nicole Pham" userId="fcf2fd0b-d239-447a-af66-38aa065618c6" providerId="ADAL" clId="{0F4EB3D3-0A26-4659-98C7-2FE044790212}" dt="2023-09-07T18:10:35.936" v="323" actId="6549"/>
          <ac:spMkLst>
            <pc:docMk/>
            <pc:sldMk cId="4039896488" sldId="257"/>
            <ac:spMk id="15" creationId="{8E0BB33F-4642-7E1E-2F64-C0E32CE4D02F}"/>
          </ac:spMkLst>
        </pc:spChg>
        <pc:spChg chg="mod">
          <ac:chgData name="Nicole Pham" userId="fcf2fd0b-d239-447a-af66-38aa065618c6" providerId="ADAL" clId="{0F4EB3D3-0A26-4659-98C7-2FE044790212}" dt="2023-09-07T18:10:23.828" v="320"/>
          <ac:spMkLst>
            <pc:docMk/>
            <pc:sldMk cId="4039896488" sldId="257"/>
            <ac:spMk id="16" creationId="{31FE06A4-D426-71C6-0B89-25B44378EC97}"/>
          </ac:spMkLst>
        </pc:spChg>
        <pc:spChg chg="mod">
          <ac:chgData name="Nicole Pham" userId="fcf2fd0b-d239-447a-af66-38aa065618c6" providerId="ADAL" clId="{0F4EB3D3-0A26-4659-98C7-2FE044790212}" dt="2023-09-07T18:10:23.828" v="320"/>
          <ac:spMkLst>
            <pc:docMk/>
            <pc:sldMk cId="4039896488" sldId="257"/>
            <ac:spMk id="18" creationId="{7496EE2E-BAE8-C23F-B3A1-556121BB60E9}"/>
          </ac:spMkLst>
        </pc:spChg>
        <pc:spChg chg="del">
          <ac:chgData name="Nicole Pham" userId="fcf2fd0b-d239-447a-af66-38aa065618c6" providerId="ADAL" clId="{0F4EB3D3-0A26-4659-98C7-2FE044790212}" dt="2023-09-07T17:31:41.466" v="1"/>
          <ac:spMkLst>
            <pc:docMk/>
            <pc:sldMk cId="4039896488" sldId="257"/>
            <ac:spMk id="19" creationId="{9E9F2A28-69A3-4945-B6B6-C2E4A6C55373}"/>
          </ac:spMkLst>
        </pc:spChg>
        <pc:spChg chg="del">
          <ac:chgData name="Nicole Pham" userId="fcf2fd0b-d239-447a-af66-38aa065618c6" providerId="ADAL" clId="{0F4EB3D3-0A26-4659-98C7-2FE044790212}" dt="2023-09-07T17:31:41.466" v="1"/>
          <ac:spMkLst>
            <pc:docMk/>
            <pc:sldMk cId="4039896488" sldId="257"/>
            <ac:spMk id="21" creationId="{CB147A70-DC29-4DDF-A34C-2B82C6E2295E}"/>
          </ac:spMkLst>
        </pc:spChg>
        <pc:spChg chg="add del">
          <ac:chgData name="Nicole Pham" userId="fcf2fd0b-d239-447a-af66-38aa065618c6" providerId="ADAL" clId="{0F4EB3D3-0A26-4659-98C7-2FE044790212}" dt="2023-09-07T18:13:02.734" v="338" actId="26606"/>
          <ac:spMkLst>
            <pc:docMk/>
            <pc:sldMk cId="4039896488" sldId="257"/>
            <ac:spMk id="22" creationId="{5F255613-AAE8-4321-9EBA-89253DD45042}"/>
          </ac:spMkLst>
        </pc:spChg>
        <pc:spChg chg="del">
          <ac:chgData name="Nicole Pham" userId="fcf2fd0b-d239-447a-af66-38aa065618c6" providerId="ADAL" clId="{0F4EB3D3-0A26-4659-98C7-2FE044790212}" dt="2023-09-07T17:31:41.466" v="1"/>
          <ac:spMkLst>
            <pc:docMk/>
            <pc:sldMk cId="4039896488" sldId="257"/>
            <ac:spMk id="23" creationId="{3B438362-1E1E-4C62-A99E-4134CB16366C}"/>
          </ac:spMkLst>
        </pc:spChg>
        <pc:spChg chg="add del">
          <ac:chgData name="Nicole Pham" userId="fcf2fd0b-d239-447a-af66-38aa065618c6" providerId="ADAL" clId="{0F4EB3D3-0A26-4659-98C7-2FE044790212}" dt="2023-09-07T18:13:02.734" v="338" actId="26606"/>
          <ac:spMkLst>
            <pc:docMk/>
            <pc:sldMk cId="4039896488" sldId="257"/>
            <ac:spMk id="24" creationId="{5A3987B4-5CBA-4CB7-862B-56A9917A2D35}"/>
          </ac:spMkLst>
        </pc:spChg>
        <pc:spChg chg="del">
          <ac:chgData name="Nicole Pham" userId="fcf2fd0b-d239-447a-af66-38aa065618c6" providerId="ADAL" clId="{0F4EB3D3-0A26-4659-98C7-2FE044790212}" dt="2023-09-07T17:31:41.466" v="1"/>
          <ac:spMkLst>
            <pc:docMk/>
            <pc:sldMk cId="4039896488" sldId="257"/>
            <ac:spMk id="25" creationId="{6C077334-5571-4B83-A83E-4CCCFA7B5E8A}"/>
          </ac:spMkLst>
        </pc:spChg>
        <pc:spChg chg="add del">
          <ac:chgData name="Nicole Pham" userId="fcf2fd0b-d239-447a-af66-38aa065618c6" providerId="ADAL" clId="{0F4EB3D3-0A26-4659-98C7-2FE044790212}" dt="2023-09-07T18:13:02.734" v="338" actId="26606"/>
          <ac:spMkLst>
            <pc:docMk/>
            <pc:sldMk cId="4039896488" sldId="257"/>
            <ac:spMk id="26" creationId="{CB147A70-DC29-4DDF-A34C-2B82C6E2295E}"/>
          </ac:spMkLst>
        </pc:spChg>
        <pc:spChg chg="del">
          <ac:chgData name="Nicole Pham" userId="fcf2fd0b-d239-447a-af66-38aa065618c6" providerId="ADAL" clId="{0F4EB3D3-0A26-4659-98C7-2FE044790212}" dt="2023-09-07T17:31:41.466" v="1"/>
          <ac:spMkLst>
            <pc:docMk/>
            <pc:sldMk cId="4039896488" sldId="257"/>
            <ac:spMk id="27" creationId="{4D3DC50D-CA0F-48F9-B17E-20D8669AA4E0}"/>
          </ac:spMkLst>
        </pc:spChg>
        <pc:spChg chg="del">
          <ac:chgData name="Nicole Pham" userId="fcf2fd0b-d239-447a-af66-38aa065618c6" providerId="ADAL" clId="{0F4EB3D3-0A26-4659-98C7-2FE044790212}" dt="2023-09-07T17:31:41.466" v="1"/>
          <ac:spMkLst>
            <pc:docMk/>
            <pc:sldMk cId="4039896488" sldId="257"/>
            <ac:spMk id="29" creationId="{D1B80E9C-CF8A-440B-B8F5-54BF121BF458}"/>
          </ac:spMkLst>
        </pc:spChg>
        <pc:spChg chg="add del">
          <ac:chgData name="Nicole Pham" userId="fcf2fd0b-d239-447a-af66-38aa065618c6" providerId="ADAL" clId="{0F4EB3D3-0A26-4659-98C7-2FE044790212}" dt="2023-09-07T18:13:02.734" v="338" actId="26606"/>
          <ac:spMkLst>
            <pc:docMk/>
            <pc:sldMk cId="4039896488" sldId="257"/>
            <ac:spMk id="31" creationId="{D1B80E9C-CF8A-440B-B8F5-54BF121BF458}"/>
          </ac:spMkLst>
        </pc:spChg>
        <pc:spChg chg="add del">
          <ac:chgData name="Nicole Pham" userId="fcf2fd0b-d239-447a-af66-38aa065618c6" providerId="ADAL" clId="{0F4EB3D3-0A26-4659-98C7-2FE044790212}" dt="2023-09-07T18:13:02.734" v="338" actId="26606"/>
          <ac:spMkLst>
            <pc:docMk/>
            <pc:sldMk cId="4039896488" sldId="257"/>
            <ac:spMk id="33" creationId="{F1FF25AD-D64E-45A0-B2D0-F4A6AB092614}"/>
          </ac:spMkLst>
        </pc:spChg>
        <pc:spChg chg="add">
          <ac:chgData name="Nicole Pham" userId="fcf2fd0b-d239-447a-af66-38aa065618c6" providerId="ADAL" clId="{0F4EB3D3-0A26-4659-98C7-2FE044790212}" dt="2023-09-07T18:13:02.734" v="338" actId="26606"/>
          <ac:spMkLst>
            <pc:docMk/>
            <pc:sldMk cId="4039896488" sldId="257"/>
            <ac:spMk id="38" creationId="{9E9F2A28-69A3-4945-B6B6-C2E4A6C55373}"/>
          </ac:spMkLst>
        </pc:spChg>
        <pc:spChg chg="add">
          <ac:chgData name="Nicole Pham" userId="fcf2fd0b-d239-447a-af66-38aa065618c6" providerId="ADAL" clId="{0F4EB3D3-0A26-4659-98C7-2FE044790212}" dt="2023-09-07T18:13:02.734" v="338" actId="26606"/>
          <ac:spMkLst>
            <pc:docMk/>
            <pc:sldMk cId="4039896488" sldId="257"/>
            <ac:spMk id="40" creationId="{CB147A70-DC29-4DDF-A34C-2B82C6E2295E}"/>
          </ac:spMkLst>
        </pc:spChg>
        <pc:spChg chg="add">
          <ac:chgData name="Nicole Pham" userId="fcf2fd0b-d239-447a-af66-38aa065618c6" providerId="ADAL" clId="{0F4EB3D3-0A26-4659-98C7-2FE044790212}" dt="2023-09-07T18:13:02.734" v="338" actId="26606"/>
          <ac:spMkLst>
            <pc:docMk/>
            <pc:sldMk cId="4039896488" sldId="257"/>
            <ac:spMk id="42" creationId="{3B438362-1E1E-4C62-A99E-4134CB16366C}"/>
          </ac:spMkLst>
        </pc:spChg>
        <pc:spChg chg="add">
          <ac:chgData name="Nicole Pham" userId="fcf2fd0b-d239-447a-af66-38aa065618c6" providerId="ADAL" clId="{0F4EB3D3-0A26-4659-98C7-2FE044790212}" dt="2023-09-07T18:13:02.734" v="338" actId="26606"/>
          <ac:spMkLst>
            <pc:docMk/>
            <pc:sldMk cId="4039896488" sldId="257"/>
            <ac:spMk id="44" creationId="{6C077334-5571-4B83-A83E-4CCCFA7B5E8A}"/>
          </ac:spMkLst>
        </pc:spChg>
        <pc:spChg chg="add">
          <ac:chgData name="Nicole Pham" userId="fcf2fd0b-d239-447a-af66-38aa065618c6" providerId="ADAL" clId="{0F4EB3D3-0A26-4659-98C7-2FE044790212}" dt="2023-09-07T18:13:02.734" v="338" actId="26606"/>
          <ac:spMkLst>
            <pc:docMk/>
            <pc:sldMk cId="4039896488" sldId="257"/>
            <ac:spMk id="46" creationId="{4D3DC50D-CA0F-48F9-B17E-20D8669AA4E0}"/>
          </ac:spMkLst>
        </pc:spChg>
        <pc:spChg chg="add">
          <ac:chgData name="Nicole Pham" userId="fcf2fd0b-d239-447a-af66-38aa065618c6" providerId="ADAL" clId="{0F4EB3D3-0A26-4659-98C7-2FE044790212}" dt="2023-09-07T18:13:02.734" v="338" actId="26606"/>
          <ac:spMkLst>
            <pc:docMk/>
            <pc:sldMk cId="4039896488" sldId="257"/>
            <ac:spMk id="48" creationId="{D1B80E9C-CF8A-440B-B8F5-54BF121BF458}"/>
          </ac:spMkLst>
        </pc:spChg>
        <pc:grpChg chg="add del mod">
          <ac:chgData name="Nicole Pham" userId="fcf2fd0b-d239-447a-af66-38aa065618c6" providerId="ADAL" clId="{0F4EB3D3-0A26-4659-98C7-2FE044790212}" dt="2023-09-07T18:10:27.906" v="322" actId="478"/>
          <ac:grpSpMkLst>
            <pc:docMk/>
            <pc:sldMk cId="4039896488" sldId="257"/>
            <ac:grpSpMk id="7" creationId="{532C38B7-F827-88E0-A018-37B3D88865AC}"/>
          </ac:grpSpMkLst>
        </pc:grpChg>
        <pc:grpChg chg="add del mod">
          <ac:chgData name="Nicole Pham" userId="fcf2fd0b-d239-447a-af66-38aa065618c6" providerId="ADAL" clId="{0F4EB3D3-0A26-4659-98C7-2FE044790212}" dt="2023-09-07T18:12:02.031" v="328" actId="478"/>
          <ac:grpSpMkLst>
            <pc:docMk/>
            <pc:sldMk cId="4039896488" sldId="257"/>
            <ac:grpSpMk id="11" creationId="{B67D9766-B8C6-12C7-C296-E952CB9F72DF}"/>
          </ac:grpSpMkLst>
        </pc:grpChg>
        <pc:picChg chg="add del mod">
          <ac:chgData name="Nicole Pham" userId="fcf2fd0b-d239-447a-af66-38aa065618c6" providerId="ADAL" clId="{0F4EB3D3-0A26-4659-98C7-2FE044790212}" dt="2023-09-07T17:47:47.343" v="162" actId="478"/>
          <ac:picMkLst>
            <pc:docMk/>
            <pc:sldMk cId="4039896488" sldId="257"/>
            <ac:picMk id="2" creationId="{EBC2D3DC-42BB-D697-7BE6-0FC42884A903}"/>
          </ac:picMkLst>
        </pc:picChg>
        <pc:picChg chg="add mod">
          <ac:chgData name="Nicole Pham" userId="fcf2fd0b-d239-447a-af66-38aa065618c6" providerId="ADAL" clId="{0F4EB3D3-0A26-4659-98C7-2FE044790212}" dt="2023-09-07T18:22:01.095" v="535" actId="1076"/>
          <ac:picMkLst>
            <pc:docMk/>
            <pc:sldMk cId="4039896488" sldId="257"/>
            <ac:picMk id="3" creationId="{62822E0C-FB85-7945-DDD8-517900A97C16}"/>
          </ac:picMkLst>
        </pc:picChg>
        <pc:picChg chg="add del mod">
          <ac:chgData name="Nicole Pham" userId="fcf2fd0b-d239-447a-af66-38aa065618c6" providerId="ADAL" clId="{0F4EB3D3-0A26-4659-98C7-2FE044790212}" dt="2023-09-28T14:05:41.655" v="874" actId="478"/>
          <ac:picMkLst>
            <pc:docMk/>
            <pc:sldMk cId="4039896488" sldId="257"/>
            <ac:picMk id="6" creationId="{23519111-5EEA-21BE-567C-9A67531733FF}"/>
          </ac:picMkLst>
        </pc:picChg>
        <pc:picChg chg="add del mod">
          <ac:chgData name="Nicole Pham" userId="fcf2fd0b-d239-447a-af66-38aa065618c6" providerId="ADAL" clId="{0F4EB3D3-0A26-4659-98C7-2FE044790212}" dt="2023-09-07T18:08:04.445" v="314" actId="478"/>
          <ac:picMkLst>
            <pc:docMk/>
            <pc:sldMk cId="4039896488" sldId="257"/>
            <ac:picMk id="6" creationId="{C4099E32-D165-CEAE-EBE4-7FB7113EEB11}"/>
          </ac:picMkLst>
        </pc:picChg>
        <pc:picChg chg="del">
          <ac:chgData name="Nicole Pham" userId="fcf2fd0b-d239-447a-af66-38aa065618c6" providerId="ADAL" clId="{0F4EB3D3-0A26-4659-98C7-2FE044790212}" dt="2023-09-07T18:05:42.743" v="310" actId="478"/>
          <ac:picMkLst>
            <pc:docMk/>
            <pc:sldMk cId="4039896488" sldId="257"/>
            <ac:picMk id="12" creationId="{1FE23C75-984D-E536-B245-B1145330B08E}"/>
          </ac:picMkLst>
        </pc:picChg>
        <pc:picChg chg="mod ord">
          <ac:chgData name="Nicole Pham" userId="fcf2fd0b-d239-447a-af66-38aa065618c6" providerId="ADAL" clId="{0F4EB3D3-0A26-4659-98C7-2FE044790212}" dt="2023-09-07T18:22:05.573" v="537" actId="1076"/>
          <ac:picMkLst>
            <pc:docMk/>
            <pc:sldMk cId="4039896488" sldId="257"/>
            <ac:picMk id="13" creationId="{B83FD52F-F5A7-5158-3B9F-F832C20124B1}"/>
          </ac:picMkLst>
        </pc:picChg>
        <pc:picChg chg="del mod">
          <ac:chgData name="Nicole Pham" userId="fcf2fd0b-d239-447a-af66-38aa065618c6" providerId="ADAL" clId="{0F4EB3D3-0A26-4659-98C7-2FE044790212}" dt="2023-09-07T18:09:30.785" v="315" actId="478"/>
          <ac:picMkLst>
            <pc:docMk/>
            <pc:sldMk cId="4039896488" sldId="257"/>
            <ac:picMk id="14" creationId="{8E940CBF-49C5-4283-824C-57EEB01ACC4F}"/>
          </ac:picMkLst>
        </pc:picChg>
        <pc:picChg chg="del mod">
          <ac:chgData name="Nicole Pham" userId="fcf2fd0b-d239-447a-af66-38aa065618c6" providerId="ADAL" clId="{0F4EB3D3-0A26-4659-98C7-2FE044790212}" dt="2023-09-07T18:12:52.941" v="336" actId="478"/>
          <ac:picMkLst>
            <pc:docMk/>
            <pc:sldMk cId="4039896488" sldId="257"/>
            <ac:picMk id="17" creationId="{D62809CD-8851-8168-E85C-92EA414AA4E0}"/>
          </ac:picMkLst>
        </pc:picChg>
        <pc:picChg chg="add mod">
          <ac:chgData name="Nicole Pham" userId="fcf2fd0b-d239-447a-af66-38aa065618c6" providerId="ADAL" clId="{0F4EB3D3-0A26-4659-98C7-2FE044790212}" dt="2023-09-07T18:22:09.800" v="539" actId="1076"/>
          <ac:picMkLst>
            <pc:docMk/>
            <pc:sldMk cId="4039896488" sldId="257"/>
            <ac:picMk id="20" creationId="{CEB9E3BD-81EE-7629-E35E-75659378E1C8}"/>
          </ac:picMkLst>
        </pc:picChg>
        <pc:picChg chg="add mod">
          <ac:chgData name="Nicole Pham" userId="fcf2fd0b-d239-447a-af66-38aa065618c6" providerId="ADAL" clId="{0F4EB3D3-0A26-4659-98C7-2FE044790212}" dt="2023-09-07T18:23:03.587" v="569" actId="1076"/>
          <ac:picMkLst>
            <pc:docMk/>
            <pc:sldMk cId="4039896488" sldId="257"/>
            <ac:picMk id="28" creationId="{D5B2976B-9DD4-4853-41CF-35504995104C}"/>
          </ac:picMkLst>
        </pc:picChg>
      </pc:sldChg>
      <pc:sldChg chg="addSp modSp add del mod ord modTransition modShow">
        <pc:chgData name="Nicole Pham" userId="fcf2fd0b-d239-447a-af66-38aa065618c6" providerId="ADAL" clId="{0F4EB3D3-0A26-4659-98C7-2FE044790212}" dt="2023-09-07T18:22:22.401" v="544"/>
        <pc:sldMkLst>
          <pc:docMk/>
          <pc:sldMk cId="3696323999" sldId="2147479866"/>
        </pc:sldMkLst>
        <pc:picChg chg="add mod">
          <ac:chgData name="Nicole Pham" userId="fcf2fd0b-d239-447a-af66-38aa065618c6" providerId="ADAL" clId="{0F4EB3D3-0A26-4659-98C7-2FE044790212}" dt="2023-09-07T18:04:47.837" v="305" actId="1076"/>
          <ac:picMkLst>
            <pc:docMk/>
            <pc:sldMk cId="3696323999" sldId="2147479866"/>
            <ac:picMk id="1026" creationId="{EAF0DF2B-6F0A-494B-E29E-F49800059C54}"/>
          </ac:picMkLst>
        </pc:picChg>
        <pc:cxnChg chg="mod">
          <ac:chgData name="Nicole Pham" userId="fcf2fd0b-d239-447a-af66-38aa065618c6" providerId="ADAL" clId="{0F4EB3D3-0A26-4659-98C7-2FE044790212}" dt="2023-09-07T18:04:47.837" v="305" actId="1076"/>
          <ac:cxnSpMkLst>
            <pc:docMk/>
            <pc:sldMk cId="3696323999" sldId="2147479866"/>
            <ac:cxnSpMk id="8" creationId="{B961B4D9-9262-49CF-8C02-36BED03D646F}"/>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FBCD12-03C7-4C11-AB32-987DCAF243CB}" type="datetimeFigureOut">
              <a:rPr lang="en-DE" smtClean="0"/>
              <a:t>09/29/2023</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E13A45-2E72-4F39-8AC5-07175D913B20}" type="slidenum">
              <a:rPr lang="en-DE" smtClean="0"/>
              <a:t>‹#›</a:t>
            </a:fld>
            <a:endParaRPr lang="en-DE"/>
          </a:p>
        </p:txBody>
      </p:sp>
    </p:spTree>
    <p:extLst>
      <p:ext uri="{BB962C8B-B14F-4D97-AF65-F5344CB8AC3E}">
        <p14:creationId xmlns:p14="http://schemas.microsoft.com/office/powerpoint/2010/main" val="2783442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350" marR="0" lvl="0" indent="-6350" algn="l" defTabSz="914400" rtl="0" eaLnBrk="1" fontAlgn="auto" latinLnBrk="0" hangingPunct="1">
              <a:lnSpc>
                <a:spcPct val="107000"/>
              </a:lnSpc>
              <a:spcBef>
                <a:spcPts val="0"/>
              </a:spcBef>
              <a:spcAft>
                <a:spcPts val="15"/>
              </a:spcAft>
              <a:buClrTx/>
              <a:buSzTx/>
              <a:buFontTx/>
              <a:buNone/>
              <a:tabLst/>
              <a:defRPr/>
            </a:pPr>
            <a:r>
              <a:rPr lang="en-GB" sz="1800" b="1" dirty="0">
                <a:solidFill>
                  <a:srgbClr val="000000"/>
                </a:solidFill>
                <a:effectLst/>
                <a:latin typeface="Segoe UI" panose="020B0502040204020203" pitchFamily="34" charset="0"/>
                <a:ea typeface="Segoe UI" panose="020B0502040204020203" pitchFamily="34" charset="0"/>
              </a:rPr>
              <a:t>Guided workshop Azure SQL x Azure OpenAI –  Unlock the potential of </a:t>
            </a:r>
            <a:br>
              <a:rPr lang="en-GB" sz="1800" b="1" dirty="0">
                <a:solidFill>
                  <a:srgbClr val="000000"/>
                </a:solidFill>
                <a:effectLst/>
                <a:latin typeface="Segoe UI" panose="020B0502040204020203" pitchFamily="34" charset="0"/>
                <a:ea typeface="Segoe UI" panose="020B0502040204020203" pitchFamily="34" charset="0"/>
              </a:rPr>
            </a:br>
            <a:r>
              <a:rPr lang="en-US" sz="1800" dirty="0">
                <a:solidFill>
                  <a:srgbClr val="000000"/>
                </a:solidFill>
                <a:effectLst/>
                <a:latin typeface="Segoe UI" panose="020B0502040204020203" pitchFamily="34" charset="0"/>
                <a:ea typeface="Segoe UI" panose="020B0502040204020203" pitchFamily="34" charset="0"/>
              </a:rPr>
              <a:t>Data &amp; AI Services</a:t>
            </a:r>
            <a:r>
              <a:rPr lang="en-DE" sz="1800" dirty="0">
                <a:solidFill>
                  <a:srgbClr val="000000"/>
                </a:solidFill>
                <a:effectLst/>
                <a:latin typeface="Segoe UI" panose="020B0502040204020203" pitchFamily="34" charset="0"/>
                <a:ea typeface="Segoe UI" panose="020B0502040204020203" pitchFamily="34" charset="0"/>
              </a:rPr>
              <a:t> | </a:t>
            </a:r>
            <a:r>
              <a:rPr lang="en-US" sz="1800" dirty="0">
                <a:solidFill>
                  <a:srgbClr val="000000"/>
                </a:solidFill>
                <a:effectLst/>
                <a:latin typeface="Segoe UI" panose="020B0502040204020203" pitchFamily="34" charset="0"/>
                <a:ea typeface="Segoe UI" panose="020B0502040204020203" pitchFamily="34" charset="0"/>
              </a:rPr>
              <a:t>1</a:t>
            </a:r>
            <a:r>
              <a:rPr lang="en-DE" sz="1800" dirty="0">
                <a:solidFill>
                  <a:srgbClr val="000000"/>
                </a:solidFill>
                <a:effectLst/>
                <a:latin typeface="Segoe UI" panose="020B0502040204020203" pitchFamily="34" charset="0"/>
                <a:ea typeface="Segoe UI" panose="020B0502040204020203" pitchFamily="34" charset="0"/>
              </a:rPr>
              <a:t> Day | Onsite | Level 300 ‐ Advanced</a:t>
            </a:r>
          </a:p>
          <a:p>
            <a:pPr marL="6350" indent="-6350" algn="l">
              <a:lnSpc>
                <a:spcPct val="107000"/>
              </a:lnSpc>
              <a:spcAft>
                <a:spcPts val="15"/>
              </a:spcAft>
            </a:pPr>
            <a:endParaRPr lang="en-US" sz="1800" dirty="0">
              <a:solidFill>
                <a:srgbClr val="000000"/>
              </a:solidFill>
              <a:effectLst/>
              <a:latin typeface="Segoe UI" panose="020B0502040204020203" pitchFamily="34" charset="0"/>
              <a:ea typeface="Segoe UI" panose="020B0502040204020203" pitchFamily="34" charset="0"/>
            </a:endParaRPr>
          </a:p>
          <a:p>
            <a:pPr marL="6350" indent="-6350" algn="just">
              <a:lnSpc>
                <a:spcPct val="107000"/>
              </a:lnSpc>
              <a:spcAft>
                <a:spcPts val="15"/>
              </a:spcAft>
            </a:pPr>
            <a:endParaRPr lang="en-US" sz="1800" dirty="0">
              <a:solidFill>
                <a:srgbClr val="000000"/>
              </a:solidFill>
              <a:effectLst/>
              <a:latin typeface="Segoe UI" panose="020B0502040204020203" pitchFamily="34" charset="0"/>
              <a:ea typeface="Segoe UI" panose="020B0502040204020203" pitchFamily="34" charset="0"/>
            </a:endParaRPr>
          </a:p>
          <a:p>
            <a:pPr marL="6350" indent="-6350" algn="just">
              <a:lnSpc>
                <a:spcPct val="107000"/>
              </a:lnSpc>
              <a:spcAft>
                <a:spcPts val="15"/>
              </a:spcAft>
            </a:pPr>
            <a:r>
              <a:rPr lang="en-DE" sz="1800" dirty="0">
                <a:solidFill>
                  <a:srgbClr val="000000"/>
                </a:solidFill>
                <a:effectLst/>
                <a:latin typeface="Segoe UI" panose="020B0502040204020203" pitchFamily="34" charset="0"/>
                <a:ea typeface="Segoe UI" panose="020B0502040204020203" pitchFamily="34" charset="0"/>
              </a:rPr>
              <a:t>Azure SQL </a:t>
            </a:r>
            <a:r>
              <a:rPr lang="en-GB" sz="1800" dirty="0" err="1">
                <a:solidFill>
                  <a:srgbClr val="000000"/>
                </a:solidFill>
                <a:effectLst/>
                <a:latin typeface="Segoe UI" panose="020B0502040204020203" pitchFamily="34" charset="0"/>
                <a:ea typeface="Segoe UI" panose="020B0502040204020203" pitchFamily="34" charset="0"/>
              </a:rPr>
              <a:t>MIgrathon</a:t>
            </a:r>
            <a:r>
              <a:rPr lang="en-DE" sz="1800" dirty="0">
                <a:solidFill>
                  <a:srgbClr val="000000"/>
                </a:solidFill>
                <a:effectLst/>
                <a:latin typeface="Segoe UI" panose="020B0502040204020203" pitchFamily="34" charset="0"/>
                <a:ea typeface="Segoe UI" panose="020B0502040204020203" pitchFamily="34" charset="0"/>
              </a:rPr>
              <a:t> is a one</a:t>
            </a:r>
            <a:r>
              <a:rPr lang="en-US" sz="1800" dirty="0">
                <a:solidFill>
                  <a:srgbClr val="000000"/>
                </a:solidFill>
                <a:effectLst/>
                <a:latin typeface="Segoe UI" panose="020B0502040204020203" pitchFamily="34" charset="0"/>
                <a:ea typeface="Segoe UI" panose="020B0502040204020203" pitchFamily="34" charset="0"/>
              </a:rPr>
              <a:t>-</a:t>
            </a:r>
            <a:r>
              <a:rPr lang="en-DE" sz="1800" dirty="0">
                <a:solidFill>
                  <a:srgbClr val="000000"/>
                </a:solidFill>
                <a:effectLst/>
                <a:latin typeface="Segoe UI" panose="020B0502040204020203" pitchFamily="34" charset="0"/>
                <a:ea typeface="Segoe UI" panose="020B0502040204020203" pitchFamily="34" charset="0"/>
              </a:rPr>
              <a:t>day </a:t>
            </a:r>
            <a:r>
              <a:rPr lang="en-US" sz="1800" dirty="0">
                <a:solidFill>
                  <a:srgbClr val="000000"/>
                </a:solidFill>
                <a:effectLst/>
                <a:latin typeface="Segoe UI" panose="020B0502040204020203" pitchFamily="34" charset="0"/>
                <a:ea typeface="Segoe UI" panose="020B0502040204020203" pitchFamily="34" charset="0"/>
              </a:rPr>
              <a:t>hands-on </a:t>
            </a:r>
            <a:r>
              <a:rPr lang="en-DE" sz="1800" dirty="0">
                <a:solidFill>
                  <a:srgbClr val="000000"/>
                </a:solidFill>
                <a:effectLst/>
                <a:latin typeface="Segoe UI" panose="020B0502040204020203" pitchFamily="34" charset="0"/>
                <a:ea typeface="Segoe UI" panose="020B0502040204020203" pitchFamily="34" charset="0"/>
              </a:rPr>
              <a:t>workshop to give </a:t>
            </a:r>
            <a:r>
              <a:rPr lang="en-GB" sz="1800" dirty="0">
                <a:solidFill>
                  <a:srgbClr val="000000"/>
                </a:solidFill>
                <a:effectLst/>
                <a:latin typeface="Segoe UI" panose="020B0502040204020203" pitchFamily="34" charset="0"/>
                <a:ea typeface="Segoe UI" panose="020B0502040204020203" pitchFamily="34" charset="0"/>
              </a:rPr>
              <a:t>our </a:t>
            </a:r>
            <a:r>
              <a:rPr lang="en-DE" sz="1800" dirty="0">
                <a:solidFill>
                  <a:srgbClr val="000000"/>
                </a:solidFill>
                <a:effectLst/>
                <a:latin typeface="Segoe UI" panose="020B0502040204020203" pitchFamily="34" charset="0"/>
                <a:ea typeface="Segoe UI" panose="020B0502040204020203" pitchFamily="34" charset="0"/>
              </a:rPr>
              <a:t>customers </a:t>
            </a:r>
            <a:r>
              <a:rPr lang="en-US" sz="1800" dirty="0">
                <a:solidFill>
                  <a:srgbClr val="000000"/>
                </a:solidFill>
                <a:effectLst/>
                <a:latin typeface="Segoe UI" panose="020B0502040204020203" pitchFamily="34" charset="0"/>
                <a:ea typeface="Segoe UI" panose="020B0502040204020203" pitchFamily="34" charset="0"/>
              </a:rPr>
              <a:t>a</a:t>
            </a:r>
            <a:r>
              <a:rPr lang="en-DE" sz="1800" dirty="0">
                <a:solidFill>
                  <a:srgbClr val="000000"/>
                </a:solidFill>
                <a:effectLst/>
                <a:latin typeface="Segoe UI" panose="020B0502040204020203" pitchFamily="34" charset="0"/>
                <a:ea typeface="Segoe UI" panose="020B0502040204020203" pitchFamily="34" charset="0"/>
              </a:rPr>
              <a:t>n introduction </a:t>
            </a:r>
            <a:r>
              <a:rPr lang="en-GB" sz="1800" dirty="0">
                <a:solidFill>
                  <a:srgbClr val="000000"/>
                </a:solidFill>
                <a:effectLst/>
                <a:latin typeface="Segoe UI" panose="020B0502040204020203" pitchFamily="34" charset="0"/>
                <a:ea typeface="Segoe UI" panose="020B0502040204020203" pitchFamily="34" charset="0"/>
              </a:rPr>
              <a:t>about </a:t>
            </a:r>
            <a:r>
              <a:rPr lang="en-US" sz="1800" dirty="0">
                <a:solidFill>
                  <a:srgbClr val="000000"/>
                </a:solidFill>
                <a:effectLst/>
                <a:latin typeface="Segoe UI" panose="020B0502040204020203" pitchFamily="34" charset="0"/>
                <a:ea typeface="Segoe UI" panose="020B0502040204020203" pitchFamily="34" charset="0"/>
              </a:rPr>
              <a:t>how </a:t>
            </a:r>
            <a:r>
              <a:rPr lang="en-DE" sz="1800" dirty="0">
                <a:solidFill>
                  <a:srgbClr val="000000"/>
                </a:solidFill>
                <a:effectLst/>
                <a:latin typeface="Segoe UI" panose="020B0502040204020203" pitchFamily="34" charset="0"/>
                <a:ea typeface="Segoe UI" panose="020B0502040204020203" pitchFamily="34" charset="0"/>
              </a:rPr>
              <a:t>to migrate an SQL database to Azure Managed Instance, Azure SQL monitoring, performance analysis, and some security features. The Azure SQL </a:t>
            </a:r>
            <a:r>
              <a:rPr lang="en-GB" sz="1800" dirty="0" err="1">
                <a:solidFill>
                  <a:srgbClr val="000000"/>
                </a:solidFill>
                <a:effectLst/>
                <a:latin typeface="Segoe UI" panose="020B0502040204020203" pitchFamily="34" charset="0"/>
                <a:ea typeface="Segoe UI" panose="020B0502040204020203" pitchFamily="34" charset="0"/>
              </a:rPr>
              <a:t>MIgrathon</a:t>
            </a:r>
            <a:r>
              <a:rPr lang="en-DE" sz="1800" dirty="0">
                <a:solidFill>
                  <a:srgbClr val="000000"/>
                </a:solidFill>
                <a:effectLst/>
                <a:latin typeface="Segoe UI" panose="020B0502040204020203" pitchFamily="34" charset="0"/>
                <a:ea typeface="Segoe UI" panose="020B0502040204020203" pitchFamily="34" charset="0"/>
              </a:rPr>
              <a:t> is designed </a:t>
            </a:r>
            <a:r>
              <a:rPr lang="en-GB" sz="1800" dirty="0">
                <a:solidFill>
                  <a:srgbClr val="000000"/>
                </a:solidFill>
                <a:effectLst/>
                <a:latin typeface="Segoe UI" panose="020B0502040204020203" pitchFamily="34" charset="0"/>
                <a:ea typeface="Segoe UI" panose="020B0502040204020203" pitchFamily="34" charset="0"/>
              </a:rPr>
              <a:t>in a way where</a:t>
            </a:r>
            <a:r>
              <a:rPr lang="en-DE" sz="1800" dirty="0">
                <a:solidFill>
                  <a:srgbClr val="000000"/>
                </a:solidFill>
                <a:effectLst/>
                <a:latin typeface="Segoe UI" panose="020B0502040204020203" pitchFamily="34" charset="0"/>
                <a:ea typeface="Segoe UI" panose="020B0502040204020203" pitchFamily="34" charset="0"/>
              </a:rPr>
              <a:t> introduced theoretical content will directly </a:t>
            </a:r>
            <a:r>
              <a:rPr lang="en-GB" sz="1800" dirty="0">
                <a:solidFill>
                  <a:srgbClr val="000000"/>
                </a:solidFill>
                <a:effectLst/>
                <a:latin typeface="Segoe UI" panose="020B0502040204020203" pitchFamily="34" charset="0"/>
                <a:ea typeface="Segoe UI" panose="020B0502040204020203" pitchFamily="34" charset="0"/>
              </a:rPr>
              <a:t>be </a:t>
            </a:r>
            <a:r>
              <a:rPr lang="en-DE" sz="1800" dirty="0">
                <a:solidFill>
                  <a:srgbClr val="000000"/>
                </a:solidFill>
                <a:effectLst/>
                <a:latin typeface="Segoe UI" panose="020B0502040204020203" pitchFamily="34" charset="0"/>
                <a:ea typeface="Segoe UI" panose="020B0502040204020203" pitchFamily="34" charset="0"/>
              </a:rPr>
              <a:t>performed in practical labs independently by the </a:t>
            </a:r>
            <a:r>
              <a:rPr lang="en-GB" sz="1800" dirty="0">
                <a:solidFill>
                  <a:srgbClr val="000000"/>
                </a:solidFill>
                <a:effectLst/>
                <a:latin typeface="Segoe UI" panose="020B0502040204020203" pitchFamily="34" charset="0"/>
                <a:ea typeface="Segoe UI" panose="020B0502040204020203" pitchFamily="34" charset="0"/>
              </a:rPr>
              <a:t>attendees</a:t>
            </a:r>
            <a:r>
              <a:rPr lang="en-DE" sz="1800" dirty="0">
                <a:solidFill>
                  <a:srgbClr val="000000"/>
                </a:solidFill>
                <a:effectLst/>
                <a:latin typeface="Segoe UI" panose="020B0502040204020203" pitchFamily="34" charset="0"/>
                <a:ea typeface="Segoe UI" panose="020B0502040204020203" pitchFamily="34" charset="0"/>
              </a:rPr>
              <a:t> with expert guidance.</a:t>
            </a:r>
            <a:endParaRPr lang="en-US" sz="1800" dirty="0">
              <a:solidFill>
                <a:srgbClr val="000000"/>
              </a:solidFill>
              <a:effectLst/>
              <a:latin typeface="Segoe UI" panose="020B0502040204020203" pitchFamily="34" charset="0"/>
              <a:ea typeface="Segoe UI" panose="020B0502040204020203" pitchFamily="34" charset="0"/>
            </a:endParaRPr>
          </a:p>
          <a:p>
            <a:pPr marL="6350" indent="-6350" algn="just">
              <a:lnSpc>
                <a:spcPct val="107000"/>
              </a:lnSpc>
              <a:spcAft>
                <a:spcPts val="15"/>
              </a:spcAft>
            </a:pPr>
            <a:endParaRPr lang="en-DE" sz="1800" dirty="0">
              <a:solidFill>
                <a:srgbClr val="000000"/>
              </a:solidFill>
              <a:effectLst/>
              <a:latin typeface="Segoe UI" panose="020B0502040204020203" pitchFamily="34" charset="0"/>
              <a:ea typeface="Segoe UI" panose="020B0502040204020203" pitchFamily="34" charset="0"/>
            </a:endParaRPr>
          </a:p>
          <a:p>
            <a:pPr marL="6350" indent="-6350" algn="just">
              <a:lnSpc>
                <a:spcPct val="107000"/>
              </a:lnSpc>
              <a:spcAft>
                <a:spcPts val="15"/>
              </a:spcAft>
            </a:pPr>
            <a:r>
              <a:rPr lang="en-DE" sz="1800" dirty="0">
                <a:solidFill>
                  <a:srgbClr val="000000"/>
                </a:solidFill>
                <a:effectLst/>
                <a:latin typeface="Segoe UI" panose="020B0502040204020203" pitchFamily="34" charset="0"/>
                <a:ea typeface="Segoe UI" panose="020B0502040204020203" pitchFamily="34" charset="0"/>
              </a:rPr>
              <a:t>Customers which decide to proceed with database migration </a:t>
            </a:r>
            <a:r>
              <a:rPr lang="en-DE" sz="1800" dirty="0" err="1">
                <a:solidFill>
                  <a:srgbClr val="000000"/>
                </a:solidFill>
                <a:effectLst/>
                <a:latin typeface="Segoe UI" panose="020B0502040204020203" pitchFamily="34" charset="0"/>
                <a:ea typeface="Segoe UI" panose="020B0502040204020203" pitchFamily="34" charset="0"/>
              </a:rPr>
              <a:t>wil</a:t>
            </a:r>
            <a:r>
              <a:rPr lang="en-DE" sz="1800" dirty="0">
                <a:solidFill>
                  <a:srgbClr val="000000"/>
                </a:solidFill>
                <a:effectLst/>
                <a:latin typeface="Segoe UI" panose="020B0502040204020203" pitchFamily="34" charset="0"/>
                <a:ea typeface="Segoe UI" panose="020B0502040204020203" pitchFamily="34" charset="0"/>
              </a:rPr>
              <a:t> be </a:t>
            </a:r>
            <a:r>
              <a:rPr lang="en-GB" sz="1800" dirty="0">
                <a:solidFill>
                  <a:srgbClr val="000000"/>
                </a:solidFill>
                <a:effectLst/>
                <a:latin typeface="Segoe UI" panose="020B0502040204020203" pitchFamily="34" charset="0"/>
                <a:ea typeface="Segoe UI" panose="020B0502040204020203" pitchFamily="34" charset="0"/>
              </a:rPr>
              <a:t>eligible for additional free-of-charge offerings from Microsoft.</a:t>
            </a:r>
          </a:p>
          <a:p>
            <a:pPr marL="6350" indent="-6350" algn="just">
              <a:lnSpc>
                <a:spcPct val="107000"/>
              </a:lnSpc>
              <a:spcAft>
                <a:spcPts val="15"/>
              </a:spcAft>
            </a:pPr>
            <a:endParaRPr lang="en-GB" sz="1800" dirty="0">
              <a:solidFill>
                <a:srgbClr val="000000"/>
              </a:solidFill>
              <a:effectLst/>
              <a:latin typeface="Segoe UI" panose="020B0502040204020203" pitchFamily="34" charset="0"/>
              <a:ea typeface="Segoe UI" panose="020B0502040204020203" pitchFamily="34" charset="0"/>
            </a:endParaRPr>
          </a:p>
          <a:p>
            <a:pPr marL="6350" indent="-6350">
              <a:lnSpc>
                <a:spcPct val="107000"/>
              </a:lnSpc>
              <a:spcAft>
                <a:spcPts val="15"/>
              </a:spcAft>
            </a:pPr>
            <a:r>
              <a:rPr lang="en-DE" sz="1800" b="1" kern="0" dirty="0">
                <a:solidFill>
                  <a:srgbClr val="000000"/>
                </a:solidFill>
                <a:effectLst/>
                <a:latin typeface="Segoe UI" panose="020B0502040204020203" pitchFamily="34" charset="0"/>
                <a:ea typeface="Segoe UI" panose="020B0502040204020203" pitchFamily="34" charset="0"/>
              </a:rPr>
              <a:t> </a:t>
            </a:r>
          </a:p>
          <a:p>
            <a:pPr marL="10795" indent="-6350">
              <a:lnSpc>
                <a:spcPct val="107000"/>
              </a:lnSpc>
              <a:spcAft>
                <a:spcPts val="540"/>
              </a:spcAft>
            </a:pPr>
            <a:r>
              <a:rPr lang="en-GB" sz="1800" b="1" kern="0" dirty="0">
                <a:solidFill>
                  <a:srgbClr val="000000"/>
                </a:solidFill>
                <a:effectLst/>
                <a:latin typeface="Segoe UI" panose="020B0502040204020203" pitchFamily="34" charset="0"/>
                <a:ea typeface="Segoe UI" panose="020B0502040204020203" pitchFamily="34" charset="0"/>
              </a:rPr>
              <a:t>Agenda</a:t>
            </a:r>
            <a:endParaRPr lang="en-DE" sz="1800" b="1" kern="0" dirty="0">
              <a:solidFill>
                <a:srgbClr val="000000"/>
              </a:solidFill>
              <a:effectLst/>
              <a:latin typeface="Segoe UI" panose="020B0502040204020203" pitchFamily="34" charset="0"/>
              <a:ea typeface="Segoe UI" panose="020B0502040204020203" pitchFamily="34" charset="0"/>
            </a:endParaRPr>
          </a:p>
          <a:p>
            <a:pPr marL="342900" lvl="0" indent="-342900">
              <a:lnSpc>
                <a:spcPct val="107000"/>
              </a:lnSpc>
              <a:buFont typeface="Symbol" panose="05050102010706020507" pitchFamily="18" charset="2"/>
              <a:buChar char=""/>
            </a:pPr>
            <a:r>
              <a:rPr lang="en-DE" sz="1800" dirty="0">
                <a:solidFill>
                  <a:srgbClr val="000000"/>
                </a:solidFill>
                <a:effectLst/>
                <a:latin typeface="Segoe UI" panose="020B0502040204020203" pitchFamily="34" charset="0"/>
                <a:ea typeface="Segoe UI" panose="020B0502040204020203" pitchFamily="34" charset="0"/>
              </a:rPr>
              <a:t>Introduction</a:t>
            </a:r>
          </a:p>
          <a:p>
            <a:pPr marL="342900" lvl="0" indent="-342900" fontAlgn="base">
              <a:lnSpc>
                <a:spcPct val="111000"/>
              </a:lnSpc>
              <a:spcAft>
                <a:spcPts val="50"/>
              </a:spcAft>
              <a:buClr>
                <a:srgbClr val="000000"/>
              </a:buClr>
              <a:buSzPts val="1100"/>
              <a:buFont typeface="Arial" panose="020B0604020202020204" pitchFamily="34" charset="0"/>
              <a:buChar char="▪"/>
            </a:pPr>
            <a:r>
              <a:rPr lang="en-US" sz="1800" u="none" strike="noStrike" kern="100" dirty="0">
                <a:solidFill>
                  <a:srgbClr val="000000"/>
                </a:solidFill>
                <a:effectLst/>
                <a:uFill>
                  <a:solidFill>
                    <a:srgbClr val="000000"/>
                  </a:solidFill>
                </a:uFill>
                <a:latin typeface="Segoe UI" panose="020B0502040204020203" pitchFamily="34" charset="0"/>
                <a:ea typeface="Segoe UI" panose="020B0502040204020203" pitchFamily="34" charset="0"/>
                <a:cs typeface="Wingdings" panose="05000000000000000000" pitchFamily="2" charset="2"/>
              </a:rPr>
              <a:t>Modul 1: Build data foundation by assessing and migrating databases to Azure SQL Family </a:t>
            </a:r>
            <a:endParaRPr lang="en-DE" sz="1800" u="none" strike="noStrike" kern="100" dirty="0">
              <a:solidFill>
                <a:srgbClr val="000000"/>
              </a:solidFill>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marL="342900" lvl="0" indent="-342900" fontAlgn="base">
              <a:lnSpc>
                <a:spcPct val="111000"/>
              </a:lnSpc>
              <a:spcAft>
                <a:spcPts val="50"/>
              </a:spcAft>
              <a:buClr>
                <a:srgbClr val="000000"/>
              </a:buClr>
              <a:buSzPts val="1100"/>
              <a:buFont typeface="Arial" panose="020B0604020202020204" pitchFamily="34" charset="0"/>
              <a:buChar char="▪"/>
            </a:pPr>
            <a:r>
              <a:rPr lang="en-US" sz="1800" u="none" strike="noStrike" kern="100" dirty="0">
                <a:solidFill>
                  <a:srgbClr val="000000"/>
                </a:solidFill>
                <a:effectLst/>
                <a:uFill>
                  <a:solidFill>
                    <a:srgbClr val="000000"/>
                  </a:solidFill>
                </a:uFill>
                <a:latin typeface="Segoe UI" panose="020B0502040204020203" pitchFamily="34" charset="0"/>
                <a:ea typeface="Segoe UI" panose="020B0502040204020203" pitchFamily="34" charset="0"/>
                <a:cs typeface="Wingdings" panose="05000000000000000000" pitchFamily="2" charset="2"/>
              </a:rPr>
              <a:t>Modul 2: Deploy OpenAI application, ensure data quality for OpenAI and query Azure SQL with natural language. </a:t>
            </a:r>
            <a:endParaRPr lang="en-DE" sz="1800" u="none" strike="noStrike" kern="100" dirty="0">
              <a:solidFill>
                <a:srgbClr val="000000"/>
              </a:solidFill>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marL="342900" lvl="0" indent="-342900" fontAlgn="base">
              <a:lnSpc>
                <a:spcPct val="111000"/>
              </a:lnSpc>
              <a:spcAft>
                <a:spcPts val="50"/>
              </a:spcAft>
              <a:buClr>
                <a:srgbClr val="000000"/>
              </a:buClr>
              <a:buSzPts val="1100"/>
              <a:buFont typeface="Arial" panose="020B0604020202020204" pitchFamily="34" charset="0"/>
              <a:buChar char="▪"/>
            </a:pPr>
            <a:r>
              <a:rPr lang="en-US" sz="1800" u="none" strike="noStrike" kern="100" dirty="0">
                <a:solidFill>
                  <a:srgbClr val="000000"/>
                </a:solidFill>
                <a:effectLst/>
                <a:uFill>
                  <a:solidFill>
                    <a:srgbClr val="000000"/>
                  </a:solidFill>
                </a:uFill>
                <a:latin typeface="Segoe UI" panose="020B0502040204020203" pitchFamily="34" charset="0"/>
                <a:ea typeface="Segoe UI" panose="020B0502040204020203" pitchFamily="34" charset="0"/>
                <a:cs typeface="Wingdings" panose="05000000000000000000" pitchFamily="2" charset="2"/>
              </a:rPr>
              <a:t>Modul 3: Generate actionable insights and persist new data Azure SQL family. </a:t>
            </a:r>
            <a:endParaRPr lang="en-DE" sz="1800" u="none" strike="noStrike" kern="100" dirty="0">
              <a:solidFill>
                <a:srgbClr val="000000"/>
              </a:solidFill>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marL="6350" indent="-6350">
              <a:lnSpc>
                <a:spcPct val="107000"/>
              </a:lnSpc>
              <a:spcAft>
                <a:spcPts val="15"/>
              </a:spcAft>
            </a:pPr>
            <a:r>
              <a:rPr lang="en-GB" sz="1800" dirty="0">
                <a:solidFill>
                  <a:srgbClr val="000000"/>
                </a:solidFill>
                <a:effectLst/>
                <a:latin typeface="Segoe UI" panose="020B0502040204020203" pitchFamily="34" charset="0"/>
                <a:ea typeface="Segoe UI" panose="020B0502040204020203" pitchFamily="34" charset="0"/>
              </a:rPr>
              <a:t> </a:t>
            </a:r>
            <a:endParaRPr lang="en-DE" sz="1800" dirty="0">
              <a:solidFill>
                <a:srgbClr val="000000"/>
              </a:solidFill>
              <a:effectLst/>
              <a:latin typeface="Segoe UI" panose="020B0502040204020203" pitchFamily="34" charset="0"/>
              <a:ea typeface="Segoe UI" panose="020B0502040204020203" pitchFamily="34" charset="0"/>
            </a:endParaRPr>
          </a:p>
          <a:p>
            <a:pPr marL="1270" indent="-6350">
              <a:lnSpc>
                <a:spcPct val="107000"/>
              </a:lnSpc>
              <a:spcAft>
                <a:spcPts val="540"/>
              </a:spcAft>
            </a:pPr>
            <a:br>
              <a:rPr lang="en-DE" sz="2800" dirty="0">
                <a:effectLst/>
              </a:rPr>
            </a:br>
            <a:r>
              <a:rPr lang="en-US" sz="1800" b="1" kern="0" dirty="0">
                <a:solidFill>
                  <a:srgbClr val="000000"/>
                </a:solidFill>
                <a:effectLst/>
                <a:latin typeface="Segoe UI" panose="020B0502040204020203" pitchFamily="34" charset="0"/>
                <a:ea typeface="Segoe UI" panose="020B0502040204020203" pitchFamily="34" charset="0"/>
              </a:rPr>
              <a:t>Contact URL:  </a:t>
            </a:r>
            <a:r>
              <a:rPr lang="en-GB" sz="1800" b="0" kern="0" dirty="0">
                <a:solidFill>
                  <a:srgbClr val="000000"/>
                </a:solidFill>
                <a:effectLst/>
                <a:latin typeface="Segoe UI" panose="020B0502040204020203" pitchFamily="34" charset="0"/>
                <a:ea typeface="Segoe UI" panose="020B0502040204020203" pitchFamily="34" charset="0"/>
              </a:rPr>
              <a:t>(Will be communicated)</a:t>
            </a:r>
            <a:r>
              <a:rPr lang="en-GB" sz="1800" b="1" kern="0" dirty="0">
                <a:solidFill>
                  <a:srgbClr val="000000"/>
                </a:solidFill>
                <a:effectLst/>
                <a:latin typeface="Segoe UI" panose="020B0502040204020203" pitchFamily="34" charset="0"/>
                <a:ea typeface="Segoe UI" panose="020B0502040204020203" pitchFamily="34" charset="0"/>
              </a:rPr>
              <a:t> </a:t>
            </a:r>
            <a:endParaRPr lang="en-DE" sz="1800" b="1" kern="0" dirty="0">
              <a:solidFill>
                <a:srgbClr val="000000"/>
              </a:solidFill>
              <a:effectLst/>
              <a:latin typeface="Segoe UI" panose="020B0502040204020203" pitchFamily="34" charset="0"/>
              <a:ea typeface="Segoe UI" panose="020B0502040204020203" pitchFamily="34" charset="0"/>
            </a:endParaRPr>
          </a:p>
          <a:p>
            <a:pPr marL="6350" indent="-6350">
              <a:lnSpc>
                <a:spcPct val="107000"/>
              </a:lnSpc>
              <a:spcAft>
                <a:spcPts val="15"/>
              </a:spcAft>
            </a:pPr>
            <a:r>
              <a:rPr lang="en-US" sz="1800" dirty="0">
                <a:solidFill>
                  <a:srgbClr val="000000"/>
                </a:solidFill>
                <a:effectLst/>
                <a:latin typeface="Segoe UI" panose="020B0502040204020203" pitchFamily="34" charset="0"/>
                <a:ea typeface="Segoe UI" panose="020B0502040204020203" pitchFamily="34" charset="0"/>
              </a:rPr>
              <a:t> </a:t>
            </a:r>
            <a:endParaRPr lang="en-DE" sz="1800" dirty="0">
              <a:solidFill>
                <a:srgbClr val="000000"/>
              </a:solidFill>
              <a:effectLst/>
              <a:latin typeface="Segoe UI" panose="020B0502040204020203" pitchFamily="34" charset="0"/>
              <a:ea typeface="Segoe UI" panose="020B0502040204020203" pitchFamily="34" charset="0"/>
            </a:endParaRPr>
          </a:p>
          <a:p>
            <a:pPr marL="6350" indent="-6350">
              <a:lnSpc>
                <a:spcPct val="107000"/>
              </a:lnSpc>
              <a:spcAft>
                <a:spcPts val="15"/>
              </a:spcAft>
            </a:pPr>
            <a:r>
              <a:rPr lang="en-US" sz="1800" dirty="0">
                <a:solidFill>
                  <a:srgbClr val="000000"/>
                </a:solidFill>
                <a:effectLst/>
                <a:latin typeface="Segoe UI" panose="020B0502040204020203" pitchFamily="34" charset="0"/>
                <a:ea typeface="Segoe UI" panose="020B0502040204020203" pitchFamily="34" charset="0"/>
              </a:rPr>
              <a:t>*Customers which decide to proceed with database migration </a:t>
            </a:r>
            <a:endParaRPr lang="en-DE" sz="1800" dirty="0">
              <a:solidFill>
                <a:srgbClr val="000000"/>
              </a:solidFill>
              <a:effectLst/>
              <a:latin typeface="Segoe UI" panose="020B0502040204020203" pitchFamily="34" charset="0"/>
              <a:ea typeface="Segoe UI" panose="020B0502040204020203" pitchFamily="34" charset="0"/>
            </a:endParaRPr>
          </a:p>
          <a:p>
            <a:pPr marL="6350" indent="-6350">
              <a:lnSpc>
                <a:spcPct val="107000"/>
              </a:lnSpc>
              <a:spcAft>
                <a:spcPts val="15"/>
              </a:spcAft>
            </a:pPr>
            <a:r>
              <a:rPr lang="en-US" sz="1800" dirty="0">
                <a:solidFill>
                  <a:srgbClr val="000000"/>
                </a:solidFill>
                <a:effectLst/>
                <a:latin typeface="Segoe UI" panose="020B0502040204020203" pitchFamily="34" charset="0"/>
                <a:ea typeface="Segoe UI" panose="020B0502040204020203" pitchFamily="34" charset="0"/>
              </a:rPr>
              <a:t>to Azure will receive a production deployment oversight </a:t>
            </a:r>
            <a:endParaRPr lang="en-DE" sz="1800" dirty="0">
              <a:solidFill>
                <a:srgbClr val="000000"/>
              </a:solidFill>
              <a:effectLst/>
              <a:latin typeface="Segoe UI" panose="020B0502040204020203" pitchFamily="34" charset="0"/>
              <a:ea typeface="Segoe UI" panose="020B0502040204020203" pitchFamily="34" charset="0"/>
            </a:endParaRPr>
          </a:p>
          <a:p>
            <a:pPr marL="6350" indent="-6350">
              <a:lnSpc>
                <a:spcPct val="107000"/>
              </a:lnSpc>
              <a:spcAft>
                <a:spcPts val="15"/>
              </a:spcAft>
            </a:pPr>
            <a:r>
              <a:rPr lang="en-US" sz="1800" dirty="0">
                <a:solidFill>
                  <a:srgbClr val="000000"/>
                </a:solidFill>
                <a:effectLst/>
                <a:latin typeface="Segoe UI" panose="020B0502040204020203" pitchFamily="34" charset="0"/>
                <a:ea typeface="Segoe UI" panose="020B0502040204020203" pitchFamily="34" charset="0"/>
              </a:rPr>
              <a:t>guidance for the first migration for free (worth USD 26k) and </a:t>
            </a:r>
            <a:endParaRPr lang="en-DE" sz="1800" dirty="0">
              <a:solidFill>
                <a:srgbClr val="000000"/>
              </a:solidFill>
              <a:effectLst/>
              <a:latin typeface="Segoe UI" panose="020B0502040204020203" pitchFamily="34" charset="0"/>
              <a:ea typeface="Segoe UI" panose="020B0502040204020203" pitchFamily="34" charset="0"/>
            </a:endParaRPr>
          </a:p>
          <a:p>
            <a:pPr marL="6350" indent="-6350">
              <a:lnSpc>
                <a:spcPct val="107000"/>
              </a:lnSpc>
              <a:spcAft>
                <a:spcPts val="15"/>
              </a:spcAft>
            </a:pPr>
            <a:r>
              <a:rPr lang="en-US" sz="1800" dirty="0">
                <a:solidFill>
                  <a:srgbClr val="000000"/>
                </a:solidFill>
                <a:effectLst/>
                <a:latin typeface="Segoe UI" panose="020B0502040204020203" pitchFamily="34" charset="0"/>
                <a:ea typeface="Segoe UI" panose="020B0502040204020203" pitchFamily="34" charset="0"/>
              </a:rPr>
              <a:t>can join SQL migration factory program.</a:t>
            </a:r>
            <a:endParaRPr lang="en-DE" sz="1800" dirty="0">
              <a:solidFill>
                <a:srgbClr val="000000"/>
              </a:solidFill>
              <a:effectLst/>
              <a:latin typeface="Segoe UI" panose="020B0502040204020203" pitchFamily="34" charset="0"/>
              <a:ea typeface="Segoe UI" panose="020B0502040204020203" pitchFamily="34" charset="0"/>
            </a:endParaRPr>
          </a:p>
          <a:p>
            <a:pPr marL="6350" indent="-6350">
              <a:lnSpc>
                <a:spcPct val="107000"/>
              </a:lnSpc>
              <a:spcAft>
                <a:spcPts val="15"/>
              </a:spcAft>
            </a:pPr>
            <a:r>
              <a:rPr lang="en-US" sz="1800" dirty="0">
                <a:solidFill>
                  <a:srgbClr val="000000"/>
                </a:solidFill>
                <a:effectLst/>
                <a:latin typeface="Segoe UI" panose="020B0502040204020203" pitchFamily="34" charset="0"/>
                <a:ea typeface="Segoe UI" panose="020B0502040204020203" pitchFamily="34" charset="0"/>
              </a:rPr>
              <a:t> </a:t>
            </a:r>
            <a:endParaRPr lang="en-DE" sz="1800" dirty="0">
              <a:solidFill>
                <a:srgbClr val="000000"/>
              </a:solidFill>
              <a:effectLst/>
              <a:latin typeface="Segoe UI" panose="020B0502040204020203" pitchFamily="34" charset="0"/>
              <a:ea typeface="Segoe UI" panose="020B0502040204020203" pitchFamily="34" charset="0"/>
            </a:endParaRPr>
          </a:p>
          <a:p>
            <a:pPr marL="6350" indent="-6350" algn="just">
              <a:lnSpc>
                <a:spcPct val="107000"/>
              </a:lnSpc>
              <a:spcAft>
                <a:spcPts val="15"/>
              </a:spcAft>
            </a:pPr>
            <a:endParaRPr lang="en-DE" sz="1800" dirty="0">
              <a:solidFill>
                <a:srgbClr val="000000"/>
              </a:solidFill>
              <a:effectLst/>
              <a:latin typeface="Segoe UI" panose="020B0502040204020203" pitchFamily="34" charset="0"/>
              <a:ea typeface="Segoe UI" panose="020B0502040204020203" pitchFamily="34" charset="0"/>
            </a:endParaRPr>
          </a:p>
          <a:p>
            <a:endParaRPr lang="en-DE" dirty="0"/>
          </a:p>
        </p:txBody>
      </p:sp>
      <p:sp>
        <p:nvSpPr>
          <p:cNvPr id="4" name="Slide Number Placeholder 3"/>
          <p:cNvSpPr>
            <a:spLocks noGrp="1"/>
          </p:cNvSpPr>
          <p:nvPr>
            <p:ph type="sldNum" sz="quarter" idx="5"/>
          </p:nvPr>
        </p:nvSpPr>
        <p:spPr/>
        <p:txBody>
          <a:bodyPr/>
          <a:lstStyle/>
          <a:p>
            <a:fld id="{84E13A45-2E72-4F39-8AC5-07175D913B20}" type="slidenum">
              <a:rPr lang="en-DE" smtClean="0"/>
              <a:t>1</a:t>
            </a:fld>
            <a:endParaRPr lang="en-DE"/>
          </a:p>
        </p:txBody>
      </p:sp>
    </p:spTree>
    <p:extLst>
      <p:ext uri="{BB962C8B-B14F-4D97-AF65-F5344CB8AC3E}">
        <p14:creationId xmlns:p14="http://schemas.microsoft.com/office/powerpoint/2010/main" val="3751176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2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endParaRPr lang="en-US" b="0" i="0" dirty="0">
              <a:solidFill>
                <a:srgbClr val="D1D5DB"/>
              </a:solidFill>
              <a:effectLst/>
              <a:latin typeface="Söhne"/>
            </a:endParaRPr>
          </a:p>
        </p:txBody>
      </p:sp>
      <p:sp>
        <p:nvSpPr>
          <p:cNvPr id="394" name="Google Shape;39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405230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350" marR="0" lvl="0" indent="-6350" algn="l" defTabSz="914400" rtl="0" eaLnBrk="1" fontAlgn="auto" latinLnBrk="0" hangingPunct="1">
              <a:lnSpc>
                <a:spcPct val="107000"/>
              </a:lnSpc>
              <a:spcBef>
                <a:spcPts val="0"/>
              </a:spcBef>
              <a:spcAft>
                <a:spcPts val="15"/>
              </a:spcAft>
              <a:buClrTx/>
              <a:buSzTx/>
              <a:buFontTx/>
              <a:buNone/>
              <a:tabLst/>
              <a:defRPr/>
            </a:pPr>
            <a:r>
              <a:rPr lang="en-GB" sz="1800" b="1" dirty="0">
                <a:solidFill>
                  <a:srgbClr val="000000"/>
                </a:solidFill>
                <a:effectLst/>
                <a:latin typeface="Segoe UI" panose="020B0502040204020203" pitchFamily="34" charset="0"/>
                <a:ea typeface="Segoe UI" panose="020B0502040204020203" pitchFamily="34" charset="0"/>
              </a:rPr>
              <a:t>Guided Azure SQL </a:t>
            </a:r>
            <a:r>
              <a:rPr lang="en-GB" sz="1800" b="1" dirty="0" err="1">
                <a:solidFill>
                  <a:srgbClr val="000000"/>
                </a:solidFill>
                <a:effectLst/>
                <a:latin typeface="Segoe UI" panose="020B0502040204020203" pitchFamily="34" charset="0"/>
                <a:ea typeface="Segoe UI" panose="020B0502040204020203" pitchFamily="34" charset="0"/>
              </a:rPr>
              <a:t>MIgrathon</a:t>
            </a:r>
            <a:r>
              <a:rPr lang="en-GB" sz="1800" b="1" dirty="0">
                <a:solidFill>
                  <a:srgbClr val="000000"/>
                </a:solidFill>
                <a:effectLst/>
                <a:latin typeface="Segoe UI" panose="020B0502040204020203" pitchFamily="34" charset="0"/>
                <a:ea typeface="Segoe UI" panose="020B0502040204020203" pitchFamily="34" charset="0"/>
              </a:rPr>
              <a:t> – Data migration from zero to hero </a:t>
            </a:r>
            <a:br>
              <a:rPr lang="en-GB" sz="1800" b="1" dirty="0">
                <a:solidFill>
                  <a:srgbClr val="000000"/>
                </a:solidFill>
                <a:effectLst/>
                <a:latin typeface="Segoe UI" panose="020B0502040204020203" pitchFamily="34" charset="0"/>
                <a:ea typeface="Segoe UI" panose="020B0502040204020203" pitchFamily="34" charset="0"/>
              </a:rPr>
            </a:br>
            <a:r>
              <a:rPr lang="en-US" sz="1800" dirty="0">
                <a:solidFill>
                  <a:srgbClr val="000000"/>
                </a:solidFill>
                <a:effectLst/>
                <a:latin typeface="Segoe UI" panose="020B0502040204020203" pitchFamily="34" charset="0"/>
                <a:ea typeface="Segoe UI" panose="020B0502040204020203" pitchFamily="34" charset="0"/>
              </a:rPr>
              <a:t>Data Services</a:t>
            </a:r>
            <a:r>
              <a:rPr lang="en-DE" sz="1800" dirty="0">
                <a:solidFill>
                  <a:srgbClr val="000000"/>
                </a:solidFill>
                <a:effectLst/>
                <a:latin typeface="Segoe UI" panose="020B0502040204020203" pitchFamily="34" charset="0"/>
                <a:ea typeface="Segoe UI" panose="020B0502040204020203" pitchFamily="34" charset="0"/>
              </a:rPr>
              <a:t> | </a:t>
            </a:r>
            <a:r>
              <a:rPr lang="en-US" sz="1800" dirty="0">
                <a:solidFill>
                  <a:srgbClr val="000000"/>
                </a:solidFill>
                <a:effectLst/>
                <a:latin typeface="Segoe UI" panose="020B0502040204020203" pitchFamily="34" charset="0"/>
                <a:ea typeface="Segoe UI" panose="020B0502040204020203" pitchFamily="34" charset="0"/>
              </a:rPr>
              <a:t>1</a:t>
            </a:r>
            <a:r>
              <a:rPr lang="en-DE" sz="1800" dirty="0">
                <a:solidFill>
                  <a:srgbClr val="000000"/>
                </a:solidFill>
                <a:effectLst/>
                <a:latin typeface="Segoe UI" panose="020B0502040204020203" pitchFamily="34" charset="0"/>
                <a:ea typeface="Segoe UI" panose="020B0502040204020203" pitchFamily="34" charset="0"/>
              </a:rPr>
              <a:t> Day | Onsite | Level 300 ‐ Advanced</a:t>
            </a:r>
          </a:p>
          <a:p>
            <a:pPr marL="6350" indent="-6350" algn="l">
              <a:lnSpc>
                <a:spcPct val="107000"/>
              </a:lnSpc>
              <a:spcAft>
                <a:spcPts val="15"/>
              </a:spcAft>
            </a:pPr>
            <a:endParaRPr lang="en-US" sz="1800" dirty="0">
              <a:solidFill>
                <a:srgbClr val="000000"/>
              </a:solidFill>
              <a:effectLst/>
              <a:latin typeface="Segoe UI" panose="020B0502040204020203" pitchFamily="34" charset="0"/>
              <a:ea typeface="Segoe UI" panose="020B0502040204020203" pitchFamily="34" charset="0"/>
            </a:endParaRPr>
          </a:p>
          <a:p>
            <a:pPr marL="6350" indent="-6350" algn="just">
              <a:lnSpc>
                <a:spcPct val="107000"/>
              </a:lnSpc>
              <a:spcAft>
                <a:spcPts val="15"/>
              </a:spcAft>
            </a:pPr>
            <a:endParaRPr lang="en-US" sz="1800" dirty="0">
              <a:solidFill>
                <a:srgbClr val="000000"/>
              </a:solidFill>
              <a:effectLst/>
              <a:latin typeface="Segoe UI" panose="020B0502040204020203" pitchFamily="34" charset="0"/>
              <a:ea typeface="Segoe UI" panose="020B0502040204020203" pitchFamily="34" charset="0"/>
            </a:endParaRPr>
          </a:p>
          <a:p>
            <a:pPr marL="6350" indent="-6350" algn="just">
              <a:lnSpc>
                <a:spcPct val="107000"/>
              </a:lnSpc>
              <a:spcAft>
                <a:spcPts val="15"/>
              </a:spcAft>
            </a:pPr>
            <a:r>
              <a:rPr lang="en-DE" sz="1800" dirty="0">
                <a:solidFill>
                  <a:srgbClr val="000000"/>
                </a:solidFill>
                <a:effectLst/>
                <a:latin typeface="Segoe UI" panose="020B0502040204020203" pitchFamily="34" charset="0"/>
                <a:ea typeface="Segoe UI" panose="020B0502040204020203" pitchFamily="34" charset="0"/>
              </a:rPr>
              <a:t>Azure SQL </a:t>
            </a:r>
            <a:r>
              <a:rPr lang="en-GB" sz="1800" dirty="0" err="1">
                <a:solidFill>
                  <a:srgbClr val="000000"/>
                </a:solidFill>
                <a:effectLst/>
                <a:latin typeface="Segoe UI" panose="020B0502040204020203" pitchFamily="34" charset="0"/>
                <a:ea typeface="Segoe UI" panose="020B0502040204020203" pitchFamily="34" charset="0"/>
              </a:rPr>
              <a:t>MIgrathon</a:t>
            </a:r>
            <a:r>
              <a:rPr lang="en-DE" sz="1800" dirty="0">
                <a:solidFill>
                  <a:srgbClr val="000000"/>
                </a:solidFill>
                <a:effectLst/>
                <a:latin typeface="Segoe UI" panose="020B0502040204020203" pitchFamily="34" charset="0"/>
                <a:ea typeface="Segoe UI" panose="020B0502040204020203" pitchFamily="34" charset="0"/>
              </a:rPr>
              <a:t> is a one</a:t>
            </a:r>
            <a:r>
              <a:rPr lang="en-US" sz="1800" dirty="0">
                <a:solidFill>
                  <a:srgbClr val="000000"/>
                </a:solidFill>
                <a:effectLst/>
                <a:latin typeface="Segoe UI" panose="020B0502040204020203" pitchFamily="34" charset="0"/>
                <a:ea typeface="Segoe UI" panose="020B0502040204020203" pitchFamily="34" charset="0"/>
              </a:rPr>
              <a:t>-</a:t>
            </a:r>
            <a:r>
              <a:rPr lang="en-DE" sz="1800" dirty="0">
                <a:solidFill>
                  <a:srgbClr val="000000"/>
                </a:solidFill>
                <a:effectLst/>
                <a:latin typeface="Segoe UI" panose="020B0502040204020203" pitchFamily="34" charset="0"/>
                <a:ea typeface="Segoe UI" panose="020B0502040204020203" pitchFamily="34" charset="0"/>
              </a:rPr>
              <a:t>day </a:t>
            </a:r>
            <a:r>
              <a:rPr lang="en-US" sz="1800" dirty="0">
                <a:solidFill>
                  <a:srgbClr val="000000"/>
                </a:solidFill>
                <a:effectLst/>
                <a:latin typeface="Segoe UI" panose="020B0502040204020203" pitchFamily="34" charset="0"/>
                <a:ea typeface="Segoe UI" panose="020B0502040204020203" pitchFamily="34" charset="0"/>
              </a:rPr>
              <a:t>hands-on </a:t>
            </a:r>
            <a:r>
              <a:rPr lang="en-DE" sz="1800" dirty="0">
                <a:solidFill>
                  <a:srgbClr val="000000"/>
                </a:solidFill>
                <a:effectLst/>
                <a:latin typeface="Segoe UI" panose="020B0502040204020203" pitchFamily="34" charset="0"/>
                <a:ea typeface="Segoe UI" panose="020B0502040204020203" pitchFamily="34" charset="0"/>
              </a:rPr>
              <a:t>workshop to give </a:t>
            </a:r>
            <a:r>
              <a:rPr lang="en-GB" sz="1800" dirty="0">
                <a:solidFill>
                  <a:srgbClr val="000000"/>
                </a:solidFill>
                <a:effectLst/>
                <a:latin typeface="Segoe UI" panose="020B0502040204020203" pitchFamily="34" charset="0"/>
                <a:ea typeface="Segoe UI" panose="020B0502040204020203" pitchFamily="34" charset="0"/>
              </a:rPr>
              <a:t>our </a:t>
            </a:r>
            <a:r>
              <a:rPr lang="en-DE" sz="1800" dirty="0">
                <a:solidFill>
                  <a:srgbClr val="000000"/>
                </a:solidFill>
                <a:effectLst/>
                <a:latin typeface="Segoe UI" panose="020B0502040204020203" pitchFamily="34" charset="0"/>
                <a:ea typeface="Segoe UI" panose="020B0502040204020203" pitchFamily="34" charset="0"/>
              </a:rPr>
              <a:t>customers </a:t>
            </a:r>
            <a:r>
              <a:rPr lang="en-US" sz="1800" dirty="0">
                <a:solidFill>
                  <a:srgbClr val="000000"/>
                </a:solidFill>
                <a:effectLst/>
                <a:latin typeface="Segoe UI" panose="020B0502040204020203" pitchFamily="34" charset="0"/>
                <a:ea typeface="Segoe UI" panose="020B0502040204020203" pitchFamily="34" charset="0"/>
              </a:rPr>
              <a:t>a</a:t>
            </a:r>
            <a:r>
              <a:rPr lang="en-DE" sz="1800" dirty="0">
                <a:solidFill>
                  <a:srgbClr val="000000"/>
                </a:solidFill>
                <a:effectLst/>
                <a:latin typeface="Segoe UI" panose="020B0502040204020203" pitchFamily="34" charset="0"/>
                <a:ea typeface="Segoe UI" panose="020B0502040204020203" pitchFamily="34" charset="0"/>
              </a:rPr>
              <a:t>n introduction </a:t>
            </a:r>
            <a:r>
              <a:rPr lang="en-GB" sz="1800" dirty="0">
                <a:solidFill>
                  <a:srgbClr val="000000"/>
                </a:solidFill>
                <a:effectLst/>
                <a:latin typeface="Segoe UI" panose="020B0502040204020203" pitchFamily="34" charset="0"/>
                <a:ea typeface="Segoe UI" panose="020B0502040204020203" pitchFamily="34" charset="0"/>
              </a:rPr>
              <a:t>about </a:t>
            </a:r>
            <a:r>
              <a:rPr lang="en-US" sz="1800" dirty="0">
                <a:solidFill>
                  <a:srgbClr val="000000"/>
                </a:solidFill>
                <a:effectLst/>
                <a:latin typeface="Segoe UI" panose="020B0502040204020203" pitchFamily="34" charset="0"/>
                <a:ea typeface="Segoe UI" panose="020B0502040204020203" pitchFamily="34" charset="0"/>
              </a:rPr>
              <a:t>how </a:t>
            </a:r>
            <a:r>
              <a:rPr lang="en-DE" sz="1800" dirty="0">
                <a:solidFill>
                  <a:srgbClr val="000000"/>
                </a:solidFill>
                <a:effectLst/>
                <a:latin typeface="Segoe UI" panose="020B0502040204020203" pitchFamily="34" charset="0"/>
                <a:ea typeface="Segoe UI" panose="020B0502040204020203" pitchFamily="34" charset="0"/>
              </a:rPr>
              <a:t>to migrate an SQL database to Azure Managed Instance, Azure SQL monitoring, performance analysis, and some security features. The Azure SQL </a:t>
            </a:r>
            <a:r>
              <a:rPr lang="en-GB" sz="1800" dirty="0" err="1">
                <a:solidFill>
                  <a:srgbClr val="000000"/>
                </a:solidFill>
                <a:effectLst/>
                <a:latin typeface="Segoe UI" panose="020B0502040204020203" pitchFamily="34" charset="0"/>
                <a:ea typeface="Segoe UI" panose="020B0502040204020203" pitchFamily="34" charset="0"/>
              </a:rPr>
              <a:t>MIgrathon</a:t>
            </a:r>
            <a:r>
              <a:rPr lang="en-DE" sz="1800" dirty="0">
                <a:solidFill>
                  <a:srgbClr val="000000"/>
                </a:solidFill>
                <a:effectLst/>
                <a:latin typeface="Segoe UI" panose="020B0502040204020203" pitchFamily="34" charset="0"/>
                <a:ea typeface="Segoe UI" panose="020B0502040204020203" pitchFamily="34" charset="0"/>
              </a:rPr>
              <a:t> is designed </a:t>
            </a:r>
            <a:r>
              <a:rPr lang="en-GB" sz="1800" dirty="0">
                <a:solidFill>
                  <a:srgbClr val="000000"/>
                </a:solidFill>
                <a:effectLst/>
                <a:latin typeface="Segoe UI" panose="020B0502040204020203" pitchFamily="34" charset="0"/>
                <a:ea typeface="Segoe UI" panose="020B0502040204020203" pitchFamily="34" charset="0"/>
              </a:rPr>
              <a:t>in a way where</a:t>
            </a:r>
            <a:r>
              <a:rPr lang="en-DE" sz="1800" dirty="0">
                <a:solidFill>
                  <a:srgbClr val="000000"/>
                </a:solidFill>
                <a:effectLst/>
                <a:latin typeface="Segoe UI" panose="020B0502040204020203" pitchFamily="34" charset="0"/>
                <a:ea typeface="Segoe UI" panose="020B0502040204020203" pitchFamily="34" charset="0"/>
              </a:rPr>
              <a:t> introduced theoretical content will directly </a:t>
            </a:r>
            <a:r>
              <a:rPr lang="en-GB" sz="1800" dirty="0">
                <a:solidFill>
                  <a:srgbClr val="000000"/>
                </a:solidFill>
                <a:effectLst/>
                <a:latin typeface="Segoe UI" panose="020B0502040204020203" pitchFamily="34" charset="0"/>
                <a:ea typeface="Segoe UI" panose="020B0502040204020203" pitchFamily="34" charset="0"/>
              </a:rPr>
              <a:t>be </a:t>
            </a:r>
            <a:r>
              <a:rPr lang="en-DE" sz="1800" dirty="0">
                <a:solidFill>
                  <a:srgbClr val="000000"/>
                </a:solidFill>
                <a:effectLst/>
                <a:latin typeface="Segoe UI" panose="020B0502040204020203" pitchFamily="34" charset="0"/>
                <a:ea typeface="Segoe UI" panose="020B0502040204020203" pitchFamily="34" charset="0"/>
              </a:rPr>
              <a:t>performed in practical labs independently by the </a:t>
            </a:r>
            <a:r>
              <a:rPr lang="en-GB" sz="1800" dirty="0">
                <a:solidFill>
                  <a:srgbClr val="000000"/>
                </a:solidFill>
                <a:effectLst/>
                <a:latin typeface="Segoe UI" panose="020B0502040204020203" pitchFamily="34" charset="0"/>
                <a:ea typeface="Segoe UI" panose="020B0502040204020203" pitchFamily="34" charset="0"/>
              </a:rPr>
              <a:t>attendees</a:t>
            </a:r>
            <a:r>
              <a:rPr lang="en-DE" sz="1800" dirty="0">
                <a:solidFill>
                  <a:srgbClr val="000000"/>
                </a:solidFill>
                <a:effectLst/>
                <a:latin typeface="Segoe UI" panose="020B0502040204020203" pitchFamily="34" charset="0"/>
                <a:ea typeface="Segoe UI" panose="020B0502040204020203" pitchFamily="34" charset="0"/>
              </a:rPr>
              <a:t> with expert guidance.</a:t>
            </a:r>
            <a:endParaRPr lang="en-US" sz="1800" dirty="0">
              <a:solidFill>
                <a:srgbClr val="000000"/>
              </a:solidFill>
              <a:effectLst/>
              <a:latin typeface="Segoe UI" panose="020B0502040204020203" pitchFamily="34" charset="0"/>
              <a:ea typeface="Segoe UI" panose="020B0502040204020203" pitchFamily="34" charset="0"/>
            </a:endParaRPr>
          </a:p>
          <a:p>
            <a:pPr marL="6350" indent="-6350" algn="just">
              <a:lnSpc>
                <a:spcPct val="107000"/>
              </a:lnSpc>
              <a:spcAft>
                <a:spcPts val="15"/>
              </a:spcAft>
            </a:pPr>
            <a:endParaRPr lang="en-DE" sz="1800" dirty="0">
              <a:solidFill>
                <a:srgbClr val="000000"/>
              </a:solidFill>
              <a:effectLst/>
              <a:latin typeface="Segoe UI" panose="020B0502040204020203" pitchFamily="34" charset="0"/>
              <a:ea typeface="Segoe UI" panose="020B0502040204020203" pitchFamily="34" charset="0"/>
            </a:endParaRPr>
          </a:p>
          <a:p>
            <a:pPr marL="6350" indent="-6350" algn="just">
              <a:lnSpc>
                <a:spcPct val="107000"/>
              </a:lnSpc>
              <a:spcAft>
                <a:spcPts val="15"/>
              </a:spcAft>
            </a:pPr>
            <a:r>
              <a:rPr lang="en-DE" sz="1800" dirty="0">
                <a:solidFill>
                  <a:srgbClr val="000000"/>
                </a:solidFill>
                <a:effectLst/>
                <a:latin typeface="Segoe UI" panose="020B0502040204020203" pitchFamily="34" charset="0"/>
                <a:ea typeface="Segoe UI" panose="020B0502040204020203" pitchFamily="34" charset="0"/>
              </a:rPr>
              <a:t>Customers which decide to proceed with database migration </a:t>
            </a:r>
            <a:r>
              <a:rPr lang="en-DE" sz="1800" dirty="0" err="1">
                <a:solidFill>
                  <a:srgbClr val="000000"/>
                </a:solidFill>
                <a:effectLst/>
                <a:latin typeface="Segoe UI" panose="020B0502040204020203" pitchFamily="34" charset="0"/>
                <a:ea typeface="Segoe UI" panose="020B0502040204020203" pitchFamily="34" charset="0"/>
              </a:rPr>
              <a:t>wil</a:t>
            </a:r>
            <a:r>
              <a:rPr lang="en-DE" sz="1800" dirty="0">
                <a:solidFill>
                  <a:srgbClr val="000000"/>
                </a:solidFill>
                <a:effectLst/>
                <a:latin typeface="Segoe UI" panose="020B0502040204020203" pitchFamily="34" charset="0"/>
                <a:ea typeface="Segoe UI" panose="020B0502040204020203" pitchFamily="34" charset="0"/>
              </a:rPr>
              <a:t> be </a:t>
            </a:r>
            <a:r>
              <a:rPr lang="en-GB" sz="1800" dirty="0">
                <a:solidFill>
                  <a:srgbClr val="000000"/>
                </a:solidFill>
                <a:effectLst/>
                <a:latin typeface="Segoe UI" panose="020B0502040204020203" pitchFamily="34" charset="0"/>
                <a:ea typeface="Segoe UI" panose="020B0502040204020203" pitchFamily="34" charset="0"/>
              </a:rPr>
              <a:t>eligible for additional free-of-charge offerings from Microsoft.</a:t>
            </a:r>
          </a:p>
          <a:p>
            <a:pPr marL="6350" indent="-6350" algn="just">
              <a:lnSpc>
                <a:spcPct val="107000"/>
              </a:lnSpc>
              <a:spcAft>
                <a:spcPts val="15"/>
              </a:spcAft>
            </a:pPr>
            <a:endParaRPr lang="en-GB" sz="1800" dirty="0">
              <a:solidFill>
                <a:srgbClr val="000000"/>
              </a:solidFill>
              <a:effectLst/>
              <a:latin typeface="Segoe UI" panose="020B0502040204020203" pitchFamily="34" charset="0"/>
              <a:ea typeface="Segoe UI" panose="020B0502040204020203" pitchFamily="34" charset="0"/>
            </a:endParaRPr>
          </a:p>
          <a:p>
            <a:pPr marL="6350" indent="-6350">
              <a:lnSpc>
                <a:spcPct val="107000"/>
              </a:lnSpc>
              <a:spcAft>
                <a:spcPts val="15"/>
              </a:spcAft>
            </a:pPr>
            <a:r>
              <a:rPr lang="en-DE" sz="1800" b="1" kern="0" dirty="0">
                <a:solidFill>
                  <a:srgbClr val="000000"/>
                </a:solidFill>
                <a:effectLst/>
                <a:latin typeface="Segoe UI" panose="020B0502040204020203" pitchFamily="34" charset="0"/>
                <a:ea typeface="Segoe UI" panose="020B0502040204020203" pitchFamily="34" charset="0"/>
              </a:rPr>
              <a:t> </a:t>
            </a:r>
          </a:p>
          <a:p>
            <a:pPr marL="10795" indent="-6350">
              <a:lnSpc>
                <a:spcPct val="107000"/>
              </a:lnSpc>
              <a:spcAft>
                <a:spcPts val="540"/>
              </a:spcAft>
            </a:pPr>
            <a:r>
              <a:rPr lang="en-GB" sz="1800" b="1" kern="0" dirty="0">
                <a:solidFill>
                  <a:srgbClr val="000000"/>
                </a:solidFill>
                <a:effectLst/>
                <a:latin typeface="Segoe UI" panose="020B0502040204020203" pitchFamily="34" charset="0"/>
                <a:ea typeface="Segoe UI" panose="020B0502040204020203" pitchFamily="34" charset="0"/>
              </a:rPr>
              <a:t>Agenda</a:t>
            </a:r>
            <a:endParaRPr lang="en-DE" sz="1800" b="1" kern="0" dirty="0">
              <a:solidFill>
                <a:srgbClr val="000000"/>
              </a:solidFill>
              <a:effectLst/>
              <a:latin typeface="Segoe UI" panose="020B0502040204020203" pitchFamily="34" charset="0"/>
              <a:ea typeface="Segoe UI" panose="020B0502040204020203" pitchFamily="34" charset="0"/>
            </a:endParaRPr>
          </a:p>
          <a:p>
            <a:pPr marL="342900" lvl="0" indent="-342900">
              <a:lnSpc>
                <a:spcPct val="107000"/>
              </a:lnSpc>
              <a:buFont typeface="Symbol" panose="05050102010706020507" pitchFamily="18" charset="2"/>
              <a:buChar char=""/>
            </a:pPr>
            <a:r>
              <a:rPr lang="en-DE" sz="1800" dirty="0">
                <a:solidFill>
                  <a:srgbClr val="000000"/>
                </a:solidFill>
                <a:effectLst/>
                <a:latin typeface="Segoe UI" panose="020B0502040204020203" pitchFamily="34" charset="0"/>
                <a:ea typeface="Segoe UI" panose="020B0502040204020203" pitchFamily="34" charset="0"/>
              </a:rPr>
              <a:t>Introduction</a:t>
            </a:r>
          </a:p>
          <a:p>
            <a:pPr marL="342900" lvl="0" indent="-342900">
              <a:lnSpc>
                <a:spcPct val="107000"/>
              </a:lnSpc>
              <a:buFont typeface="Symbol" panose="05050102010706020507" pitchFamily="18" charset="2"/>
              <a:buChar char=""/>
            </a:pPr>
            <a:r>
              <a:rPr lang="en-GB" sz="1800" dirty="0">
                <a:solidFill>
                  <a:srgbClr val="000000"/>
                </a:solidFill>
                <a:effectLst/>
                <a:latin typeface="Segoe UI" panose="020B0502040204020203" pitchFamily="34" charset="0"/>
                <a:ea typeface="Segoe UI" panose="020B0502040204020203" pitchFamily="34" charset="0"/>
              </a:rPr>
              <a:t>Overview SQL modernisation / migration paths</a:t>
            </a:r>
            <a:endParaRPr lang="en-DE" sz="1800" dirty="0">
              <a:solidFill>
                <a:srgbClr val="000000"/>
              </a:solidFill>
              <a:effectLst/>
              <a:latin typeface="Segoe UI" panose="020B0502040204020203" pitchFamily="34" charset="0"/>
              <a:ea typeface="Segoe UI" panose="020B0502040204020203" pitchFamily="34" charset="0"/>
            </a:endParaRPr>
          </a:p>
          <a:p>
            <a:pPr marL="342900" lvl="0" indent="-342900">
              <a:lnSpc>
                <a:spcPct val="107000"/>
              </a:lnSpc>
              <a:buFont typeface="Symbol" panose="05050102010706020507" pitchFamily="18" charset="2"/>
              <a:buChar char=""/>
            </a:pPr>
            <a:r>
              <a:rPr lang="en-GB" sz="1800" dirty="0">
                <a:solidFill>
                  <a:srgbClr val="000000"/>
                </a:solidFill>
                <a:effectLst/>
                <a:latin typeface="Segoe UI" panose="020B0502040204020203" pitchFamily="34" charset="0"/>
                <a:ea typeface="Segoe UI" panose="020B0502040204020203" pitchFamily="34" charset="0"/>
              </a:rPr>
              <a:t>Assessing &amp; migrating SQL Server databases to Azure SQL </a:t>
            </a:r>
            <a:endParaRPr lang="en-DE" sz="1800" dirty="0">
              <a:solidFill>
                <a:srgbClr val="000000"/>
              </a:solidFill>
              <a:effectLst/>
              <a:latin typeface="Segoe UI" panose="020B0502040204020203" pitchFamily="34" charset="0"/>
              <a:ea typeface="Segoe UI" panose="020B0502040204020203" pitchFamily="34" charset="0"/>
            </a:endParaRPr>
          </a:p>
          <a:p>
            <a:pPr marL="342900" lvl="0" indent="-342900">
              <a:lnSpc>
                <a:spcPct val="107000"/>
              </a:lnSpc>
              <a:buFont typeface="Symbol" panose="05050102010706020507" pitchFamily="18" charset="2"/>
              <a:buChar char=""/>
            </a:pPr>
            <a:r>
              <a:rPr lang="en-GB" sz="1800" dirty="0">
                <a:solidFill>
                  <a:srgbClr val="000000"/>
                </a:solidFill>
                <a:effectLst/>
                <a:latin typeface="Segoe UI" panose="020B0502040204020203" pitchFamily="34" charset="0"/>
                <a:ea typeface="Segoe UI" panose="020B0502040204020203" pitchFamily="34" charset="0"/>
              </a:rPr>
              <a:t>Administering &amp; monitoring Azure SQL managed instance</a:t>
            </a:r>
            <a:endParaRPr lang="en-DE" sz="1800" dirty="0">
              <a:solidFill>
                <a:srgbClr val="000000"/>
              </a:solidFill>
              <a:effectLst/>
              <a:latin typeface="Segoe UI" panose="020B0502040204020203" pitchFamily="34" charset="0"/>
              <a:ea typeface="Segoe UI" panose="020B0502040204020203" pitchFamily="34" charset="0"/>
            </a:endParaRPr>
          </a:p>
          <a:p>
            <a:pPr marL="342900" lvl="0" indent="-342900">
              <a:lnSpc>
                <a:spcPct val="107000"/>
              </a:lnSpc>
              <a:buFont typeface="Symbol" panose="05050102010706020507" pitchFamily="18" charset="2"/>
              <a:buChar char=""/>
            </a:pPr>
            <a:r>
              <a:rPr lang="en-GB" sz="1800" dirty="0">
                <a:solidFill>
                  <a:srgbClr val="000000"/>
                </a:solidFill>
                <a:effectLst/>
                <a:latin typeface="Segoe UI" panose="020B0502040204020203" pitchFamily="34" charset="0"/>
                <a:ea typeface="Segoe UI" panose="020B0502040204020203" pitchFamily="34" charset="0"/>
              </a:rPr>
              <a:t>Securing Azure SQL Managed Instance</a:t>
            </a:r>
            <a:endParaRPr lang="en-DE" sz="1800" dirty="0">
              <a:solidFill>
                <a:srgbClr val="000000"/>
              </a:solidFill>
              <a:effectLst/>
              <a:latin typeface="Segoe UI" panose="020B0502040204020203" pitchFamily="34" charset="0"/>
              <a:ea typeface="Segoe UI" panose="020B0502040204020203" pitchFamily="34" charset="0"/>
            </a:endParaRPr>
          </a:p>
          <a:p>
            <a:pPr marL="342900" lvl="0" indent="-342900">
              <a:lnSpc>
                <a:spcPct val="107000"/>
              </a:lnSpc>
              <a:spcAft>
                <a:spcPts val="15"/>
              </a:spcAft>
              <a:buFont typeface="Symbol" panose="05050102010706020507" pitchFamily="18" charset="2"/>
              <a:buChar char=""/>
            </a:pPr>
            <a:r>
              <a:rPr lang="en-GB" sz="1800" dirty="0">
                <a:solidFill>
                  <a:srgbClr val="000000"/>
                </a:solidFill>
                <a:effectLst/>
                <a:latin typeface="Segoe UI" panose="020B0502040204020203" pitchFamily="34" charset="0"/>
                <a:ea typeface="Segoe UI" panose="020B0502040204020203" pitchFamily="34" charset="0"/>
              </a:rPr>
              <a:t>Additional Offerings for Migration*</a:t>
            </a:r>
            <a:br>
              <a:rPr lang="en-GB" sz="1800" dirty="0">
                <a:solidFill>
                  <a:srgbClr val="000000"/>
                </a:solidFill>
                <a:effectLst/>
                <a:latin typeface="Segoe UI" panose="020B0502040204020203" pitchFamily="34" charset="0"/>
                <a:ea typeface="Segoe UI" panose="020B0502040204020203" pitchFamily="34" charset="0"/>
              </a:rPr>
            </a:br>
            <a:endParaRPr lang="en-DE" sz="1800" dirty="0">
              <a:solidFill>
                <a:srgbClr val="000000"/>
              </a:solidFill>
              <a:effectLst/>
              <a:latin typeface="Segoe UI" panose="020B0502040204020203" pitchFamily="34" charset="0"/>
              <a:ea typeface="Segoe UI" panose="020B0502040204020203" pitchFamily="34" charset="0"/>
            </a:endParaRPr>
          </a:p>
          <a:p>
            <a:pPr marL="6350" indent="-6350">
              <a:lnSpc>
                <a:spcPct val="107000"/>
              </a:lnSpc>
              <a:spcAft>
                <a:spcPts val="15"/>
              </a:spcAft>
            </a:pPr>
            <a:r>
              <a:rPr lang="en-GB" sz="1800" dirty="0">
                <a:solidFill>
                  <a:srgbClr val="000000"/>
                </a:solidFill>
                <a:effectLst/>
                <a:latin typeface="Segoe UI" panose="020B0502040204020203" pitchFamily="34" charset="0"/>
                <a:ea typeface="Segoe UI" panose="020B0502040204020203" pitchFamily="34" charset="0"/>
              </a:rPr>
              <a:t> </a:t>
            </a:r>
            <a:endParaRPr lang="en-DE" sz="1800" dirty="0">
              <a:solidFill>
                <a:srgbClr val="000000"/>
              </a:solidFill>
              <a:effectLst/>
              <a:latin typeface="Segoe UI" panose="020B0502040204020203" pitchFamily="34" charset="0"/>
              <a:ea typeface="Segoe UI" panose="020B0502040204020203" pitchFamily="34" charset="0"/>
            </a:endParaRPr>
          </a:p>
          <a:p>
            <a:pPr marL="1270" indent="-6350">
              <a:lnSpc>
                <a:spcPct val="107000"/>
              </a:lnSpc>
              <a:spcAft>
                <a:spcPts val="540"/>
              </a:spcAft>
            </a:pPr>
            <a:br>
              <a:rPr lang="en-DE" sz="2800" dirty="0">
                <a:effectLst/>
              </a:rPr>
            </a:br>
            <a:r>
              <a:rPr lang="en-US" sz="1800" b="1" kern="0" dirty="0">
                <a:solidFill>
                  <a:srgbClr val="000000"/>
                </a:solidFill>
                <a:effectLst/>
                <a:latin typeface="Segoe UI" panose="020B0502040204020203" pitchFamily="34" charset="0"/>
                <a:ea typeface="Segoe UI" panose="020B0502040204020203" pitchFamily="34" charset="0"/>
              </a:rPr>
              <a:t>Contact URL:  </a:t>
            </a:r>
            <a:r>
              <a:rPr lang="en-GB" sz="1800" b="0" kern="0" dirty="0">
                <a:solidFill>
                  <a:srgbClr val="000000"/>
                </a:solidFill>
                <a:effectLst/>
                <a:latin typeface="Segoe UI" panose="020B0502040204020203" pitchFamily="34" charset="0"/>
                <a:ea typeface="Segoe UI" panose="020B0502040204020203" pitchFamily="34" charset="0"/>
              </a:rPr>
              <a:t>(Will be communicated)</a:t>
            </a:r>
            <a:r>
              <a:rPr lang="en-GB" sz="1800" b="1" kern="0" dirty="0">
                <a:solidFill>
                  <a:srgbClr val="000000"/>
                </a:solidFill>
                <a:effectLst/>
                <a:latin typeface="Segoe UI" panose="020B0502040204020203" pitchFamily="34" charset="0"/>
                <a:ea typeface="Segoe UI" panose="020B0502040204020203" pitchFamily="34" charset="0"/>
              </a:rPr>
              <a:t> </a:t>
            </a:r>
            <a:endParaRPr lang="en-DE" sz="1800" b="1" kern="0" dirty="0">
              <a:solidFill>
                <a:srgbClr val="000000"/>
              </a:solidFill>
              <a:effectLst/>
              <a:latin typeface="Segoe UI" panose="020B0502040204020203" pitchFamily="34" charset="0"/>
              <a:ea typeface="Segoe UI" panose="020B0502040204020203" pitchFamily="34" charset="0"/>
            </a:endParaRPr>
          </a:p>
          <a:p>
            <a:pPr marL="6350" indent="-6350">
              <a:lnSpc>
                <a:spcPct val="107000"/>
              </a:lnSpc>
              <a:spcAft>
                <a:spcPts val="15"/>
              </a:spcAft>
            </a:pPr>
            <a:r>
              <a:rPr lang="en-US" sz="1800" dirty="0">
                <a:solidFill>
                  <a:srgbClr val="000000"/>
                </a:solidFill>
                <a:effectLst/>
                <a:latin typeface="Segoe UI" panose="020B0502040204020203" pitchFamily="34" charset="0"/>
                <a:ea typeface="Segoe UI" panose="020B0502040204020203" pitchFamily="34" charset="0"/>
              </a:rPr>
              <a:t> </a:t>
            </a:r>
            <a:endParaRPr lang="en-DE" sz="1800" dirty="0">
              <a:solidFill>
                <a:srgbClr val="000000"/>
              </a:solidFill>
              <a:effectLst/>
              <a:latin typeface="Segoe UI" panose="020B0502040204020203" pitchFamily="34" charset="0"/>
              <a:ea typeface="Segoe UI" panose="020B0502040204020203" pitchFamily="34" charset="0"/>
            </a:endParaRPr>
          </a:p>
          <a:p>
            <a:pPr marL="6350" indent="-6350">
              <a:lnSpc>
                <a:spcPct val="107000"/>
              </a:lnSpc>
              <a:spcAft>
                <a:spcPts val="15"/>
              </a:spcAft>
            </a:pPr>
            <a:r>
              <a:rPr lang="en-US" sz="1800" dirty="0">
                <a:solidFill>
                  <a:srgbClr val="000000"/>
                </a:solidFill>
                <a:effectLst/>
                <a:latin typeface="Segoe UI" panose="020B0502040204020203" pitchFamily="34" charset="0"/>
                <a:ea typeface="Segoe UI" panose="020B0502040204020203" pitchFamily="34" charset="0"/>
              </a:rPr>
              <a:t>*Customers which decide to proceed with database migration </a:t>
            </a:r>
            <a:endParaRPr lang="en-DE" sz="1800" dirty="0">
              <a:solidFill>
                <a:srgbClr val="000000"/>
              </a:solidFill>
              <a:effectLst/>
              <a:latin typeface="Segoe UI" panose="020B0502040204020203" pitchFamily="34" charset="0"/>
              <a:ea typeface="Segoe UI" panose="020B0502040204020203" pitchFamily="34" charset="0"/>
            </a:endParaRPr>
          </a:p>
          <a:p>
            <a:pPr marL="6350" indent="-6350">
              <a:lnSpc>
                <a:spcPct val="107000"/>
              </a:lnSpc>
              <a:spcAft>
                <a:spcPts val="15"/>
              </a:spcAft>
            </a:pPr>
            <a:r>
              <a:rPr lang="en-US" sz="1800" dirty="0">
                <a:solidFill>
                  <a:srgbClr val="000000"/>
                </a:solidFill>
                <a:effectLst/>
                <a:latin typeface="Segoe UI" panose="020B0502040204020203" pitchFamily="34" charset="0"/>
                <a:ea typeface="Segoe UI" panose="020B0502040204020203" pitchFamily="34" charset="0"/>
              </a:rPr>
              <a:t>to Azure will receive a production deployment oversight </a:t>
            </a:r>
            <a:endParaRPr lang="en-DE" sz="1800" dirty="0">
              <a:solidFill>
                <a:srgbClr val="000000"/>
              </a:solidFill>
              <a:effectLst/>
              <a:latin typeface="Segoe UI" panose="020B0502040204020203" pitchFamily="34" charset="0"/>
              <a:ea typeface="Segoe UI" panose="020B0502040204020203" pitchFamily="34" charset="0"/>
            </a:endParaRPr>
          </a:p>
          <a:p>
            <a:pPr marL="6350" indent="-6350">
              <a:lnSpc>
                <a:spcPct val="107000"/>
              </a:lnSpc>
              <a:spcAft>
                <a:spcPts val="15"/>
              </a:spcAft>
            </a:pPr>
            <a:r>
              <a:rPr lang="en-US" sz="1800" dirty="0">
                <a:solidFill>
                  <a:srgbClr val="000000"/>
                </a:solidFill>
                <a:effectLst/>
                <a:latin typeface="Segoe UI" panose="020B0502040204020203" pitchFamily="34" charset="0"/>
                <a:ea typeface="Segoe UI" panose="020B0502040204020203" pitchFamily="34" charset="0"/>
              </a:rPr>
              <a:t>guidance for the first migration for free (worth USD 26k) and </a:t>
            </a:r>
            <a:endParaRPr lang="en-DE" sz="1800" dirty="0">
              <a:solidFill>
                <a:srgbClr val="000000"/>
              </a:solidFill>
              <a:effectLst/>
              <a:latin typeface="Segoe UI" panose="020B0502040204020203" pitchFamily="34" charset="0"/>
              <a:ea typeface="Segoe UI" panose="020B0502040204020203" pitchFamily="34" charset="0"/>
            </a:endParaRPr>
          </a:p>
          <a:p>
            <a:pPr marL="6350" indent="-6350">
              <a:lnSpc>
                <a:spcPct val="107000"/>
              </a:lnSpc>
              <a:spcAft>
                <a:spcPts val="15"/>
              </a:spcAft>
            </a:pPr>
            <a:r>
              <a:rPr lang="en-US" sz="1800" dirty="0">
                <a:solidFill>
                  <a:srgbClr val="000000"/>
                </a:solidFill>
                <a:effectLst/>
                <a:latin typeface="Segoe UI" panose="020B0502040204020203" pitchFamily="34" charset="0"/>
                <a:ea typeface="Segoe UI" panose="020B0502040204020203" pitchFamily="34" charset="0"/>
              </a:rPr>
              <a:t>can join SQL migration factory program.</a:t>
            </a:r>
            <a:endParaRPr lang="en-DE" sz="1800" dirty="0">
              <a:solidFill>
                <a:srgbClr val="000000"/>
              </a:solidFill>
              <a:effectLst/>
              <a:latin typeface="Segoe UI" panose="020B0502040204020203" pitchFamily="34" charset="0"/>
              <a:ea typeface="Segoe UI" panose="020B0502040204020203" pitchFamily="34" charset="0"/>
            </a:endParaRPr>
          </a:p>
          <a:p>
            <a:pPr marL="6350" indent="-6350">
              <a:lnSpc>
                <a:spcPct val="107000"/>
              </a:lnSpc>
              <a:spcAft>
                <a:spcPts val="15"/>
              </a:spcAft>
            </a:pPr>
            <a:r>
              <a:rPr lang="en-US" sz="1800" dirty="0">
                <a:solidFill>
                  <a:srgbClr val="000000"/>
                </a:solidFill>
                <a:effectLst/>
                <a:latin typeface="Segoe UI" panose="020B0502040204020203" pitchFamily="34" charset="0"/>
                <a:ea typeface="Segoe UI" panose="020B0502040204020203" pitchFamily="34" charset="0"/>
              </a:rPr>
              <a:t> </a:t>
            </a:r>
            <a:endParaRPr lang="en-DE" sz="1800" dirty="0">
              <a:solidFill>
                <a:srgbClr val="000000"/>
              </a:solidFill>
              <a:effectLst/>
              <a:latin typeface="Segoe UI" panose="020B0502040204020203" pitchFamily="34" charset="0"/>
              <a:ea typeface="Segoe UI" panose="020B0502040204020203" pitchFamily="34" charset="0"/>
            </a:endParaRPr>
          </a:p>
          <a:p>
            <a:pPr marL="6350" indent="-6350" algn="just">
              <a:lnSpc>
                <a:spcPct val="107000"/>
              </a:lnSpc>
              <a:spcAft>
                <a:spcPts val="15"/>
              </a:spcAft>
            </a:pPr>
            <a:endParaRPr lang="en-DE" sz="1800" dirty="0">
              <a:solidFill>
                <a:srgbClr val="000000"/>
              </a:solidFill>
              <a:effectLst/>
              <a:latin typeface="Segoe UI" panose="020B0502040204020203" pitchFamily="34" charset="0"/>
              <a:ea typeface="Segoe UI" panose="020B0502040204020203" pitchFamily="34" charset="0"/>
            </a:endParaRPr>
          </a:p>
          <a:p>
            <a:endParaRPr lang="en-DE" dirty="0"/>
          </a:p>
        </p:txBody>
      </p:sp>
      <p:sp>
        <p:nvSpPr>
          <p:cNvPr id="4" name="Slide Number Placeholder 3"/>
          <p:cNvSpPr>
            <a:spLocks noGrp="1"/>
          </p:cNvSpPr>
          <p:nvPr>
            <p:ph type="sldNum" sz="quarter" idx="5"/>
          </p:nvPr>
        </p:nvSpPr>
        <p:spPr/>
        <p:txBody>
          <a:bodyPr/>
          <a:lstStyle/>
          <a:p>
            <a:fld id="{84E13A45-2E72-4F39-8AC5-07175D913B20}" type="slidenum">
              <a:rPr lang="en-DE" smtClean="0"/>
              <a:t>3</a:t>
            </a:fld>
            <a:endParaRPr lang="en-DE"/>
          </a:p>
        </p:txBody>
      </p:sp>
    </p:spTree>
    <p:extLst>
      <p:ext uri="{BB962C8B-B14F-4D97-AF65-F5344CB8AC3E}">
        <p14:creationId xmlns:p14="http://schemas.microsoft.com/office/powerpoint/2010/main" val="1094195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emf"/></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1E8DF-AD25-2835-0B78-BCF5EA0E11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0607648D-6D0A-92DA-E307-94B74F66D7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47C80003-EE05-2768-446A-9A395B19F533}"/>
              </a:ext>
            </a:extLst>
          </p:cNvPr>
          <p:cNvSpPr>
            <a:spLocks noGrp="1"/>
          </p:cNvSpPr>
          <p:nvPr>
            <p:ph type="dt" sz="half" idx="10"/>
          </p:nvPr>
        </p:nvSpPr>
        <p:spPr/>
        <p:txBody>
          <a:bodyPr/>
          <a:lstStyle/>
          <a:p>
            <a:fld id="{2D28FE5A-F379-4503-8EC5-90A4D8619837}" type="datetimeFigureOut">
              <a:rPr lang="en-DE" smtClean="0"/>
              <a:t>09/29/2023</a:t>
            </a:fld>
            <a:endParaRPr lang="en-DE"/>
          </a:p>
        </p:txBody>
      </p:sp>
      <p:sp>
        <p:nvSpPr>
          <p:cNvPr id="5" name="Footer Placeholder 4">
            <a:extLst>
              <a:ext uri="{FF2B5EF4-FFF2-40B4-BE49-F238E27FC236}">
                <a16:creationId xmlns:a16="http://schemas.microsoft.com/office/drawing/2014/main" id="{76D6BE86-79DA-241D-32C8-8911A5D98EC2}"/>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A6EF33D4-2442-5DA2-F62E-3138A5FDFA28}"/>
              </a:ext>
            </a:extLst>
          </p:cNvPr>
          <p:cNvSpPr>
            <a:spLocks noGrp="1"/>
          </p:cNvSpPr>
          <p:nvPr>
            <p:ph type="sldNum" sz="quarter" idx="12"/>
          </p:nvPr>
        </p:nvSpPr>
        <p:spPr/>
        <p:txBody>
          <a:bodyPr/>
          <a:lstStyle/>
          <a:p>
            <a:fld id="{719AA4A2-B170-4042-9ED4-5BD2B535185F}" type="slidenum">
              <a:rPr lang="en-DE" smtClean="0"/>
              <a:t>‹#›</a:t>
            </a:fld>
            <a:endParaRPr lang="en-DE"/>
          </a:p>
        </p:txBody>
      </p:sp>
    </p:spTree>
    <p:extLst>
      <p:ext uri="{BB962C8B-B14F-4D97-AF65-F5344CB8AC3E}">
        <p14:creationId xmlns:p14="http://schemas.microsoft.com/office/powerpoint/2010/main" val="4026168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AD90A-F20A-25EB-4747-8C0D8228167B}"/>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4738AE13-9F26-E856-67F8-8BB72421D0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D88DEB33-02CF-908B-5EC1-7966D315B7CB}"/>
              </a:ext>
            </a:extLst>
          </p:cNvPr>
          <p:cNvSpPr>
            <a:spLocks noGrp="1"/>
          </p:cNvSpPr>
          <p:nvPr>
            <p:ph type="dt" sz="half" idx="10"/>
          </p:nvPr>
        </p:nvSpPr>
        <p:spPr/>
        <p:txBody>
          <a:bodyPr/>
          <a:lstStyle/>
          <a:p>
            <a:fld id="{2D28FE5A-F379-4503-8EC5-90A4D8619837}" type="datetimeFigureOut">
              <a:rPr lang="en-DE" smtClean="0"/>
              <a:t>09/29/2023</a:t>
            </a:fld>
            <a:endParaRPr lang="en-DE"/>
          </a:p>
        </p:txBody>
      </p:sp>
      <p:sp>
        <p:nvSpPr>
          <p:cNvPr id="5" name="Footer Placeholder 4">
            <a:extLst>
              <a:ext uri="{FF2B5EF4-FFF2-40B4-BE49-F238E27FC236}">
                <a16:creationId xmlns:a16="http://schemas.microsoft.com/office/drawing/2014/main" id="{2C0991D8-B03D-7DCE-CC3B-69FC368041F3}"/>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880677F8-940E-4F75-877E-BB7A49721AF0}"/>
              </a:ext>
            </a:extLst>
          </p:cNvPr>
          <p:cNvSpPr>
            <a:spLocks noGrp="1"/>
          </p:cNvSpPr>
          <p:nvPr>
            <p:ph type="sldNum" sz="quarter" idx="12"/>
          </p:nvPr>
        </p:nvSpPr>
        <p:spPr/>
        <p:txBody>
          <a:bodyPr/>
          <a:lstStyle/>
          <a:p>
            <a:fld id="{719AA4A2-B170-4042-9ED4-5BD2B535185F}" type="slidenum">
              <a:rPr lang="en-DE" smtClean="0"/>
              <a:t>‹#›</a:t>
            </a:fld>
            <a:endParaRPr lang="en-DE"/>
          </a:p>
        </p:txBody>
      </p:sp>
    </p:spTree>
    <p:extLst>
      <p:ext uri="{BB962C8B-B14F-4D97-AF65-F5344CB8AC3E}">
        <p14:creationId xmlns:p14="http://schemas.microsoft.com/office/powerpoint/2010/main" val="4285321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A96A65-BEFA-2987-6A3E-7658E94B2E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9FEE8A43-0B76-94CB-56C0-356A33635D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6FCFD71C-B59C-4723-A625-C10AEDA43E90}"/>
              </a:ext>
            </a:extLst>
          </p:cNvPr>
          <p:cNvSpPr>
            <a:spLocks noGrp="1"/>
          </p:cNvSpPr>
          <p:nvPr>
            <p:ph type="dt" sz="half" idx="10"/>
          </p:nvPr>
        </p:nvSpPr>
        <p:spPr/>
        <p:txBody>
          <a:bodyPr/>
          <a:lstStyle/>
          <a:p>
            <a:fld id="{2D28FE5A-F379-4503-8EC5-90A4D8619837}" type="datetimeFigureOut">
              <a:rPr lang="en-DE" smtClean="0"/>
              <a:t>09/29/2023</a:t>
            </a:fld>
            <a:endParaRPr lang="en-DE"/>
          </a:p>
        </p:txBody>
      </p:sp>
      <p:sp>
        <p:nvSpPr>
          <p:cNvPr id="5" name="Footer Placeholder 4">
            <a:extLst>
              <a:ext uri="{FF2B5EF4-FFF2-40B4-BE49-F238E27FC236}">
                <a16:creationId xmlns:a16="http://schemas.microsoft.com/office/drawing/2014/main" id="{9C5FA0F5-F5F1-42AD-ABC3-2565D495373D}"/>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C59C88A8-8721-C3A6-6AFC-8085C469F752}"/>
              </a:ext>
            </a:extLst>
          </p:cNvPr>
          <p:cNvSpPr>
            <a:spLocks noGrp="1"/>
          </p:cNvSpPr>
          <p:nvPr>
            <p:ph type="sldNum" sz="quarter" idx="12"/>
          </p:nvPr>
        </p:nvSpPr>
        <p:spPr/>
        <p:txBody>
          <a:bodyPr/>
          <a:lstStyle/>
          <a:p>
            <a:fld id="{719AA4A2-B170-4042-9ED4-5BD2B535185F}" type="slidenum">
              <a:rPr lang="en-DE" smtClean="0"/>
              <a:t>‹#›</a:t>
            </a:fld>
            <a:endParaRPr lang="en-DE"/>
          </a:p>
        </p:txBody>
      </p:sp>
    </p:spTree>
    <p:extLst>
      <p:ext uri="{BB962C8B-B14F-4D97-AF65-F5344CB8AC3E}">
        <p14:creationId xmlns:p14="http://schemas.microsoft.com/office/powerpoint/2010/main" val="2744418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Azure Data All Hands">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FEE0C23-C0DD-6E4A-9E72-11CB6C3AA833}"/>
              </a:ext>
            </a:extLst>
          </p:cNvPr>
          <p:cNvSpPr/>
          <p:nvPr userDrawn="1"/>
        </p:nvSpPr>
        <p:spPr bwMode="auto">
          <a:xfrm>
            <a:off x="5326063" y="0"/>
            <a:ext cx="6865937"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4" name="Graphic 3">
            <a:extLst>
              <a:ext uri="{FF2B5EF4-FFF2-40B4-BE49-F238E27FC236}">
                <a16:creationId xmlns:a16="http://schemas.microsoft.com/office/drawing/2014/main" id="{A57CF859-E00A-8047-B30C-E47B6D4BB419}"/>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711371" y="377371"/>
            <a:ext cx="6103257" cy="6103257"/>
          </a:xfrm>
          <a:prstGeom prst="rect">
            <a:avLst/>
          </a:prstGeom>
        </p:spPr>
      </p:pic>
      <p:sp>
        <p:nvSpPr>
          <p:cNvPr id="3" name="Rectangle 2">
            <a:extLst>
              <a:ext uri="{FF2B5EF4-FFF2-40B4-BE49-F238E27FC236}">
                <a16:creationId xmlns:a16="http://schemas.microsoft.com/office/drawing/2014/main" id="{4696F784-A615-2F41-93AA-8064D970D771}"/>
              </a:ext>
            </a:extLst>
          </p:cNvPr>
          <p:cNvSpPr/>
          <p:nvPr userDrawn="1"/>
        </p:nvSpPr>
        <p:spPr bwMode="auto">
          <a:xfrm>
            <a:off x="1" y="1"/>
            <a:ext cx="12192000" cy="6858000"/>
          </a:xfrm>
          <a:prstGeom prst="rect">
            <a:avLst/>
          </a:prstGeom>
          <a:gradFill>
            <a:gsLst>
              <a:gs pos="100000">
                <a:schemeClr val="accent1">
                  <a:alpha val="25000"/>
                </a:schemeClr>
              </a:gs>
              <a:gs pos="0">
                <a:schemeClr val="accent1">
                  <a:alpha val="0"/>
                </a:scheme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548652"/>
            <a:ext cx="4167887" cy="984885"/>
          </a:xfrm>
        </p:spPr>
        <p:txBody>
          <a:bodyPr anchor="b" anchorCtr="0">
            <a:spAutoFit/>
          </a:bodyPr>
          <a:lstStyle>
            <a:lvl1pPr algn="l">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sp>
        <p:nvSpPr>
          <p:cNvPr id="10" name="Text Placeholder 4">
            <a:extLst>
              <a:ext uri="{FF2B5EF4-FFF2-40B4-BE49-F238E27FC236}">
                <a16:creationId xmlns:a16="http://schemas.microsoft.com/office/drawing/2014/main" id="{9971DF7F-2C6F-C047-87E6-01BCE692B33C}"/>
              </a:ext>
            </a:extLst>
          </p:cNvPr>
          <p:cNvSpPr>
            <a:spLocks noGrp="1"/>
          </p:cNvSpPr>
          <p:nvPr>
            <p:ph type="body" sz="quarter" idx="13" hasCustomPrompt="1"/>
          </p:nvPr>
        </p:nvSpPr>
        <p:spPr>
          <a:xfrm>
            <a:off x="582042" y="6088741"/>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sp>
        <p:nvSpPr>
          <p:cNvPr id="11" name="Text Placeholder 4">
            <a:extLst>
              <a:ext uri="{FF2B5EF4-FFF2-40B4-BE49-F238E27FC236}">
                <a16:creationId xmlns:a16="http://schemas.microsoft.com/office/drawing/2014/main" id="{F5A9D17E-0B71-3F4E-966C-B9B2C5D11AAB}"/>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Speaker title</a:t>
            </a:r>
          </a:p>
        </p:txBody>
      </p:sp>
      <p:pic>
        <p:nvPicPr>
          <p:cNvPr id="9" name="MS logo white - EMF" descr="Microsoft logo white text version">
            <a:extLst>
              <a:ext uri="{FF2B5EF4-FFF2-40B4-BE49-F238E27FC236}">
                <a16:creationId xmlns:a16="http://schemas.microsoft.com/office/drawing/2014/main" id="{34ABE124-0544-0C4D-9FCE-68AA16069F0C}"/>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7412330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lgn="l">
              <a:defRPr sz="3600" spc="-50" baseline="0">
                <a:solidFill>
                  <a:schemeClr val="accent1">
                    <a:lumMod val="60000"/>
                    <a:lumOff val="40000"/>
                  </a:schemeClr>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733069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4DAAA5-8D22-4214-BB05-9157E52DC9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6948087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8FF18-9BD3-49EC-8393-12EF9F3B421A}"/>
              </a:ext>
            </a:extLst>
          </p:cNvPr>
          <p:cNvSpPr>
            <a:spLocks noGrp="1"/>
          </p:cNvSpPr>
          <p:nvPr>
            <p:ph type="title"/>
          </p:nvPr>
        </p:nvSpPr>
        <p:spPr>
          <a:xfrm>
            <a:off x="588263" y="2484468"/>
            <a:ext cx="4644137" cy="870272"/>
          </a:xfrm>
        </p:spPr>
        <p:txBody>
          <a:bodyPr anchor="b"/>
          <a:lstStyle>
            <a:lvl1pPr algn="l">
              <a:defRPr>
                <a:solidFill>
                  <a:schemeClr val="tx2"/>
                </a:solidFill>
              </a:defRPr>
            </a:lvl1pPr>
          </a:lstStyle>
          <a:p>
            <a:r>
              <a:rPr lang="en-US"/>
              <a:t>Click to edit Master</a:t>
            </a:r>
          </a:p>
        </p:txBody>
      </p:sp>
    </p:spTree>
    <p:extLst>
      <p:ext uri="{BB962C8B-B14F-4D97-AF65-F5344CB8AC3E}">
        <p14:creationId xmlns:p14="http://schemas.microsoft.com/office/powerpoint/2010/main" val="161415118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0930175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3" pos="6132">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5671-2BAB-496E-A124-8C3A9EB204E2}"/>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11C884DE-0FC3-4FDC-9039-A81BDEAC5A03}"/>
              </a:ext>
            </a:extLst>
          </p:cNvPr>
          <p:cNvSpPr>
            <a:spLocks noGrp="1"/>
          </p:cNvSpPr>
          <p:nvPr>
            <p:ph sz="quarter" idx="10"/>
          </p:nvPr>
        </p:nvSpPr>
        <p:spPr>
          <a:xfrm>
            <a:off x="426424" y="1674525"/>
            <a:ext cx="1828800" cy="914400"/>
          </a:xfrm>
        </p:spPr>
        <p:txBody>
          <a:bodyPr/>
          <a:lstStyle/>
          <a:p>
            <a:pPr lvl="0"/>
            <a:endParaRPr lang="en-US"/>
          </a:p>
        </p:txBody>
      </p:sp>
      <p:sp>
        <p:nvSpPr>
          <p:cNvPr id="6" name="Content Placeholder 5">
            <a:extLst>
              <a:ext uri="{FF2B5EF4-FFF2-40B4-BE49-F238E27FC236}">
                <a16:creationId xmlns:a16="http://schemas.microsoft.com/office/drawing/2014/main" id="{72416673-8A15-4CB5-A7BF-12114C3588E8}"/>
              </a:ext>
            </a:extLst>
          </p:cNvPr>
          <p:cNvSpPr>
            <a:spLocks noGrp="1"/>
          </p:cNvSpPr>
          <p:nvPr>
            <p:ph sz="quarter" idx="11"/>
          </p:nvPr>
        </p:nvSpPr>
        <p:spPr>
          <a:xfrm>
            <a:off x="426424" y="3354676"/>
            <a:ext cx="1828800" cy="914400"/>
          </a:xfrm>
        </p:spPr>
        <p:txBody>
          <a:bodyPr/>
          <a:lstStyle/>
          <a:p>
            <a:pPr lvl="0"/>
            <a:endParaRPr lang="en-US"/>
          </a:p>
        </p:txBody>
      </p:sp>
    </p:spTree>
    <p:extLst>
      <p:ext uri="{BB962C8B-B14F-4D97-AF65-F5344CB8AC3E}">
        <p14:creationId xmlns:p14="http://schemas.microsoft.com/office/powerpoint/2010/main" val="244330428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17920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87135799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0AE4B-C1D8-4269-257F-638C731B5D8D}"/>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57C27FC2-264B-E9CB-7C14-9D6432BE25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7047B5A2-A2BB-CD78-8CB8-84A3499069A6}"/>
              </a:ext>
            </a:extLst>
          </p:cNvPr>
          <p:cNvSpPr>
            <a:spLocks noGrp="1"/>
          </p:cNvSpPr>
          <p:nvPr>
            <p:ph type="dt" sz="half" idx="10"/>
          </p:nvPr>
        </p:nvSpPr>
        <p:spPr/>
        <p:txBody>
          <a:bodyPr/>
          <a:lstStyle/>
          <a:p>
            <a:fld id="{2D28FE5A-F379-4503-8EC5-90A4D8619837}" type="datetimeFigureOut">
              <a:rPr lang="en-DE" smtClean="0"/>
              <a:t>09/29/2023</a:t>
            </a:fld>
            <a:endParaRPr lang="en-DE"/>
          </a:p>
        </p:txBody>
      </p:sp>
      <p:sp>
        <p:nvSpPr>
          <p:cNvPr id="5" name="Footer Placeholder 4">
            <a:extLst>
              <a:ext uri="{FF2B5EF4-FFF2-40B4-BE49-F238E27FC236}">
                <a16:creationId xmlns:a16="http://schemas.microsoft.com/office/drawing/2014/main" id="{428DF48D-FB2D-BA95-499F-69AF7E8452B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0DE4526C-0167-6A72-59D9-227EF4397B74}"/>
              </a:ext>
            </a:extLst>
          </p:cNvPr>
          <p:cNvSpPr>
            <a:spLocks noGrp="1"/>
          </p:cNvSpPr>
          <p:nvPr>
            <p:ph type="sldNum" sz="quarter" idx="12"/>
          </p:nvPr>
        </p:nvSpPr>
        <p:spPr/>
        <p:txBody>
          <a:bodyPr/>
          <a:lstStyle/>
          <a:p>
            <a:fld id="{719AA4A2-B170-4042-9ED4-5BD2B535185F}" type="slidenum">
              <a:rPr lang="en-DE" smtClean="0"/>
              <a:t>‹#›</a:t>
            </a:fld>
            <a:endParaRPr lang="en-DE"/>
          </a:p>
        </p:txBody>
      </p:sp>
    </p:spTree>
    <p:extLst>
      <p:ext uri="{BB962C8B-B14F-4D97-AF65-F5344CB8AC3E}">
        <p14:creationId xmlns:p14="http://schemas.microsoft.com/office/powerpoint/2010/main" val="17775537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419C22-2186-58CF-1BD6-99E6A4069F25}"/>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B330B063-4076-B5F7-BFA5-01F80057E54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C07A1FD2-D432-43C1-5279-8FFC4E318801}"/>
              </a:ext>
            </a:extLst>
          </p:cNvPr>
          <p:cNvSpPr>
            <a:spLocks noGrp="1"/>
          </p:cNvSpPr>
          <p:nvPr>
            <p:ph type="dt" sz="half" idx="10"/>
          </p:nvPr>
        </p:nvSpPr>
        <p:spPr/>
        <p:txBody>
          <a:bodyPr/>
          <a:lstStyle/>
          <a:p>
            <a:fld id="{7324F48B-FBF1-4E86-8169-CD1A281BDDCA}" type="datetimeFigureOut">
              <a:rPr lang="en-US" smtClean="0"/>
              <a:t>9/29/2023</a:t>
            </a:fld>
            <a:endParaRPr lang="en-US"/>
          </a:p>
        </p:txBody>
      </p:sp>
      <p:sp>
        <p:nvSpPr>
          <p:cNvPr id="5" name="Espace réservé du pied de page 4">
            <a:extLst>
              <a:ext uri="{FF2B5EF4-FFF2-40B4-BE49-F238E27FC236}">
                <a16:creationId xmlns:a16="http://schemas.microsoft.com/office/drawing/2014/main" id="{C4ACC870-7647-6073-7C82-CB2C23ECB918}"/>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512B79C0-4120-F172-8C44-1BF81BF0EC51}"/>
              </a:ext>
            </a:extLst>
          </p:cNvPr>
          <p:cNvSpPr>
            <a:spLocks noGrp="1"/>
          </p:cNvSpPr>
          <p:nvPr>
            <p:ph type="sldNum" sz="quarter" idx="12"/>
          </p:nvPr>
        </p:nvSpPr>
        <p:spPr/>
        <p:txBody>
          <a:bodyPr/>
          <a:lstStyle/>
          <a:p>
            <a:fld id="{FDADC613-D854-49BE-9542-FE5CE52DE1CD}" type="slidenum">
              <a:rPr lang="en-US" smtClean="0"/>
              <a:t>‹#›</a:t>
            </a:fld>
            <a:endParaRPr lang="en-US"/>
          </a:p>
        </p:txBody>
      </p:sp>
    </p:spTree>
    <p:extLst>
      <p:ext uri="{BB962C8B-B14F-4D97-AF65-F5344CB8AC3E}">
        <p14:creationId xmlns:p14="http://schemas.microsoft.com/office/powerpoint/2010/main" val="40460256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11010931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A5EE4-B4DB-BD97-E891-E545F3020A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E9254834-2CF2-6A1B-2E80-94C04C6587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C84D9E-73ED-4F62-5A7F-E68B7BFAA3E4}"/>
              </a:ext>
            </a:extLst>
          </p:cNvPr>
          <p:cNvSpPr>
            <a:spLocks noGrp="1"/>
          </p:cNvSpPr>
          <p:nvPr>
            <p:ph type="dt" sz="half" idx="10"/>
          </p:nvPr>
        </p:nvSpPr>
        <p:spPr/>
        <p:txBody>
          <a:bodyPr/>
          <a:lstStyle/>
          <a:p>
            <a:fld id="{2D28FE5A-F379-4503-8EC5-90A4D8619837}" type="datetimeFigureOut">
              <a:rPr lang="en-DE" smtClean="0"/>
              <a:t>09/29/2023</a:t>
            </a:fld>
            <a:endParaRPr lang="en-DE"/>
          </a:p>
        </p:txBody>
      </p:sp>
      <p:sp>
        <p:nvSpPr>
          <p:cNvPr id="5" name="Footer Placeholder 4">
            <a:extLst>
              <a:ext uri="{FF2B5EF4-FFF2-40B4-BE49-F238E27FC236}">
                <a16:creationId xmlns:a16="http://schemas.microsoft.com/office/drawing/2014/main" id="{DC6502F6-BB19-7F97-76F0-AF7D2EF9D4B5}"/>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E92670B1-E14A-4C60-62C9-22D20AFE8FE8}"/>
              </a:ext>
            </a:extLst>
          </p:cNvPr>
          <p:cNvSpPr>
            <a:spLocks noGrp="1"/>
          </p:cNvSpPr>
          <p:nvPr>
            <p:ph type="sldNum" sz="quarter" idx="12"/>
          </p:nvPr>
        </p:nvSpPr>
        <p:spPr/>
        <p:txBody>
          <a:bodyPr/>
          <a:lstStyle/>
          <a:p>
            <a:fld id="{719AA4A2-B170-4042-9ED4-5BD2B535185F}" type="slidenum">
              <a:rPr lang="en-DE" smtClean="0"/>
              <a:t>‹#›</a:t>
            </a:fld>
            <a:endParaRPr lang="en-DE"/>
          </a:p>
        </p:txBody>
      </p:sp>
    </p:spTree>
    <p:extLst>
      <p:ext uri="{BB962C8B-B14F-4D97-AF65-F5344CB8AC3E}">
        <p14:creationId xmlns:p14="http://schemas.microsoft.com/office/powerpoint/2010/main" val="3284918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E7676-D3F4-EBA5-AEE7-79D7F5C00695}"/>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60E564EF-EF66-6E18-4863-30A6ED9611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4518D10D-9AB4-0AB8-3B24-F48179F77B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7B39F404-FF19-28EB-56E1-C387AE05F6B5}"/>
              </a:ext>
            </a:extLst>
          </p:cNvPr>
          <p:cNvSpPr>
            <a:spLocks noGrp="1"/>
          </p:cNvSpPr>
          <p:nvPr>
            <p:ph type="dt" sz="half" idx="10"/>
          </p:nvPr>
        </p:nvSpPr>
        <p:spPr/>
        <p:txBody>
          <a:bodyPr/>
          <a:lstStyle/>
          <a:p>
            <a:fld id="{2D28FE5A-F379-4503-8EC5-90A4D8619837}" type="datetimeFigureOut">
              <a:rPr lang="en-DE" smtClean="0"/>
              <a:t>09/29/2023</a:t>
            </a:fld>
            <a:endParaRPr lang="en-DE"/>
          </a:p>
        </p:txBody>
      </p:sp>
      <p:sp>
        <p:nvSpPr>
          <p:cNvPr id="6" name="Footer Placeholder 5">
            <a:extLst>
              <a:ext uri="{FF2B5EF4-FFF2-40B4-BE49-F238E27FC236}">
                <a16:creationId xmlns:a16="http://schemas.microsoft.com/office/drawing/2014/main" id="{FA61BD37-76AD-9E79-1F4B-A6A6FD35745F}"/>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8BC03177-EC80-1C58-6520-9AD7592DBBEC}"/>
              </a:ext>
            </a:extLst>
          </p:cNvPr>
          <p:cNvSpPr>
            <a:spLocks noGrp="1"/>
          </p:cNvSpPr>
          <p:nvPr>
            <p:ph type="sldNum" sz="quarter" idx="12"/>
          </p:nvPr>
        </p:nvSpPr>
        <p:spPr/>
        <p:txBody>
          <a:bodyPr/>
          <a:lstStyle/>
          <a:p>
            <a:fld id="{719AA4A2-B170-4042-9ED4-5BD2B535185F}" type="slidenum">
              <a:rPr lang="en-DE" smtClean="0"/>
              <a:t>‹#›</a:t>
            </a:fld>
            <a:endParaRPr lang="en-DE"/>
          </a:p>
        </p:txBody>
      </p:sp>
    </p:spTree>
    <p:extLst>
      <p:ext uri="{BB962C8B-B14F-4D97-AF65-F5344CB8AC3E}">
        <p14:creationId xmlns:p14="http://schemas.microsoft.com/office/powerpoint/2010/main" val="2204460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51F33-7457-419D-2E71-3685C423829A}"/>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5EF2B30C-B479-BD7A-2E90-8EA07A22CA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D1AD8C-90F8-EBC6-7589-6E1CF31699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1EA46A31-E089-9DA4-9CC3-2D171A118C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69EA4B-1EE6-2A23-4A4E-7687C2BE88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6FF6A24A-87FA-4104-BF39-4DD0CFE49631}"/>
              </a:ext>
            </a:extLst>
          </p:cNvPr>
          <p:cNvSpPr>
            <a:spLocks noGrp="1"/>
          </p:cNvSpPr>
          <p:nvPr>
            <p:ph type="dt" sz="half" idx="10"/>
          </p:nvPr>
        </p:nvSpPr>
        <p:spPr/>
        <p:txBody>
          <a:bodyPr/>
          <a:lstStyle/>
          <a:p>
            <a:fld id="{2D28FE5A-F379-4503-8EC5-90A4D8619837}" type="datetimeFigureOut">
              <a:rPr lang="en-DE" smtClean="0"/>
              <a:t>09/29/2023</a:t>
            </a:fld>
            <a:endParaRPr lang="en-DE"/>
          </a:p>
        </p:txBody>
      </p:sp>
      <p:sp>
        <p:nvSpPr>
          <p:cNvPr id="8" name="Footer Placeholder 7">
            <a:extLst>
              <a:ext uri="{FF2B5EF4-FFF2-40B4-BE49-F238E27FC236}">
                <a16:creationId xmlns:a16="http://schemas.microsoft.com/office/drawing/2014/main" id="{06439778-C089-A3F5-1B21-D661A66D1160}"/>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3A3357A4-A85F-0D63-C9C2-570EF32E09F0}"/>
              </a:ext>
            </a:extLst>
          </p:cNvPr>
          <p:cNvSpPr>
            <a:spLocks noGrp="1"/>
          </p:cNvSpPr>
          <p:nvPr>
            <p:ph type="sldNum" sz="quarter" idx="12"/>
          </p:nvPr>
        </p:nvSpPr>
        <p:spPr/>
        <p:txBody>
          <a:bodyPr/>
          <a:lstStyle/>
          <a:p>
            <a:fld id="{719AA4A2-B170-4042-9ED4-5BD2B535185F}" type="slidenum">
              <a:rPr lang="en-DE" smtClean="0"/>
              <a:t>‹#›</a:t>
            </a:fld>
            <a:endParaRPr lang="en-DE"/>
          </a:p>
        </p:txBody>
      </p:sp>
    </p:spTree>
    <p:extLst>
      <p:ext uri="{BB962C8B-B14F-4D97-AF65-F5344CB8AC3E}">
        <p14:creationId xmlns:p14="http://schemas.microsoft.com/office/powerpoint/2010/main" val="927035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E3BA8-F80E-8942-90FF-CB0CA2971273}"/>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9D83001C-184E-1ACD-865D-B33B790F28C3}"/>
              </a:ext>
            </a:extLst>
          </p:cNvPr>
          <p:cNvSpPr>
            <a:spLocks noGrp="1"/>
          </p:cNvSpPr>
          <p:nvPr>
            <p:ph type="dt" sz="half" idx="10"/>
          </p:nvPr>
        </p:nvSpPr>
        <p:spPr/>
        <p:txBody>
          <a:bodyPr/>
          <a:lstStyle/>
          <a:p>
            <a:fld id="{2D28FE5A-F379-4503-8EC5-90A4D8619837}" type="datetimeFigureOut">
              <a:rPr lang="en-DE" smtClean="0"/>
              <a:t>09/29/2023</a:t>
            </a:fld>
            <a:endParaRPr lang="en-DE"/>
          </a:p>
        </p:txBody>
      </p:sp>
      <p:sp>
        <p:nvSpPr>
          <p:cNvPr id="4" name="Footer Placeholder 3">
            <a:extLst>
              <a:ext uri="{FF2B5EF4-FFF2-40B4-BE49-F238E27FC236}">
                <a16:creationId xmlns:a16="http://schemas.microsoft.com/office/drawing/2014/main" id="{4ED52409-4B9F-CCB3-832B-0B7588B5DF56}"/>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45705726-126C-9092-2F40-6BF6F5F4EBEF}"/>
              </a:ext>
            </a:extLst>
          </p:cNvPr>
          <p:cNvSpPr>
            <a:spLocks noGrp="1"/>
          </p:cNvSpPr>
          <p:nvPr>
            <p:ph type="sldNum" sz="quarter" idx="12"/>
          </p:nvPr>
        </p:nvSpPr>
        <p:spPr/>
        <p:txBody>
          <a:bodyPr/>
          <a:lstStyle/>
          <a:p>
            <a:fld id="{719AA4A2-B170-4042-9ED4-5BD2B535185F}" type="slidenum">
              <a:rPr lang="en-DE" smtClean="0"/>
              <a:t>‹#›</a:t>
            </a:fld>
            <a:endParaRPr lang="en-DE"/>
          </a:p>
        </p:txBody>
      </p:sp>
    </p:spTree>
    <p:extLst>
      <p:ext uri="{BB962C8B-B14F-4D97-AF65-F5344CB8AC3E}">
        <p14:creationId xmlns:p14="http://schemas.microsoft.com/office/powerpoint/2010/main" val="1834203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7CD8DB-4F69-D455-BCAE-0683ECBFA266}"/>
              </a:ext>
            </a:extLst>
          </p:cNvPr>
          <p:cNvSpPr>
            <a:spLocks noGrp="1"/>
          </p:cNvSpPr>
          <p:nvPr>
            <p:ph type="dt" sz="half" idx="10"/>
          </p:nvPr>
        </p:nvSpPr>
        <p:spPr/>
        <p:txBody>
          <a:bodyPr/>
          <a:lstStyle/>
          <a:p>
            <a:fld id="{2D28FE5A-F379-4503-8EC5-90A4D8619837}" type="datetimeFigureOut">
              <a:rPr lang="en-DE" smtClean="0"/>
              <a:t>09/29/2023</a:t>
            </a:fld>
            <a:endParaRPr lang="en-DE"/>
          </a:p>
        </p:txBody>
      </p:sp>
      <p:sp>
        <p:nvSpPr>
          <p:cNvPr id="3" name="Footer Placeholder 2">
            <a:extLst>
              <a:ext uri="{FF2B5EF4-FFF2-40B4-BE49-F238E27FC236}">
                <a16:creationId xmlns:a16="http://schemas.microsoft.com/office/drawing/2014/main" id="{A06D0F98-F128-C94F-DE97-990D45C7B95B}"/>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2DFAC510-42D9-DE89-A20C-5B9B70B88410}"/>
              </a:ext>
            </a:extLst>
          </p:cNvPr>
          <p:cNvSpPr>
            <a:spLocks noGrp="1"/>
          </p:cNvSpPr>
          <p:nvPr>
            <p:ph type="sldNum" sz="quarter" idx="12"/>
          </p:nvPr>
        </p:nvSpPr>
        <p:spPr/>
        <p:txBody>
          <a:bodyPr/>
          <a:lstStyle/>
          <a:p>
            <a:fld id="{719AA4A2-B170-4042-9ED4-5BD2B535185F}" type="slidenum">
              <a:rPr lang="en-DE" smtClean="0"/>
              <a:t>‹#›</a:t>
            </a:fld>
            <a:endParaRPr lang="en-DE"/>
          </a:p>
        </p:txBody>
      </p:sp>
    </p:spTree>
    <p:extLst>
      <p:ext uri="{BB962C8B-B14F-4D97-AF65-F5344CB8AC3E}">
        <p14:creationId xmlns:p14="http://schemas.microsoft.com/office/powerpoint/2010/main" val="1721340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2646E-13A8-3E00-5DDB-05FA05301C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3980F731-B4BC-7C52-6ADD-66C0DDB4A7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3873A642-DE8C-132A-3012-F23EC6A474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A97B82-54F7-C006-8B14-460B7C20E11E}"/>
              </a:ext>
            </a:extLst>
          </p:cNvPr>
          <p:cNvSpPr>
            <a:spLocks noGrp="1"/>
          </p:cNvSpPr>
          <p:nvPr>
            <p:ph type="dt" sz="half" idx="10"/>
          </p:nvPr>
        </p:nvSpPr>
        <p:spPr/>
        <p:txBody>
          <a:bodyPr/>
          <a:lstStyle/>
          <a:p>
            <a:fld id="{2D28FE5A-F379-4503-8EC5-90A4D8619837}" type="datetimeFigureOut">
              <a:rPr lang="en-DE" smtClean="0"/>
              <a:t>09/29/2023</a:t>
            </a:fld>
            <a:endParaRPr lang="en-DE"/>
          </a:p>
        </p:txBody>
      </p:sp>
      <p:sp>
        <p:nvSpPr>
          <p:cNvPr id="6" name="Footer Placeholder 5">
            <a:extLst>
              <a:ext uri="{FF2B5EF4-FFF2-40B4-BE49-F238E27FC236}">
                <a16:creationId xmlns:a16="http://schemas.microsoft.com/office/drawing/2014/main" id="{613514C9-79A3-3684-4D4F-1A59508745A5}"/>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427C9232-9067-F011-33C6-854E7D13FCDE}"/>
              </a:ext>
            </a:extLst>
          </p:cNvPr>
          <p:cNvSpPr>
            <a:spLocks noGrp="1"/>
          </p:cNvSpPr>
          <p:nvPr>
            <p:ph type="sldNum" sz="quarter" idx="12"/>
          </p:nvPr>
        </p:nvSpPr>
        <p:spPr/>
        <p:txBody>
          <a:bodyPr/>
          <a:lstStyle/>
          <a:p>
            <a:fld id="{719AA4A2-B170-4042-9ED4-5BD2B535185F}" type="slidenum">
              <a:rPr lang="en-DE" smtClean="0"/>
              <a:t>‹#›</a:t>
            </a:fld>
            <a:endParaRPr lang="en-DE"/>
          </a:p>
        </p:txBody>
      </p:sp>
    </p:spTree>
    <p:extLst>
      <p:ext uri="{BB962C8B-B14F-4D97-AF65-F5344CB8AC3E}">
        <p14:creationId xmlns:p14="http://schemas.microsoft.com/office/powerpoint/2010/main" val="1516620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4A53F-E350-1389-825D-E60807F4E1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23FE61D9-7603-45FF-49D2-79A4155C47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7B731188-1F8E-C915-CC45-A655C1BD14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28484E-E88B-08DA-B7F8-444676424F77}"/>
              </a:ext>
            </a:extLst>
          </p:cNvPr>
          <p:cNvSpPr>
            <a:spLocks noGrp="1"/>
          </p:cNvSpPr>
          <p:nvPr>
            <p:ph type="dt" sz="half" idx="10"/>
          </p:nvPr>
        </p:nvSpPr>
        <p:spPr/>
        <p:txBody>
          <a:bodyPr/>
          <a:lstStyle/>
          <a:p>
            <a:fld id="{2D28FE5A-F379-4503-8EC5-90A4D8619837}" type="datetimeFigureOut">
              <a:rPr lang="en-DE" smtClean="0"/>
              <a:t>09/29/2023</a:t>
            </a:fld>
            <a:endParaRPr lang="en-DE"/>
          </a:p>
        </p:txBody>
      </p:sp>
      <p:sp>
        <p:nvSpPr>
          <p:cNvPr id="6" name="Footer Placeholder 5">
            <a:extLst>
              <a:ext uri="{FF2B5EF4-FFF2-40B4-BE49-F238E27FC236}">
                <a16:creationId xmlns:a16="http://schemas.microsoft.com/office/drawing/2014/main" id="{F59A5DE3-8B52-B8A3-27D0-70C49C5B5F2E}"/>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0FC9101A-A52F-6D11-B6AF-79395747A275}"/>
              </a:ext>
            </a:extLst>
          </p:cNvPr>
          <p:cNvSpPr>
            <a:spLocks noGrp="1"/>
          </p:cNvSpPr>
          <p:nvPr>
            <p:ph type="sldNum" sz="quarter" idx="12"/>
          </p:nvPr>
        </p:nvSpPr>
        <p:spPr/>
        <p:txBody>
          <a:bodyPr/>
          <a:lstStyle/>
          <a:p>
            <a:fld id="{719AA4A2-B170-4042-9ED4-5BD2B535185F}" type="slidenum">
              <a:rPr lang="en-DE" smtClean="0"/>
              <a:t>‹#›</a:t>
            </a:fld>
            <a:endParaRPr lang="en-DE"/>
          </a:p>
        </p:txBody>
      </p:sp>
    </p:spTree>
    <p:extLst>
      <p:ext uri="{BB962C8B-B14F-4D97-AF65-F5344CB8AC3E}">
        <p14:creationId xmlns:p14="http://schemas.microsoft.com/office/powerpoint/2010/main" val="3812681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emf"/><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83F1D4-C6EB-F0E3-B055-902639D087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8F865E72-BC79-74A4-B8B4-5D99570D89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5C0780B8-24D7-C0C7-9441-D8A38C693A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28FE5A-F379-4503-8EC5-90A4D8619837}" type="datetimeFigureOut">
              <a:rPr lang="en-DE" smtClean="0"/>
              <a:t>09/29/2023</a:t>
            </a:fld>
            <a:endParaRPr lang="en-DE"/>
          </a:p>
        </p:txBody>
      </p:sp>
      <p:sp>
        <p:nvSpPr>
          <p:cNvPr id="5" name="Footer Placeholder 4">
            <a:extLst>
              <a:ext uri="{FF2B5EF4-FFF2-40B4-BE49-F238E27FC236}">
                <a16:creationId xmlns:a16="http://schemas.microsoft.com/office/drawing/2014/main" id="{681759D5-56A6-6B7E-8D1A-764081AD51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B81E750A-EA9B-956F-FCCF-75F2117B5A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9AA4A2-B170-4042-9ED4-5BD2B535185F}" type="slidenum">
              <a:rPr lang="en-DE" smtClean="0"/>
              <a:t>‹#›</a:t>
            </a:fld>
            <a:endParaRPr lang="en-DE"/>
          </a:p>
        </p:txBody>
      </p:sp>
    </p:spTree>
    <p:extLst>
      <p:ext uri="{BB962C8B-B14F-4D97-AF65-F5344CB8AC3E}">
        <p14:creationId xmlns:p14="http://schemas.microsoft.com/office/powerpoint/2010/main" val="3418596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492443"/>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2419124"/>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a:t>
            </a:r>
          </a:p>
          <a:p>
            <a:pPr lvl="6"/>
            <a:r>
              <a:rPr lang="en-US"/>
              <a:t>seven</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12" cstate="print">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646771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ransition>
    <p:fade/>
  </p:transition>
  <p:txStyles>
    <p:titleStyle>
      <a:lvl1pPr algn="ctr" defTabSz="932742" rtl="0" eaLnBrk="1" latinLnBrk="0" hangingPunct="1">
        <a:lnSpc>
          <a:spcPct val="100000"/>
        </a:lnSpc>
        <a:spcBef>
          <a:spcPct val="0"/>
        </a:spcBef>
        <a:buNone/>
        <a:defRPr lang="en-US" sz="32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12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0" marR="0" indent="0" algn="l" defTabSz="932742" rtl="0" eaLnBrk="1" fontAlgn="auto" latinLnBrk="0" hangingPunct="1">
        <a:lnSpc>
          <a:spcPct val="100000"/>
        </a:lnSpc>
        <a:spcBef>
          <a:spcPct val="20000"/>
        </a:spcBef>
        <a:spcAft>
          <a:spcPts val="60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0" marR="0" indent="0" algn="l" defTabSz="932742" rtl="0" eaLnBrk="1" fontAlgn="auto" latinLnBrk="0" hangingPunct="1">
        <a:lnSpc>
          <a:spcPct val="100000"/>
        </a:lnSpc>
        <a:spcBef>
          <a:spcPct val="20000"/>
        </a:spcBef>
        <a:spcAft>
          <a:spcPts val="60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100000"/>
        </a:lnSpc>
        <a:spcBef>
          <a:spcPts val="600"/>
        </a:spcBef>
        <a:spcAft>
          <a:spcPts val="600"/>
        </a:spcAft>
        <a:buClrTx/>
        <a:buSzPct val="90000"/>
        <a:buFont typeface="Wingdings" panose="05000000000000000000" pitchFamily="2" charset="2"/>
        <a:buNone/>
        <a:tabLst/>
        <a:defRPr sz="1400" kern="1200" cap="all" spc="100" baseline="0">
          <a:solidFill>
            <a:schemeClr val="accent1">
              <a:lumMod val="60000"/>
              <a:lumOff val="40000"/>
            </a:schemeClr>
          </a:solidFill>
          <a:latin typeface="+mj-lt"/>
          <a:ea typeface="+mn-ea"/>
          <a:cs typeface="+mn-cs"/>
        </a:defRPr>
      </a:lvl4pPr>
      <a:lvl5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0" indent="0" algn="l" defTabSz="932742" rtl="0" eaLnBrk="1" latinLnBrk="0" hangingPunct="1">
        <a:spcBef>
          <a:spcPts val="0"/>
        </a:spcBef>
        <a:spcAft>
          <a:spcPts val="600"/>
        </a:spcAft>
        <a:buFont typeface="Arial" pitchFamily="34" charset="0"/>
        <a:buNone/>
        <a:defRPr sz="1400" b="1" kern="1200">
          <a:solidFill>
            <a:schemeClr val="tx1"/>
          </a:solidFill>
          <a:latin typeface="+mn-lt"/>
          <a:ea typeface="+mn-ea"/>
          <a:cs typeface="+mn-cs"/>
        </a:defRPr>
      </a:lvl6pPr>
      <a:lvl7pPr marL="0" indent="0" algn="l" defTabSz="932742" rtl="0" eaLnBrk="1" latinLnBrk="0" hangingPunct="1">
        <a:spcBef>
          <a:spcPts val="0"/>
        </a:spcBef>
        <a:spcAft>
          <a:spcPts val="600"/>
        </a:spcAft>
        <a:buFont typeface="Arial" pitchFamily="34" charset="0"/>
        <a:buNone/>
        <a:defRPr sz="1400" kern="1200">
          <a:solidFill>
            <a:schemeClr val="accent1">
              <a:lumMod val="60000"/>
              <a:lumOff val="40000"/>
            </a:schemeClr>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guide id="31" orient="horz" pos="903">
          <p15:clr>
            <a:srgbClr val="C35E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forms.office.com/Pages/ResponsePage.aspx?id=v4j5cvGGr0GRqy180BHbRwv98vw50npEr2Y4qgZWGMZUNTYwMTdCRDgyTFdIUFlSOFNIQUdBMzJLQy4u" TargetMode="External"/><Relationship Id="rId3" Type="http://schemas.openxmlformats.org/officeDocument/2006/relationships/image" Target="../media/image5.png"/><Relationship Id="rId7" Type="http://schemas.openxmlformats.org/officeDocument/2006/relationships/image" Target="../media/image9.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0.jpeg"/><Relationship Id="rId4" Type="http://schemas.openxmlformats.org/officeDocument/2006/relationships/image" Target="../media/image6.svg"/><Relationship Id="rId9" Type="http://schemas.openxmlformats.org/officeDocument/2006/relationships/hyperlink" Target="mailto:openai-sql@microsoft.com"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hyperlink" Target="mailto:AzureSQLMIgrathon@microsoft.com" TargetMode="External"/><Relationship Id="rId3" Type="http://schemas.openxmlformats.org/officeDocument/2006/relationships/image" Target="../media/image5.png"/><Relationship Id="rId7" Type="http://schemas.openxmlformats.org/officeDocument/2006/relationships/hyperlink" Target="https://forms.office.com/Pages/ResponsePage.aspx?id=v4j5cvGGr0GRqy180BHbR4NBlTiTw6dMvGqHMn2ReslURjNZREhaUTEzRjJWMTRJWU0zRFJHQjFDUi4u"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10" Type="http://schemas.openxmlformats.org/officeDocument/2006/relationships/image" Target="../media/image20.svg"/><Relationship Id="rId4" Type="http://schemas.openxmlformats.org/officeDocument/2006/relationships/image" Target="../media/image6.sv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9E9F2A28-69A3-4945-B6B6-C2E4A6C55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4C7CAEE-714D-9E33-CDA6-159A9A093B03}"/>
              </a:ext>
            </a:extLst>
          </p:cNvPr>
          <p:cNvSpPr>
            <a:spLocks noGrp="1"/>
          </p:cNvSpPr>
          <p:nvPr>
            <p:ph type="title"/>
          </p:nvPr>
        </p:nvSpPr>
        <p:spPr>
          <a:xfrm>
            <a:off x="6195814" y="116746"/>
            <a:ext cx="5393360" cy="1325563"/>
          </a:xfrm>
        </p:spPr>
        <p:txBody>
          <a:bodyPr>
            <a:normAutofit/>
          </a:bodyPr>
          <a:lstStyle/>
          <a:p>
            <a:r>
              <a:rPr lang="en-US" sz="2800" b="1" dirty="0">
                <a:solidFill>
                  <a:schemeClr val="bg1"/>
                </a:solidFill>
                <a:effectLst/>
                <a:latin typeface="Segoe UI"/>
                <a:ea typeface="Segoe UI" panose="020B0502040204020203" pitchFamily="34" charset="0"/>
                <a:cs typeface="Segoe UI"/>
              </a:rPr>
              <a:t>#SQLLovesAI</a:t>
            </a:r>
            <a:br>
              <a:rPr lang="en-US" sz="2800" b="1" dirty="0">
                <a:effectLst/>
                <a:latin typeface="Segoe UI" panose="020B0502040204020203" pitchFamily="34" charset="0"/>
                <a:ea typeface="Segoe UI" panose="020B0502040204020203" pitchFamily="34" charset="0"/>
              </a:rPr>
            </a:br>
            <a:r>
              <a:rPr lang="en-US" sz="2800" b="1" dirty="0">
                <a:solidFill>
                  <a:schemeClr val="bg1"/>
                </a:solidFill>
                <a:effectLst/>
                <a:latin typeface="Segoe UI"/>
                <a:ea typeface="Segoe UI" panose="020B0502040204020203" pitchFamily="34" charset="0"/>
                <a:cs typeface="Segoe UI"/>
              </a:rPr>
              <a:t>Azure </a:t>
            </a:r>
            <a:r>
              <a:rPr lang="en-US" sz="2800" b="1" dirty="0">
                <a:solidFill>
                  <a:schemeClr val="bg1"/>
                </a:solidFill>
                <a:latin typeface="Segoe UI"/>
                <a:ea typeface="Segoe UI" panose="020B0502040204020203" pitchFamily="34" charset="0"/>
                <a:cs typeface="Segoe UI"/>
              </a:rPr>
              <a:t>SQL</a:t>
            </a:r>
            <a:r>
              <a:rPr lang="en-US" sz="2800" b="1" dirty="0">
                <a:solidFill>
                  <a:schemeClr val="bg1"/>
                </a:solidFill>
                <a:effectLst/>
                <a:latin typeface="Segoe UI"/>
                <a:ea typeface="Segoe UI" panose="020B0502040204020203" pitchFamily="34" charset="0"/>
                <a:cs typeface="Segoe UI"/>
              </a:rPr>
              <a:t> OpenAI Hack</a:t>
            </a:r>
            <a:endParaRPr lang="en-DE" sz="2800" dirty="0">
              <a:solidFill>
                <a:schemeClr val="bg1"/>
              </a:solidFill>
              <a:latin typeface="Segoe UI"/>
              <a:cs typeface="Segoe UI"/>
            </a:endParaRPr>
          </a:p>
        </p:txBody>
      </p:sp>
      <p:sp>
        <p:nvSpPr>
          <p:cNvPr id="40" name="Freeform: Shape 39">
            <a:extLst>
              <a:ext uri="{FF2B5EF4-FFF2-40B4-BE49-F238E27FC236}">
                <a16:creationId xmlns:a16="http://schemas.microsoft.com/office/drawing/2014/main" id="{CB147A70-DC29-4DDF-A34C-2B82C6E22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4038" y="0"/>
            <a:ext cx="842502" cy="354793"/>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Graphic 2">
            <a:extLst>
              <a:ext uri="{FF2B5EF4-FFF2-40B4-BE49-F238E27FC236}">
                <a16:creationId xmlns:a16="http://schemas.microsoft.com/office/drawing/2014/main" id="{B83FD52F-F5A7-5158-3B9F-F832C20124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5202" y="608593"/>
            <a:ext cx="2231700" cy="2231700"/>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sp>
        <p:nvSpPr>
          <p:cNvPr id="42" name="Oval 41">
            <a:extLst>
              <a:ext uri="{FF2B5EF4-FFF2-40B4-BE49-F238E27FC236}">
                <a16:creationId xmlns:a16="http://schemas.microsoft.com/office/drawing/2014/main" id="{3B438362-1E1E-4C62-A99E-4134CB163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31108" y="1327365"/>
            <a:ext cx="610857" cy="61085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6C077334-5571-4B83-A83E-4CCCFA7B5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28176" y="0"/>
            <a:ext cx="2093996" cy="1402773"/>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pic>
        <p:nvPicPr>
          <p:cNvPr id="3" name="Picture 2" descr="Azure SQL Managed Instance Logo PNG Vector (PDF) Free Download">
            <a:extLst>
              <a:ext uri="{FF2B5EF4-FFF2-40B4-BE49-F238E27FC236}">
                <a16:creationId xmlns:a16="http://schemas.microsoft.com/office/drawing/2014/main" id="{62822E0C-FB85-7945-DDD8-517900A97C16}"/>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93582" y="4143013"/>
            <a:ext cx="1966860" cy="1940635"/>
          </a:xfrm>
          <a:custGeom>
            <a:avLst/>
            <a:gdLst/>
            <a:ahLst/>
            <a:cxnLst/>
            <a:rect l="l" t="t" r="r" b="b"/>
            <a:pathLst>
              <a:path w="3064284" h="3064284">
                <a:moveTo>
                  <a:pt x="166483" y="0"/>
                </a:moveTo>
                <a:lnTo>
                  <a:pt x="2897801" y="0"/>
                </a:lnTo>
                <a:cubicBezTo>
                  <a:pt x="2989747" y="0"/>
                  <a:pt x="3064284" y="74537"/>
                  <a:pt x="3064284" y="166483"/>
                </a:cubicBezTo>
                <a:lnTo>
                  <a:pt x="3064284" y="2897801"/>
                </a:lnTo>
                <a:cubicBezTo>
                  <a:pt x="3064284" y="2989747"/>
                  <a:pt x="2989747" y="3064284"/>
                  <a:pt x="2897801" y="3064284"/>
                </a:cubicBezTo>
                <a:lnTo>
                  <a:pt x="166483" y="3064284"/>
                </a:lnTo>
                <a:cubicBezTo>
                  <a:pt x="74537" y="3064284"/>
                  <a:pt x="0" y="2989747"/>
                  <a:pt x="0" y="2897801"/>
                </a:cubicBezTo>
                <a:lnTo>
                  <a:pt x="0" y="166483"/>
                </a:lnTo>
                <a:cubicBezTo>
                  <a:pt x="0" y="74537"/>
                  <a:pt x="74537" y="0"/>
                  <a:pt x="166483" y="0"/>
                </a:cubicBezTo>
                <a:close/>
              </a:path>
            </a:pathLst>
          </a:custGeom>
          <a:noFill/>
          <a:extLst>
            <a:ext uri="{909E8E84-426E-40DD-AFC4-6F175D3DCCD1}">
              <a14:hiddenFill xmlns:a14="http://schemas.microsoft.com/office/drawing/2010/main">
                <a:solidFill>
                  <a:srgbClr val="FFFFFF"/>
                </a:solidFill>
              </a14:hiddenFill>
            </a:ext>
          </a:extLst>
        </p:spPr>
      </p:pic>
      <p:pic>
        <p:nvPicPr>
          <p:cNvPr id="20" name="Graphic 19">
            <a:extLst>
              <a:ext uri="{FF2B5EF4-FFF2-40B4-BE49-F238E27FC236}">
                <a16:creationId xmlns:a16="http://schemas.microsoft.com/office/drawing/2014/main" id="{CEB9E3BD-81EE-7629-E35E-75659378E1C8}"/>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90544" y="2382002"/>
            <a:ext cx="2093996" cy="2093996"/>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sp>
        <p:nvSpPr>
          <p:cNvPr id="5" name="Content Placeholder 4">
            <a:extLst>
              <a:ext uri="{FF2B5EF4-FFF2-40B4-BE49-F238E27FC236}">
                <a16:creationId xmlns:a16="http://schemas.microsoft.com/office/drawing/2014/main" id="{465A7877-D84E-2B2B-05F6-D8C5C1064DA0}"/>
              </a:ext>
            </a:extLst>
          </p:cNvPr>
          <p:cNvSpPr>
            <a:spLocks noGrp="1"/>
          </p:cNvSpPr>
          <p:nvPr>
            <p:ph idx="1"/>
          </p:nvPr>
        </p:nvSpPr>
        <p:spPr>
          <a:xfrm>
            <a:off x="6231387" y="1303913"/>
            <a:ext cx="5494009" cy="4351338"/>
          </a:xfrm>
        </p:spPr>
        <p:txBody>
          <a:bodyPr vert="horz" lIns="91440" tIns="45720" rIns="91440" bIns="45720" rtlCol="0" anchor="t">
            <a:noAutofit/>
          </a:bodyPr>
          <a:lstStyle/>
          <a:p>
            <a:pPr marL="0" indent="0">
              <a:buNone/>
            </a:pPr>
            <a:r>
              <a:rPr lang="en-US" sz="1300" b="1" dirty="0">
                <a:solidFill>
                  <a:schemeClr val="bg1"/>
                </a:solidFill>
                <a:latin typeface="Segoe UI" panose="020B0502040204020203" pitchFamily="34" charset="0"/>
              </a:rPr>
              <a:t>Unlock the potential to query structured data from Azure SQL with Azure OpenAI</a:t>
            </a:r>
          </a:p>
          <a:p>
            <a:pPr marL="0" indent="0">
              <a:buNone/>
            </a:pPr>
            <a:r>
              <a:rPr lang="en-US" sz="1300" b="1">
                <a:solidFill>
                  <a:schemeClr val="bg1"/>
                </a:solidFill>
                <a:latin typeface="Segoe UI"/>
                <a:cs typeface="Segoe UI"/>
              </a:rPr>
              <a:t>Azure SQL OpenAI Hack - 1 </a:t>
            </a:r>
            <a:r>
              <a:rPr lang="en-DE" sz="1300" b="1" dirty="0">
                <a:solidFill>
                  <a:schemeClr val="bg1"/>
                </a:solidFill>
                <a:latin typeface="Segoe UI"/>
                <a:cs typeface="Segoe UI"/>
              </a:rPr>
              <a:t>day </a:t>
            </a:r>
            <a:r>
              <a:rPr lang="en-US" sz="1300" b="1" dirty="0">
                <a:solidFill>
                  <a:schemeClr val="bg1"/>
                </a:solidFill>
                <a:latin typeface="Segoe UI"/>
                <a:cs typeface="Segoe UI"/>
              </a:rPr>
              <a:t>hands-on </a:t>
            </a:r>
            <a:r>
              <a:rPr lang="en-DE" sz="1300" b="1" dirty="0">
                <a:solidFill>
                  <a:schemeClr val="bg1"/>
                </a:solidFill>
                <a:latin typeface="Segoe UI"/>
                <a:cs typeface="Segoe UI"/>
              </a:rPr>
              <a:t>workshop</a:t>
            </a:r>
            <a:endParaRPr lang="en-US" sz="1300" b="1" dirty="0">
              <a:solidFill>
                <a:schemeClr val="bg1"/>
              </a:solidFill>
              <a:latin typeface="Segoe UI"/>
              <a:cs typeface="Segoe UI"/>
            </a:endParaRPr>
          </a:p>
          <a:p>
            <a:r>
              <a:rPr lang="en-US" sz="1300" dirty="0">
                <a:solidFill>
                  <a:schemeClr val="bg1"/>
                </a:solidFill>
                <a:latin typeface="Segoe UI" panose="020B0502040204020203" pitchFamily="34" charset="0"/>
              </a:rPr>
              <a:t>Assessing &amp; migrating on-premises SQL Server databases to Azure SQL to unlock scenarios leveraging Azure OpenAI </a:t>
            </a:r>
          </a:p>
          <a:p>
            <a:r>
              <a:rPr lang="en-US" sz="1300" dirty="0">
                <a:solidFill>
                  <a:schemeClr val="bg1"/>
                </a:solidFill>
                <a:latin typeface="Segoe UI" panose="020B0502040204020203" pitchFamily="34" charset="0"/>
              </a:rPr>
              <a:t>Identify migration blockers and understand data quality issues as a prerequisite for Azure OpenAI</a:t>
            </a:r>
          </a:p>
          <a:p>
            <a:pPr>
              <a:spcAft>
                <a:spcPts val="600"/>
              </a:spcAft>
            </a:pPr>
            <a:r>
              <a:rPr lang="en-US" sz="1300" dirty="0">
                <a:solidFill>
                  <a:schemeClr val="bg1"/>
                </a:solidFill>
                <a:latin typeface="Segoe UI" panose="020B0502040204020203" pitchFamily="34" charset="0"/>
              </a:rPr>
              <a:t>Learn how to set up and deploy an Azure OpenAI application to query and write back production data to Azure SQL MI with natural language</a:t>
            </a:r>
            <a:endParaRPr lang="en-US" dirty="0"/>
          </a:p>
          <a:p>
            <a:pPr marL="0" indent="0">
              <a:buNone/>
            </a:pPr>
            <a:r>
              <a:rPr lang="en-US" sz="1300" b="1" dirty="0">
                <a:solidFill>
                  <a:schemeClr val="bg1"/>
                </a:solidFill>
                <a:latin typeface="Segoe UI" panose="020B0502040204020203" pitchFamily="34" charset="0"/>
              </a:rPr>
              <a:t>Dates and locations</a:t>
            </a:r>
          </a:p>
          <a:p>
            <a:r>
              <a:rPr lang="en-US" sz="1300" dirty="0">
                <a:solidFill>
                  <a:schemeClr val="bg1"/>
                </a:solidFill>
                <a:latin typeface="Segoe UI" panose="020B0502040204020203" pitchFamily="34" charset="0"/>
              </a:rPr>
              <a:t>09.11.2023 – Microsoft office Berlin</a:t>
            </a:r>
          </a:p>
          <a:p>
            <a:r>
              <a:rPr lang="en-US" sz="1300" dirty="0">
                <a:solidFill>
                  <a:schemeClr val="bg1"/>
                </a:solidFill>
                <a:latin typeface="Segoe UI" panose="020B0502040204020203" pitchFamily="34" charset="0"/>
              </a:rPr>
              <a:t>13.11.2023 – Microsoft office Hamburg</a:t>
            </a:r>
          </a:p>
          <a:p>
            <a:r>
              <a:rPr lang="en-US" sz="1300" dirty="0">
                <a:solidFill>
                  <a:schemeClr val="bg1"/>
                </a:solidFill>
                <a:latin typeface="Segoe UI" panose="020B0502040204020203" pitchFamily="34" charset="0"/>
              </a:rPr>
              <a:t>16.11.2023 – Microsoft office Frankfurt 	</a:t>
            </a:r>
          </a:p>
          <a:p>
            <a:pPr>
              <a:spcAft>
                <a:spcPts val="600"/>
              </a:spcAft>
            </a:pPr>
            <a:r>
              <a:rPr lang="en-US" sz="1300" dirty="0">
                <a:solidFill>
                  <a:schemeClr val="bg1"/>
                </a:solidFill>
                <a:latin typeface="Segoe UI" panose="020B0502040204020203" pitchFamily="34" charset="0"/>
              </a:rPr>
              <a:t>20.11.2023 – Microsoft office Munich</a:t>
            </a:r>
          </a:p>
          <a:p>
            <a:pPr marL="0" indent="0">
              <a:spcAft>
                <a:spcPts val="800"/>
              </a:spcAft>
              <a:buNone/>
            </a:pPr>
            <a:r>
              <a:rPr lang="en-US" sz="1300" b="1" dirty="0">
                <a:solidFill>
                  <a:schemeClr val="bg1"/>
                </a:solidFill>
                <a:effectLst/>
                <a:latin typeface="Segoe UI" panose="020B0502040204020203" pitchFamily="34" charset="0"/>
                <a:ea typeface="Aptos" panose="020B0004020202020204" pitchFamily="34" charset="0"/>
                <a:cs typeface="Segoe UI" panose="020B0502040204020203" pitchFamily="34" charset="0"/>
              </a:rPr>
              <a:t>Please register </a:t>
            </a:r>
            <a:r>
              <a:rPr lang="en-US" sz="1300" u="sng" dirty="0">
                <a:solidFill>
                  <a:schemeClr val="bg1"/>
                </a:solidFill>
                <a:effectLst/>
                <a:latin typeface="Segoe UI" panose="020B0502040204020203" pitchFamily="34" charset="0"/>
                <a:ea typeface="Aptos" panose="020B0004020202020204" pitchFamily="34" charset="0"/>
                <a:cs typeface="Segoe UI" panose="020B0502040204020203" pitchFamily="34" charset="0"/>
                <a:hlinkClick r:id="rId8">
                  <a:extLst>
                    <a:ext uri="{A12FA001-AC4F-418D-AE19-62706E023703}">
                      <ahyp:hlinkClr xmlns:ahyp="http://schemas.microsoft.com/office/drawing/2018/hyperlinkcolor" val="tx"/>
                    </a:ext>
                  </a:extLst>
                </a:hlinkClick>
              </a:rPr>
              <a:t>here</a:t>
            </a:r>
            <a:r>
              <a:rPr lang="en-US" sz="1300" dirty="0">
                <a:solidFill>
                  <a:schemeClr val="bg1"/>
                </a:solidFill>
                <a:effectLst/>
                <a:latin typeface="Segoe UI" panose="020B0502040204020203" pitchFamily="34" charset="0"/>
                <a:ea typeface="Aptos" panose="020B0004020202020204" pitchFamily="34" charset="0"/>
                <a:cs typeface="Segoe UI" panose="020B0502040204020203" pitchFamily="34" charset="0"/>
              </a:rPr>
              <a:t> </a:t>
            </a:r>
          </a:p>
          <a:p>
            <a:pPr marL="0" indent="0">
              <a:buNone/>
            </a:pPr>
            <a:r>
              <a:rPr lang="en-US" sz="1300" dirty="0">
                <a:solidFill>
                  <a:schemeClr val="bg1"/>
                </a:solidFill>
                <a:latin typeface="Segoe UI" panose="020B0502040204020203" pitchFamily="34" charset="0"/>
              </a:rPr>
              <a:t>This workshop is </a:t>
            </a:r>
            <a:r>
              <a:rPr lang="en-US" sz="1300" b="1" dirty="0">
                <a:solidFill>
                  <a:schemeClr val="bg1"/>
                </a:solidFill>
                <a:latin typeface="Segoe UI" panose="020B0502040204020203" pitchFamily="34" charset="0"/>
              </a:rPr>
              <a:t>free</a:t>
            </a:r>
            <a:r>
              <a:rPr lang="en-US" sz="1300" dirty="0">
                <a:solidFill>
                  <a:schemeClr val="bg1"/>
                </a:solidFill>
                <a:latin typeface="Segoe UI" panose="020B0502040204020203" pitchFamily="34" charset="0"/>
              </a:rPr>
              <a:t> of charge, delivered by Microsoft </a:t>
            </a:r>
            <a:r>
              <a:rPr lang="en-US" sz="1300" dirty="0" err="1">
                <a:solidFill>
                  <a:schemeClr val="bg1"/>
                </a:solidFill>
                <a:latin typeface="Segoe UI" panose="020B0502040204020203" pitchFamily="34" charset="0"/>
              </a:rPr>
              <a:t>Data&amp;AI</a:t>
            </a:r>
            <a:r>
              <a:rPr lang="en-US" sz="1300" dirty="0">
                <a:solidFill>
                  <a:schemeClr val="bg1"/>
                </a:solidFill>
                <a:latin typeface="Segoe UI" panose="020B0502040204020203" pitchFamily="34" charset="0"/>
              </a:rPr>
              <a:t> experts.</a:t>
            </a:r>
          </a:p>
          <a:p>
            <a:pPr marL="0" indent="0">
              <a:buNone/>
            </a:pPr>
            <a:r>
              <a:rPr lang="en-US" sz="1300" dirty="0">
                <a:solidFill>
                  <a:schemeClr val="bg1"/>
                </a:solidFill>
                <a:latin typeface="Segoe UI" panose="020B0502040204020203" pitchFamily="34" charset="0"/>
              </a:rPr>
              <a:t>Any questions mail to: </a:t>
            </a:r>
            <a:r>
              <a:rPr lang="en-US" sz="1300" dirty="0">
                <a:solidFill>
                  <a:schemeClr val="bg1"/>
                </a:solidFill>
                <a:latin typeface="Segoe UI" panose="020B0502040204020203" pitchFamily="34" charset="0"/>
                <a:hlinkClick r:id="rId9">
                  <a:extLst>
                    <a:ext uri="{A12FA001-AC4F-418D-AE19-62706E023703}">
                      <ahyp:hlinkClr xmlns:ahyp="http://schemas.microsoft.com/office/drawing/2018/hyperlinkcolor" val="tx"/>
                    </a:ext>
                  </a:extLst>
                </a:hlinkClick>
              </a:rPr>
              <a:t>openai-sql@microsoft.com</a:t>
            </a:r>
            <a:endParaRPr lang="en-US" sz="1300" dirty="0">
              <a:solidFill>
                <a:schemeClr val="bg1"/>
              </a:solidFill>
              <a:latin typeface="Segoe UI" panose="020B0502040204020203" pitchFamily="34" charset="0"/>
            </a:endParaRPr>
          </a:p>
        </p:txBody>
      </p:sp>
      <p:sp>
        <p:nvSpPr>
          <p:cNvPr id="46" name="Arc 45">
            <a:extLst>
              <a:ext uri="{FF2B5EF4-FFF2-40B4-BE49-F238E27FC236}">
                <a16:creationId xmlns:a16="http://schemas.microsoft.com/office/drawing/2014/main" id="{4D3DC50D-CA0F-48F9-B17E-20D8669AA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899690" y="5509119"/>
            <a:ext cx="3939038" cy="3939038"/>
          </a:xfrm>
          <a:prstGeom prst="arc">
            <a:avLst>
              <a:gd name="adj1" fmla="val 16200000"/>
              <a:gd name="adj2" fmla="val 20354996"/>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D1B80E9C-CF8A-440B-B8F5-54BF121BF4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24986"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8" name="Picture 12" descr="Microsoft's new logo | Logo Design Love">
            <a:extLst>
              <a:ext uri="{FF2B5EF4-FFF2-40B4-BE49-F238E27FC236}">
                <a16:creationId xmlns:a16="http://schemas.microsoft.com/office/drawing/2014/main" id="{D5B2976B-9DD4-4853-41CF-35504995104C}"/>
              </a:ext>
            </a:extLst>
          </p:cNvPr>
          <p:cNvPicPr>
            <a:picLocks noChangeAspect="1" noChangeArrowheads="1"/>
          </p:cNvPicPr>
          <p:nvPr/>
        </p:nvPicPr>
        <p:blipFill>
          <a:blip r:embed="rId10">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9835082" y="-440445"/>
            <a:ext cx="2827512" cy="1590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89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50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395"/>
        <p:cNvGrpSpPr/>
        <p:nvPr/>
      </p:nvGrpSpPr>
      <p:grpSpPr>
        <a:xfrm>
          <a:off x="0" y="0"/>
          <a:ext cx="0" cy="0"/>
          <a:chOff x="0" y="0"/>
          <a:chExt cx="0" cy="0"/>
        </a:xfrm>
      </p:grpSpPr>
      <p:sp>
        <p:nvSpPr>
          <p:cNvPr id="27" name="Title 93">
            <a:extLst>
              <a:ext uri="{FF2B5EF4-FFF2-40B4-BE49-F238E27FC236}">
                <a16:creationId xmlns:a16="http://schemas.microsoft.com/office/drawing/2014/main" id="{4685C948-06A7-4610-9EA8-9FC0880AEB68}"/>
              </a:ext>
            </a:extLst>
          </p:cNvPr>
          <p:cNvSpPr txBox="1">
            <a:spLocks/>
          </p:cNvSpPr>
          <p:nvPr/>
        </p:nvSpPr>
        <p:spPr>
          <a:xfrm>
            <a:off x="702139" y="545142"/>
            <a:ext cx="11481817" cy="492443"/>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50" normalizeH="0" baseline="0" noProof="0">
                <a:ln w="3175">
                  <a:noFill/>
                </a:ln>
                <a:solidFill>
                  <a:prstClr val="white"/>
                </a:solidFill>
                <a:effectLst/>
                <a:uLnTx/>
                <a:uFillTx/>
                <a:latin typeface="Segoe UI Semibold"/>
                <a:ea typeface="+mn-ea"/>
                <a:cs typeface="Segoe UI" pitchFamily="34" charset="0"/>
              </a:rPr>
              <a:t>Azure </a:t>
            </a:r>
            <a:r>
              <a:rPr kumimoji="0" lang="en-US" sz="3200" b="0" i="0" u="none" strike="noStrike" kern="1200" cap="none" spc="-50" normalizeH="0" baseline="0" noProof="0" err="1">
                <a:ln w="3175">
                  <a:noFill/>
                </a:ln>
                <a:solidFill>
                  <a:prstClr val="white"/>
                </a:solidFill>
                <a:effectLst/>
                <a:uLnTx/>
                <a:uFillTx/>
                <a:latin typeface="Segoe UI Semibold"/>
                <a:ea typeface="+mn-ea"/>
                <a:cs typeface="Segoe UI" pitchFamily="34" charset="0"/>
              </a:rPr>
              <a:t>OpenAI</a:t>
            </a:r>
            <a:r>
              <a:rPr kumimoji="0" lang="en-US" sz="3200" b="0" i="0" u="none" strike="noStrike" kern="1200" cap="none" spc="-50" normalizeH="0" baseline="0" noProof="0">
                <a:ln w="3175">
                  <a:noFill/>
                </a:ln>
                <a:solidFill>
                  <a:prstClr val="white"/>
                </a:solidFill>
                <a:effectLst/>
                <a:uLnTx/>
                <a:uFillTx/>
                <a:latin typeface="Segoe UI Semibold"/>
                <a:ea typeface="+mn-ea"/>
                <a:cs typeface="Segoe UI" pitchFamily="34" charset="0"/>
              </a:rPr>
              <a:t> example: Ask for structured information</a:t>
            </a:r>
          </a:p>
        </p:txBody>
      </p:sp>
      <p:cxnSp>
        <p:nvCxnSpPr>
          <p:cNvPr id="8" name="Straight Connector 7">
            <a:extLst>
              <a:ext uri="{FF2B5EF4-FFF2-40B4-BE49-F238E27FC236}">
                <a16:creationId xmlns:a16="http://schemas.microsoft.com/office/drawing/2014/main" id="{B961B4D9-9262-49CF-8C02-36BED03D646F}"/>
              </a:ext>
              <a:ext uri="{C183D7F6-B498-43B3-948B-1728B52AA6E4}">
                <adec:decorative xmlns:adec="http://schemas.microsoft.com/office/drawing/2017/decorative" val="1"/>
              </a:ext>
            </a:extLst>
          </p:cNvPr>
          <p:cNvCxnSpPr>
            <a:cxnSpLocks/>
          </p:cNvCxnSpPr>
          <p:nvPr/>
        </p:nvCxnSpPr>
        <p:spPr>
          <a:xfrm>
            <a:off x="-3209558" y="2318945"/>
            <a:ext cx="0" cy="143609"/>
          </a:xfrm>
          <a:prstGeom prst="line">
            <a:avLst/>
          </a:prstGeom>
          <a:ln w="57150">
            <a:solidFill>
              <a:srgbClr val="50E6FF"/>
            </a:solidFill>
            <a:headEnd type="none" w="lg" len="med"/>
            <a:tailEnd type="none" w="lg" len="med"/>
          </a:ln>
        </p:spPr>
        <p:style>
          <a:lnRef idx="1">
            <a:schemeClr val="accent2"/>
          </a:lnRef>
          <a:fillRef idx="0">
            <a:schemeClr val="accent2"/>
          </a:fillRef>
          <a:effectRef idx="0">
            <a:schemeClr val="accent2"/>
          </a:effectRef>
          <a:fontRef idx="minor">
            <a:schemeClr val="tx1"/>
          </a:fontRef>
        </p:style>
      </p:cxnSp>
      <p:grpSp>
        <p:nvGrpSpPr>
          <p:cNvPr id="137" name="Group 136" descr="Content Generation">
            <a:extLst>
              <a:ext uri="{FF2B5EF4-FFF2-40B4-BE49-F238E27FC236}">
                <a16:creationId xmlns:a16="http://schemas.microsoft.com/office/drawing/2014/main" id="{830FD4CA-64B7-8C2B-4001-D0B460A07273}"/>
              </a:ext>
            </a:extLst>
          </p:cNvPr>
          <p:cNvGrpSpPr/>
          <p:nvPr/>
        </p:nvGrpSpPr>
        <p:grpSpPr>
          <a:xfrm>
            <a:off x="585354" y="1437351"/>
            <a:ext cx="1632638" cy="535531"/>
            <a:chOff x="585354" y="1423491"/>
            <a:chExt cx="1632638" cy="535531"/>
          </a:xfrm>
        </p:grpSpPr>
        <p:sp>
          <p:nvSpPr>
            <p:cNvPr id="2" name="TextBox 1">
              <a:extLst>
                <a:ext uri="{FF2B5EF4-FFF2-40B4-BE49-F238E27FC236}">
                  <a16:creationId xmlns:a16="http://schemas.microsoft.com/office/drawing/2014/main" id="{54F9EBE8-22F2-46CE-F61F-A52FBC9F1B77}"/>
                </a:ext>
              </a:extLst>
            </p:cNvPr>
            <p:cNvSpPr txBox="1"/>
            <p:nvPr/>
          </p:nvSpPr>
          <p:spPr>
            <a:xfrm>
              <a:off x="1085540" y="1423491"/>
              <a:ext cx="1132452" cy="535531"/>
            </a:xfrm>
            <a:prstGeom prst="rect">
              <a:avLst/>
            </a:prstGeom>
            <a:noFill/>
          </p:spPr>
          <p:txBody>
            <a:bodyPr wrap="square" lIns="0">
              <a:spAutoFit/>
            </a:bodyPr>
            <a:lstStyle/>
            <a:p>
              <a:pPr marL="0" marR="0" lvl="1" indent="0" algn="l" defTabSz="914102" rtl="0" eaLnBrk="1" fontAlgn="base" latinLnBrk="0" hangingPunct="1">
                <a:lnSpc>
                  <a:spcPct val="90000"/>
                </a:lnSpc>
                <a:spcBef>
                  <a:spcPts val="0"/>
                </a:spcBef>
                <a:spcAft>
                  <a:spcPct val="0"/>
                </a:spcAft>
                <a:buClrTx/>
                <a:buSzPct val="90000"/>
                <a:buFontTx/>
                <a:buNone/>
                <a:tabLst/>
                <a:defRPr/>
              </a:pPr>
              <a:r>
                <a:rPr kumimoji="0" lang="en-US" sz="1600" b="0" i="0" u="none" strike="noStrike" kern="0" cap="none" spc="0" normalizeH="0" baseline="0" noProof="0">
                  <a:ln>
                    <a:noFill/>
                  </a:ln>
                  <a:gradFill>
                    <a:gsLst>
                      <a:gs pos="18939">
                        <a:srgbClr val="FFFFFF"/>
                      </a:gs>
                      <a:gs pos="43000">
                        <a:srgbClr val="FFFFFF"/>
                      </a:gs>
                    </a:gsLst>
                    <a:lin ang="18900000" scaled="0"/>
                  </a:gradFill>
                  <a:effectLst/>
                  <a:uLnTx/>
                  <a:uFillTx/>
                  <a:latin typeface="Segoe UI Semibold"/>
                  <a:ea typeface="+mn-ea"/>
                  <a:cs typeface="Segoe UI" panose="020B0502040204020203" pitchFamily="34" charset="0"/>
                </a:rPr>
                <a:t>Customer Input</a:t>
              </a:r>
            </a:p>
          </p:txBody>
        </p:sp>
        <p:sp>
          <p:nvSpPr>
            <p:cNvPr id="3" name="Graphic 22">
              <a:extLst>
                <a:ext uri="{FF2B5EF4-FFF2-40B4-BE49-F238E27FC236}">
                  <a16:creationId xmlns:a16="http://schemas.microsoft.com/office/drawing/2014/main" id="{2A4144F3-DA8B-21C9-1A24-9399EA3A221F}"/>
                </a:ext>
              </a:extLst>
            </p:cNvPr>
            <p:cNvSpPr/>
            <p:nvPr/>
          </p:nvSpPr>
          <p:spPr>
            <a:xfrm>
              <a:off x="585354" y="1471535"/>
              <a:ext cx="408884" cy="421646"/>
            </a:xfrm>
            <a:custGeom>
              <a:avLst/>
              <a:gdLst>
                <a:gd name="connsiteX0" fmla="*/ 132313 w 190499"/>
                <a:gd name="connsiteY0" fmla="*/ 9985 h 196445"/>
                <a:gd name="connsiteX1" fmla="*/ 180517 w 190499"/>
                <a:gd name="connsiteY1" fmla="*/ 9983 h 196445"/>
                <a:gd name="connsiteX2" fmla="*/ 180518 w 190499"/>
                <a:gd name="connsiteY2" fmla="*/ 58184 h 196445"/>
                <a:gd name="connsiteX3" fmla="*/ 172022 w 190499"/>
                <a:gd name="connsiteY3" fmla="*/ 66681 h 196445"/>
                <a:gd name="connsiteX4" fmla="*/ 123820 w 190499"/>
                <a:gd name="connsiteY4" fmla="*/ 18478 h 196445"/>
                <a:gd name="connsiteX5" fmla="*/ 132313 w 190499"/>
                <a:gd name="connsiteY5" fmla="*/ 9985 h 196445"/>
                <a:gd name="connsiteX6" fmla="*/ 113718 w 190499"/>
                <a:gd name="connsiteY6" fmla="*/ 28581 h 196445"/>
                <a:gd name="connsiteX7" fmla="*/ 18488 w 190499"/>
                <a:gd name="connsiteY7" fmla="*/ 123822 h 196445"/>
                <a:gd name="connsiteX8" fmla="*/ 10630 w 190499"/>
                <a:gd name="connsiteY8" fmla="*/ 137886 h 196445"/>
                <a:gd name="connsiteX9" fmla="*/ 194 w 190499"/>
                <a:gd name="connsiteY9" fmla="*/ 181715 h 196445"/>
                <a:gd name="connsiteX10" fmla="*/ 2092 w 190499"/>
                <a:gd name="connsiteY10" fmla="*/ 188421 h 196445"/>
                <a:gd name="connsiteX11" fmla="*/ 8799 w 190499"/>
                <a:gd name="connsiteY11" fmla="*/ 190319 h 196445"/>
                <a:gd name="connsiteX12" fmla="*/ 52625 w 190499"/>
                <a:gd name="connsiteY12" fmla="*/ 179884 h 196445"/>
                <a:gd name="connsiteX13" fmla="*/ 66693 w 190499"/>
                <a:gd name="connsiteY13" fmla="*/ 172023 h 196445"/>
                <a:gd name="connsiteX14" fmla="*/ 77657 w 190499"/>
                <a:gd name="connsiteY14" fmla="*/ 161058 h 196445"/>
                <a:gd name="connsiteX15" fmla="*/ 76200 w 190499"/>
                <a:gd name="connsiteY15" fmla="*/ 147644 h 196445"/>
                <a:gd name="connsiteX16" fmla="*/ 138112 w 190499"/>
                <a:gd name="connsiteY16" fmla="*/ 85731 h 196445"/>
                <a:gd name="connsiteX17" fmla="*/ 151519 w 190499"/>
                <a:gd name="connsiteY17" fmla="*/ 87187 h 196445"/>
                <a:gd name="connsiteX18" fmla="*/ 161920 w 190499"/>
                <a:gd name="connsiteY18" fmla="*/ 76784 h 196445"/>
                <a:gd name="connsiteX19" fmla="*/ 113718 w 190499"/>
                <a:gd name="connsiteY19" fmla="*/ 28581 h 196445"/>
                <a:gd name="connsiteX20" fmla="*/ 107415 w 190499"/>
                <a:gd name="connsiteY20" fmla="*/ 114077 h 196445"/>
                <a:gd name="connsiteX21" fmla="*/ 93688 w 190499"/>
                <a:gd name="connsiteY21" fmla="*/ 137853 h 196445"/>
                <a:gd name="connsiteX22" fmla="*/ 88123 w 190499"/>
                <a:gd name="connsiteY22" fmla="*/ 139229 h 196445"/>
                <a:gd name="connsiteX23" fmla="*/ 87474 w 190499"/>
                <a:gd name="connsiteY23" fmla="*/ 147647 h 196445"/>
                <a:gd name="connsiteX24" fmla="*/ 88184 w 190499"/>
                <a:gd name="connsiteY24" fmla="*/ 156442 h 196445"/>
                <a:gd name="connsiteX25" fmla="*/ 93322 w 190499"/>
                <a:gd name="connsiteY25" fmla="*/ 157679 h 196445"/>
                <a:gd name="connsiteX26" fmla="*/ 107133 w 190499"/>
                <a:gd name="connsiteY26" fmla="*/ 181592 h 196445"/>
                <a:gd name="connsiteX27" fmla="*/ 105359 w 190499"/>
                <a:gd name="connsiteY27" fmla="*/ 187605 h 196445"/>
                <a:gd name="connsiteX28" fmla="*/ 119496 w 190499"/>
                <a:gd name="connsiteY28" fmla="*/ 196382 h 196445"/>
                <a:gd name="connsiteX29" fmla="*/ 124195 w 190499"/>
                <a:gd name="connsiteY29" fmla="*/ 191442 h 196445"/>
                <a:gd name="connsiteX30" fmla="*/ 151808 w 190499"/>
                <a:gd name="connsiteY30" fmla="*/ 191446 h 196445"/>
                <a:gd name="connsiteX31" fmla="*/ 156559 w 190499"/>
                <a:gd name="connsiteY31" fmla="*/ 196445 h 196445"/>
                <a:gd name="connsiteX32" fmla="*/ 170682 w 190499"/>
                <a:gd name="connsiteY32" fmla="*/ 187750 h 196445"/>
                <a:gd name="connsiteX33" fmla="*/ 168796 w 190499"/>
                <a:gd name="connsiteY33" fmla="*/ 181216 h 196445"/>
                <a:gd name="connsiteX34" fmla="*/ 182524 w 190499"/>
                <a:gd name="connsiteY34" fmla="*/ 157440 h 196445"/>
                <a:gd name="connsiteX35" fmla="*/ 188084 w 190499"/>
                <a:gd name="connsiteY35" fmla="*/ 156064 h 196445"/>
                <a:gd name="connsiteX36" fmla="*/ 188733 w 190499"/>
                <a:gd name="connsiteY36" fmla="*/ 147647 h 196445"/>
                <a:gd name="connsiteX37" fmla="*/ 188023 w 190499"/>
                <a:gd name="connsiteY37" fmla="*/ 138849 h 196445"/>
                <a:gd name="connsiteX38" fmla="*/ 182889 w 190499"/>
                <a:gd name="connsiteY38" fmla="*/ 137613 h 196445"/>
                <a:gd name="connsiteX39" fmla="*/ 169078 w 190499"/>
                <a:gd name="connsiteY39" fmla="*/ 113700 h 196445"/>
                <a:gd name="connsiteX40" fmla="*/ 170851 w 190499"/>
                <a:gd name="connsiteY40" fmla="*/ 107692 h 196445"/>
                <a:gd name="connsiteX41" fmla="*/ 156714 w 190499"/>
                <a:gd name="connsiteY41" fmla="*/ 98912 h 196445"/>
                <a:gd name="connsiteX42" fmla="*/ 152017 w 190499"/>
                <a:gd name="connsiteY42" fmla="*/ 103851 h 196445"/>
                <a:gd name="connsiteX43" fmla="*/ 124403 w 190499"/>
                <a:gd name="connsiteY43" fmla="*/ 103846 h 196445"/>
                <a:gd name="connsiteX44" fmla="*/ 119652 w 190499"/>
                <a:gd name="connsiteY44" fmla="*/ 98847 h 196445"/>
                <a:gd name="connsiteX45" fmla="*/ 105528 w 190499"/>
                <a:gd name="connsiteY45" fmla="*/ 107541 h 196445"/>
                <a:gd name="connsiteX46" fmla="*/ 107415 w 190499"/>
                <a:gd name="connsiteY46" fmla="*/ 114077 h 196445"/>
                <a:gd name="connsiteX47" fmla="*/ 138104 w 190499"/>
                <a:gd name="connsiteY47" fmla="*/ 161934 h 196445"/>
                <a:gd name="connsiteX48" fmla="*/ 124296 w 190499"/>
                <a:gd name="connsiteY48" fmla="*/ 147647 h 196445"/>
                <a:gd name="connsiteX49" fmla="*/ 138104 w 190499"/>
                <a:gd name="connsiteY49" fmla="*/ 133359 h 196445"/>
                <a:gd name="connsiteX50" fmla="*/ 151911 w 190499"/>
                <a:gd name="connsiteY50" fmla="*/ 147647 h 196445"/>
                <a:gd name="connsiteX51" fmla="*/ 138104 w 190499"/>
                <a:gd name="connsiteY51" fmla="*/ 161934 h 196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90499" h="196445">
                  <a:moveTo>
                    <a:pt x="132313" y="9985"/>
                  </a:moveTo>
                  <a:cubicBezTo>
                    <a:pt x="145623" y="-3328"/>
                    <a:pt x="167205" y="-3328"/>
                    <a:pt x="180517" y="9983"/>
                  </a:cubicBezTo>
                  <a:cubicBezTo>
                    <a:pt x="193827" y="23293"/>
                    <a:pt x="193827" y="44874"/>
                    <a:pt x="180518" y="58184"/>
                  </a:cubicBezTo>
                  <a:lnTo>
                    <a:pt x="172022" y="66681"/>
                  </a:lnTo>
                  <a:lnTo>
                    <a:pt x="123820" y="18478"/>
                  </a:lnTo>
                  <a:lnTo>
                    <a:pt x="132313" y="9985"/>
                  </a:lnTo>
                  <a:close/>
                  <a:moveTo>
                    <a:pt x="113718" y="28581"/>
                  </a:moveTo>
                  <a:lnTo>
                    <a:pt x="18488" y="123822"/>
                  </a:lnTo>
                  <a:cubicBezTo>
                    <a:pt x="14618" y="127693"/>
                    <a:pt x="11898" y="132562"/>
                    <a:pt x="10630" y="137886"/>
                  </a:cubicBezTo>
                  <a:lnTo>
                    <a:pt x="194" y="181715"/>
                  </a:lnTo>
                  <a:cubicBezTo>
                    <a:pt x="-380" y="184128"/>
                    <a:pt x="338" y="186667"/>
                    <a:pt x="2092" y="188421"/>
                  </a:cubicBezTo>
                  <a:cubicBezTo>
                    <a:pt x="3847" y="190176"/>
                    <a:pt x="6385" y="190894"/>
                    <a:pt x="8799" y="190319"/>
                  </a:cubicBezTo>
                  <a:lnTo>
                    <a:pt x="52625" y="179884"/>
                  </a:lnTo>
                  <a:cubicBezTo>
                    <a:pt x="57952" y="178616"/>
                    <a:pt x="62822" y="175895"/>
                    <a:pt x="66693" y="172023"/>
                  </a:cubicBezTo>
                  <a:lnTo>
                    <a:pt x="77657" y="161058"/>
                  </a:lnTo>
                  <a:cubicBezTo>
                    <a:pt x="76703" y="156738"/>
                    <a:pt x="76200" y="152250"/>
                    <a:pt x="76200" y="147644"/>
                  </a:cubicBezTo>
                  <a:cubicBezTo>
                    <a:pt x="76200" y="113450"/>
                    <a:pt x="103919" y="85731"/>
                    <a:pt x="138112" y="85731"/>
                  </a:cubicBezTo>
                  <a:cubicBezTo>
                    <a:pt x="142716" y="85731"/>
                    <a:pt x="147202" y="86233"/>
                    <a:pt x="151519" y="87187"/>
                  </a:cubicBezTo>
                  <a:lnTo>
                    <a:pt x="161920" y="76784"/>
                  </a:lnTo>
                  <a:lnTo>
                    <a:pt x="113718" y="28581"/>
                  </a:lnTo>
                  <a:close/>
                  <a:moveTo>
                    <a:pt x="107415" y="114077"/>
                  </a:moveTo>
                  <a:cubicBezTo>
                    <a:pt x="110414" y="124461"/>
                    <a:pt x="104181" y="135256"/>
                    <a:pt x="93688" y="137853"/>
                  </a:cubicBezTo>
                  <a:lnTo>
                    <a:pt x="88123" y="139229"/>
                  </a:lnTo>
                  <a:cubicBezTo>
                    <a:pt x="87696" y="141970"/>
                    <a:pt x="87474" y="144781"/>
                    <a:pt x="87474" y="147647"/>
                  </a:cubicBezTo>
                  <a:cubicBezTo>
                    <a:pt x="87474" y="150644"/>
                    <a:pt x="87717" y="153583"/>
                    <a:pt x="88184" y="156442"/>
                  </a:cubicBezTo>
                  <a:lnTo>
                    <a:pt x="93322" y="157679"/>
                  </a:lnTo>
                  <a:cubicBezTo>
                    <a:pt x="103920" y="160232"/>
                    <a:pt x="110219" y="171138"/>
                    <a:pt x="107133" y="181592"/>
                  </a:cubicBezTo>
                  <a:lnTo>
                    <a:pt x="105359" y="187605"/>
                  </a:lnTo>
                  <a:cubicBezTo>
                    <a:pt x="109542" y="191278"/>
                    <a:pt x="114309" y="194261"/>
                    <a:pt x="119496" y="196382"/>
                  </a:cubicBezTo>
                  <a:lnTo>
                    <a:pt x="124195" y="191442"/>
                  </a:lnTo>
                  <a:cubicBezTo>
                    <a:pt x="131705" y="183543"/>
                    <a:pt x="144300" y="183545"/>
                    <a:pt x="151808" y="191446"/>
                  </a:cubicBezTo>
                  <a:lnTo>
                    <a:pt x="156559" y="196445"/>
                  </a:lnTo>
                  <a:cubicBezTo>
                    <a:pt x="161735" y="194347"/>
                    <a:pt x="166498" y="191392"/>
                    <a:pt x="170682" y="187750"/>
                  </a:cubicBezTo>
                  <a:lnTo>
                    <a:pt x="168796" y="181216"/>
                  </a:lnTo>
                  <a:cubicBezTo>
                    <a:pt x="165798" y="170831"/>
                    <a:pt x="172031" y="160036"/>
                    <a:pt x="182524" y="157440"/>
                  </a:cubicBezTo>
                  <a:lnTo>
                    <a:pt x="188084" y="156064"/>
                  </a:lnTo>
                  <a:cubicBezTo>
                    <a:pt x="188511" y="153323"/>
                    <a:pt x="188733" y="150512"/>
                    <a:pt x="188733" y="147647"/>
                  </a:cubicBezTo>
                  <a:cubicBezTo>
                    <a:pt x="188733" y="144649"/>
                    <a:pt x="188490" y="141710"/>
                    <a:pt x="188023" y="138849"/>
                  </a:cubicBezTo>
                  <a:lnTo>
                    <a:pt x="182889" y="137613"/>
                  </a:lnTo>
                  <a:cubicBezTo>
                    <a:pt x="172292" y="135061"/>
                    <a:pt x="165993" y="124155"/>
                    <a:pt x="169078" y="113700"/>
                  </a:cubicBezTo>
                  <a:lnTo>
                    <a:pt x="170851" y="107692"/>
                  </a:lnTo>
                  <a:cubicBezTo>
                    <a:pt x="166668" y="104017"/>
                    <a:pt x="161901" y="101034"/>
                    <a:pt x="156714" y="98912"/>
                  </a:cubicBezTo>
                  <a:lnTo>
                    <a:pt x="152017" y="103851"/>
                  </a:lnTo>
                  <a:cubicBezTo>
                    <a:pt x="144507" y="111750"/>
                    <a:pt x="131912" y="111747"/>
                    <a:pt x="124403" y="103846"/>
                  </a:cubicBezTo>
                  <a:lnTo>
                    <a:pt x="119652" y="98847"/>
                  </a:lnTo>
                  <a:cubicBezTo>
                    <a:pt x="114475" y="100945"/>
                    <a:pt x="109713" y="103898"/>
                    <a:pt x="105528" y="107541"/>
                  </a:cubicBezTo>
                  <a:lnTo>
                    <a:pt x="107415" y="114077"/>
                  </a:lnTo>
                  <a:close/>
                  <a:moveTo>
                    <a:pt x="138104" y="161934"/>
                  </a:moveTo>
                  <a:cubicBezTo>
                    <a:pt x="130477" y="161934"/>
                    <a:pt x="124296" y="155537"/>
                    <a:pt x="124296" y="147647"/>
                  </a:cubicBezTo>
                  <a:cubicBezTo>
                    <a:pt x="124296" y="139756"/>
                    <a:pt x="130477" y="133359"/>
                    <a:pt x="138104" y="133359"/>
                  </a:cubicBezTo>
                  <a:cubicBezTo>
                    <a:pt x="145730" y="133359"/>
                    <a:pt x="151911" y="139756"/>
                    <a:pt x="151911" y="147647"/>
                  </a:cubicBezTo>
                  <a:cubicBezTo>
                    <a:pt x="151911" y="155537"/>
                    <a:pt x="145730" y="161934"/>
                    <a:pt x="138104" y="161934"/>
                  </a:cubicBezTo>
                  <a:close/>
                </a:path>
              </a:pathLst>
            </a:custGeom>
            <a:gradFill>
              <a:gsLst>
                <a:gs pos="0">
                  <a:srgbClr val="8DC8E8"/>
                </a:gs>
                <a:gs pos="100000">
                  <a:srgbClr val="CD98CF"/>
                </a:gs>
              </a:gsLst>
              <a:lin ang="2700000" scaled="0"/>
            </a:gradFill>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2000" b="0" i="0" u="none" strike="noStrike" kern="0" cap="none" spc="0" normalizeH="0" baseline="0" noProof="0">
                <a:ln>
                  <a:noFill/>
                </a:ln>
                <a:gradFill flip="none" rotWithShape="1">
                  <a:gsLst>
                    <a:gs pos="0">
                      <a:srgbClr val="000000"/>
                    </a:gs>
                    <a:gs pos="100000">
                      <a:srgbClr val="000000"/>
                    </a:gs>
                  </a:gsLst>
                  <a:lin ang="2700000" scaled="1"/>
                  <a:tileRect/>
                </a:gradFill>
                <a:effectLst/>
                <a:uLnTx/>
                <a:uFillTx/>
                <a:latin typeface="Segoe UI Semibold"/>
                <a:ea typeface="+mn-ea"/>
                <a:cs typeface="+mn-cs"/>
              </a:endParaRPr>
            </a:p>
          </p:txBody>
        </p:sp>
      </p:grpSp>
      <p:cxnSp>
        <p:nvCxnSpPr>
          <p:cNvPr id="74" name="Straight Connector 73">
            <a:extLst>
              <a:ext uri="{FF2B5EF4-FFF2-40B4-BE49-F238E27FC236}">
                <a16:creationId xmlns:a16="http://schemas.microsoft.com/office/drawing/2014/main" id="{E0706128-EAEC-63B8-1CFD-8F1B4354DEEB}"/>
              </a:ext>
              <a:ext uri="{C183D7F6-B498-43B3-948B-1728B52AA6E4}">
                <adec:decorative xmlns:adec="http://schemas.microsoft.com/office/drawing/2017/decorative" val="1"/>
              </a:ext>
            </a:extLst>
          </p:cNvPr>
          <p:cNvCxnSpPr>
            <a:cxnSpLocks/>
          </p:cNvCxnSpPr>
          <p:nvPr/>
        </p:nvCxnSpPr>
        <p:spPr>
          <a:xfrm>
            <a:off x="7827365" y="1722884"/>
            <a:ext cx="0" cy="3153217"/>
          </a:xfrm>
          <a:prstGeom prst="line">
            <a:avLst/>
          </a:prstGeom>
          <a:ln w="15875" cap="flat" cmpd="sng" algn="ctr">
            <a:gradFill>
              <a:gsLst>
                <a:gs pos="76000">
                  <a:srgbClr val="D5C0F6"/>
                </a:gs>
                <a:gs pos="17000">
                  <a:schemeClr val="accent1">
                    <a:lumMod val="45000"/>
                    <a:lumOff val="55000"/>
                  </a:schemeClr>
                </a:gs>
                <a:gs pos="39000">
                  <a:schemeClr val="accent1">
                    <a:lumMod val="45000"/>
                    <a:lumOff val="55000"/>
                  </a:schemeClr>
                </a:gs>
              </a:gsLst>
              <a:lin ang="5400000" scaled="1"/>
            </a:gra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6" name="Rectangle 85">
            <a:extLst>
              <a:ext uri="{FF2B5EF4-FFF2-40B4-BE49-F238E27FC236}">
                <a16:creationId xmlns:a16="http://schemas.microsoft.com/office/drawing/2014/main" id="{3B675AE3-5002-6164-73F1-A8EE692E563C}"/>
              </a:ext>
            </a:extLst>
          </p:cNvPr>
          <p:cNvSpPr/>
          <p:nvPr/>
        </p:nvSpPr>
        <p:spPr bwMode="auto">
          <a:xfrm>
            <a:off x="4636680" y="5560643"/>
            <a:ext cx="2406631" cy="752215"/>
          </a:xfrm>
          <a:prstGeom prst="rect">
            <a:avLst/>
          </a:prstGeom>
          <a:gradFill flip="none" rotWithShape="1">
            <a:gsLst>
              <a:gs pos="0">
                <a:schemeClr val="accent1">
                  <a:lumMod val="67000"/>
                </a:schemeClr>
              </a:gs>
              <a:gs pos="70000">
                <a:schemeClr val="accent1">
                  <a:lumMod val="97000"/>
                  <a:lumOff val="3000"/>
                </a:schemeClr>
              </a:gs>
              <a:gs pos="100000">
                <a:schemeClr val="accent1">
                  <a:lumMod val="60000"/>
                  <a:lumOff val="40000"/>
                </a:schemeClr>
              </a:gs>
            </a:gsLst>
            <a:lin ang="16200000" scaled="1"/>
            <a:tileRect/>
          </a:gradFill>
          <a:ln>
            <a:noFill/>
            <a:headEnd type="none" w="med" len="med"/>
            <a:tailEnd type="none" w="med" len="med"/>
          </a:ln>
          <a:effectLst>
            <a:reflection blurRad="88900" stA="50000" endA="300" endPos="55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CA" sz="1300" b="0" i="0" u="none" strike="noStrike" kern="1200" cap="none" spc="0" normalizeH="0" baseline="0" noProof="0">
                <a:ln>
                  <a:noFill/>
                </a:ln>
                <a:solidFill>
                  <a:srgbClr val="FFFFFF"/>
                </a:solidFill>
                <a:effectLst/>
                <a:uLnTx/>
                <a:uFillTx/>
                <a:latin typeface="Segoe UI"/>
                <a:ea typeface="+mn-ea"/>
                <a:cs typeface="+mn-cs"/>
              </a:rPr>
              <a:t>Web Application </a:t>
            </a: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CA" sz="1300" b="0" i="0" u="none" strike="noStrike" kern="1200" cap="none" spc="0" normalizeH="0" baseline="0" noProof="0">
                <a:ln>
                  <a:noFill/>
                </a:ln>
                <a:solidFill>
                  <a:srgbClr val="FFFFFF"/>
                </a:solidFill>
                <a:effectLst/>
                <a:uLnTx/>
                <a:uFillTx/>
                <a:latin typeface="Segoe UI"/>
                <a:ea typeface="+mn-ea"/>
                <a:cs typeface="+mn-cs"/>
              </a:rPr>
              <a:t>User Interface and orchestration</a:t>
            </a:r>
          </a:p>
        </p:txBody>
      </p:sp>
      <p:cxnSp>
        <p:nvCxnSpPr>
          <p:cNvPr id="88" name="Straight Connector 87">
            <a:extLst>
              <a:ext uri="{FF2B5EF4-FFF2-40B4-BE49-F238E27FC236}">
                <a16:creationId xmlns:a16="http://schemas.microsoft.com/office/drawing/2014/main" id="{A8F293BB-3A09-F4BE-C6E4-F11E36D1EDBC}"/>
              </a:ext>
              <a:ext uri="{C183D7F6-B498-43B3-948B-1728B52AA6E4}">
                <adec:decorative xmlns:adec="http://schemas.microsoft.com/office/drawing/2017/decorative" val="1"/>
              </a:ext>
            </a:extLst>
          </p:cNvPr>
          <p:cNvCxnSpPr>
            <a:cxnSpLocks/>
          </p:cNvCxnSpPr>
          <p:nvPr/>
        </p:nvCxnSpPr>
        <p:spPr>
          <a:xfrm>
            <a:off x="5924302" y="1669392"/>
            <a:ext cx="0" cy="3214898"/>
          </a:xfrm>
          <a:prstGeom prst="line">
            <a:avLst/>
          </a:prstGeom>
          <a:ln w="15875" cap="flat" cmpd="sng" algn="ctr">
            <a:gradFill>
              <a:gsLst>
                <a:gs pos="76000">
                  <a:srgbClr val="D5C0F6"/>
                </a:gs>
                <a:gs pos="17000">
                  <a:schemeClr val="accent1">
                    <a:lumMod val="45000"/>
                    <a:lumOff val="55000"/>
                  </a:schemeClr>
                </a:gs>
                <a:gs pos="39000">
                  <a:schemeClr val="accent1">
                    <a:lumMod val="45000"/>
                    <a:lumOff val="55000"/>
                  </a:schemeClr>
                </a:gs>
              </a:gsLst>
              <a:lin ang="5400000" scaled="1"/>
            </a:gra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9" name="Straight Connector 88">
            <a:extLst>
              <a:ext uri="{FF2B5EF4-FFF2-40B4-BE49-F238E27FC236}">
                <a16:creationId xmlns:a16="http://schemas.microsoft.com/office/drawing/2014/main" id="{74D45EF5-3091-874C-E740-813FC49E3F44}"/>
              </a:ext>
              <a:ext uri="{C183D7F6-B498-43B3-948B-1728B52AA6E4}">
                <adec:decorative xmlns:adec="http://schemas.microsoft.com/office/drawing/2017/decorative" val="1"/>
              </a:ext>
            </a:extLst>
          </p:cNvPr>
          <p:cNvCxnSpPr>
            <a:cxnSpLocks/>
          </p:cNvCxnSpPr>
          <p:nvPr/>
        </p:nvCxnSpPr>
        <p:spPr>
          <a:xfrm>
            <a:off x="2364778" y="1817101"/>
            <a:ext cx="0" cy="3063111"/>
          </a:xfrm>
          <a:prstGeom prst="line">
            <a:avLst/>
          </a:prstGeom>
          <a:ln w="15875" cap="flat" cmpd="sng" algn="ctr">
            <a:gradFill>
              <a:gsLst>
                <a:gs pos="76000">
                  <a:srgbClr val="D5C0F6"/>
                </a:gs>
                <a:gs pos="17000">
                  <a:schemeClr val="accent1">
                    <a:lumMod val="45000"/>
                    <a:lumOff val="55000"/>
                  </a:schemeClr>
                </a:gs>
                <a:gs pos="39000">
                  <a:schemeClr val="accent1">
                    <a:lumMod val="45000"/>
                    <a:lumOff val="55000"/>
                  </a:schemeClr>
                </a:gs>
              </a:gsLst>
              <a:lin ang="5400000" scaled="1"/>
            </a:gra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47" name="Group 46">
            <a:extLst>
              <a:ext uri="{FF2B5EF4-FFF2-40B4-BE49-F238E27FC236}">
                <a16:creationId xmlns:a16="http://schemas.microsoft.com/office/drawing/2014/main" id="{691D0B32-9AC8-0193-2CCD-9C883452C5A6}"/>
              </a:ext>
            </a:extLst>
          </p:cNvPr>
          <p:cNvGrpSpPr/>
          <p:nvPr/>
        </p:nvGrpSpPr>
        <p:grpSpPr>
          <a:xfrm>
            <a:off x="2549740" y="1411810"/>
            <a:ext cx="2538212" cy="558743"/>
            <a:chOff x="2549740" y="1411810"/>
            <a:chExt cx="2538212" cy="558743"/>
          </a:xfrm>
        </p:grpSpPr>
        <p:sp>
          <p:nvSpPr>
            <p:cNvPr id="53" name="TextBox 52">
              <a:extLst>
                <a:ext uri="{FF2B5EF4-FFF2-40B4-BE49-F238E27FC236}">
                  <a16:creationId xmlns:a16="http://schemas.microsoft.com/office/drawing/2014/main" id="{4DC40F92-A716-4A06-9433-3B4DE3442E31}"/>
                </a:ext>
              </a:extLst>
            </p:cNvPr>
            <p:cNvSpPr txBox="1"/>
            <p:nvPr/>
          </p:nvSpPr>
          <p:spPr>
            <a:xfrm>
              <a:off x="3297109" y="1411810"/>
              <a:ext cx="1790843" cy="535531"/>
            </a:xfrm>
            <a:prstGeom prst="rect">
              <a:avLst/>
            </a:prstGeom>
            <a:noFill/>
          </p:spPr>
          <p:txBody>
            <a:bodyPr wrap="square" lIns="0">
              <a:spAutoFit/>
            </a:bodyPr>
            <a:lstStyle/>
            <a:p>
              <a:pPr marL="0" marR="0" lvl="1" indent="0" algn="l" defTabSz="914102" rtl="0" eaLnBrk="1" fontAlgn="base" latinLnBrk="0" hangingPunct="1">
                <a:lnSpc>
                  <a:spcPct val="90000"/>
                </a:lnSpc>
                <a:spcBef>
                  <a:spcPts val="0"/>
                </a:spcBef>
                <a:spcAft>
                  <a:spcPct val="0"/>
                </a:spcAft>
                <a:buClrTx/>
                <a:buSzPct val="90000"/>
                <a:buFontTx/>
                <a:buNone/>
                <a:tabLst/>
                <a:defRPr/>
              </a:pPr>
              <a:r>
                <a:rPr kumimoji="0" lang="en-US" sz="1600" b="0" i="0" u="none" strike="noStrike" kern="0" cap="none" spc="0" normalizeH="0" baseline="0" noProof="0" err="1">
                  <a:ln>
                    <a:noFill/>
                  </a:ln>
                  <a:gradFill>
                    <a:gsLst>
                      <a:gs pos="18939">
                        <a:srgbClr val="FFFFFF"/>
                      </a:gs>
                      <a:gs pos="43000">
                        <a:srgbClr val="FFFFFF"/>
                      </a:gs>
                    </a:gsLst>
                    <a:lin ang="18900000" scaled="0"/>
                  </a:gradFill>
                  <a:effectLst/>
                  <a:uLnTx/>
                  <a:uFillTx/>
                  <a:latin typeface="Segoe UI Semibold"/>
                  <a:ea typeface="+mn-ea"/>
                  <a:cs typeface="Segoe UI" panose="020B0502040204020203" pitchFamily="34" charset="0"/>
                </a:rPr>
                <a:t>OpenAI</a:t>
              </a:r>
              <a:r>
                <a:rPr kumimoji="0" lang="en-US" sz="1600" b="0" i="0" u="none" strike="noStrike" kern="0" cap="none" spc="0" normalizeH="0" baseline="0" noProof="0">
                  <a:ln>
                    <a:noFill/>
                  </a:ln>
                  <a:gradFill>
                    <a:gsLst>
                      <a:gs pos="18939">
                        <a:srgbClr val="FFFFFF"/>
                      </a:gs>
                      <a:gs pos="43000">
                        <a:srgbClr val="FFFFFF"/>
                      </a:gs>
                    </a:gsLst>
                    <a:lin ang="18900000" scaled="0"/>
                  </a:gradFill>
                  <a:effectLst/>
                  <a:uLnTx/>
                  <a:uFillTx/>
                  <a:latin typeface="Segoe UI Semibold"/>
                  <a:ea typeface="+mn-ea"/>
                  <a:cs typeface="Segoe UI" panose="020B0502040204020203" pitchFamily="34" charset="0"/>
                </a:rPr>
                <a:t> Natural Language -&gt; SQL</a:t>
              </a:r>
            </a:p>
          </p:txBody>
        </p:sp>
        <p:grpSp>
          <p:nvGrpSpPr>
            <p:cNvPr id="134" name="Group 133">
              <a:extLst>
                <a:ext uri="{FF2B5EF4-FFF2-40B4-BE49-F238E27FC236}">
                  <a16:creationId xmlns:a16="http://schemas.microsoft.com/office/drawing/2014/main" id="{FD83FB8D-F125-D68F-29E0-82BF7911D437}"/>
                </a:ext>
              </a:extLst>
            </p:cNvPr>
            <p:cNvGrpSpPr/>
            <p:nvPr/>
          </p:nvGrpSpPr>
          <p:grpSpPr>
            <a:xfrm>
              <a:off x="2549740" y="1454398"/>
              <a:ext cx="619900" cy="516155"/>
              <a:chOff x="-1070323" y="2979734"/>
              <a:chExt cx="612141" cy="516155"/>
            </a:xfrm>
          </p:grpSpPr>
          <p:pic>
            <p:nvPicPr>
              <p:cNvPr id="132" name="Graphic 131" descr="Monitor with solid fill">
                <a:extLst>
                  <a:ext uri="{FF2B5EF4-FFF2-40B4-BE49-F238E27FC236}">
                    <a16:creationId xmlns:a16="http://schemas.microsoft.com/office/drawing/2014/main" id="{6F12B96D-22D5-C40C-C12D-B6FE8BFB93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0323" y="2979734"/>
                <a:ext cx="516155" cy="516155"/>
              </a:xfrm>
              <a:prstGeom prst="rect">
                <a:avLst/>
              </a:prstGeom>
            </p:spPr>
          </p:pic>
          <p:sp>
            <p:nvSpPr>
              <p:cNvPr id="133" name="Graphic 22">
                <a:extLst>
                  <a:ext uri="{FF2B5EF4-FFF2-40B4-BE49-F238E27FC236}">
                    <a16:creationId xmlns:a16="http://schemas.microsoft.com/office/drawing/2014/main" id="{1E2408E2-ED24-DF89-8CB8-6DD07F208A6E}"/>
                  </a:ext>
                </a:extLst>
              </p:cNvPr>
              <p:cNvSpPr/>
              <p:nvPr/>
            </p:nvSpPr>
            <p:spPr>
              <a:xfrm>
                <a:off x="-737456" y="2996431"/>
                <a:ext cx="279274" cy="261809"/>
              </a:xfrm>
              <a:custGeom>
                <a:avLst/>
                <a:gdLst>
                  <a:gd name="connsiteX0" fmla="*/ 132313 w 190499"/>
                  <a:gd name="connsiteY0" fmla="*/ 9985 h 196445"/>
                  <a:gd name="connsiteX1" fmla="*/ 180517 w 190499"/>
                  <a:gd name="connsiteY1" fmla="*/ 9983 h 196445"/>
                  <a:gd name="connsiteX2" fmla="*/ 180518 w 190499"/>
                  <a:gd name="connsiteY2" fmla="*/ 58184 h 196445"/>
                  <a:gd name="connsiteX3" fmla="*/ 172022 w 190499"/>
                  <a:gd name="connsiteY3" fmla="*/ 66681 h 196445"/>
                  <a:gd name="connsiteX4" fmla="*/ 123820 w 190499"/>
                  <a:gd name="connsiteY4" fmla="*/ 18478 h 196445"/>
                  <a:gd name="connsiteX5" fmla="*/ 132313 w 190499"/>
                  <a:gd name="connsiteY5" fmla="*/ 9985 h 196445"/>
                  <a:gd name="connsiteX6" fmla="*/ 113718 w 190499"/>
                  <a:gd name="connsiteY6" fmla="*/ 28581 h 196445"/>
                  <a:gd name="connsiteX7" fmla="*/ 18488 w 190499"/>
                  <a:gd name="connsiteY7" fmla="*/ 123822 h 196445"/>
                  <a:gd name="connsiteX8" fmla="*/ 10630 w 190499"/>
                  <a:gd name="connsiteY8" fmla="*/ 137886 h 196445"/>
                  <a:gd name="connsiteX9" fmla="*/ 194 w 190499"/>
                  <a:gd name="connsiteY9" fmla="*/ 181715 h 196445"/>
                  <a:gd name="connsiteX10" fmla="*/ 2092 w 190499"/>
                  <a:gd name="connsiteY10" fmla="*/ 188421 h 196445"/>
                  <a:gd name="connsiteX11" fmla="*/ 8799 w 190499"/>
                  <a:gd name="connsiteY11" fmla="*/ 190319 h 196445"/>
                  <a:gd name="connsiteX12" fmla="*/ 52625 w 190499"/>
                  <a:gd name="connsiteY12" fmla="*/ 179884 h 196445"/>
                  <a:gd name="connsiteX13" fmla="*/ 66693 w 190499"/>
                  <a:gd name="connsiteY13" fmla="*/ 172023 h 196445"/>
                  <a:gd name="connsiteX14" fmla="*/ 77657 w 190499"/>
                  <a:gd name="connsiteY14" fmla="*/ 161058 h 196445"/>
                  <a:gd name="connsiteX15" fmla="*/ 76200 w 190499"/>
                  <a:gd name="connsiteY15" fmla="*/ 147644 h 196445"/>
                  <a:gd name="connsiteX16" fmla="*/ 138112 w 190499"/>
                  <a:gd name="connsiteY16" fmla="*/ 85731 h 196445"/>
                  <a:gd name="connsiteX17" fmla="*/ 151519 w 190499"/>
                  <a:gd name="connsiteY17" fmla="*/ 87187 h 196445"/>
                  <a:gd name="connsiteX18" fmla="*/ 161920 w 190499"/>
                  <a:gd name="connsiteY18" fmla="*/ 76784 h 196445"/>
                  <a:gd name="connsiteX19" fmla="*/ 113718 w 190499"/>
                  <a:gd name="connsiteY19" fmla="*/ 28581 h 196445"/>
                  <a:gd name="connsiteX20" fmla="*/ 107415 w 190499"/>
                  <a:gd name="connsiteY20" fmla="*/ 114077 h 196445"/>
                  <a:gd name="connsiteX21" fmla="*/ 93688 w 190499"/>
                  <a:gd name="connsiteY21" fmla="*/ 137853 h 196445"/>
                  <a:gd name="connsiteX22" fmla="*/ 88123 w 190499"/>
                  <a:gd name="connsiteY22" fmla="*/ 139229 h 196445"/>
                  <a:gd name="connsiteX23" fmla="*/ 87474 w 190499"/>
                  <a:gd name="connsiteY23" fmla="*/ 147647 h 196445"/>
                  <a:gd name="connsiteX24" fmla="*/ 88184 w 190499"/>
                  <a:gd name="connsiteY24" fmla="*/ 156442 h 196445"/>
                  <a:gd name="connsiteX25" fmla="*/ 93322 w 190499"/>
                  <a:gd name="connsiteY25" fmla="*/ 157679 h 196445"/>
                  <a:gd name="connsiteX26" fmla="*/ 107133 w 190499"/>
                  <a:gd name="connsiteY26" fmla="*/ 181592 h 196445"/>
                  <a:gd name="connsiteX27" fmla="*/ 105359 w 190499"/>
                  <a:gd name="connsiteY27" fmla="*/ 187605 h 196445"/>
                  <a:gd name="connsiteX28" fmla="*/ 119496 w 190499"/>
                  <a:gd name="connsiteY28" fmla="*/ 196382 h 196445"/>
                  <a:gd name="connsiteX29" fmla="*/ 124195 w 190499"/>
                  <a:gd name="connsiteY29" fmla="*/ 191442 h 196445"/>
                  <a:gd name="connsiteX30" fmla="*/ 151808 w 190499"/>
                  <a:gd name="connsiteY30" fmla="*/ 191446 h 196445"/>
                  <a:gd name="connsiteX31" fmla="*/ 156559 w 190499"/>
                  <a:gd name="connsiteY31" fmla="*/ 196445 h 196445"/>
                  <a:gd name="connsiteX32" fmla="*/ 170682 w 190499"/>
                  <a:gd name="connsiteY32" fmla="*/ 187750 h 196445"/>
                  <a:gd name="connsiteX33" fmla="*/ 168796 w 190499"/>
                  <a:gd name="connsiteY33" fmla="*/ 181216 h 196445"/>
                  <a:gd name="connsiteX34" fmla="*/ 182524 w 190499"/>
                  <a:gd name="connsiteY34" fmla="*/ 157440 h 196445"/>
                  <a:gd name="connsiteX35" fmla="*/ 188084 w 190499"/>
                  <a:gd name="connsiteY35" fmla="*/ 156064 h 196445"/>
                  <a:gd name="connsiteX36" fmla="*/ 188733 w 190499"/>
                  <a:gd name="connsiteY36" fmla="*/ 147647 h 196445"/>
                  <a:gd name="connsiteX37" fmla="*/ 188023 w 190499"/>
                  <a:gd name="connsiteY37" fmla="*/ 138849 h 196445"/>
                  <a:gd name="connsiteX38" fmla="*/ 182889 w 190499"/>
                  <a:gd name="connsiteY38" fmla="*/ 137613 h 196445"/>
                  <a:gd name="connsiteX39" fmla="*/ 169078 w 190499"/>
                  <a:gd name="connsiteY39" fmla="*/ 113700 h 196445"/>
                  <a:gd name="connsiteX40" fmla="*/ 170851 w 190499"/>
                  <a:gd name="connsiteY40" fmla="*/ 107692 h 196445"/>
                  <a:gd name="connsiteX41" fmla="*/ 156714 w 190499"/>
                  <a:gd name="connsiteY41" fmla="*/ 98912 h 196445"/>
                  <a:gd name="connsiteX42" fmla="*/ 152017 w 190499"/>
                  <a:gd name="connsiteY42" fmla="*/ 103851 h 196445"/>
                  <a:gd name="connsiteX43" fmla="*/ 124403 w 190499"/>
                  <a:gd name="connsiteY43" fmla="*/ 103846 h 196445"/>
                  <a:gd name="connsiteX44" fmla="*/ 119652 w 190499"/>
                  <a:gd name="connsiteY44" fmla="*/ 98847 h 196445"/>
                  <a:gd name="connsiteX45" fmla="*/ 105528 w 190499"/>
                  <a:gd name="connsiteY45" fmla="*/ 107541 h 196445"/>
                  <a:gd name="connsiteX46" fmla="*/ 107415 w 190499"/>
                  <a:gd name="connsiteY46" fmla="*/ 114077 h 196445"/>
                  <a:gd name="connsiteX47" fmla="*/ 138104 w 190499"/>
                  <a:gd name="connsiteY47" fmla="*/ 161934 h 196445"/>
                  <a:gd name="connsiteX48" fmla="*/ 124296 w 190499"/>
                  <a:gd name="connsiteY48" fmla="*/ 147647 h 196445"/>
                  <a:gd name="connsiteX49" fmla="*/ 138104 w 190499"/>
                  <a:gd name="connsiteY49" fmla="*/ 133359 h 196445"/>
                  <a:gd name="connsiteX50" fmla="*/ 151911 w 190499"/>
                  <a:gd name="connsiteY50" fmla="*/ 147647 h 196445"/>
                  <a:gd name="connsiteX51" fmla="*/ 138104 w 190499"/>
                  <a:gd name="connsiteY51" fmla="*/ 161934 h 196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90499" h="196445">
                    <a:moveTo>
                      <a:pt x="132313" y="9985"/>
                    </a:moveTo>
                    <a:cubicBezTo>
                      <a:pt x="145623" y="-3328"/>
                      <a:pt x="167205" y="-3328"/>
                      <a:pt x="180517" y="9983"/>
                    </a:cubicBezTo>
                    <a:cubicBezTo>
                      <a:pt x="193827" y="23293"/>
                      <a:pt x="193827" y="44874"/>
                      <a:pt x="180518" y="58184"/>
                    </a:cubicBezTo>
                    <a:lnTo>
                      <a:pt x="172022" y="66681"/>
                    </a:lnTo>
                    <a:lnTo>
                      <a:pt x="123820" y="18478"/>
                    </a:lnTo>
                    <a:lnTo>
                      <a:pt x="132313" y="9985"/>
                    </a:lnTo>
                    <a:close/>
                    <a:moveTo>
                      <a:pt x="113718" y="28581"/>
                    </a:moveTo>
                    <a:lnTo>
                      <a:pt x="18488" y="123822"/>
                    </a:lnTo>
                    <a:cubicBezTo>
                      <a:pt x="14618" y="127693"/>
                      <a:pt x="11898" y="132562"/>
                      <a:pt x="10630" y="137886"/>
                    </a:cubicBezTo>
                    <a:lnTo>
                      <a:pt x="194" y="181715"/>
                    </a:lnTo>
                    <a:cubicBezTo>
                      <a:pt x="-380" y="184128"/>
                      <a:pt x="338" y="186667"/>
                      <a:pt x="2092" y="188421"/>
                    </a:cubicBezTo>
                    <a:cubicBezTo>
                      <a:pt x="3847" y="190176"/>
                      <a:pt x="6385" y="190894"/>
                      <a:pt x="8799" y="190319"/>
                    </a:cubicBezTo>
                    <a:lnTo>
                      <a:pt x="52625" y="179884"/>
                    </a:lnTo>
                    <a:cubicBezTo>
                      <a:pt x="57952" y="178616"/>
                      <a:pt x="62822" y="175895"/>
                      <a:pt x="66693" y="172023"/>
                    </a:cubicBezTo>
                    <a:lnTo>
                      <a:pt x="77657" y="161058"/>
                    </a:lnTo>
                    <a:cubicBezTo>
                      <a:pt x="76703" y="156738"/>
                      <a:pt x="76200" y="152250"/>
                      <a:pt x="76200" y="147644"/>
                    </a:cubicBezTo>
                    <a:cubicBezTo>
                      <a:pt x="76200" y="113450"/>
                      <a:pt x="103919" y="85731"/>
                      <a:pt x="138112" y="85731"/>
                    </a:cubicBezTo>
                    <a:cubicBezTo>
                      <a:pt x="142716" y="85731"/>
                      <a:pt x="147202" y="86233"/>
                      <a:pt x="151519" y="87187"/>
                    </a:cubicBezTo>
                    <a:lnTo>
                      <a:pt x="161920" y="76784"/>
                    </a:lnTo>
                    <a:lnTo>
                      <a:pt x="113718" y="28581"/>
                    </a:lnTo>
                    <a:close/>
                    <a:moveTo>
                      <a:pt x="107415" y="114077"/>
                    </a:moveTo>
                    <a:cubicBezTo>
                      <a:pt x="110414" y="124461"/>
                      <a:pt x="104181" y="135256"/>
                      <a:pt x="93688" y="137853"/>
                    </a:cubicBezTo>
                    <a:lnTo>
                      <a:pt x="88123" y="139229"/>
                    </a:lnTo>
                    <a:cubicBezTo>
                      <a:pt x="87696" y="141970"/>
                      <a:pt x="87474" y="144781"/>
                      <a:pt x="87474" y="147647"/>
                    </a:cubicBezTo>
                    <a:cubicBezTo>
                      <a:pt x="87474" y="150644"/>
                      <a:pt x="87717" y="153583"/>
                      <a:pt x="88184" y="156442"/>
                    </a:cubicBezTo>
                    <a:lnTo>
                      <a:pt x="93322" y="157679"/>
                    </a:lnTo>
                    <a:cubicBezTo>
                      <a:pt x="103920" y="160232"/>
                      <a:pt x="110219" y="171138"/>
                      <a:pt x="107133" y="181592"/>
                    </a:cubicBezTo>
                    <a:lnTo>
                      <a:pt x="105359" y="187605"/>
                    </a:lnTo>
                    <a:cubicBezTo>
                      <a:pt x="109542" y="191278"/>
                      <a:pt x="114309" y="194261"/>
                      <a:pt x="119496" y="196382"/>
                    </a:cubicBezTo>
                    <a:lnTo>
                      <a:pt x="124195" y="191442"/>
                    </a:lnTo>
                    <a:cubicBezTo>
                      <a:pt x="131705" y="183543"/>
                      <a:pt x="144300" y="183545"/>
                      <a:pt x="151808" y="191446"/>
                    </a:cubicBezTo>
                    <a:lnTo>
                      <a:pt x="156559" y="196445"/>
                    </a:lnTo>
                    <a:cubicBezTo>
                      <a:pt x="161735" y="194347"/>
                      <a:pt x="166498" y="191392"/>
                      <a:pt x="170682" y="187750"/>
                    </a:cubicBezTo>
                    <a:lnTo>
                      <a:pt x="168796" y="181216"/>
                    </a:lnTo>
                    <a:cubicBezTo>
                      <a:pt x="165798" y="170831"/>
                      <a:pt x="172031" y="160036"/>
                      <a:pt x="182524" y="157440"/>
                    </a:cubicBezTo>
                    <a:lnTo>
                      <a:pt x="188084" y="156064"/>
                    </a:lnTo>
                    <a:cubicBezTo>
                      <a:pt x="188511" y="153323"/>
                      <a:pt x="188733" y="150512"/>
                      <a:pt x="188733" y="147647"/>
                    </a:cubicBezTo>
                    <a:cubicBezTo>
                      <a:pt x="188733" y="144649"/>
                      <a:pt x="188490" y="141710"/>
                      <a:pt x="188023" y="138849"/>
                    </a:cubicBezTo>
                    <a:lnTo>
                      <a:pt x="182889" y="137613"/>
                    </a:lnTo>
                    <a:cubicBezTo>
                      <a:pt x="172292" y="135061"/>
                      <a:pt x="165993" y="124155"/>
                      <a:pt x="169078" y="113700"/>
                    </a:cubicBezTo>
                    <a:lnTo>
                      <a:pt x="170851" y="107692"/>
                    </a:lnTo>
                    <a:cubicBezTo>
                      <a:pt x="166668" y="104017"/>
                      <a:pt x="161901" y="101034"/>
                      <a:pt x="156714" y="98912"/>
                    </a:cubicBezTo>
                    <a:lnTo>
                      <a:pt x="152017" y="103851"/>
                    </a:lnTo>
                    <a:cubicBezTo>
                      <a:pt x="144507" y="111750"/>
                      <a:pt x="131912" y="111747"/>
                      <a:pt x="124403" y="103846"/>
                    </a:cubicBezTo>
                    <a:lnTo>
                      <a:pt x="119652" y="98847"/>
                    </a:lnTo>
                    <a:cubicBezTo>
                      <a:pt x="114475" y="100945"/>
                      <a:pt x="109713" y="103898"/>
                      <a:pt x="105528" y="107541"/>
                    </a:cubicBezTo>
                    <a:lnTo>
                      <a:pt x="107415" y="114077"/>
                    </a:lnTo>
                    <a:close/>
                    <a:moveTo>
                      <a:pt x="138104" y="161934"/>
                    </a:moveTo>
                    <a:cubicBezTo>
                      <a:pt x="130477" y="161934"/>
                      <a:pt x="124296" y="155537"/>
                      <a:pt x="124296" y="147647"/>
                    </a:cubicBezTo>
                    <a:cubicBezTo>
                      <a:pt x="124296" y="139756"/>
                      <a:pt x="130477" y="133359"/>
                      <a:pt x="138104" y="133359"/>
                    </a:cubicBezTo>
                    <a:cubicBezTo>
                      <a:pt x="145730" y="133359"/>
                      <a:pt x="151911" y="139756"/>
                      <a:pt x="151911" y="147647"/>
                    </a:cubicBezTo>
                    <a:cubicBezTo>
                      <a:pt x="151911" y="155537"/>
                      <a:pt x="145730" y="161934"/>
                      <a:pt x="138104" y="161934"/>
                    </a:cubicBezTo>
                    <a:close/>
                  </a:path>
                </a:pathLst>
              </a:custGeom>
              <a:gradFill>
                <a:gsLst>
                  <a:gs pos="0">
                    <a:srgbClr val="8DC8E8"/>
                  </a:gs>
                  <a:gs pos="100000">
                    <a:srgbClr val="CD98CF"/>
                  </a:gs>
                </a:gsLst>
                <a:lin ang="2700000" scaled="0"/>
              </a:gradFill>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2000" b="0" i="0" u="none" strike="noStrike" kern="0" cap="none" spc="0" normalizeH="0" baseline="0" noProof="0">
                  <a:ln>
                    <a:noFill/>
                  </a:ln>
                  <a:gradFill flip="none" rotWithShape="1">
                    <a:gsLst>
                      <a:gs pos="0">
                        <a:srgbClr val="000000"/>
                      </a:gs>
                      <a:gs pos="100000">
                        <a:srgbClr val="000000"/>
                      </a:gs>
                    </a:gsLst>
                    <a:lin ang="2700000" scaled="1"/>
                    <a:tileRect/>
                  </a:gradFill>
                  <a:effectLst/>
                  <a:uLnTx/>
                  <a:uFillTx/>
                  <a:latin typeface="Segoe UI Semibold"/>
                  <a:ea typeface="+mn-ea"/>
                  <a:cs typeface="+mn-cs"/>
                </a:endParaRPr>
              </a:p>
            </p:txBody>
          </p:sp>
        </p:grpSp>
        <p:pic>
          <p:nvPicPr>
            <p:cNvPr id="136" name="Graphic 135" descr="Qr Code outline">
              <a:extLst>
                <a:ext uri="{FF2B5EF4-FFF2-40B4-BE49-F238E27FC236}">
                  <a16:creationId xmlns:a16="http://schemas.microsoft.com/office/drawing/2014/main" id="{37E4A6E4-0FD0-A2E1-194F-3C1BF88AEE6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31888" y="1526608"/>
              <a:ext cx="309812" cy="305934"/>
            </a:xfrm>
            <a:prstGeom prst="rect">
              <a:avLst/>
            </a:prstGeom>
          </p:spPr>
        </p:pic>
      </p:grpSp>
      <p:sp>
        <p:nvSpPr>
          <p:cNvPr id="4" name="TextBox 3">
            <a:extLst>
              <a:ext uri="{FF2B5EF4-FFF2-40B4-BE49-F238E27FC236}">
                <a16:creationId xmlns:a16="http://schemas.microsoft.com/office/drawing/2014/main" id="{B74A62C8-506A-5A3B-0C2C-8F786C74A308}"/>
              </a:ext>
            </a:extLst>
          </p:cNvPr>
          <p:cNvSpPr txBox="1"/>
          <p:nvPr/>
        </p:nvSpPr>
        <p:spPr>
          <a:xfrm>
            <a:off x="318699" y="2122368"/>
            <a:ext cx="1954706" cy="1055412"/>
          </a:xfrm>
          <a:prstGeom prst="rect">
            <a:avLst/>
          </a:prstGeom>
          <a:solidFill>
            <a:schemeClr val="tx1"/>
          </a:solidFill>
        </p:spPr>
        <p:txBody>
          <a:bodyPr wrap="square" lIns="36000" tIns="36000" rIns="36000" bIns="36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a:ln>
                  <a:noFill/>
                </a:ln>
                <a:solidFill>
                  <a:prstClr val="black"/>
                </a:solidFill>
                <a:effectLst/>
                <a:uLnTx/>
                <a:uFillTx/>
                <a:latin typeface="Segoe UI"/>
                <a:ea typeface="+mn-ea"/>
                <a:cs typeface="+mn-cs"/>
              </a:rPr>
              <a:t>H</a:t>
            </a:r>
            <a:r>
              <a:rPr kumimoji="0" lang="en-US" sz="1400" b="0" i="0" u="none" strike="noStrike" kern="1200" cap="none" spc="0" normalizeH="0" baseline="0" noProof="0" err="1">
                <a:ln>
                  <a:noFill/>
                </a:ln>
                <a:solidFill>
                  <a:prstClr val="black"/>
                </a:solidFill>
                <a:effectLst/>
                <a:uLnTx/>
                <a:uFillTx/>
                <a:latin typeface="Segoe UI"/>
                <a:ea typeface="+mn-ea"/>
                <a:cs typeface="+mn-cs"/>
              </a:rPr>
              <a:t>i</a:t>
            </a:r>
            <a:r>
              <a:rPr kumimoji="0" lang="en-US" sz="1400" b="0" i="0" u="none" strike="noStrike" kern="1200" cap="none" spc="0" normalizeH="0" baseline="0" noProof="0">
                <a:ln>
                  <a:noFill/>
                </a:ln>
                <a:solidFill>
                  <a:prstClr val="black"/>
                </a:solidFill>
                <a:effectLst/>
                <a:uLnTx/>
                <a:uFillTx/>
                <a:latin typeface="Segoe UI"/>
                <a:ea typeface="+mn-ea"/>
                <a:cs typeface="+mn-cs"/>
              </a:rPr>
              <a:t>, I need the profitability of our </a:t>
            </a:r>
            <a:r>
              <a:rPr kumimoji="0" lang="en-US" sz="1400" b="0" i="0" u="none" strike="noStrike" kern="1200" cap="none" spc="0" normalizeH="0" baseline="0" noProof="0" err="1">
                <a:ln>
                  <a:noFill/>
                </a:ln>
                <a:solidFill>
                  <a:prstClr val="black"/>
                </a:solidFill>
                <a:effectLst/>
                <a:uLnTx/>
                <a:uFillTx/>
                <a:latin typeface="Segoe UI"/>
                <a:ea typeface="+mn-ea"/>
                <a:cs typeface="+mn-cs"/>
              </a:rPr>
              <a:t>fineprinter</a:t>
            </a:r>
            <a:r>
              <a:rPr kumimoji="0" lang="en-US" sz="1400" b="0" i="0" u="none" strike="noStrike" kern="1200" cap="none" spc="0" normalizeH="0" baseline="0" noProof="0">
                <a:ln>
                  <a:noFill/>
                </a:ln>
                <a:solidFill>
                  <a:prstClr val="black"/>
                </a:solidFill>
                <a:effectLst/>
                <a:uLnTx/>
                <a:uFillTx/>
                <a:latin typeface="Segoe UI"/>
                <a:ea typeface="+mn-ea"/>
                <a:cs typeface="+mn-cs"/>
              </a:rPr>
              <a:t> for the last 3 years. </a:t>
            </a:r>
          </a:p>
        </p:txBody>
      </p:sp>
      <p:grpSp>
        <p:nvGrpSpPr>
          <p:cNvPr id="60" name="Group 59">
            <a:extLst>
              <a:ext uri="{FF2B5EF4-FFF2-40B4-BE49-F238E27FC236}">
                <a16:creationId xmlns:a16="http://schemas.microsoft.com/office/drawing/2014/main" id="{59D6CA7B-27CC-42BE-7172-80E2D3CB751C}"/>
              </a:ext>
            </a:extLst>
          </p:cNvPr>
          <p:cNvGrpSpPr/>
          <p:nvPr/>
        </p:nvGrpSpPr>
        <p:grpSpPr>
          <a:xfrm>
            <a:off x="2467454" y="2114928"/>
            <a:ext cx="3333921" cy="2121009"/>
            <a:chOff x="2467454" y="2114928"/>
            <a:chExt cx="3333921" cy="2121009"/>
          </a:xfrm>
        </p:grpSpPr>
        <p:pic>
          <p:nvPicPr>
            <p:cNvPr id="7" name="Picture 6">
              <a:extLst>
                <a:ext uri="{FF2B5EF4-FFF2-40B4-BE49-F238E27FC236}">
                  <a16:creationId xmlns:a16="http://schemas.microsoft.com/office/drawing/2014/main" id="{70F6C196-D9AD-52C8-90AB-FAC0B1F11D14}"/>
                </a:ext>
              </a:extLst>
            </p:cNvPr>
            <p:cNvPicPr>
              <a:picLocks noChangeAspect="1"/>
            </p:cNvPicPr>
            <p:nvPr/>
          </p:nvPicPr>
          <p:blipFill>
            <a:blip r:embed="rId7"/>
            <a:stretch>
              <a:fillRect/>
            </a:stretch>
          </p:blipFill>
          <p:spPr>
            <a:xfrm>
              <a:off x="2467454" y="2114928"/>
              <a:ext cx="3333921" cy="2121009"/>
            </a:xfrm>
            <a:prstGeom prst="rect">
              <a:avLst/>
            </a:prstGeom>
          </p:spPr>
        </p:pic>
        <p:sp>
          <p:nvSpPr>
            <p:cNvPr id="10" name="Rectangle 9">
              <a:extLst>
                <a:ext uri="{FF2B5EF4-FFF2-40B4-BE49-F238E27FC236}">
                  <a16:creationId xmlns:a16="http://schemas.microsoft.com/office/drawing/2014/main" id="{711A9E33-978A-81F3-7C72-1D211CF1C3DE}"/>
                </a:ext>
              </a:extLst>
            </p:cNvPr>
            <p:cNvSpPr/>
            <p:nvPr/>
          </p:nvSpPr>
          <p:spPr bwMode="auto">
            <a:xfrm>
              <a:off x="2597164" y="2993849"/>
              <a:ext cx="3014731" cy="175098"/>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1" name="Group 10" descr="Semantic Search">
            <a:extLst>
              <a:ext uri="{FF2B5EF4-FFF2-40B4-BE49-F238E27FC236}">
                <a16:creationId xmlns:a16="http://schemas.microsoft.com/office/drawing/2014/main" id="{9A3C9351-3B55-0797-EC3D-4435FF63F037}"/>
              </a:ext>
            </a:extLst>
          </p:cNvPr>
          <p:cNvGrpSpPr/>
          <p:nvPr/>
        </p:nvGrpSpPr>
        <p:grpSpPr>
          <a:xfrm>
            <a:off x="6058182" y="1372371"/>
            <a:ext cx="2166206" cy="535531"/>
            <a:chOff x="9629840" y="1398626"/>
            <a:chExt cx="2166206" cy="535531"/>
          </a:xfrm>
        </p:grpSpPr>
        <p:sp>
          <p:nvSpPr>
            <p:cNvPr id="12" name="Graphic 15">
              <a:extLst>
                <a:ext uri="{FF2B5EF4-FFF2-40B4-BE49-F238E27FC236}">
                  <a16:creationId xmlns:a16="http://schemas.microsoft.com/office/drawing/2014/main" id="{0B69F1A0-114F-4169-D272-6FAF0F89385D}"/>
                </a:ext>
              </a:extLst>
            </p:cNvPr>
            <p:cNvSpPr/>
            <p:nvPr/>
          </p:nvSpPr>
          <p:spPr>
            <a:xfrm>
              <a:off x="9629840" y="1463527"/>
              <a:ext cx="484810" cy="415549"/>
            </a:xfrm>
            <a:custGeom>
              <a:avLst/>
              <a:gdLst>
                <a:gd name="connsiteX0" fmla="*/ 9525 w 200025"/>
                <a:gd name="connsiteY0" fmla="*/ 26194 h 171449"/>
                <a:gd name="connsiteX1" fmla="*/ 35719 w 200025"/>
                <a:gd name="connsiteY1" fmla="*/ 0 h 171449"/>
                <a:gd name="connsiteX2" fmla="*/ 173831 w 200025"/>
                <a:gd name="connsiteY2" fmla="*/ 0 h 171449"/>
                <a:gd name="connsiteX3" fmla="*/ 200025 w 200025"/>
                <a:gd name="connsiteY3" fmla="*/ 26194 h 171449"/>
                <a:gd name="connsiteX4" fmla="*/ 200025 w 200025"/>
                <a:gd name="connsiteY4" fmla="*/ 126206 h 171449"/>
                <a:gd name="connsiteX5" fmla="*/ 173831 w 200025"/>
                <a:gd name="connsiteY5" fmla="*/ 152400 h 171449"/>
                <a:gd name="connsiteX6" fmla="*/ 109298 w 200025"/>
                <a:gd name="connsiteY6" fmla="*/ 152400 h 171449"/>
                <a:gd name="connsiteX7" fmla="*/ 89776 w 200025"/>
                <a:gd name="connsiteY7" fmla="*/ 132878 h 171449"/>
                <a:gd name="connsiteX8" fmla="*/ 95250 w 200025"/>
                <a:gd name="connsiteY8" fmla="*/ 109538 h 171449"/>
                <a:gd name="connsiteX9" fmla="*/ 135731 w 200025"/>
                <a:gd name="connsiteY9" fmla="*/ 109538 h 171449"/>
                <a:gd name="connsiteX10" fmla="*/ 142875 w 200025"/>
                <a:gd name="connsiteY10" fmla="*/ 102394 h 171449"/>
                <a:gd name="connsiteX11" fmla="*/ 135731 w 200025"/>
                <a:gd name="connsiteY11" fmla="*/ 95250 h 171449"/>
                <a:gd name="connsiteX12" fmla="*/ 93278 w 200025"/>
                <a:gd name="connsiteY12" fmla="*/ 95250 h 171449"/>
                <a:gd name="connsiteX13" fmla="*/ 86778 w 200025"/>
                <a:gd name="connsiteY13" fmla="*/ 80963 h 171449"/>
                <a:gd name="connsiteX14" fmla="*/ 154781 w 200025"/>
                <a:gd name="connsiteY14" fmla="*/ 80963 h 171449"/>
                <a:gd name="connsiteX15" fmla="*/ 161925 w 200025"/>
                <a:gd name="connsiteY15" fmla="*/ 73819 h 171449"/>
                <a:gd name="connsiteX16" fmla="*/ 154781 w 200025"/>
                <a:gd name="connsiteY16" fmla="*/ 66675 h 171449"/>
                <a:gd name="connsiteX17" fmla="*/ 72991 w 200025"/>
                <a:gd name="connsiteY17" fmla="*/ 66675 h 171449"/>
                <a:gd name="connsiteX18" fmla="*/ 42863 w 200025"/>
                <a:gd name="connsiteY18" fmla="*/ 57150 h 171449"/>
                <a:gd name="connsiteX19" fmla="*/ 9525 w 200025"/>
                <a:gd name="connsiteY19" fmla="*/ 69125 h 171449"/>
                <a:gd name="connsiteX20" fmla="*/ 9525 w 200025"/>
                <a:gd name="connsiteY20" fmla="*/ 26194 h 171449"/>
                <a:gd name="connsiteX21" fmla="*/ 54769 w 200025"/>
                <a:gd name="connsiteY21" fmla="*/ 38100 h 171449"/>
                <a:gd name="connsiteX22" fmla="*/ 47625 w 200025"/>
                <a:gd name="connsiteY22" fmla="*/ 45244 h 171449"/>
                <a:gd name="connsiteX23" fmla="*/ 54769 w 200025"/>
                <a:gd name="connsiteY23" fmla="*/ 52388 h 171449"/>
                <a:gd name="connsiteX24" fmla="*/ 116681 w 200025"/>
                <a:gd name="connsiteY24" fmla="*/ 52388 h 171449"/>
                <a:gd name="connsiteX25" fmla="*/ 123825 w 200025"/>
                <a:gd name="connsiteY25" fmla="*/ 45244 h 171449"/>
                <a:gd name="connsiteX26" fmla="*/ 116681 w 200025"/>
                <a:gd name="connsiteY26" fmla="*/ 38100 h 171449"/>
                <a:gd name="connsiteX27" fmla="*/ 54769 w 200025"/>
                <a:gd name="connsiteY27" fmla="*/ 38100 h 171449"/>
                <a:gd name="connsiteX28" fmla="*/ 42863 w 200025"/>
                <a:gd name="connsiteY28" fmla="*/ 152400 h 171449"/>
                <a:gd name="connsiteX29" fmla="*/ 67698 w 200025"/>
                <a:gd name="connsiteY29" fmla="*/ 144476 h 171449"/>
                <a:gd name="connsiteX30" fmla="*/ 92580 w 200025"/>
                <a:gd name="connsiteY30" fmla="*/ 169357 h 171449"/>
                <a:gd name="connsiteX31" fmla="*/ 102682 w 200025"/>
                <a:gd name="connsiteY31" fmla="*/ 169357 h 171449"/>
                <a:gd name="connsiteX32" fmla="*/ 102682 w 200025"/>
                <a:gd name="connsiteY32" fmla="*/ 159255 h 171449"/>
                <a:gd name="connsiteX33" fmla="*/ 77801 w 200025"/>
                <a:gd name="connsiteY33" fmla="*/ 134373 h 171449"/>
                <a:gd name="connsiteX34" fmla="*/ 85725 w 200025"/>
                <a:gd name="connsiteY34" fmla="*/ 109538 h 171449"/>
                <a:gd name="connsiteX35" fmla="*/ 42863 w 200025"/>
                <a:gd name="connsiteY35" fmla="*/ 66675 h 171449"/>
                <a:gd name="connsiteX36" fmla="*/ 0 w 200025"/>
                <a:gd name="connsiteY36" fmla="*/ 109538 h 171449"/>
                <a:gd name="connsiteX37" fmla="*/ 42863 w 200025"/>
                <a:gd name="connsiteY37" fmla="*/ 152400 h 171449"/>
                <a:gd name="connsiteX38" fmla="*/ 42863 w 200025"/>
                <a:gd name="connsiteY38" fmla="*/ 138113 h 171449"/>
                <a:gd name="connsiteX39" fmla="*/ 14288 w 200025"/>
                <a:gd name="connsiteY39" fmla="*/ 109538 h 171449"/>
                <a:gd name="connsiteX40" fmla="*/ 42863 w 200025"/>
                <a:gd name="connsiteY40" fmla="*/ 80963 h 171449"/>
                <a:gd name="connsiteX41" fmla="*/ 71438 w 200025"/>
                <a:gd name="connsiteY41" fmla="*/ 109538 h 171449"/>
                <a:gd name="connsiteX42" fmla="*/ 42863 w 200025"/>
                <a:gd name="connsiteY42" fmla="*/ 138113 h 17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00025" h="171449">
                  <a:moveTo>
                    <a:pt x="9525" y="26194"/>
                  </a:moveTo>
                  <a:cubicBezTo>
                    <a:pt x="9525" y="11727"/>
                    <a:pt x="21252" y="0"/>
                    <a:pt x="35719" y="0"/>
                  </a:cubicBezTo>
                  <a:lnTo>
                    <a:pt x="173831" y="0"/>
                  </a:lnTo>
                  <a:cubicBezTo>
                    <a:pt x="188298" y="0"/>
                    <a:pt x="200025" y="11727"/>
                    <a:pt x="200025" y="26194"/>
                  </a:cubicBezTo>
                  <a:lnTo>
                    <a:pt x="200025" y="126206"/>
                  </a:lnTo>
                  <a:cubicBezTo>
                    <a:pt x="200025" y="140673"/>
                    <a:pt x="188298" y="152400"/>
                    <a:pt x="173831" y="152400"/>
                  </a:cubicBezTo>
                  <a:lnTo>
                    <a:pt x="109298" y="152400"/>
                  </a:lnTo>
                  <a:lnTo>
                    <a:pt x="89776" y="132878"/>
                  </a:lnTo>
                  <a:cubicBezTo>
                    <a:pt x="93279" y="125850"/>
                    <a:pt x="95250" y="117924"/>
                    <a:pt x="95250" y="109538"/>
                  </a:cubicBezTo>
                  <a:lnTo>
                    <a:pt x="135731" y="109538"/>
                  </a:lnTo>
                  <a:cubicBezTo>
                    <a:pt x="139677" y="109538"/>
                    <a:pt x="142875" y="106339"/>
                    <a:pt x="142875" y="102394"/>
                  </a:cubicBezTo>
                  <a:cubicBezTo>
                    <a:pt x="142875" y="98449"/>
                    <a:pt x="139677" y="95250"/>
                    <a:pt x="135731" y="95250"/>
                  </a:cubicBezTo>
                  <a:lnTo>
                    <a:pt x="93278" y="95250"/>
                  </a:lnTo>
                  <a:cubicBezTo>
                    <a:pt x="91829" y="90125"/>
                    <a:pt x="89619" y="85319"/>
                    <a:pt x="86778" y="80963"/>
                  </a:cubicBezTo>
                  <a:lnTo>
                    <a:pt x="154781" y="80963"/>
                  </a:lnTo>
                  <a:cubicBezTo>
                    <a:pt x="158727" y="80963"/>
                    <a:pt x="161925" y="77764"/>
                    <a:pt x="161925" y="73819"/>
                  </a:cubicBezTo>
                  <a:cubicBezTo>
                    <a:pt x="161925" y="69874"/>
                    <a:pt x="158727" y="66675"/>
                    <a:pt x="154781" y="66675"/>
                  </a:cubicBezTo>
                  <a:lnTo>
                    <a:pt x="72991" y="66675"/>
                  </a:lnTo>
                  <a:cubicBezTo>
                    <a:pt x="64469" y="60674"/>
                    <a:pt x="54077" y="57150"/>
                    <a:pt x="42863" y="57150"/>
                  </a:cubicBezTo>
                  <a:cubicBezTo>
                    <a:pt x="30198" y="57150"/>
                    <a:pt x="18583" y="61644"/>
                    <a:pt x="9525" y="69125"/>
                  </a:cubicBezTo>
                  <a:lnTo>
                    <a:pt x="9525" y="26194"/>
                  </a:lnTo>
                  <a:close/>
                  <a:moveTo>
                    <a:pt x="54769" y="38100"/>
                  </a:moveTo>
                  <a:cubicBezTo>
                    <a:pt x="50823" y="38100"/>
                    <a:pt x="47625" y="41298"/>
                    <a:pt x="47625" y="45244"/>
                  </a:cubicBezTo>
                  <a:cubicBezTo>
                    <a:pt x="47625" y="49189"/>
                    <a:pt x="50823" y="52388"/>
                    <a:pt x="54769" y="52388"/>
                  </a:cubicBezTo>
                  <a:lnTo>
                    <a:pt x="116681" y="52388"/>
                  </a:lnTo>
                  <a:cubicBezTo>
                    <a:pt x="120627" y="52388"/>
                    <a:pt x="123825" y="49189"/>
                    <a:pt x="123825" y="45244"/>
                  </a:cubicBezTo>
                  <a:cubicBezTo>
                    <a:pt x="123825" y="41298"/>
                    <a:pt x="120627" y="38100"/>
                    <a:pt x="116681" y="38100"/>
                  </a:cubicBezTo>
                  <a:lnTo>
                    <a:pt x="54769" y="38100"/>
                  </a:lnTo>
                  <a:close/>
                  <a:moveTo>
                    <a:pt x="42863" y="152400"/>
                  </a:moveTo>
                  <a:cubicBezTo>
                    <a:pt x="52120" y="152400"/>
                    <a:pt x="60691" y="149465"/>
                    <a:pt x="67698" y="144476"/>
                  </a:cubicBezTo>
                  <a:lnTo>
                    <a:pt x="92580" y="169357"/>
                  </a:lnTo>
                  <a:cubicBezTo>
                    <a:pt x="95370" y="172147"/>
                    <a:pt x="99892" y="172147"/>
                    <a:pt x="102682" y="169357"/>
                  </a:cubicBezTo>
                  <a:cubicBezTo>
                    <a:pt x="105472" y="166567"/>
                    <a:pt x="105472" y="162045"/>
                    <a:pt x="102682" y="159255"/>
                  </a:cubicBezTo>
                  <a:lnTo>
                    <a:pt x="77801" y="134373"/>
                  </a:lnTo>
                  <a:cubicBezTo>
                    <a:pt x="82790" y="127366"/>
                    <a:pt x="85725" y="118795"/>
                    <a:pt x="85725" y="109538"/>
                  </a:cubicBezTo>
                  <a:cubicBezTo>
                    <a:pt x="85725" y="85865"/>
                    <a:pt x="66535" y="66675"/>
                    <a:pt x="42863" y="66675"/>
                  </a:cubicBezTo>
                  <a:cubicBezTo>
                    <a:pt x="19190" y="66675"/>
                    <a:pt x="0" y="85865"/>
                    <a:pt x="0" y="109538"/>
                  </a:cubicBezTo>
                  <a:cubicBezTo>
                    <a:pt x="0" y="133210"/>
                    <a:pt x="19190" y="152400"/>
                    <a:pt x="42863" y="152400"/>
                  </a:cubicBezTo>
                  <a:close/>
                  <a:moveTo>
                    <a:pt x="42863" y="138113"/>
                  </a:moveTo>
                  <a:cubicBezTo>
                    <a:pt x="27081" y="138113"/>
                    <a:pt x="14288" y="125319"/>
                    <a:pt x="14288" y="109538"/>
                  </a:cubicBezTo>
                  <a:cubicBezTo>
                    <a:pt x="14288" y="93756"/>
                    <a:pt x="27081" y="80963"/>
                    <a:pt x="42863" y="80963"/>
                  </a:cubicBezTo>
                  <a:cubicBezTo>
                    <a:pt x="58644" y="80963"/>
                    <a:pt x="71438" y="93756"/>
                    <a:pt x="71438" y="109538"/>
                  </a:cubicBezTo>
                  <a:cubicBezTo>
                    <a:pt x="71438" y="125319"/>
                    <a:pt x="58644" y="138113"/>
                    <a:pt x="42863" y="138113"/>
                  </a:cubicBezTo>
                  <a:close/>
                </a:path>
              </a:pathLst>
            </a:custGeom>
            <a:gradFill>
              <a:gsLst>
                <a:gs pos="0">
                  <a:srgbClr val="8DC8E8"/>
                </a:gs>
                <a:gs pos="100000">
                  <a:srgbClr val="CD98CF"/>
                </a:gs>
              </a:gsLst>
              <a:lin ang="2700000" scaled="0"/>
            </a:gradFill>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2000" b="0" i="0" u="none" strike="noStrike" kern="0" cap="none" spc="0" normalizeH="0" baseline="0" noProof="0">
                <a:ln>
                  <a:noFill/>
                </a:ln>
                <a:gradFill flip="none" rotWithShape="1">
                  <a:gsLst>
                    <a:gs pos="0">
                      <a:srgbClr val="000000"/>
                    </a:gs>
                    <a:gs pos="100000">
                      <a:srgbClr val="000000"/>
                    </a:gs>
                  </a:gsLst>
                  <a:lin ang="2700000" scaled="1"/>
                  <a:tileRect/>
                </a:gradFill>
                <a:effectLst/>
                <a:uLnTx/>
                <a:uFillTx/>
                <a:latin typeface="Segoe UI Semibold"/>
                <a:ea typeface="+mn-ea"/>
                <a:cs typeface="+mn-cs"/>
              </a:endParaRPr>
            </a:p>
          </p:txBody>
        </p:sp>
        <p:sp>
          <p:nvSpPr>
            <p:cNvPr id="13" name="TextBox 12">
              <a:extLst>
                <a:ext uri="{FF2B5EF4-FFF2-40B4-BE49-F238E27FC236}">
                  <a16:creationId xmlns:a16="http://schemas.microsoft.com/office/drawing/2014/main" id="{0BE3918C-9BD7-3344-BAC0-E38E12AC9EAE}"/>
                </a:ext>
              </a:extLst>
            </p:cNvPr>
            <p:cNvSpPr txBox="1"/>
            <p:nvPr/>
          </p:nvSpPr>
          <p:spPr>
            <a:xfrm>
              <a:off x="10288752" y="1398626"/>
              <a:ext cx="1507294" cy="535531"/>
            </a:xfrm>
            <a:prstGeom prst="rect">
              <a:avLst/>
            </a:prstGeom>
            <a:noFill/>
          </p:spPr>
          <p:txBody>
            <a:bodyPr wrap="square" lIns="0">
              <a:spAutoFit/>
            </a:bodyPr>
            <a:lstStyle/>
            <a:p>
              <a:pPr marL="0" marR="0" lvl="1" indent="0" algn="l" defTabSz="914102" rtl="0" eaLnBrk="1" fontAlgn="base" latinLnBrk="0" hangingPunct="1">
                <a:lnSpc>
                  <a:spcPct val="90000"/>
                </a:lnSpc>
                <a:spcBef>
                  <a:spcPts val="0"/>
                </a:spcBef>
                <a:spcAft>
                  <a:spcPct val="0"/>
                </a:spcAft>
                <a:buClrTx/>
                <a:buSzPct val="90000"/>
                <a:buFontTx/>
                <a:buNone/>
                <a:tabLst/>
                <a:defRPr/>
              </a:pPr>
              <a:r>
                <a:rPr kumimoji="0" lang="en-US" sz="1600" b="0" i="0" u="none" strike="noStrike" kern="0" cap="none" spc="0" normalizeH="0" baseline="0" noProof="0">
                  <a:ln>
                    <a:noFill/>
                  </a:ln>
                  <a:gradFill>
                    <a:gsLst>
                      <a:gs pos="18939">
                        <a:srgbClr val="FFFFFF"/>
                      </a:gs>
                      <a:gs pos="43000">
                        <a:srgbClr val="FFFFFF"/>
                      </a:gs>
                    </a:gsLst>
                    <a:lin ang="18900000" scaled="0"/>
                  </a:gradFill>
                  <a:effectLst/>
                  <a:uLnTx/>
                  <a:uFillTx/>
                  <a:latin typeface="Segoe UI Semibold"/>
                  <a:ea typeface="+mn-ea"/>
                  <a:cs typeface="Segoe UI" panose="020B0502040204020203" pitchFamily="34" charset="0"/>
                </a:rPr>
                <a:t>SQL Server Output</a:t>
              </a:r>
            </a:p>
          </p:txBody>
        </p:sp>
      </p:grpSp>
      <p:sp>
        <p:nvSpPr>
          <p:cNvPr id="14" name="TextBox 13">
            <a:extLst>
              <a:ext uri="{FF2B5EF4-FFF2-40B4-BE49-F238E27FC236}">
                <a16:creationId xmlns:a16="http://schemas.microsoft.com/office/drawing/2014/main" id="{C04087E9-45ED-E437-19FD-20C1F7F6C289}"/>
              </a:ext>
            </a:extLst>
          </p:cNvPr>
          <p:cNvSpPr txBox="1"/>
          <p:nvPr/>
        </p:nvSpPr>
        <p:spPr>
          <a:xfrm>
            <a:off x="6096000" y="2114543"/>
            <a:ext cx="1315235" cy="650402"/>
          </a:xfrm>
          <a:prstGeom prst="rect">
            <a:avLst/>
          </a:prstGeom>
          <a:solidFill>
            <a:schemeClr val="tx1"/>
          </a:solidFill>
        </p:spPr>
        <p:txBody>
          <a:bodyPr wrap="square" lIns="36000" tIns="36000" rIns="36000" bIns="36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a:ln>
                  <a:noFill/>
                </a:ln>
                <a:solidFill>
                  <a:prstClr val="black"/>
                </a:solidFill>
                <a:effectLst/>
                <a:uLnTx/>
                <a:uFillTx/>
                <a:latin typeface="Segoe UI"/>
                <a:ea typeface="+mn-ea"/>
                <a:cs typeface="+mn-cs"/>
              </a:rPr>
              <a:t>$15.000.000</a:t>
            </a:r>
            <a:endParaRPr kumimoji="0" lang="en-US" sz="1400" b="0" i="0" u="none" strike="noStrike" kern="1200" cap="none" spc="0" normalizeH="0" baseline="0" noProof="0">
              <a:ln>
                <a:noFill/>
              </a:ln>
              <a:solidFill>
                <a:prstClr val="black"/>
              </a:solidFill>
              <a:effectLst/>
              <a:uLnTx/>
              <a:uFillTx/>
              <a:latin typeface="Segoe UI"/>
              <a:ea typeface="+mn-ea"/>
              <a:cs typeface="+mn-cs"/>
            </a:endParaRPr>
          </a:p>
        </p:txBody>
      </p:sp>
      <p:grpSp>
        <p:nvGrpSpPr>
          <p:cNvPr id="15" name="Group 14" descr="Code generation">
            <a:extLst>
              <a:ext uri="{FF2B5EF4-FFF2-40B4-BE49-F238E27FC236}">
                <a16:creationId xmlns:a16="http://schemas.microsoft.com/office/drawing/2014/main" id="{D5BC5C4B-7D68-63F4-2ACD-DBD5A66B8D16}"/>
              </a:ext>
            </a:extLst>
          </p:cNvPr>
          <p:cNvGrpSpPr/>
          <p:nvPr/>
        </p:nvGrpSpPr>
        <p:grpSpPr>
          <a:xfrm>
            <a:off x="9445157" y="1348298"/>
            <a:ext cx="2161489" cy="558743"/>
            <a:chOff x="6477793" y="1384560"/>
            <a:chExt cx="2161489" cy="558743"/>
          </a:xfrm>
        </p:grpSpPr>
        <p:sp>
          <p:nvSpPr>
            <p:cNvPr id="16" name="TextBox 15">
              <a:extLst>
                <a:ext uri="{FF2B5EF4-FFF2-40B4-BE49-F238E27FC236}">
                  <a16:creationId xmlns:a16="http://schemas.microsoft.com/office/drawing/2014/main" id="{76ED49C5-F613-6918-0B36-AF92452F9036}"/>
                </a:ext>
              </a:extLst>
            </p:cNvPr>
            <p:cNvSpPr txBox="1"/>
            <p:nvPr/>
          </p:nvSpPr>
          <p:spPr>
            <a:xfrm>
              <a:off x="7215808" y="1384560"/>
              <a:ext cx="1423474" cy="535531"/>
            </a:xfrm>
            <a:prstGeom prst="rect">
              <a:avLst/>
            </a:prstGeom>
            <a:noFill/>
          </p:spPr>
          <p:txBody>
            <a:bodyPr wrap="square" lIns="0">
              <a:spAutoFit/>
            </a:bodyPr>
            <a:lstStyle/>
            <a:p>
              <a:pPr marL="0" marR="0" lvl="1" indent="0" algn="l" defTabSz="914102" rtl="0" eaLnBrk="1" fontAlgn="base" latinLnBrk="0" hangingPunct="1">
                <a:lnSpc>
                  <a:spcPct val="90000"/>
                </a:lnSpc>
                <a:spcBef>
                  <a:spcPts val="0"/>
                </a:spcBef>
                <a:spcAft>
                  <a:spcPct val="0"/>
                </a:spcAft>
                <a:buClrTx/>
                <a:buSzPct val="90000"/>
                <a:buFontTx/>
                <a:buNone/>
                <a:tabLst/>
                <a:defRPr/>
              </a:pPr>
              <a:r>
                <a:rPr kumimoji="0" lang="en-US" sz="1600" b="0" i="0" u="none" strike="noStrike" kern="0" cap="none" spc="0" normalizeH="0" baseline="0" noProof="0" err="1">
                  <a:ln>
                    <a:noFill/>
                  </a:ln>
                  <a:gradFill>
                    <a:gsLst>
                      <a:gs pos="18939">
                        <a:srgbClr val="FFFFFF"/>
                      </a:gs>
                      <a:gs pos="43000">
                        <a:srgbClr val="FFFFFF"/>
                      </a:gs>
                    </a:gsLst>
                    <a:lin ang="18900000" scaled="0"/>
                  </a:gradFill>
                  <a:effectLst/>
                  <a:uLnTx/>
                  <a:uFillTx/>
                  <a:latin typeface="Segoe UI Semibold"/>
                  <a:ea typeface="+mn-ea"/>
                  <a:cs typeface="Segoe UI" panose="020B0502040204020203" pitchFamily="34" charset="0"/>
                </a:rPr>
                <a:t>OpenAI</a:t>
              </a:r>
              <a:r>
                <a:rPr kumimoji="0" lang="en-US" sz="1600" b="0" i="0" u="none" strike="noStrike" kern="0" cap="none" spc="0" normalizeH="0" baseline="0" noProof="0">
                  <a:ln>
                    <a:noFill/>
                  </a:ln>
                  <a:gradFill>
                    <a:gsLst>
                      <a:gs pos="18939">
                        <a:srgbClr val="FFFFFF"/>
                      </a:gs>
                      <a:gs pos="43000">
                        <a:srgbClr val="FFFFFF"/>
                      </a:gs>
                    </a:gsLst>
                    <a:lin ang="18900000" scaled="0"/>
                  </a:gradFill>
                  <a:effectLst/>
                  <a:uLnTx/>
                  <a:uFillTx/>
                  <a:latin typeface="Segoe UI Semibold"/>
                  <a:ea typeface="+mn-ea"/>
                  <a:cs typeface="Segoe UI" panose="020B0502040204020203" pitchFamily="34" charset="0"/>
                </a:rPr>
                <a:t> Answer</a:t>
              </a:r>
            </a:p>
          </p:txBody>
        </p:sp>
        <p:grpSp>
          <p:nvGrpSpPr>
            <p:cNvPr id="17" name="Group 16">
              <a:extLst>
                <a:ext uri="{FF2B5EF4-FFF2-40B4-BE49-F238E27FC236}">
                  <a16:creationId xmlns:a16="http://schemas.microsoft.com/office/drawing/2014/main" id="{2C205D8E-59D5-C024-8FF4-18B069FBF61E}"/>
                </a:ext>
              </a:extLst>
            </p:cNvPr>
            <p:cNvGrpSpPr/>
            <p:nvPr/>
          </p:nvGrpSpPr>
          <p:grpSpPr>
            <a:xfrm>
              <a:off x="6477793" y="1427148"/>
              <a:ext cx="612141" cy="516155"/>
              <a:chOff x="-1070323" y="2979734"/>
              <a:chExt cx="612141" cy="516155"/>
            </a:xfrm>
          </p:grpSpPr>
          <p:pic>
            <p:nvPicPr>
              <p:cNvPr id="19" name="Graphic 18" descr="Monitor with solid fill">
                <a:extLst>
                  <a:ext uri="{FF2B5EF4-FFF2-40B4-BE49-F238E27FC236}">
                    <a16:creationId xmlns:a16="http://schemas.microsoft.com/office/drawing/2014/main" id="{48F788DB-083D-15D5-6AB7-35FC1FA3CF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0323" y="2979734"/>
                <a:ext cx="516155" cy="516155"/>
              </a:xfrm>
              <a:prstGeom prst="rect">
                <a:avLst/>
              </a:prstGeom>
            </p:spPr>
          </p:pic>
          <p:sp>
            <p:nvSpPr>
              <p:cNvPr id="20" name="Graphic 22">
                <a:extLst>
                  <a:ext uri="{FF2B5EF4-FFF2-40B4-BE49-F238E27FC236}">
                    <a16:creationId xmlns:a16="http://schemas.microsoft.com/office/drawing/2014/main" id="{86D9A972-7AF4-D35E-A229-E4B10EE7FFB0}"/>
                  </a:ext>
                </a:extLst>
              </p:cNvPr>
              <p:cNvSpPr/>
              <p:nvPr/>
            </p:nvSpPr>
            <p:spPr>
              <a:xfrm>
                <a:off x="-737456" y="2996431"/>
                <a:ext cx="279274" cy="261809"/>
              </a:xfrm>
              <a:custGeom>
                <a:avLst/>
                <a:gdLst>
                  <a:gd name="connsiteX0" fmla="*/ 132313 w 190499"/>
                  <a:gd name="connsiteY0" fmla="*/ 9985 h 196445"/>
                  <a:gd name="connsiteX1" fmla="*/ 180517 w 190499"/>
                  <a:gd name="connsiteY1" fmla="*/ 9983 h 196445"/>
                  <a:gd name="connsiteX2" fmla="*/ 180518 w 190499"/>
                  <a:gd name="connsiteY2" fmla="*/ 58184 h 196445"/>
                  <a:gd name="connsiteX3" fmla="*/ 172022 w 190499"/>
                  <a:gd name="connsiteY3" fmla="*/ 66681 h 196445"/>
                  <a:gd name="connsiteX4" fmla="*/ 123820 w 190499"/>
                  <a:gd name="connsiteY4" fmla="*/ 18478 h 196445"/>
                  <a:gd name="connsiteX5" fmla="*/ 132313 w 190499"/>
                  <a:gd name="connsiteY5" fmla="*/ 9985 h 196445"/>
                  <a:gd name="connsiteX6" fmla="*/ 113718 w 190499"/>
                  <a:gd name="connsiteY6" fmla="*/ 28581 h 196445"/>
                  <a:gd name="connsiteX7" fmla="*/ 18488 w 190499"/>
                  <a:gd name="connsiteY7" fmla="*/ 123822 h 196445"/>
                  <a:gd name="connsiteX8" fmla="*/ 10630 w 190499"/>
                  <a:gd name="connsiteY8" fmla="*/ 137886 h 196445"/>
                  <a:gd name="connsiteX9" fmla="*/ 194 w 190499"/>
                  <a:gd name="connsiteY9" fmla="*/ 181715 h 196445"/>
                  <a:gd name="connsiteX10" fmla="*/ 2092 w 190499"/>
                  <a:gd name="connsiteY10" fmla="*/ 188421 h 196445"/>
                  <a:gd name="connsiteX11" fmla="*/ 8799 w 190499"/>
                  <a:gd name="connsiteY11" fmla="*/ 190319 h 196445"/>
                  <a:gd name="connsiteX12" fmla="*/ 52625 w 190499"/>
                  <a:gd name="connsiteY12" fmla="*/ 179884 h 196445"/>
                  <a:gd name="connsiteX13" fmla="*/ 66693 w 190499"/>
                  <a:gd name="connsiteY13" fmla="*/ 172023 h 196445"/>
                  <a:gd name="connsiteX14" fmla="*/ 77657 w 190499"/>
                  <a:gd name="connsiteY14" fmla="*/ 161058 h 196445"/>
                  <a:gd name="connsiteX15" fmla="*/ 76200 w 190499"/>
                  <a:gd name="connsiteY15" fmla="*/ 147644 h 196445"/>
                  <a:gd name="connsiteX16" fmla="*/ 138112 w 190499"/>
                  <a:gd name="connsiteY16" fmla="*/ 85731 h 196445"/>
                  <a:gd name="connsiteX17" fmla="*/ 151519 w 190499"/>
                  <a:gd name="connsiteY17" fmla="*/ 87187 h 196445"/>
                  <a:gd name="connsiteX18" fmla="*/ 161920 w 190499"/>
                  <a:gd name="connsiteY18" fmla="*/ 76784 h 196445"/>
                  <a:gd name="connsiteX19" fmla="*/ 113718 w 190499"/>
                  <a:gd name="connsiteY19" fmla="*/ 28581 h 196445"/>
                  <a:gd name="connsiteX20" fmla="*/ 107415 w 190499"/>
                  <a:gd name="connsiteY20" fmla="*/ 114077 h 196445"/>
                  <a:gd name="connsiteX21" fmla="*/ 93688 w 190499"/>
                  <a:gd name="connsiteY21" fmla="*/ 137853 h 196445"/>
                  <a:gd name="connsiteX22" fmla="*/ 88123 w 190499"/>
                  <a:gd name="connsiteY22" fmla="*/ 139229 h 196445"/>
                  <a:gd name="connsiteX23" fmla="*/ 87474 w 190499"/>
                  <a:gd name="connsiteY23" fmla="*/ 147647 h 196445"/>
                  <a:gd name="connsiteX24" fmla="*/ 88184 w 190499"/>
                  <a:gd name="connsiteY24" fmla="*/ 156442 h 196445"/>
                  <a:gd name="connsiteX25" fmla="*/ 93322 w 190499"/>
                  <a:gd name="connsiteY25" fmla="*/ 157679 h 196445"/>
                  <a:gd name="connsiteX26" fmla="*/ 107133 w 190499"/>
                  <a:gd name="connsiteY26" fmla="*/ 181592 h 196445"/>
                  <a:gd name="connsiteX27" fmla="*/ 105359 w 190499"/>
                  <a:gd name="connsiteY27" fmla="*/ 187605 h 196445"/>
                  <a:gd name="connsiteX28" fmla="*/ 119496 w 190499"/>
                  <a:gd name="connsiteY28" fmla="*/ 196382 h 196445"/>
                  <a:gd name="connsiteX29" fmla="*/ 124195 w 190499"/>
                  <a:gd name="connsiteY29" fmla="*/ 191442 h 196445"/>
                  <a:gd name="connsiteX30" fmla="*/ 151808 w 190499"/>
                  <a:gd name="connsiteY30" fmla="*/ 191446 h 196445"/>
                  <a:gd name="connsiteX31" fmla="*/ 156559 w 190499"/>
                  <a:gd name="connsiteY31" fmla="*/ 196445 h 196445"/>
                  <a:gd name="connsiteX32" fmla="*/ 170682 w 190499"/>
                  <a:gd name="connsiteY32" fmla="*/ 187750 h 196445"/>
                  <a:gd name="connsiteX33" fmla="*/ 168796 w 190499"/>
                  <a:gd name="connsiteY33" fmla="*/ 181216 h 196445"/>
                  <a:gd name="connsiteX34" fmla="*/ 182524 w 190499"/>
                  <a:gd name="connsiteY34" fmla="*/ 157440 h 196445"/>
                  <a:gd name="connsiteX35" fmla="*/ 188084 w 190499"/>
                  <a:gd name="connsiteY35" fmla="*/ 156064 h 196445"/>
                  <a:gd name="connsiteX36" fmla="*/ 188733 w 190499"/>
                  <a:gd name="connsiteY36" fmla="*/ 147647 h 196445"/>
                  <a:gd name="connsiteX37" fmla="*/ 188023 w 190499"/>
                  <a:gd name="connsiteY37" fmla="*/ 138849 h 196445"/>
                  <a:gd name="connsiteX38" fmla="*/ 182889 w 190499"/>
                  <a:gd name="connsiteY38" fmla="*/ 137613 h 196445"/>
                  <a:gd name="connsiteX39" fmla="*/ 169078 w 190499"/>
                  <a:gd name="connsiteY39" fmla="*/ 113700 h 196445"/>
                  <a:gd name="connsiteX40" fmla="*/ 170851 w 190499"/>
                  <a:gd name="connsiteY40" fmla="*/ 107692 h 196445"/>
                  <a:gd name="connsiteX41" fmla="*/ 156714 w 190499"/>
                  <a:gd name="connsiteY41" fmla="*/ 98912 h 196445"/>
                  <a:gd name="connsiteX42" fmla="*/ 152017 w 190499"/>
                  <a:gd name="connsiteY42" fmla="*/ 103851 h 196445"/>
                  <a:gd name="connsiteX43" fmla="*/ 124403 w 190499"/>
                  <a:gd name="connsiteY43" fmla="*/ 103846 h 196445"/>
                  <a:gd name="connsiteX44" fmla="*/ 119652 w 190499"/>
                  <a:gd name="connsiteY44" fmla="*/ 98847 h 196445"/>
                  <a:gd name="connsiteX45" fmla="*/ 105528 w 190499"/>
                  <a:gd name="connsiteY45" fmla="*/ 107541 h 196445"/>
                  <a:gd name="connsiteX46" fmla="*/ 107415 w 190499"/>
                  <a:gd name="connsiteY46" fmla="*/ 114077 h 196445"/>
                  <a:gd name="connsiteX47" fmla="*/ 138104 w 190499"/>
                  <a:gd name="connsiteY47" fmla="*/ 161934 h 196445"/>
                  <a:gd name="connsiteX48" fmla="*/ 124296 w 190499"/>
                  <a:gd name="connsiteY48" fmla="*/ 147647 h 196445"/>
                  <a:gd name="connsiteX49" fmla="*/ 138104 w 190499"/>
                  <a:gd name="connsiteY49" fmla="*/ 133359 h 196445"/>
                  <a:gd name="connsiteX50" fmla="*/ 151911 w 190499"/>
                  <a:gd name="connsiteY50" fmla="*/ 147647 h 196445"/>
                  <a:gd name="connsiteX51" fmla="*/ 138104 w 190499"/>
                  <a:gd name="connsiteY51" fmla="*/ 161934 h 196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90499" h="196445">
                    <a:moveTo>
                      <a:pt x="132313" y="9985"/>
                    </a:moveTo>
                    <a:cubicBezTo>
                      <a:pt x="145623" y="-3328"/>
                      <a:pt x="167205" y="-3328"/>
                      <a:pt x="180517" y="9983"/>
                    </a:cubicBezTo>
                    <a:cubicBezTo>
                      <a:pt x="193827" y="23293"/>
                      <a:pt x="193827" y="44874"/>
                      <a:pt x="180518" y="58184"/>
                    </a:cubicBezTo>
                    <a:lnTo>
                      <a:pt x="172022" y="66681"/>
                    </a:lnTo>
                    <a:lnTo>
                      <a:pt x="123820" y="18478"/>
                    </a:lnTo>
                    <a:lnTo>
                      <a:pt x="132313" y="9985"/>
                    </a:lnTo>
                    <a:close/>
                    <a:moveTo>
                      <a:pt x="113718" y="28581"/>
                    </a:moveTo>
                    <a:lnTo>
                      <a:pt x="18488" y="123822"/>
                    </a:lnTo>
                    <a:cubicBezTo>
                      <a:pt x="14618" y="127693"/>
                      <a:pt x="11898" y="132562"/>
                      <a:pt x="10630" y="137886"/>
                    </a:cubicBezTo>
                    <a:lnTo>
                      <a:pt x="194" y="181715"/>
                    </a:lnTo>
                    <a:cubicBezTo>
                      <a:pt x="-380" y="184128"/>
                      <a:pt x="338" y="186667"/>
                      <a:pt x="2092" y="188421"/>
                    </a:cubicBezTo>
                    <a:cubicBezTo>
                      <a:pt x="3847" y="190176"/>
                      <a:pt x="6385" y="190894"/>
                      <a:pt x="8799" y="190319"/>
                    </a:cubicBezTo>
                    <a:lnTo>
                      <a:pt x="52625" y="179884"/>
                    </a:lnTo>
                    <a:cubicBezTo>
                      <a:pt x="57952" y="178616"/>
                      <a:pt x="62822" y="175895"/>
                      <a:pt x="66693" y="172023"/>
                    </a:cubicBezTo>
                    <a:lnTo>
                      <a:pt x="77657" y="161058"/>
                    </a:lnTo>
                    <a:cubicBezTo>
                      <a:pt x="76703" y="156738"/>
                      <a:pt x="76200" y="152250"/>
                      <a:pt x="76200" y="147644"/>
                    </a:cubicBezTo>
                    <a:cubicBezTo>
                      <a:pt x="76200" y="113450"/>
                      <a:pt x="103919" y="85731"/>
                      <a:pt x="138112" y="85731"/>
                    </a:cubicBezTo>
                    <a:cubicBezTo>
                      <a:pt x="142716" y="85731"/>
                      <a:pt x="147202" y="86233"/>
                      <a:pt x="151519" y="87187"/>
                    </a:cubicBezTo>
                    <a:lnTo>
                      <a:pt x="161920" y="76784"/>
                    </a:lnTo>
                    <a:lnTo>
                      <a:pt x="113718" y="28581"/>
                    </a:lnTo>
                    <a:close/>
                    <a:moveTo>
                      <a:pt x="107415" y="114077"/>
                    </a:moveTo>
                    <a:cubicBezTo>
                      <a:pt x="110414" y="124461"/>
                      <a:pt x="104181" y="135256"/>
                      <a:pt x="93688" y="137853"/>
                    </a:cubicBezTo>
                    <a:lnTo>
                      <a:pt x="88123" y="139229"/>
                    </a:lnTo>
                    <a:cubicBezTo>
                      <a:pt x="87696" y="141970"/>
                      <a:pt x="87474" y="144781"/>
                      <a:pt x="87474" y="147647"/>
                    </a:cubicBezTo>
                    <a:cubicBezTo>
                      <a:pt x="87474" y="150644"/>
                      <a:pt x="87717" y="153583"/>
                      <a:pt x="88184" y="156442"/>
                    </a:cubicBezTo>
                    <a:lnTo>
                      <a:pt x="93322" y="157679"/>
                    </a:lnTo>
                    <a:cubicBezTo>
                      <a:pt x="103920" y="160232"/>
                      <a:pt x="110219" y="171138"/>
                      <a:pt x="107133" y="181592"/>
                    </a:cubicBezTo>
                    <a:lnTo>
                      <a:pt x="105359" y="187605"/>
                    </a:lnTo>
                    <a:cubicBezTo>
                      <a:pt x="109542" y="191278"/>
                      <a:pt x="114309" y="194261"/>
                      <a:pt x="119496" y="196382"/>
                    </a:cubicBezTo>
                    <a:lnTo>
                      <a:pt x="124195" y="191442"/>
                    </a:lnTo>
                    <a:cubicBezTo>
                      <a:pt x="131705" y="183543"/>
                      <a:pt x="144300" y="183545"/>
                      <a:pt x="151808" y="191446"/>
                    </a:cubicBezTo>
                    <a:lnTo>
                      <a:pt x="156559" y="196445"/>
                    </a:lnTo>
                    <a:cubicBezTo>
                      <a:pt x="161735" y="194347"/>
                      <a:pt x="166498" y="191392"/>
                      <a:pt x="170682" y="187750"/>
                    </a:cubicBezTo>
                    <a:lnTo>
                      <a:pt x="168796" y="181216"/>
                    </a:lnTo>
                    <a:cubicBezTo>
                      <a:pt x="165798" y="170831"/>
                      <a:pt x="172031" y="160036"/>
                      <a:pt x="182524" y="157440"/>
                    </a:cubicBezTo>
                    <a:lnTo>
                      <a:pt x="188084" y="156064"/>
                    </a:lnTo>
                    <a:cubicBezTo>
                      <a:pt x="188511" y="153323"/>
                      <a:pt x="188733" y="150512"/>
                      <a:pt x="188733" y="147647"/>
                    </a:cubicBezTo>
                    <a:cubicBezTo>
                      <a:pt x="188733" y="144649"/>
                      <a:pt x="188490" y="141710"/>
                      <a:pt x="188023" y="138849"/>
                    </a:cubicBezTo>
                    <a:lnTo>
                      <a:pt x="182889" y="137613"/>
                    </a:lnTo>
                    <a:cubicBezTo>
                      <a:pt x="172292" y="135061"/>
                      <a:pt x="165993" y="124155"/>
                      <a:pt x="169078" y="113700"/>
                    </a:cubicBezTo>
                    <a:lnTo>
                      <a:pt x="170851" y="107692"/>
                    </a:lnTo>
                    <a:cubicBezTo>
                      <a:pt x="166668" y="104017"/>
                      <a:pt x="161901" y="101034"/>
                      <a:pt x="156714" y="98912"/>
                    </a:cubicBezTo>
                    <a:lnTo>
                      <a:pt x="152017" y="103851"/>
                    </a:lnTo>
                    <a:cubicBezTo>
                      <a:pt x="144507" y="111750"/>
                      <a:pt x="131912" y="111747"/>
                      <a:pt x="124403" y="103846"/>
                    </a:cubicBezTo>
                    <a:lnTo>
                      <a:pt x="119652" y="98847"/>
                    </a:lnTo>
                    <a:cubicBezTo>
                      <a:pt x="114475" y="100945"/>
                      <a:pt x="109713" y="103898"/>
                      <a:pt x="105528" y="107541"/>
                    </a:cubicBezTo>
                    <a:lnTo>
                      <a:pt x="107415" y="114077"/>
                    </a:lnTo>
                    <a:close/>
                    <a:moveTo>
                      <a:pt x="138104" y="161934"/>
                    </a:moveTo>
                    <a:cubicBezTo>
                      <a:pt x="130477" y="161934"/>
                      <a:pt x="124296" y="155537"/>
                      <a:pt x="124296" y="147647"/>
                    </a:cubicBezTo>
                    <a:cubicBezTo>
                      <a:pt x="124296" y="139756"/>
                      <a:pt x="130477" y="133359"/>
                      <a:pt x="138104" y="133359"/>
                    </a:cubicBezTo>
                    <a:cubicBezTo>
                      <a:pt x="145730" y="133359"/>
                      <a:pt x="151911" y="139756"/>
                      <a:pt x="151911" y="147647"/>
                    </a:cubicBezTo>
                    <a:cubicBezTo>
                      <a:pt x="151911" y="155537"/>
                      <a:pt x="145730" y="161934"/>
                      <a:pt x="138104" y="161934"/>
                    </a:cubicBezTo>
                    <a:close/>
                  </a:path>
                </a:pathLst>
              </a:custGeom>
              <a:gradFill>
                <a:gsLst>
                  <a:gs pos="0">
                    <a:srgbClr val="8DC8E8"/>
                  </a:gs>
                  <a:gs pos="100000">
                    <a:srgbClr val="CD98CF"/>
                  </a:gs>
                </a:gsLst>
                <a:lin ang="2700000" scaled="0"/>
              </a:gradFill>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2000" b="0" i="0" u="none" strike="noStrike" kern="0" cap="none" spc="0" normalizeH="0" baseline="0" noProof="0">
                  <a:ln>
                    <a:noFill/>
                  </a:ln>
                  <a:gradFill flip="none" rotWithShape="1">
                    <a:gsLst>
                      <a:gs pos="0">
                        <a:srgbClr val="000000"/>
                      </a:gs>
                      <a:gs pos="100000">
                        <a:srgbClr val="000000"/>
                      </a:gs>
                    </a:gsLst>
                    <a:lin ang="2700000" scaled="1"/>
                    <a:tileRect/>
                  </a:gradFill>
                  <a:effectLst/>
                  <a:uLnTx/>
                  <a:uFillTx/>
                  <a:latin typeface="Segoe UI Semibold"/>
                  <a:ea typeface="+mn-ea"/>
                  <a:cs typeface="+mn-cs"/>
                </a:endParaRPr>
              </a:p>
            </p:txBody>
          </p:sp>
        </p:grpSp>
        <p:pic>
          <p:nvPicPr>
            <p:cNvPr id="18" name="Graphic 17" descr="Qr Code outline">
              <a:extLst>
                <a:ext uri="{FF2B5EF4-FFF2-40B4-BE49-F238E27FC236}">
                  <a16:creationId xmlns:a16="http://schemas.microsoft.com/office/drawing/2014/main" id="{6FD58F3B-DE84-89BB-E80B-D0365218698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58913" y="1499358"/>
              <a:ext cx="305934" cy="305934"/>
            </a:xfrm>
            <a:prstGeom prst="rect">
              <a:avLst/>
            </a:prstGeom>
          </p:spPr>
        </p:pic>
      </p:grpSp>
      <p:cxnSp>
        <p:nvCxnSpPr>
          <p:cNvPr id="33" name="Straight Arrow Connector 32">
            <a:extLst>
              <a:ext uri="{FF2B5EF4-FFF2-40B4-BE49-F238E27FC236}">
                <a16:creationId xmlns:a16="http://schemas.microsoft.com/office/drawing/2014/main" id="{A33D7148-B63F-0C5F-B57A-098FA70FF8BA}"/>
              </a:ext>
            </a:extLst>
          </p:cNvPr>
          <p:cNvCxnSpPr>
            <a:cxnSpLocks/>
          </p:cNvCxnSpPr>
          <p:nvPr/>
        </p:nvCxnSpPr>
        <p:spPr>
          <a:xfrm>
            <a:off x="2104251" y="4115109"/>
            <a:ext cx="2188889" cy="1559359"/>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F5F05BB-8956-D5C7-8D11-322F3CD0A3CC}"/>
              </a:ext>
            </a:extLst>
          </p:cNvPr>
          <p:cNvCxnSpPr>
            <a:cxnSpLocks/>
          </p:cNvCxnSpPr>
          <p:nvPr/>
        </p:nvCxnSpPr>
        <p:spPr>
          <a:xfrm>
            <a:off x="4362309" y="4350390"/>
            <a:ext cx="725644" cy="109580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32AD7D8-F2DC-4A06-4C06-ADB85F36D09A}"/>
              </a:ext>
            </a:extLst>
          </p:cNvPr>
          <p:cNvCxnSpPr>
            <a:cxnSpLocks/>
          </p:cNvCxnSpPr>
          <p:nvPr/>
        </p:nvCxnSpPr>
        <p:spPr>
          <a:xfrm flipH="1">
            <a:off x="6527019" y="4220976"/>
            <a:ext cx="236947" cy="1199752"/>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BE57689-2536-C530-D7AF-EBD55F3B9C2C}"/>
              </a:ext>
            </a:extLst>
          </p:cNvPr>
          <p:cNvCxnSpPr>
            <a:cxnSpLocks/>
          </p:cNvCxnSpPr>
          <p:nvPr/>
        </p:nvCxnSpPr>
        <p:spPr>
          <a:xfrm flipH="1">
            <a:off x="7432537" y="4115109"/>
            <a:ext cx="1432603" cy="1445534"/>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2428042C-FF21-BC74-49B5-D3ECE1C8C4F3}"/>
              </a:ext>
            </a:extLst>
          </p:cNvPr>
          <p:cNvGrpSpPr/>
          <p:nvPr/>
        </p:nvGrpSpPr>
        <p:grpSpPr>
          <a:xfrm>
            <a:off x="8126869" y="2114543"/>
            <a:ext cx="3581584" cy="1054154"/>
            <a:chOff x="8126869" y="2114543"/>
            <a:chExt cx="3581584" cy="1054154"/>
          </a:xfrm>
        </p:grpSpPr>
        <p:pic>
          <p:nvPicPr>
            <p:cNvPr id="50" name="Picture 49">
              <a:extLst>
                <a:ext uri="{FF2B5EF4-FFF2-40B4-BE49-F238E27FC236}">
                  <a16:creationId xmlns:a16="http://schemas.microsoft.com/office/drawing/2014/main" id="{3FC4013B-EBBA-B10A-7851-6062A580FEF2}"/>
                </a:ext>
              </a:extLst>
            </p:cNvPr>
            <p:cNvPicPr>
              <a:picLocks noChangeAspect="1"/>
            </p:cNvPicPr>
            <p:nvPr/>
          </p:nvPicPr>
          <p:blipFill>
            <a:blip r:embed="rId8"/>
            <a:stretch>
              <a:fillRect/>
            </a:stretch>
          </p:blipFill>
          <p:spPr>
            <a:xfrm>
              <a:off x="8126869" y="2114543"/>
              <a:ext cx="3581584" cy="1054154"/>
            </a:xfrm>
            <a:prstGeom prst="rect">
              <a:avLst/>
            </a:prstGeom>
          </p:spPr>
        </p:pic>
        <p:sp>
          <p:nvSpPr>
            <p:cNvPr id="56" name="Rectangle 55">
              <a:extLst>
                <a:ext uri="{FF2B5EF4-FFF2-40B4-BE49-F238E27FC236}">
                  <a16:creationId xmlns:a16="http://schemas.microsoft.com/office/drawing/2014/main" id="{88634D8D-A1D3-2F9E-9C8B-4AE759320465}"/>
                </a:ext>
              </a:extLst>
            </p:cNvPr>
            <p:cNvSpPr/>
            <p:nvPr/>
          </p:nvSpPr>
          <p:spPr bwMode="auto">
            <a:xfrm>
              <a:off x="8126869" y="2401249"/>
              <a:ext cx="3014731" cy="175098"/>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7" name="Rectangle 56">
              <a:extLst>
                <a:ext uri="{FF2B5EF4-FFF2-40B4-BE49-F238E27FC236}">
                  <a16:creationId xmlns:a16="http://schemas.microsoft.com/office/drawing/2014/main" id="{68188E96-3194-F27E-C3C6-16F03CFA6788}"/>
                </a:ext>
              </a:extLst>
            </p:cNvPr>
            <p:cNvSpPr/>
            <p:nvPr/>
          </p:nvSpPr>
          <p:spPr bwMode="auto">
            <a:xfrm>
              <a:off x="9662809" y="2670890"/>
              <a:ext cx="577174" cy="175098"/>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5" name="Speech Bubble: Rectangle with Corners Rounded 4">
            <a:extLst>
              <a:ext uri="{FF2B5EF4-FFF2-40B4-BE49-F238E27FC236}">
                <a16:creationId xmlns:a16="http://schemas.microsoft.com/office/drawing/2014/main" id="{CA05B70B-2FBC-3424-5095-0792AB7BD44B}"/>
              </a:ext>
            </a:extLst>
          </p:cNvPr>
          <p:cNvSpPr/>
          <p:nvPr/>
        </p:nvSpPr>
        <p:spPr bwMode="auto">
          <a:xfrm>
            <a:off x="9605406" y="3615034"/>
            <a:ext cx="1604315" cy="854490"/>
          </a:xfrm>
          <a:prstGeom prst="wedgeRoundRectCallout">
            <a:avLst>
              <a:gd name="adj1" fmla="val -33664"/>
              <a:gd name="adj2" fmla="val -82482"/>
              <a:gd name="adj3" fmla="val 16667"/>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de-DE" sz="16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In </a:t>
            </a:r>
            <a:r>
              <a:rPr kumimoji="0" lang="de-DE" sz="16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Red</a:t>
            </a:r>
            <a:r>
              <a:rPr kumimoji="0" lang="de-DE" sz="16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 The variable </a:t>
            </a:r>
            <a:r>
              <a:rPr kumimoji="0" lang="de-DE" sz="16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part</a:t>
            </a:r>
            <a:r>
              <a:rPr kumimoji="0" lang="de-DE" sz="16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 </a:t>
            </a:r>
            <a:r>
              <a:rPr kumimoji="0" lang="de-DE" sz="16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of</a:t>
            </a:r>
            <a:r>
              <a:rPr kumimoji="0" lang="de-DE" sz="16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 </a:t>
            </a:r>
            <a:r>
              <a:rPr kumimoji="0" lang="de-DE" sz="16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the</a:t>
            </a:r>
            <a:r>
              <a:rPr kumimoji="0" lang="de-DE" sz="16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 </a:t>
            </a:r>
            <a:r>
              <a:rPr kumimoji="0" lang="de-DE" sz="16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prompts</a:t>
            </a:r>
            <a:endParaRPr kumimoji="0" lang="en-US" sz="16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026" name="Picture 2" descr="Azure SQL Managed Instance Logo PNG Vector (PDF) Free Download">
            <a:extLst>
              <a:ext uri="{FF2B5EF4-FFF2-40B4-BE49-F238E27FC236}">
                <a16:creationId xmlns:a16="http://schemas.microsoft.com/office/drawing/2014/main" id="{EAF0DF2B-6F0A-494B-E29E-F49800059C5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0721" y="3712239"/>
            <a:ext cx="1187890" cy="1172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63239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1000"/>
                                        <p:tgtEl>
                                          <p:spTgt spid="137"/>
                                        </p:tgtEl>
                                      </p:cBhvr>
                                    </p:animEffect>
                                    <p:anim calcmode="lin" valueType="num">
                                      <p:cBhvr>
                                        <p:cTn id="8" dur="1000" fill="hold"/>
                                        <p:tgtEl>
                                          <p:spTgt spid="137"/>
                                        </p:tgtEl>
                                        <p:attrNameLst>
                                          <p:attrName>ppt_x</p:attrName>
                                        </p:attrNameLst>
                                      </p:cBhvr>
                                      <p:tavLst>
                                        <p:tav tm="0">
                                          <p:val>
                                            <p:strVal val="#ppt_x"/>
                                          </p:val>
                                        </p:tav>
                                        <p:tav tm="100000">
                                          <p:val>
                                            <p:strVal val="#ppt_x"/>
                                          </p:val>
                                        </p:tav>
                                      </p:tavLst>
                                    </p:anim>
                                    <p:anim calcmode="lin" valueType="num">
                                      <p:cBhvr>
                                        <p:cTn id="9" dur="1000" fill="hold"/>
                                        <p:tgtEl>
                                          <p:spTgt spid="13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6" presetClass="entr" presetSubtype="16" fill="hold" nodeType="afterEffect">
                                  <p:stCondLst>
                                    <p:cond delay="0"/>
                                  </p:stCondLst>
                                  <p:childTnLst>
                                    <p:set>
                                      <p:cBhvr>
                                        <p:cTn id="12" dur="1" fill="hold">
                                          <p:stCondLst>
                                            <p:cond delay="0"/>
                                          </p:stCondLst>
                                        </p:cTn>
                                        <p:tgtEl>
                                          <p:spTgt spid="89"/>
                                        </p:tgtEl>
                                        <p:attrNameLst>
                                          <p:attrName>style.visibility</p:attrName>
                                        </p:attrNameLst>
                                      </p:cBhvr>
                                      <p:to>
                                        <p:strVal val="visible"/>
                                      </p:to>
                                    </p:set>
                                    <p:animEffect transition="in" filter="circle(in)">
                                      <p:cBhvr>
                                        <p:cTn id="13" dur="2000"/>
                                        <p:tgtEl>
                                          <p:spTgt spid="89"/>
                                        </p:tgtEl>
                                      </p:cBhvr>
                                    </p:animEffect>
                                  </p:childTnLst>
                                </p:cTn>
                              </p:par>
                              <p:par>
                                <p:cTn id="14" presetID="6" presetClass="entr" presetSubtype="16" fill="hold" nodeType="withEffect">
                                  <p:stCondLst>
                                    <p:cond delay="0"/>
                                  </p:stCondLst>
                                  <p:childTnLst>
                                    <p:set>
                                      <p:cBhvr>
                                        <p:cTn id="15" dur="1" fill="hold">
                                          <p:stCondLst>
                                            <p:cond delay="0"/>
                                          </p:stCondLst>
                                        </p:cTn>
                                        <p:tgtEl>
                                          <p:spTgt spid="88"/>
                                        </p:tgtEl>
                                        <p:attrNameLst>
                                          <p:attrName>style.visibility</p:attrName>
                                        </p:attrNameLst>
                                      </p:cBhvr>
                                      <p:to>
                                        <p:strVal val="visible"/>
                                      </p:to>
                                    </p:set>
                                    <p:animEffect transition="in" filter="circle(in)">
                                      <p:cBhvr>
                                        <p:cTn id="16" dur="2000"/>
                                        <p:tgtEl>
                                          <p:spTgt spid="88"/>
                                        </p:tgtEl>
                                      </p:cBhvr>
                                    </p:animEffect>
                                  </p:childTnLst>
                                </p:cTn>
                              </p:par>
                              <p:par>
                                <p:cTn id="17" presetID="6" presetClass="entr" presetSubtype="16" fill="hold" nodeType="withEffect">
                                  <p:stCondLst>
                                    <p:cond delay="0"/>
                                  </p:stCondLst>
                                  <p:childTnLst>
                                    <p:set>
                                      <p:cBhvr>
                                        <p:cTn id="18" dur="1" fill="hold">
                                          <p:stCondLst>
                                            <p:cond delay="0"/>
                                          </p:stCondLst>
                                        </p:cTn>
                                        <p:tgtEl>
                                          <p:spTgt spid="74"/>
                                        </p:tgtEl>
                                        <p:attrNameLst>
                                          <p:attrName>style.visibility</p:attrName>
                                        </p:attrNameLst>
                                      </p:cBhvr>
                                      <p:to>
                                        <p:strVal val="visible"/>
                                      </p:to>
                                    </p:set>
                                    <p:animEffect transition="in" filter="circle(in)">
                                      <p:cBhvr>
                                        <p:cTn id="19" dur="2000"/>
                                        <p:tgtEl>
                                          <p:spTgt spid="7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6"/>
                                        </p:tgtEl>
                                        <p:attrNameLst>
                                          <p:attrName>style.visibility</p:attrName>
                                        </p:attrNameLst>
                                      </p:cBhvr>
                                      <p:to>
                                        <p:strVal val="visible"/>
                                      </p:to>
                                    </p:set>
                                    <p:animEffect transition="in" filter="fade">
                                      <p:cBhvr>
                                        <p:cTn id="22" dur="500"/>
                                        <p:tgtEl>
                                          <p:spTgt spid="86"/>
                                        </p:tgtEl>
                                      </p:cBhvr>
                                    </p:animEffect>
                                  </p:childTnLst>
                                </p:cTn>
                              </p:par>
                              <p:par>
                                <p:cTn id="23" presetID="47"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anim calcmode="lin" valueType="num">
                                      <p:cBhvr>
                                        <p:cTn id="26" dur="1000" fill="hold"/>
                                        <p:tgtEl>
                                          <p:spTgt spid="11"/>
                                        </p:tgtEl>
                                        <p:attrNameLst>
                                          <p:attrName>ppt_x</p:attrName>
                                        </p:attrNameLst>
                                      </p:cBhvr>
                                      <p:tavLst>
                                        <p:tav tm="0">
                                          <p:val>
                                            <p:strVal val="#ppt_x"/>
                                          </p:val>
                                        </p:tav>
                                        <p:tav tm="100000">
                                          <p:val>
                                            <p:strVal val="#ppt_x"/>
                                          </p:val>
                                        </p:tav>
                                      </p:tavLst>
                                    </p:anim>
                                    <p:anim calcmode="lin" valueType="num">
                                      <p:cBhvr>
                                        <p:cTn id="27" dur="1000" fill="hold"/>
                                        <p:tgtEl>
                                          <p:spTgt spid="11"/>
                                        </p:tgtEl>
                                        <p:attrNameLst>
                                          <p:attrName>ppt_y</p:attrName>
                                        </p:attrNameLst>
                                      </p:cBhvr>
                                      <p:tavLst>
                                        <p:tav tm="0">
                                          <p:val>
                                            <p:strVal val="#ppt_y-.1"/>
                                          </p:val>
                                        </p:tav>
                                        <p:tav tm="100000">
                                          <p:val>
                                            <p:strVal val="#ppt_y"/>
                                          </p:val>
                                        </p:tav>
                                      </p:tavLst>
                                    </p:anim>
                                  </p:childTnLst>
                                </p:cTn>
                              </p:par>
                              <p:par>
                                <p:cTn id="28" presetID="47" presetClass="entr" presetSubtype="0"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1000"/>
                                        <p:tgtEl>
                                          <p:spTgt spid="15"/>
                                        </p:tgtEl>
                                      </p:cBhvr>
                                    </p:animEffect>
                                    <p:anim calcmode="lin" valueType="num">
                                      <p:cBhvr>
                                        <p:cTn id="31" dur="1000" fill="hold"/>
                                        <p:tgtEl>
                                          <p:spTgt spid="15"/>
                                        </p:tgtEl>
                                        <p:attrNameLst>
                                          <p:attrName>ppt_x</p:attrName>
                                        </p:attrNameLst>
                                      </p:cBhvr>
                                      <p:tavLst>
                                        <p:tav tm="0">
                                          <p:val>
                                            <p:strVal val="#ppt_x"/>
                                          </p:val>
                                        </p:tav>
                                        <p:tav tm="100000">
                                          <p:val>
                                            <p:strVal val="#ppt_x"/>
                                          </p:val>
                                        </p:tav>
                                      </p:tavLst>
                                    </p:anim>
                                    <p:anim calcmode="lin" valueType="num">
                                      <p:cBhvr>
                                        <p:cTn id="3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E9F2A28-69A3-4945-B6B6-C2E4A6C55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B147A70-DC29-4DDF-A34C-2B82C6E22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4038" y="0"/>
            <a:ext cx="842502" cy="354793"/>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Graphic 2">
            <a:extLst>
              <a:ext uri="{FF2B5EF4-FFF2-40B4-BE49-F238E27FC236}">
                <a16:creationId xmlns:a16="http://schemas.microsoft.com/office/drawing/2014/main" id="{B83FD52F-F5A7-5158-3B9F-F832C20124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4802" y="558913"/>
            <a:ext cx="2533422" cy="2533422"/>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sp>
        <p:nvSpPr>
          <p:cNvPr id="23" name="Oval 22">
            <a:extLst>
              <a:ext uri="{FF2B5EF4-FFF2-40B4-BE49-F238E27FC236}">
                <a16:creationId xmlns:a16="http://schemas.microsoft.com/office/drawing/2014/main" id="{3B438362-1E1E-4C62-A99E-4134CB163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31108" y="1327365"/>
            <a:ext cx="610857" cy="61085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6C077334-5571-4B83-A83E-4CCCFA7B5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28176" y="0"/>
            <a:ext cx="2093996" cy="1402773"/>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a:p>
        </p:txBody>
      </p:sp>
      <p:pic>
        <p:nvPicPr>
          <p:cNvPr id="14" name="Picture 13" descr="Graphical user interface, application, website&#10;&#10;Description automatically generated">
            <a:extLst>
              <a:ext uri="{FF2B5EF4-FFF2-40B4-BE49-F238E27FC236}">
                <a16:creationId xmlns:a16="http://schemas.microsoft.com/office/drawing/2014/main" id="{8E940CBF-49C5-4283-824C-57EEB01ACC4F}"/>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52500" r="9037"/>
          <a:stretch/>
        </p:blipFill>
        <p:spPr>
          <a:xfrm>
            <a:off x="314802" y="3567390"/>
            <a:ext cx="3313375" cy="1787498"/>
          </a:xfrm>
          <a:custGeom>
            <a:avLst/>
            <a:gdLst/>
            <a:ahLst/>
            <a:cxnLst/>
            <a:rect l="l" t="t" r="r" b="b"/>
            <a:pathLst>
              <a:path w="3064284" h="3064284">
                <a:moveTo>
                  <a:pt x="166483" y="0"/>
                </a:moveTo>
                <a:lnTo>
                  <a:pt x="2897801" y="0"/>
                </a:lnTo>
                <a:cubicBezTo>
                  <a:pt x="2989747" y="0"/>
                  <a:pt x="3064284" y="74537"/>
                  <a:pt x="3064284" y="166483"/>
                </a:cubicBezTo>
                <a:lnTo>
                  <a:pt x="3064284" y="2897801"/>
                </a:lnTo>
                <a:cubicBezTo>
                  <a:pt x="3064284" y="2989747"/>
                  <a:pt x="2989747" y="3064284"/>
                  <a:pt x="2897801" y="3064284"/>
                </a:cubicBezTo>
                <a:lnTo>
                  <a:pt x="166483" y="3064284"/>
                </a:lnTo>
                <a:cubicBezTo>
                  <a:pt x="74537" y="3064284"/>
                  <a:pt x="0" y="2989747"/>
                  <a:pt x="0" y="2897801"/>
                </a:cubicBezTo>
                <a:lnTo>
                  <a:pt x="0" y="166483"/>
                </a:lnTo>
                <a:cubicBezTo>
                  <a:pt x="0" y="74537"/>
                  <a:pt x="74537" y="0"/>
                  <a:pt x="166483" y="0"/>
                </a:cubicBezTo>
                <a:close/>
              </a:path>
            </a:pathLst>
          </a:custGeom>
          <a:effectLst>
            <a:softEdge rad="31750"/>
          </a:effectLst>
        </p:spPr>
      </p:pic>
      <p:pic>
        <p:nvPicPr>
          <p:cNvPr id="12" name="Picture 11">
            <a:extLst>
              <a:ext uri="{FF2B5EF4-FFF2-40B4-BE49-F238E27FC236}">
                <a16:creationId xmlns:a16="http://schemas.microsoft.com/office/drawing/2014/main" id="{1FE23C75-984D-E536-B245-B1145330B08E}"/>
              </a:ext>
            </a:extLst>
          </p:cNvPr>
          <p:cNvPicPr/>
          <p:nvPr/>
        </p:nvPicPr>
        <p:blipFill>
          <a:blip r:embed="rId6"/>
          <a:stretch>
            <a:fillRect/>
          </a:stretch>
        </p:blipFill>
        <p:spPr>
          <a:xfrm>
            <a:off x="5965268" y="100942"/>
            <a:ext cx="6100836" cy="1425929"/>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a:effectLst>
            <a:softEdge rad="63500"/>
          </a:effectLst>
        </p:spPr>
      </p:pic>
      <p:sp>
        <p:nvSpPr>
          <p:cNvPr id="5" name="Content Placeholder 4">
            <a:extLst>
              <a:ext uri="{FF2B5EF4-FFF2-40B4-BE49-F238E27FC236}">
                <a16:creationId xmlns:a16="http://schemas.microsoft.com/office/drawing/2014/main" id="{465A7877-D84E-2B2B-05F6-D8C5C1064DA0}"/>
              </a:ext>
            </a:extLst>
          </p:cNvPr>
          <p:cNvSpPr>
            <a:spLocks noGrp="1"/>
          </p:cNvSpPr>
          <p:nvPr>
            <p:ph idx="1"/>
          </p:nvPr>
        </p:nvSpPr>
        <p:spPr>
          <a:xfrm>
            <a:off x="6203536" y="1825624"/>
            <a:ext cx="5862567" cy="4931434"/>
          </a:xfrm>
        </p:spPr>
        <p:txBody>
          <a:bodyPr>
            <a:normAutofit fontScale="92500" lnSpcReduction="20000"/>
          </a:bodyPr>
          <a:lstStyle/>
          <a:p>
            <a:pPr marL="0" indent="0">
              <a:buNone/>
            </a:pPr>
            <a:r>
              <a:rPr lang="en-US" sz="1400" b="1" dirty="0">
                <a:latin typeface="Segoe UI" panose="020B0502040204020203" pitchFamily="34" charset="0"/>
              </a:rPr>
              <a:t>The Future of SQL Server is HERE and Y</a:t>
            </a:r>
            <a:r>
              <a:rPr lang="en-DE" sz="1400" b="1" dirty="0">
                <a:latin typeface="Segoe UI" panose="020B0502040204020203" pitchFamily="34" charset="0"/>
              </a:rPr>
              <a:t>OU c</a:t>
            </a:r>
            <a:r>
              <a:rPr lang="en-US" sz="1400" b="1" dirty="0">
                <a:latin typeface="Segoe UI" panose="020B0502040204020203" pitchFamily="34" charset="0"/>
              </a:rPr>
              <a:t>an </a:t>
            </a:r>
            <a:r>
              <a:rPr lang="en-DE" sz="1400" b="1" dirty="0">
                <a:latin typeface="Segoe UI" panose="020B0502040204020203" pitchFamily="34" charset="0"/>
              </a:rPr>
              <a:t>l</a:t>
            </a:r>
            <a:r>
              <a:rPr lang="en-US" sz="1400" b="1" dirty="0">
                <a:latin typeface="Segoe UI" panose="020B0502040204020203" pitchFamily="34" charset="0"/>
              </a:rPr>
              <a:t>earn </a:t>
            </a:r>
            <a:r>
              <a:rPr lang="en-DE" sz="1400" b="1" dirty="0" err="1">
                <a:latin typeface="Segoe UI" panose="020B0502040204020203" pitchFamily="34" charset="0"/>
              </a:rPr>
              <a:t>i</a:t>
            </a:r>
            <a:r>
              <a:rPr lang="en-US" sz="1400" b="1" dirty="0">
                <a:latin typeface="Segoe UI" panose="020B0502040204020203" pitchFamily="34" charset="0"/>
              </a:rPr>
              <a:t>t in a </a:t>
            </a:r>
            <a:r>
              <a:rPr lang="en-DE" sz="1400" b="1" dirty="0">
                <a:latin typeface="Segoe UI" panose="020B0502040204020203" pitchFamily="34" charset="0"/>
              </a:rPr>
              <a:t>single d</a:t>
            </a:r>
            <a:r>
              <a:rPr lang="en-US" sz="1400" b="1" dirty="0">
                <a:latin typeface="Segoe UI" panose="020B0502040204020203" pitchFamily="34" charset="0"/>
              </a:rPr>
              <a:t>ay</a:t>
            </a:r>
            <a:endParaRPr lang="en-DE" sz="1400" b="1" dirty="0">
              <a:latin typeface="Segoe UI" panose="020B0502040204020203" pitchFamily="34" charset="0"/>
            </a:endParaRPr>
          </a:p>
          <a:p>
            <a:pPr marL="0" indent="0">
              <a:buNone/>
            </a:pPr>
            <a:endParaRPr lang="en-US" sz="1400" b="1" dirty="0">
              <a:latin typeface="Segoe UI" panose="020B0502040204020203" pitchFamily="34" charset="0"/>
            </a:endParaRPr>
          </a:p>
          <a:p>
            <a:pPr marL="0" indent="0">
              <a:buNone/>
            </a:pPr>
            <a:r>
              <a:rPr lang="en-DE" sz="1400" b="1" dirty="0">
                <a:latin typeface="Segoe UI" panose="020B0502040204020203" pitchFamily="34" charset="0"/>
              </a:rPr>
              <a:t>Azure SQL </a:t>
            </a:r>
            <a:r>
              <a:rPr lang="en-GB" sz="1400" b="1" dirty="0" err="1">
                <a:latin typeface="Segoe UI" panose="020B0502040204020203" pitchFamily="34" charset="0"/>
              </a:rPr>
              <a:t>MIgrathon</a:t>
            </a:r>
            <a:r>
              <a:rPr lang="en-GB" sz="1400" b="1" dirty="0">
                <a:latin typeface="Segoe UI" panose="020B0502040204020203" pitchFamily="34" charset="0"/>
              </a:rPr>
              <a:t> </a:t>
            </a:r>
            <a:r>
              <a:rPr lang="en-US" sz="1400" b="1" dirty="0">
                <a:latin typeface="Segoe UI" panose="020B0502040204020203" pitchFamily="34" charset="0"/>
              </a:rPr>
              <a:t>- 1 </a:t>
            </a:r>
            <a:r>
              <a:rPr lang="en-DE" sz="1400" b="1" dirty="0">
                <a:latin typeface="Segoe UI" panose="020B0502040204020203" pitchFamily="34" charset="0"/>
              </a:rPr>
              <a:t>day </a:t>
            </a:r>
            <a:r>
              <a:rPr lang="en-US" sz="1400" b="1" dirty="0">
                <a:latin typeface="Segoe UI" panose="020B0502040204020203" pitchFamily="34" charset="0"/>
              </a:rPr>
              <a:t>hands-on </a:t>
            </a:r>
            <a:r>
              <a:rPr lang="en-DE" sz="1400" b="1" dirty="0">
                <a:latin typeface="Segoe UI" panose="020B0502040204020203" pitchFamily="34" charset="0"/>
              </a:rPr>
              <a:t>workshop</a:t>
            </a:r>
            <a:endParaRPr lang="en-US" sz="1400" b="1" dirty="0">
              <a:latin typeface="Segoe UI" panose="020B0502040204020203" pitchFamily="34" charset="0"/>
            </a:endParaRPr>
          </a:p>
          <a:p>
            <a:r>
              <a:rPr lang="en-US" sz="1400" dirty="0">
                <a:latin typeface="Segoe UI" panose="020B0502040204020203" pitchFamily="34" charset="0"/>
              </a:rPr>
              <a:t>Overview SQL modernization / migration paths</a:t>
            </a:r>
          </a:p>
          <a:p>
            <a:r>
              <a:rPr lang="en-US" sz="1400" dirty="0">
                <a:latin typeface="Segoe UI" panose="020B0502040204020203" pitchFamily="34" charset="0"/>
              </a:rPr>
              <a:t>Assessing &amp; migrating SQL Server databases to Azure SQL </a:t>
            </a:r>
          </a:p>
          <a:p>
            <a:r>
              <a:rPr lang="en-US" sz="1400" dirty="0">
                <a:latin typeface="Segoe UI" panose="020B0502040204020203" pitchFamily="34" charset="0"/>
              </a:rPr>
              <a:t>Administering &amp; monitoring Azure SQL managed instance</a:t>
            </a:r>
          </a:p>
          <a:p>
            <a:r>
              <a:rPr lang="en-US" sz="1400" dirty="0">
                <a:latin typeface="Segoe UI" panose="020B0502040204020203" pitchFamily="34" charset="0"/>
              </a:rPr>
              <a:t>Securing Azure SQL Managed Instance</a:t>
            </a:r>
          </a:p>
          <a:p>
            <a:r>
              <a:rPr lang="en-US" sz="1400" dirty="0">
                <a:latin typeface="Segoe UI" panose="020B0502040204020203" pitchFamily="34" charset="0"/>
              </a:rPr>
              <a:t>Additional migration offerings</a:t>
            </a:r>
          </a:p>
          <a:p>
            <a:pPr marL="0" indent="0">
              <a:buNone/>
            </a:pPr>
            <a:endParaRPr lang="en-US" sz="1400" dirty="0">
              <a:latin typeface="Segoe UI" panose="020B0502040204020203" pitchFamily="34" charset="0"/>
            </a:endParaRPr>
          </a:p>
          <a:p>
            <a:pPr marL="0" indent="0">
              <a:buNone/>
            </a:pPr>
            <a:r>
              <a:rPr lang="en-US" sz="1400" b="1" dirty="0">
                <a:latin typeface="Segoe UI" panose="020B0502040204020203" pitchFamily="34" charset="0"/>
              </a:rPr>
              <a:t>Dates and locations</a:t>
            </a:r>
          </a:p>
          <a:p>
            <a:pPr marL="0" indent="0">
              <a:buNone/>
            </a:pPr>
            <a:endParaRPr lang="en-US" sz="1400" b="1" dirty="0">
              <a:latin typeface="Segoe UI" panose="020B0502040204020203" pitchFamily="34" charset="0"/>
            </a:endParaRPr>
          </a:p>
          <a:p>
            <a:r>
              <a:rPr lang="en-US" sz="1400" dirty="0">
                <a:latin typeface="Segoe UI" panose="020B0502040204020203" pitchFamily="34" charset="0"/>
              </a:rPr>
              <a:t>12.10.2023 – Microsoft office Frankfurt 	</a:t>
            </a:r>
          </a:p>
          <a:p>
            <a:r>
              <a:rPr lang="en-US" sz="1400" dirty="0">
                <a:latin typeface="Segoe UI" panose="020B0502040204020203" pitchFamily="34" charset="0"/>
              </a:rPr>
              <a:t>17.10.2023 – Microsoft office Hamburg</a:t>
            </a:r>
          </a:p>
          <a:p>
            <a:r>
              <a:rPr lang="en-US" sz="1400" dirty="0">
                <a:latin typeface="Segoe UI" panose="020B0502040204020203" pitchFamily="34" charset="0"/>
              </a:rPr>
              <a:t>19.10.2023 – Microsoft office Munich</a:t>
            </a:r>
          </a:p>
          <a:p>
            <a:pPr marL="0" indent="0">
              <a:lnSpc>
                <a:spcPct val="107000"/>
              </a:lnSpc>
              <a:spcAft>
                <a:spcPts val="800"/>
              </a:spcAft>
              <a:buNone/>
            </a:pPr>
            <a:r>
              <a:rPr lang="en-US" sz="1400" dirty="0">
                <a:effectLst/>
                <a:latin typeface="Segoe UI" panose="020B0502040204020203" pitchFamily="34" charset="0"/>
                <a:ea typeface="Aptos" panose="020B0004020202020204" pitchFamily="34" charset="0"/>
                <a:cs typeface="Segoe UI" panose="020B0502040204020203" pitchFamily="34" charset="0"/>
              </a:rPr>
              <a:t>Please register </a:t>
            </a:r>
            <a:r>
              <a:rPr lang="en-US" sz="1400" u="sng" dirty="0">
                <a:solidFill>
                  <a:srgbClr val="0000FF"/>
                </a:solidFill>
                <a:effectLst/>
                <a:latin typeface="Segoe UI" panose="020B0502040204020203" pitchFamily="34" charset="0"/>
                <a:ea typeface="Aptos" panose="020B0004020202020204" pitchFamily="34" charset="0"/>
                <a:cs typeface="Segoe UI" panose="020B0502040204020203" pitchFamily="34" charset="0"/>
                <a:hlinkClick r:id="rId7"/>
              </a:rPr>
              <a:t>here</a:t>
            </a:r>
            <a:r>
              <a:rPr lang="en-US" sz="1400" dirty="0">
                <a:effectLst/>
                <a:latin typeface="Segoe UI" panose="020B0502040204020203" pitchFamily="34" charset="0"/>
                <a:ea typeface="Aptos" panose="020B0004020202020204" pitchFamily="34" charset="0"/>
                <a:cs typeface="Segoe UI" panose="020B0502040204020203" pitchFamily="34" charset="0"/>
              </a:rPr>
              <a:t> </a:t>
            </a:r>
          </a:p>
          <a:p>
            <a:pPr marL="0" indent="0">
              <a:buNone/>
            </a:pPr>
            <a:r>
              <a:rPr lang="en-US" sz="1400" dirty="0">
                <a:latin typeface="Segoe UI" panose="020B0502040204020203" pitchFamily="34" charset="0"/>
              </a:rPr>
              <a:t>This workshop is </a:t>
            </a:r>
            <a:r>
              <a:rPr lang="en-US" sz="1400" b="1" u="sng" dirty="0">
                <a:latin typeface="Segoe UI" panose="020B0502040204020203" pitchFamily="34" charset="0"/>
              </a:rPr>
              <a:t>free</a:t>
            </a:r>
            <a:r>
              <a:rPr lang="en-US" sz="1400" dirty="0">
                <a:latin typeface="Segoe UI" panose="020B0502040204020203" pitchFamily="34" charset="0"/>
              </a:rPr>
              <a:t> of charge, delivered by Microsoft </a:t>
            </a:r>
            <a:r>
              <a:rPr lang="en-US" sz="1400" dirty="0" err="1">
                <a:latin typeface="Segoe UI" panose="020B0502040204020203" pitchFamily="34" charset="0"/>
              </a:rPr>
              <a:t>Data&amp;AI</a:t>
            </a:r>
            <a:r>
              <a:rPr lang="en-US" sz="1400" dirty="0">
                <a:latin typeface="Segoe UI" panose="020B0502040204020203" pitchFamily="34" charset="0"/>
              </a:rPr>
              <a:t> experts.</a:t>
            </a:r>
          </a:p>
          <a:p>
            <a:pPr marL="0" indent="0">
              <a:buNone/>
            </a:pPr>
            <a:r>
              <a:rPr lang="en-US" sz="1400" dirty="0">
                <a:latin typeface="Segoe UI" panose="020B0502040204020203" pitchFamily="34" charset="0"/>
              </a:rPr>
              <a:t>Any questions mail to: </a:t>
            </a:r>
            <a:r>
              <a:rPr lang="en-US" sz="1400" dirty="0">
                <a:latin typeface="Segoe UI" panose="020B0502040204020203" pitchFamily="34" charset="0"/>
                <a:hlinkClick r:id="rId8"/>
              </a:rPr>
              <a:t>AzureSQLMIgrathon@microsoft.com</a:t>
            </a:r>
            <a:r>
              <a:rPr lang="en-US" sz="1400" dirty="0">
                <a:latin typeface="Segoe UI" panose="020B0502040204020203" pitchFamily="34" charset="0"/>
              </a:rPr>
              <a:t> </a:t>
            </a:r>
          </a:p>
        </p:txBody>
      </p:sp>
      <p:sp>
        <p:nvSpPr>
          <p:cNvPr id="27" name="Arc 26">
            <a:extLst>
              <a:ext uri="{FF2B5EF4-FFF2-40B4-BE49-F238E27FC236}">
                <a16:creationId xmlns:a16="http://schemas.microsoft.com/office/drawing/2014/main" id="{4D3DC50D-CA0F-48F9-B17E-20D8669AA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899690" y="5509119"/>
            <a:ext cx="3939038" cy="3939038"/>
          </a:xfrm>
          <a:prstGeom prst="arc">
            <a:avLst>
              <a:gd name="adj1" fmla="val 16200000"/>
              <a:gd name="adj2" fmla="val 20354996"/>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Freeform: Shape 28">
            <a:extLst>
              <a:ext uri="{FF2B5EF4-FFF2-40B4-BE49-F238E27FC236}">
                <a16:creationId xmlns:a16="http://schemas.microsoft.com/office/drawing/2014/main" id="{D1B80E9C-CF8A-440B-B8F5-54BF121BF4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24986"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D4C7CAEE-714D-9E33-CDA6-159A9A093B03}"/>
              </a:ext>
            </a:extLst>
          </p:cNvPr>
          <p:cNvSpPr>
            <a:spLocks noGrp="1"/>
          </p:cNvSpPr>
          <p:nvPr>
            <p:ph type="title"/>
          </p:nvPr>
        </p:nvSpPr>
        <p:spPr>
          <a:xfrm>
            <a:off x="6203538" y="47077"/>
            <a:ext cx="5782720" cy="1325563"/>
          </a:xfrm>
        </p:spPr>
        <p:txBody>
          <a:bodyPr>
            <a:normAutofit/>
          </a:bodyPr>
          <a:lstStyle/>
          <a:p>
            <a:r>
              <a:rPr lang="en-GB" sz="2800" b="1" dirty="0">
                <a:solidFill>
                  <a:schemeClr val="bg1"/>
                </a:solidFill>
                <a:effectLst/>
                <a:latin typeface="Segoe UI" panose="020B0502040204020203" pitchFamily="34" charset="0"/>
                <a:ea typeface="Segoe UI" panose="020B0502040204020203" pitchFamily="34" charset="0"/>
              </a:rPr>
              <a:t>Azure SQL </a:t>
            </a:r>
            <a:r>
              <a:rPr lang="en-GB" sz="2800" b="1" dirty="0" err="1">
                <a:solidFill>
                  <a:schemeClr val="bg1"/>
                </a:solidFill>
                <a:effectLst/>
                <a:latin typeface="Segoe UI" panose="020B0502040204020203" pitchFamily="34" charset="0"/>
                <a:ea typeface="Segoe UI" panose="020B0502040204020203" pitchFamily="34" charset="0"/>
              </a:rPr>
              <a:t>MIgrathon</a:t>
            </a:r>
            <a:r>
              <a:rPr lang="en-DE" sz="2800" b="1" dirty="0">
                <a:solidFill>
                  <a:schemeClr val="bg1"/>
                </a:solidFill>
                <a:effectLst/>
                <a:latin typeface="Segoe UI" panose="020B0502040204020203" pitchFamily="34" charset="0"/>
                <a:ea typeface="Segoe UI" panose="020B0502040204020203" pitchFamily="34" charset="0"/>
              </a:rPr>
              <a:t> </a:t>
            </a:r>
            <a:br>
              <a:rPr lang="en-US" sz="2800" b="1" dirty="0">
                <a:solidFill>
                  <a:schemeClr val="bg1"/>
                </a:solidFill>
                <a:effectLst/>
                <a:latin typeface="Segoe UI" panose="020B0502040204020203" pitchFamily="34" charset="0"/>
                <a:ea typeface="Segoe UI" panose="020B0502040204020203" pitchFamily="34" charset="0"/>
              </a:rPr>
            </a:br>
            <a:r>
              <a:rPr lang="en-GB" sz="2800" b="1" dirty="0">
                <a:solidFill>
                  <a:schemeClr val="bg1"/>
                </a:solidFill>
                <a:effectLst/>
                <a:latin typeface="Segoe UI" panose="020B0502040204020203" pitchFamily="34" charset="0"/>
                <a:ea typeface="Segoe UI" panose="020B0502040204020203" pitchFamily="34" charset="0"/>
              </a:rPr>
              <a:t>data migration from zero to hero </a:t>
            </a:r>
            <a:endParaRPr lang="en-DE" sz="2800" dirty="0">
              <a:solidFill>
                <a:schemeClr val="bg1"/>
              </a:solidFill>
            </a:endParaRPr>
          </a:p>
        </p:txBody>
      </p:sp>
      <p:pic>
        <p:nvPicPr>
          <p:cNvPr id="17" name="Graphic 16" descr="City outline">
            <a:extLst>
              <a:ext uri="{FF2B5EF4-FFF2-40B4-BE49-F238E27FC236}">
                <a16:creationId xmlns:a16="http://schemas.microsoft.com/office/drawing/2014/main" id="{D62809CD-8851-8168-E85C-92EA414AA4E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831713" y="4333015"/>
            <a:ext cx="1119607" cy="1119607"/>
          </a:xfrm>
          <a:prstGeom prst="rect">
            <a:avLst/>
          </a:prstGeom>
        </p:spPr>
      </p:pic>
    </p:spTree>
    <p:extLst>
      <p:ext uri="{BB962C8B-B14F-4D97-AF65-F5344CB8AC3E}">
        <p14:creationId xmlns:p14="http://schemas.microsoft.com/office/powerpoint/2010/main" val="2951246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uild 2019 Black">
  <a:themeElements>
    <a:clrScheme name="Azure">
      <a:dk1>
        <a:sysClr val="windowText" lastClr="000000"/>
      </a:dk1>
      <a:lt1>
        <a:sysClr val="window" lastClr="FFFFFF"/>
      </a:lt1>
      <a:dk2>
        <a:srgbClr val="000000"/>
      </a:dk2>
      <a:lt2>
        <a:srgbClr val="FFFFFF"/>
      </a:lt2>
      <a:accent1>
        <a:srgbClr val="0078D4"/>
      </a:accent1>
      <a:accent2>
        <a:srgbClr val="50E6FF"/>
      </a:accent2>
      <a:accent3>
        <a:srgbClr val="3C3C41"/>
      </a:accent3>
      <a:accent4>
        <a:srgbClr val="75757A"/>
      </a:accent4>
      <a:accent5>
        <a:srgbClr val="EBEBEB"/>
      </a:accent5>
      <a:accent6>
        <a:srgbClr val="FFFFFF"/>
      </a:accent6>
      <a:hlink>
        <a:srgbClr val="0078D4"/>
      </a:hlink>
      <a:folHlink>
        <a:srgbClr val="954F72"/>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9_Breakout_Template_FINAL.potx" id="{F8CBCD3C-F346-4704-9E55-7681191E3DC9}" vid="{9B198E64-13BA-4121-B286-122848D264C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1281</TotalTime>
  <Words>720</Words>
  <Application>Microsoft Office PowerPoint</Application>
  <PresentationFormat>Widescreen</PresentationFormat>
  <Paragraphs>88</Paragraphs>
  <Slides>3</Slides>
  <Notes>3</Notes>
  <HiddenSlides>2</HiddenSlides>
  <MMClips>0</MMClips>
  <ScaleCrop>false</ScaleCrop>
  <HeadingPairs>
    <vt:vector size="4" baseType="variant">
      <vt:variant>
        <vt:lpstr>Theme</vt:lpstr>
      </vt:variant>
      <vt:variant>
        <vt:i4>2</vt:i4>
      </vt:variant>
      <vt:variant>
        <vt:lpstr>Slide Titles</vt:lpstr>
      </vt:variant>
      <vt:variant>
        <vt:i4>3</vt:i4>
      </vt:variant>
    </vt:vector>
  </HeadingPairs>
  <TitlesOfParts>
    <vt:vector size="5" baseType="lpstr">
      <vt:lpstr>Office Theme</vt:lpstr>
      <vt:lpstr>1_Build 2019 Black</vt:lpstr>
      <vt:lpstr>#SQLLovesAI Azure SQL OpenAI Hack</vt:lpstr>
      <vt:lpstr>PowerPoint Presentation</vt:lpstr>
      <vt:lpstr>Azure SQL MIgrathon  data migration from zero to hero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SQL MIgrathon – data migration from zero to hero </dc:title>
  <dc:creator>Cornel Sukalla</dc:creator>
  <cp:lastModifiedBy>Nicole Pham</cp:lastModifiedBy>
  <cp:revision>5</cp:revision>
  <dcterms:created xsi:type="dcterms:W3CDTF">2023-03-20T10:42:58Z</dcterms:created>
  <dcterms:modified xsi:type="dcterms:W3CDTF">2023-09-29T07:13:57Z</dcterms:modified>
</cp:coreProperties>
</file>