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ySOX6fZbDz8JJwTrXKEeVOtH0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C7EC35-831B-42B6-9C42-AE3170887320}">
  <a:tblStyle styleId="{88C7EC35-831B-42B6-9C42-AE317088732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EA"/>
          </a:solidFill>
        </a:fill>
      </a:tcStyle>
    </a:wholeTbl>
    <a:band1H>
      <a:tcTxStyle/>
      <a:tcStyle>
        <a:tcBdr/>
        <a:fill>
          <a:solidFill>
            <a:srgbClr val="DED3D3"/>
          </a:solidFill>
        </a:fill>
      </a:tcStyle>
    </a:band1H>
    <a:band2H>
      <a:tcTxStyle/>
      <a:tcStyle>
        <a:tcBdr/>
      </a:tcStyle>
    </a:band2H>
    <a:band1V>
      <a:tcTxStyle/>
      <a:tcStyle>
        <a:tcBdr/>
        <a:fill>
          <a:solidFill>
            <a:srgbClr val="DED3D3"/>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6"/>
          </a:solidFill>
        </a:fill>
      </a:tcStyle>
    </a:lastCol>
    <a:firstCol>
      <a:tcTxStyle b="on" i="off">
        <a:font>
          <a:latin typeface="Trebuchet MS"/>
          <a:ea typeface="Trebuchet MS"/>
          <a:cs typeface="Trebuchet MS"/>
        </a:font>
        <a:schemeClr val="lt1"/>
      </a:tcTxStyle>
      <a:tcStyle>
        <a:tcBdr/>
        <a:fill>
          <a:solidFill>
            <a:schemeClr val="accent6"/>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6"/>
        <p:cNvGrpSpPr/>
        <p:nvPr/>
      </p:nvGrpSpPr>
      <p:grpSpPr>
        <a:xfrm>
          <a:off x="0" y="0"/>
          <a:ext cx="0" cy="0"/>
          <a:chOff x="0" y="0"/>
          <a:chExt cx="0" cy="0"/>
        </a:xfrm>
      </p:grpSpPr>
      <p:pic>
        <p:nvPicPr>
          <p:cNvPr id="17" name="Google Shape;17;p15"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15"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15"/>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5"/>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5"/>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5"/>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Yazılı Panoramik Resim">
  <p:cSld name="Yazılı Panoramik Resim">
    <p:spTree>
      <p:nvGrpSpPr>
        <p:cNvPr id="1" name="Shape 107"/>
        <p:cNvGrpSpPr/>
        <p:nvPr/>
      </p:nvGrpSpPr>
      <p:grpSpPr>
        <a:xfrm>
          <a:off x="0" y="0"/>
          <a:ext cx="0" cy="0"/>
          <a:chOff x="0" y="0"/>
          <a:chExt cx="0" cy="0"/>
        </a:xfrm>
      </p:grpSpPr>
      <p:pic>
        <p:nvPicPr>
          <p:cNvPr id="108" name="Google Shape;108;p2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2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2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4"/>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24"/>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5" name="Google Shape;115;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18"/>
        <p:cNvGrpSpPr/>
        <p:nvPr/>
      </p:nvGrpSpPr>
      <p:grpSpPr>
        <a:xfrm>
          <a:off x="0" y="0"/>
          <a:ext cx="0" cy="0"/>
          <a:chOff x="0" y="0"/>
          <a:chExt cx="0" cy="0"/>
        </a:xfrm>
      </p:grpSpPr>
      <p:pic>
        <p:nvPicPr>
          <p:cNvPr id="119" name="Google Shape;119;p2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2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2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5"/>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5" name="Google Shape;125;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28"/>
        <p:cNvGrpSpPr/>
        <p:nvPr/>
      </p:nvGrpSpPr>
      <p:grpSpPr>
        <a:xfrm>
          <a:off x="0" y="0"/>
          <a:ext cx="0" cy="0"/>
          <a:chOff x="0" y="0"/>
          <a:chExt cx="0" cy="0"/>
        </a:xfrm>
      </p:grpSpPr>
      <p:pic>
        <p:nvPicPr>
          <p:cNvPr id="129" name="Google Shape;129;p2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2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2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6"/>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5" name="Google Shape;135;p26"/>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6" name="Google Shape;136;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6"/>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26"/>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140" name="Google Shape;140;p26"/>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41"/>
        <p:cNvGrpSpPr/>
        <p:nvPr/>
      </p:nvGrpSpPr>
      <p:grpSpPr>
        <a:xfrm>
          <a:off x="0" y="0"/>
          <a:ext cx="0" cy="0"/>
          <a:chOff x="0" y="0"/>
          <a:chExt cx="0" cy="0"/>
        </a:xfrm>
      </p:grpSpPr>
      <p:pic>
        <p:nvPicPr>
          <p:cNvPr id="142" name="Google Shape;142;p2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2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2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8" name="Google Shape;148;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Sütun">
  <p:cSld name="3 Sütun">
    <p:spTree>
      <p:nvGrpSpPr>
        <p:cNvPr id="1" name="Shape 151"/>
        <p:cNvGrpSpPr/>
        <p:nvPr/>
      </p:nvGrpSpPr>
      <p:grpSpPr>
        <a:xfrm>
          <a:off x="0" y="0"/>
          <a:ext cx="0" cy="0"/>
          <a:chOff x="0" y="0"/>
          <a:chExt cx="0" cy="0"/>
        </a:xfrm>
      </p:grpSpPr>
      <p:pic>
        <p:nvPicPr>
          <p:cNvPr id="152" name="Google Shape;152;p2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2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2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8"/>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28"/>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28"/>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28"/>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28"/>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28"/>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Resim Sütunu">
  <p:cSld name="3 Resim Sütunu">
    <p:spTree>
      <p:nvGrpSpPr>
        <p:cNvPr id="1" name="Shape 166"/>
        <p:cNvGrpSpPr/>
        <p:nvPr/>
      </p:nvGrpSpPr>
      <p:grpSpPr>
        <a:xfrm>
          <a:off x="0" y="0"/>
          <a:ext cx="0" cy="0"/>
          <a:chOff x="0" y="0"/>
          <a:chExt cx="0" cy="0"/>
        </a:xfrm>
      </p:grpSpPr>
      <p:pic>
        <p:nvPicPr>
          <p:cNvPr id="167" name="Google Shape;167;p2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2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2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9"/>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29"/>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29"/>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29"/>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29"/>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29"/>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29"/>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9" name="Google Shape;179;p29"/>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29"/>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1" name="Google Shape;181;p2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84"/>
        <p:cNvGrpSpPr/>
        <p:nvPr/>
      </p:nvGrpSpPr>
      <p:grpSpPr>
        <a:xfrm>
          <a:off x="0" y="0"/>
          <a:ext cx="0" cy="0"/>
          <a:chOff x="0" y="0"/>
          <a:chExt cx="0" cy="0"/>
        </a:xfrm>
      </p:grpSpPr>
      <p:pic>
        <p:nvPicPr>
          <p:cNvPr id="185" name="Google Shape;185;p3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3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3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0"/>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94"/>
        <p:cNvGrpSpPr/>
        <p:nvPr/>
      </p:nvGrpSpPr>
      <p:grpSpPr>
        <a:xfrm>
          <a:off x="0" y="0"/>
          <a:ext cx="0" cy="0"/>
          <a:chOff x="0" y="0"/>
          <a:chExt cx="0" cy="0"/>
        </a:xfrm>
      </p:grpSpPr>
      <p:sp>
        <p:nvSpPr>
          <p:cNvPr id="195" name="Google Shape;195;p31"/>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31"/>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1"/>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1"/>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a:solidFill>
                  <a:schemeClr val="lt1"/>
                </a:solidFill>
                <a:latin typeface="Trebuchet MS"/>
                <a:ea typeface="Trebuchet MS"/>
                <a:cs typeface="Trebuchet MS"/>
                <a:sym typeface="Trebuchet MS"/>
              </a:defRPr>
            </a:lvl1pPr>
            <a:lvl2pPr marL="0" lvl="1" indent="0" algn="ctr">
              <a:spcBef>
                <a:spcPts val="0"/>
              </a:spcBef>
              <a:buNone/>
              <a:defRPr sz="3600">
                <a:solidFill>
                  <a:schemeClr val="lt1"/>
                </a:solidFill>
                <a:latin typeface="Trebuchet MS"/>
                <a:ea typeface="Trebuchet MS"/>
                <a:cs typeface="Trebuchet MS"/>
                <a:sym typeface="Trebuchet MS"/>
              </a:defRPr>
            </a:lvl2pPr>
            <a:lvl3pPr marL="0" lvl="2" indent="0" algn="ctr">
              <a:spcBef>
                <a:spcPts val="0"/>
              </a:spcBef>
              <a:buNone/>
              <a:defRPr sz="3600">
                <a:solidFill>
                  <a:schemeClr val="lt1"/>
                </a:solidFill>
                <a:latin typeface="Trebuchet MS"/>
                <a:ea typeface="Trebuchet MS"/>
                <a:cs typeface="Trebuchet MS"/>
                <a:sym typeface="Trebuchet MS"/>
              </a:defRPr>
            </a:lvl3pPr>
            <a:lvl4pPr marL="0" lvl="3" indent="0" algn="ctr">
              <a:spcBef>
                <a:spcPts val="0"/>
              </a:spcBef>
              <a:buNone/>
              <a:defRPr sz="3600">
                <a:solidFill>
                  <a:schemeClr val="lt1"/>
                </a:solidFill>
                <a:latin typeface="Trebuchet MS"/>
                <a:ea typeface="Trebuchet MS"/>
                <a:cs typeface="Trebuchet MS"/>
                <a:sym typeface="Trebuchet MS"/>
              </a:defRPr>
            </a:lvl4pPr>
            <a:lvl5pPr marL="0" lvl="4" indent="0" algn="ctr">
              <a:spcBef>
                <a:spcPts val="0"/>
              </a:spcBef>
              <a:buNone/>
              <a:defRPr sz="3600">
                <a:solidFill>
                  <a:schemeClr val="lt1"/>
                </a:solidFill>
                <a:latin typeface="Trebuchet MS"/>
                <a:ea typeface="Trebuchet MS"/>
                <a:cs typeface="Trebuchet MS"/>
                <a:sym typeface="Trebuchet MS"/>
              </a:defRPr>
            </a:lvl5pPr>
            <a:lvl6pPr marL="0" lvl="5" indent="0" algn="ctr">
              <a:spcBef>
                <a:spcPts val="0"/>
              </a:spcBef>
              <a:buNone/>
              <a:defRPr sz="3600">
                <a:solidFill>
                  <a:schemeClr val="lt1"/>
                </a:solidFill>
                <a:latin typeface="Trebuchet MS"/>
                <a:ea typeface="Trebuchet MS"/>
                <a:cs typeface="Trebuchet MS"/>
                <a:sym typeface="Trebuchet MS"/>
              </a:defRPr>
            </a:lvl6pPr>
            <a:lvl7pPr marL="0" lvl="6" indent="0" algn="ctr">
              <a:spcBef>
                <a:spcPts val="0"/>
              </a:spcBef>
              <a:buNone/>
              <a:defRPr sz="3600">
                <a:solidFill>
                  <a:schemeClr val="lt1"/>
                </a:solidFill>
                <a:latin typeface="Trebuchet MS"/>
                <a:ea typeface="Trebuchet MS"/>
                <a:cs typeface="Trebuchet MS"/>
                <a:sym typeface="Trebuchet MS"/>
              </a:defRPr>
            </a:lvl7pPr>
            <a:lvl8pPr marL="0" lvl="7" indent="0" algn="ctr">
              <a:spcBef>
                <a:spcPts val="0"/>
              </a:spcBef>
              <a:buNone/>
              <a:defRPr sz="3600">
                <a:solidFill>
                  <a:schemeClr val="lt1"/>
                </a:solidFill>
                <a:latin typeface="Trebuchet MS"/>
                <a:ea typeface="Trebuchet MS"/>
                <a:cs typeface="Trebuchet MS"/>
                <a:sym typeface="Trebuchet MS"/>
              </a:defRPr>
            </a:lvl8pPr>
            <a:lvl9pPr marL="0" lvl="8" indent="0" algn="ctr">
              <a:spcBef>
                <a:spcPts val="0"/>
              </a:spcBef>
              <a:buNone/>
              <a:defRPr sz="3600">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6"/>
        <p:cNvGrpSpPr/>
        <p:nvPr/>
      </p:nvGrpSpPr>
      <p:grpSpPr>
        <a:xfrm>
          <a:off x="0" y="0"/>
          <a:ext cx="0" cy="0"/>
          <a:chOff x="0" y="0"/>
          <a:chExt cx="0" cy="0"/>
        </a:xfrm>
      </p:grpSpPr>
      <p:pic>
        <p:nvPicPr>
          <p:cNvPr id="27" name="Google Shape;2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36"/>
        <p:cNvGrpSpPr/>
        <p:nvPr/>
      </p:nvGrpSpPr>
      <p:grpSpPr>
        <a:xfrm>
          <a:off x="0" y="0"/>
          <a:ext cx="0" cy="0"/>
          <a:chOff x="0" y="0"/>
          <a:chExt cx="0" cy="0"/>
        </a:xfrm>
      </p:grpSpPr>
      <p:pic>
        <p:nvPicPr>
          <p:cNvPr id="37" name="Google Shape;37;p17"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38" name="Google Shape;3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42"/>
        <p:cNvGrpSpPr/>
        <p:nvPr/>
      </p:nvGrpSpPr>
      <p:grpSpPr>
        <a:xfrm>
          <a:off x="0" y="0"/>
          <a:ext cx="0" cy="0"/>
          <a:chOff x="0" y="0"/>
          <a:chExt cx="0" cy="0"/>
        </a:xfrm>
      </p:grpSpPr>
      <p:pic>
        <p:nvPicPr>
          <p:cNvPr id="43" name="Google Shape;43;p18"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4" name="Google Shape;44;p18"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5" name="Google Shape;45;p18"/>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8"/>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8"/>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9" name="Google Shape;49;p1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52"/>
        <p:cNvGrpSpPr/>
        <p:nvPr/>
      </p:nvGrpSpPr>
      <p:grpSpPr>
        <a:xfrm>
          <a:off x="0" y="0"/>
          <a:ext cx="0" cy="0"/>
          <a:chOff x="0" y="0"/>
          <a:chExt cx="0" cy="0"/>
        </a:xfrm>
      </p:grpSpPr>
      <p:pic>
        <p:nvPicPr>
          <p:cNvPr id="53" name="Google Shape;53;p1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4" name="Google Shape;54;p1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5" name="Google Shape;55;p1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9" name="Google Shape;59;p19"/>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1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63"/>
        <p:cNvGrpSpPr/>
        <p:nvPr/>
      </p:nvGrpSpPr>
      <p:grpSpPr>
        <a:xfrm>
          <a:off x="0" y="0"/>
          <a:ext cx="0" cy="0"/>
          <a:chOff x="0" y="0"/>
          <a:chExt cx="0" cy="0"/>
        </a:xfrm>
      </p:grpSpPr>
      <p:pic>
        <p:nvPicPr>
          <p:cNvPr id="64" name="Google Shape;64;p2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5" name="Google Shape;65;p2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6" name="Google Shape;66;p2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0"/>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0"/>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 name="Google Shape;70;p20"/>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0"/>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 name="Google Shape;72;p20"/>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 name="Google Shape;73;p2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76"/>
        <p:cNvGrpSpPr/>
        <p:nvPr/>
      </p:nvGrpSpPr>
      <p:grpSpPr>
        <a:xfrm>
          <a:off x="0" y="0"/>
          <a:ext cx="0" cy="0"/>
          <a:chOff x="0" y="0"/>
          <a:chExt cx="0" cy="0"/>
        </a:xfrm>
      </p:grpSpPr>
      <p:pic>
        <p:nvPicPr>
          <p:cNvPr id="77" name="Google Shape;77;p2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8" name="Google Shape;78;p2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9" name="Google Shape;79;p2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85"/>
        <p:cNvGrpSpPr/>
        <p:nvPr/>
      </p:nvGrpSpPr>
      <p:grpSpPr>
        <a:xfrm>
          <a:off x="0" y="0"/>
          <a:ext cx="0" cy="0"/>
          <a:chOff x="0" y="0"/>
          <a:chExt cx="0" cy="0"/>
        </a:xfrm>
      </p:grpSpPr>
      <p:pic>
        <p:nvPicPr>
          <p:cNvPr id="86" name="Google Shape;86;p2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2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2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22"/>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96"/>
        <p:cNvGrpSpPr/>
        <p:nvPr/>
      </p:nvGrpSpPr>
      <p:grpSpPr>
        <a:xfrm>
          <a:off x="0" y="0"/>
          <a:ext cx="0" cy="0"/>
          <a:chOff x="0" y="0"/>
          <a:chExt cx="0" cy="0"/>
        </a:xfrm>
      </p:grpSpPr>
      <p:pic>
        <p:nvPicPr>
          <p:cNvPr id="97" name="Google Shape;97;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3"/>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3"/>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23"/>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4" name="Google Shape;104;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A6753"/>
            </a:gs>
            <a:gs pos="50000">
              <a:srgbClr val="4A3D35"/>
            </a:gs>
            <a:gs pos="100000">
              <a:srgbClr val="261714"/>
            </a:gs>
          </a:gsLst>
          <a:lin ang="2520000" scaled="0"/>
        </a:gradFill>
        <a:effectLst/>
      </p:bgPr>
    </p:bg>
    <p:spTree>
      <p:nvGrpSpPr>
        <p:cNvPr id="1" name="Shape 9"/>
        <p:cNvGrpSpPr/>
        <p:nvPr/>
      </p:nvGrpSpPr>
      <p:grpSpPr>
        <a:xfrm>
          <a:off x="0" y="0"/>
          <a:ext cx="0" cy="0"/>
          <a:chOff x="0" y="0"/>
          <a:chExt cx="0" cy="0"/>
        </a:xfrm>
      </p:grpSpPr>
      <p:pic>
        <p:nvPicPr>
          <p:cNvPr id="10" name="Google Shape;10;p14"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860"/>
              <a:buFont typeface="Trebuchet MS"/>
              <a:buNone/>
            </a:pPr>
            <a:r>
              <a:rPr lang="en-US" sz="4860"/>
              <a:t>Forest Fire Prediction</a:t>
            </a:r>
            <a:br>
              <a:rPr lang="en-US" sz="4860"/>
            </a:br>
            <a:r>
              <a:rPr lang="en-US" sz="3959"/>
              <a:t>Using Multilayer Neural Network</a:t>
            </a:r>
            <a:endParaRPr/>
          </a:p>
        </p:txBody>
      </p:sp>
      <p:sp>
        <p:nvSpPr>
          <p:cNvPr id="207" name="Google Shape;207;p1"/>
          <p:cNvSpPr txBox="1">
            <a:spLocks noGrp="1"/>
          </p:cNvSpPr>
          <p:nvPr>
            <p:ph type="subTitle" idx="1"/>
          </p:nvPr>
        </p:nvSpPr>
        <p:spPr>
          <a:xfrm>
            <a:off x="2086077" y="4971088"/>
            <a:ext cx="8144134" cy="1117687"/>
          </a:xfrm>
          <a:prstGeom prst="rect">
            <a:avLst/>
          </a:prstGeom>
          <a:noFill/>
          <a:ln>
            <a:noFill/>
          </a:ln>
        </p:spPr>
        <p:txBody>
          <a:bodyPr spcFirstLastPara="1" wrap="square" lIns="91425" tIns="45700" rIns="91425" bIns="45700" anchor="t" anchorCtr="0">
            <a:normAutofit/>
          </a:bodyPr>
          <a:lstStyle/>
          <a:p>
            <a:pPr marL="0" lvl="0" indent="0" algn="r" rtl="0">
              <a:spcBef>
                <a:spcPts val="1000"/>
              </a:spcBef>
              <a:spcAft>
                <a:spcPts val="0"/>
              </a:spcAft>
              <a:buClr>
                <a:schemeClr val="lt1"/>
              </a:buClr>
              <a:buSzPts val="2000"/>
              <a:buNone/>
            </a:pPr>
            <a:r>
              <a:rPr lang="en-US"/>
              <a:t>Mehmet Şerbetçioğlu - 040160056</a:t>
            </a:r>
            <a:endParaRPr/>
          </a:p>
          <a:p>
            <a:pPr marL="0" lvl="0" indent="0" algn="r" rtl="0">
              <a:lnSpc>
                <a:spcPct val="90000"/>
              </a:lnSpc>
              <a:spcBef>
                <a:spcPts val="1000"/>
              </a:spcBef>
              <a:spcAft>
                <a:spcPts val="0"/>
              </a:spcAft>
              <a:buClr>
                <a:schemeClr val="lt1"/>
              </a:buClr>
              <a:buSzPts val="2000"/>
              <a:buNone/>
            </a:pPr>
            <a:r>
              <a:rPr lang="en-US"/>
              <a:t>Veli Bulur - 040150051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Results – Training Error</a:t>
            </a:r>
            <a:endParaRPr/>
          </a:p>
        </p:txBody>
      </p:sp>
      <p:pic>
        <p:nvPicPr>
          <p:cNvPr id="269" name="Google Shape;269;p10"/>
          <p:cNvPicPr preferRelativeResize="0">
            <a:picLocks noGrp="1"/>
          </p:cNvPicPr>
          <p:nvPr>
            <p:ph type="body" idx="1"/>
          </p:nvPr>
        </p:nvPicPr>
        <p:blipFill rotWithShape="1">
          <a:blip r:embed="rId3">
            <a:alphaModFix/>
          </a:blip>
          <a:srcRect/>
          <a:stretch/>
        </p:blipFill>
        <p:spPr>
          <a:xfrm>
            <a:off x="680321" y="2505909"/>
            <a:ext cx="4798484" cy="3598863"/>
          </a:xfrm>
          <a:prstGeom prst="rect">
            <a:avLst/>
          </a:prstGeom>
          <a:noFill/>
          <a:ln>
            <a:noFill/>
          </a:ln>
        </p:spPr>
      </p:pic>
      <p:sp>
        <p:nvSpPr>
          <p:cNvPr id="270" name="Google Shape;270;p10"/>
          <p:cNvSpPr txBox="1"/>
          <p:nvPr/>
        </p:nvSpPr>
        <p:spPr>
          <a:xfrm>
            <a:off x="6001304" y="2320181"/>
            <a:ext cx="5122415"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Best performing activation function: Tanh(x)</a:t>
            </a:r>
            <a:endParaRPr/>
          </a:p>
          <a:p>
            <a:pPr marL="0" marR="0" lvl="0" indent="0" algn="l" rtl="0">
              <a:spcBef>
                <a:spcPts val="0"/>
              </a:spcBef>
              <a:spcAft>
                <a:spcPts val="0"/>
              </a:spcAft>
              <a:buNone/>
            </a:pPr>
            <a:endParaRPr sz="16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ReLU, LReLU, sigmoid and tanh functions were tested. ReLU and LReLU has shown good regression results but only tanh function was able to get under 0.05 error mark. Sigmoid function performed the worst with only one test getting near 0.25 error mark.</a:t>
            </a:r>
            <a:endParaRPr/>
          </a:p>
          <a:p>
            <a:pPr marL="0" marR="0" lvl="0" indent="0" algn="l" rtl="0">
              <a:spcBef>
                <a:spcPts val="0"/>
              </a:spcBef>
              <a:spcAft>
                <a:spcPts val="0"/>
              </a:spcAft>
              <a:buNone/>
            </a:pPr>
            <a:endParaRPr sz="16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Another thing to note is that sigmoid function show less fluctuation in the error during training. This helps with constant regression but causes the network to be stuck at local minima on some occasions. </a:t>
            </a:r>
            <a:endParaRPr/>
          </a:p>
          <a:p>
            <a:pPr marL="0" marR="0" lvl="0" indent="0" algn="l" rtl="0">
              <a:spcBef>
                <a:spcPts val="0"/>
              </a:spcBef>
              <a:spcAft>
                <a:spcPts val="0"/>
              </a:spcAft>
              <a:buNone/>
            </a:pPr>
            <a:endParaRPr sz="15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200">
                <a:solidFill>
                  <a:schemeClr val="lt1"/>
                </a:solidFill>
                <a:latin typeface="Trebuchet MS"/>
                <a:ea typeface="Trebuchet MS"/>
                <a:cs typeface="Trebuchet MS"/>
                <a:sym typeface="Trebuchet MS"/>
              </a:rPr>
              <a:t>The graphic on the left is from a single test with tanh function, other functions’ performances can be found at the associated github repository[7]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Results – Education Duration</a:t>
            </a:r>
            <a:endParaRPr/>
          </a:p>
        </p:txBody>
      </p:sp>
      <p:graphicFrame>
        <p:nvGraphicFramePr>
          <p:cNvPr id="276" name="Google Shape;276;p11"/>
          <p:cNvGraphicFramePr/>
          <p:nvPr/>
        </p:nvGraphicFramePr>
        <p:xfrm>
          <a:off x="1604316" y="2725444"/>
          <a:ext cx="3181700" cy="2689000"/>
        </p:xfrm>
        <a:graphic>
          <a:graphicData uri="http://schemas.openxmlformats.org/drawingml/2006/table">
            <a:tbl>
              <a:tblPr firstRow="1" firstCol="1" bandRow="1">
                <a:noFill/>
                <a:tableStyleId>{88C7EC35-831B-42B6-9C42-AE3170887320}</a:tableStyleId>
              </a:tblPr>
              <a:tblGrid>
                <a:gridCol w="1521025">
                  <a:extLst>
                    <a:ext uri="{9D8B030D-6E8A-4147-A177-3AD203B41FA5}">
                      <a16:colId xmlns:a16="http://schemas.microsoft.com/office/drawing/2014/main" val="20000"/>
                    </a:ext>
                  </a:extLst>
                </a:gridCol>
                <a:gridCol w="1660675">
                  <a:extLst>
                    <a:ext uri="{9D8B030D-6E8A-4147-A177-3AD203B41FA5}">
                      <a16:colId xmlns:a16="http://schemas.microsoft.com/office/drawing/2014/main" val="20001"/>
                    </a:ext>
                  </a:extLst>
                </a:gridCol>
              </a:tblGrid>
              <a:tr h="684200">
                <a:tc>
                  <a:txBody>
                    <a:bodyPr/>
                    <a:lstStyle/>
                    <a:p>
                      <a:pPr marL="0" marR="0" lvl="0" indent="0" algn="ctr" rtl="0">
                        <a:spcBef>
                          <a:spcPts val="0"/>
                        </a:spcBef>
                        <a:spcAft>
                          <a:spcPts val="0"/>
                        </a:spcAft>
                        <a:buNone/>
                      </a:pPr>
                      <a:r>
                        <a:rPr lang="en-US" sz="1900" u="none" strike="noStrike" cap="none"/>
                        <a:t>Activation Function</a:t>
                      </a:r>
                      <a:endParaRPr sz="1900" u="none" strike="noStrike" cap="none"/>
                    </a:p>
                  </a:txBody>
                  <a:tcPr marL="97750" marR="97750" marT="48875" marB="48875">
                    <a:solidFill>
                      <a:srgbClr val="4E3434"/>
                    </a:solidFill>
                  </a:tcPr>
                </a:tc>
                <a:tc>
                  <a:txBody>
                    <a:bodyPr/>
                    <a:lstStyle/>
                    <a:p>
                      <a:pPr marL="0" marR="0" lvl="0" indent="0" algn="ctr" rtl="0">
                        <a:spcBef>
                          <a:spcPts val="0"/>
                        </a:spcBef>
                        <a:spcAft>
                          <a:spcPts val="0"/>
                        </a:spcAft>
                        <a:buNone/>
                      </a:pPr>
                      <a:r>
                        <a:rPr lang="en-US" sz="1900" u="none" strike="noStrike" cap="none"/>
                        <a:t>Education   Time [s]</a:t>
                      </a:r>
                      <a:endParaRPr sz="1900" u="none" strike="noStrike" cap="none"/>
                    </a:p>
                  </a:txBody>
                  <a:tcPr marL="97750" marR="97750" marT="48875" marB="48875">
                    <a:solidFill>
                      <a:srgbClr val="4E3434"/>
                    </a:solidFill>
                  </a:tcPr>
                </a:tc>
                <a:extLst>
                  <a:ext uri="{0D108BD9-81ED-4DB2-BD59-A6C34878D82A}">
                    <a16:rowId xmlns:a16="http://schemas.microsoft.com/office/drawing/2014/main" val="10000"/>
                  </a:ext>
                </a:extLst>
              </a:tr>
              <a:tr h="501200">
                <a:tc>
                  <a:txBody>
                    <a:bodyPr/>
                    <a:lstStyle/>
                    <a:p>
                      <a:pPr marL="0" marR="0" lvl="0" indent="0" algn="ctr" rtl="0">
                        <a:spcBef>
                          <a:spcPts val="0"/>
                        </a:spcBef>
                        <a:spcAft>
                          <a:spcPts val="0"/>
                        </a:spcAft>
                        <a:buNone/>
                      </a:pPr>
                      <a:r>
                        <a:rPr lang="en-US" sz="1900" u="none" strike="noStrike" cap="none"/>
                        <a:t>Sigmoid</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400.44</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1"/>
                  </a:ext>
                </a:extLst>
              </a:tr>
              <a:tr h="501200">
                <a:tc>
                  <a:txBody>
                    <a:bodyPr/>
                    <a:lstStyle/>
                    <a:p>
                      <a:pPr marL="0" marR="0" lvl="0" indent="0" algn="ctr" rtl="0">
                        <a:spcBef>
                          <a:spcPts val="0"/>
                        </a:spcBef>
                        <a:spcAft>
                          <a:spcPts val="0"/>
                        </a:spcAft>
                        <a:buNone/>
                      </a:pPr>
                      <a:r>
                        <a:rPr lang="en-US" sz="1900" u="none" strike="noStrike" cap="none"/>
                        <a:t>Tanh</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399.44</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2"/>
                  </a:ext>
                </a:extLst>
              </a:tr>
              <a:tr h="501200">
                <a:tc>
                  <a:txBody>
                    <a:bodyPr/>
                    <a:lstStyle/>
                    <a:p>
                      <a:pPr marL="0" marR="0" lvl="0" indent="0" algn="ctr" rtl="0">
                        <a:spcBef>
                          <a:spcPts val="0"/>
                        </a:spcBef>
                        <a:spcAft>
                          <a:spcPts val="0"/>
                        </a:spcAft>
                        <a:buNone/>
                      </a:pPr>
                      <a:r>
                        <a:rPr lang="en-US" sz="1900" u="none" strike="noStrike" cap="none"/>
                        <a:t>ReLU</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285.64</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3"/>
                  </a:ext>
                </a:extLst>
              </a:tr>
              <a:tr h="501200">
                <a:tc>
                  <a:txBody>
                    <a:bodyPr/>
                    <a:lstStyle/>
                    <a:p>
                      <a:pPr marL="0" marR="0" lvl="0" indent="0" algn="ctr" rtl="0">
                        <a:spcBef>
                          <a:spcPts val="0"/>
                        </a:spcBef>
                        <a:spcAft>
                          <a:spcPts val="0"/>
                        </a:spcAft>
                        <a:buNone/>
                      </a:pPr>
                      <a:r>
                        <a:rPr lang="en-US" sz="1900" u="none" strike="noStrike" cap="none"/>
                        <a:t>LReLU</a:t>
                      </a:r>
                      <a:endParaRPr sz="1900" u="none" strike="noStrike" cap="none"/>
                    </a:p>
                  </a:txBody>
                  <a:tcPr marL="97750" marR="97750" marT="48875" marB="48875" anchor="ctr"/>
                </a:tc>
                <a:tc>
                  <a:txBody>
                    <a:bodyPr/>
                    <a:lstStyle/>
                    <a:p>
                      <a:pPr marL="0" marR="0" lvl="0" indent="0" algn="ctr" rtl="0">
                        <a:spcBef>
                          <a:spcPts val="0"/>
                        </a:spcBef>
                        <a:spcAft>
                          <a:spcPts val="0"/>
                        </a:spcAft>
                        <a:buNone/>
                      </a:pPr>
                      <a:r>
                        <a:rPr lang="en-US" sz="1900" u="none" strike="noStrike" cap="none">
                          <a:solidFill>
                            <a:srgbClr val="262626"/>
                          </a:solidFill>
                        </a:rPr>
                        <a:t>289.69</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4"/>
                  </a:ext>
                </a:extLst>
              </a:tr>
            </a:tbl>
          </a:graphicData>
        </a:graphic>
      </p:graphicFrame>
      <p:sp>
        <p:nvSpPr>
          <p:cNvPr id="277" name="Google Shape;277;p11"/>
          <p:cNvSpPr txBox="1"/>
          <p:nvPr/>
        </p:nvSpPr>
        <p:spPr>
          <a:xfrm>
            <a:off x="5877017" y="2915786"/>
            <a:ext cx="512241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When education duration for each activation function is compared, it is clear that ReLU and LReLU perform better than both logistic functions. The algorithm for logistic functions involve multiple mathematical calculations involving exponentials while ReLU and LReLU contain only a couple of if statements. It is important to note that the education times on the table are measured with by averaging the times of educations with 1000 iterations.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Results – Test Error</a:t>
            </a:r>
            <a:endParaRPr/>
          </a:p>
        </p:txBody>
      </p:sp>
      <p:graphicFrame>
        <p:nvGraphicFramePr>
          <p:cNvPr id="283" name="Google Shape;283;p12"/>
          <p:cNvGraphicFramePr/>
          <p:nvPr/>
        </p:nvGraphicFramePr>
        <p:xfrm>
          <a:off x="1604316" y="2725444"/>
          <a:ext cx="3181700" cy="2689000"/>
        </p:xfrm>
        <a:graphic>
          <a:graphicData uri="http://schemas.openxmlformats.org/drawingml/2006/table">
            <a:tbl>
              <a:tblPr firstRow="1" firstCol="1" bandRow="1">
                <a:noFill/>
                <a:tableStyleId>{88C7EC35-831B-42B6-9C42-AE3170887320}</a:tableStyleId>
              </a:tblPr>
              <a:tblGrid>
                <a:gridCol w="1521025">
                  <a:extLst>
                    <a:ext uri="{9D8B030D-6E8A-4147-A177-3AD203B41FA5}">
                      <a16:colId xmlns:a16="http://schemas.microsoft.com/office/drawing/2014/main" val="20000"/>
                    </a:ext>
                  </a:extLst>
                </a:gridCol>
                <a:gridCol w="1660675">
                  <a:extLst>
                    <a:ext uri="{9D8B030D-6E8A-4147-A177-3AD203B41FA5}">
                      <a16:colId xmlns:a16="http://schemas.microsoft.com/office/drawing/2014/main" val="20001"/>
                    </a:ext>
                  </a:extLst>
                </a:gridCol>
              </a:tblGrid>
              <a:tr h="684200">
                <a:tc>
                  <a:txBody>
                    <a:bodyPr/>
                    <a:lstStyle/>
                    <a:p>
                      <a:pPr marL="0" marR="0" lvl="0" indent="0" algn="ctr" rtl="0">
                        <a:spcBef>
                          <a:spcPts val="0"/>
                        </a:spcBef>
                        <a:spcAft>
                          <a:spcPts val="0"/>
                        </a:spcAft>
                        <a:buNone/>
                      </a:pPr>
                      <a:r>
                        <a:rPr lang="en-US" sz="1900" u="none" strike="noStrike" cap="none"/>
                        <a:t>Activation Function</a:t>
                      </a:r>
                      <a:endParaRPr sz="1900" u="none" strike="noStrike" cap="none"/>
                    </a:p>
                  </a:txBody>
                  <a:tcPr marL="97750" marR="97750" marT="48875" marB="48875">
                    <a:solidFill>
                      <a:srgbClr val="4E3434"/>
                    </a:solidFill>
                  </a:tcPr>
                </a:tc>
                <a:tc>
                  <a:txBody>
                    <a:bodyPr/>
                    <a:lstStyle/>
                    <a:p>
                      <a:pPr marL="0" marR="0" lvl="0" indent="0" algn="ctr" rtl="0">
                        <a:spcBef>
                          <a:spcPts val="0"/>
                        </a:spcBef>
                        <a:spcAft>
                          <a:spcPts val="0"/>
                        </a:spcAft>
                        <a:buNone/>
                      </a:pPr>
                      <a:r>
                        <a:rPr lang="en-US" sz="1900" u="none" strike="noStrike" cap="none"/>
                        <a:t>Test Error</a:t>
                      </a:r>
                      <a:endParaRPr sz="1900" u="none" strike="noStrike" cap="none"/>
                    </a:p>
                    <a:p>
                      <a:pPr marL="0" marR="0" lvl="0" indent="0" algn="ctr" rtl="0">
                        <a:spcBef>
                          <a:spcPts val="0"/>
                        </a:spcBef>
                        <a:spcAft>
                          <a:spcPts val="0"/>
                        </a:spcAft>
                        <a:buNone/>
                      </a:pPr>
                      <a:r>
                        <a:rPr lang="en-US" sz="1900" u="none" strike="noStrike" cap="none"/>
                        <a:t>[%]</a:t>
                      </a:r>
                      <a:endParaRPr sz="1900" u="none" strike="noStrike" cap="none"/>
                    </a:p>
                  </a:txBody>
                  <a:tcPr marL="97750" marR="97750" marT="48875" marB="48875">
                    <a:solidFill>
                      <a:srgbClr val="4E3434"/>
                    </a:solidFill>
                  </a:tcPr>
                </a:tc>
                <a:extLst>
                  <a:ext uri="{0D108BD9-81ED-4DB2-BD59-A6C34878D82A}">
                    <a16:rowId xmlns:a16="http://schemas.microsoft.com/office/drawing/2014/main" val="10000"/>
                  </a:ext>
                </a:extLst>
              </a:tr>
              <a:tr h="501200">
                <a:tc>
                  <a:txBody>
                    <a:bodyPr/>
                    <a:lstStyle/>
                    <a:p>
                      <a:pPr marL="0" marR="0" lvl="0" indent="0" algn="ctr" rtl="0">
                        <a:spcBef>
                          <a:spcPts val="0"/>
                        </a:spcBef>
                        <a:spcAft>
                          <a:spcPts val="0"/>
                        </a:spcAft>
                        <a:buNone/>
                      </a:pPr>
                      <a:r>
                        <a:rPr lang="en-US" sz="1900" u="none" strike="noStrike" cap="none"/>
                        <a:t>Sigmoid</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48.13</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1"/>
                  </a:ext>
                </a:extLst>
              </a:tr>
              <a:tr h="501200">
                <a:tc>
                  <a:txBody>
                    <a:bodyPr/>
                    <a:lstStyle/>
                    <a:p>
                      <a:pPr marL="0" marR="0" lvl="0" indent="0" algn="ctr" rtl="0">
                        <a:spcBef>
                          <a:spcPts val="0"/>
                        </a:spcBef>
                        <a:spcAft>
                          <a:spcPts val="0"/>
                        </a:spcAft>
                        <a:buNone/>
                      </a:pPr>
                      <a:r>
                        <a:rPr lang="en-US" sz="1900" u="none" strike="noStrike" cap="none"/>
                        <a:t>Tanh</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57.4</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2"/>
                  </a:ext>
                </a:extLst>
              </a:tr>
              <a:tr h="501200">
                <a:tc>
                  <a:txBody>
                    <a:bodyPr/>
                    <a:lstStyle/>
                    <a:p>
                      <a:pPr marL="0" marR="0" lvl="0" indent="0" algn="ctr" rtl="0">
                        <a:spcBef>
                          <a:spcPts val="0"/>
                        </a:spcBef>
                        <a:spcAft>
                          <a:spcPts val="0"/>
                        </a:spcAft>
                        <a:buNone/>
                      </a:pPr>
                      <a:r>
                        <a:rPr lang="en-US" sz="1900" u="none" strike="noStrike" cap="none"/>
                        <a:t>ReLU</a:t>
                      </a:r>
                      <a:endParaRPr sz="1900" u="none" strike="noStrike" cap="none"/>
                    </a:p>
                  </a:txBody>
                  <a:tcPr marL="97750" marR="97750" marT="48875" marB="48875" anchor="ctr"/>
                </a:tc>
                <a:tc>
                  <a:txBody>
                    <a:bodyPr/>
                    <a:lstStyle/>
                    <a:p>
                      <a:pPr marL="0" marR="0" lvl="0" indent="0" algn="ctr" rtl="0">
                        <a:lnSpc>
                          <a:spcPct val="100000"/>
                        </a:lnSpc>
                        <a:spcBef>
                          <a:spcPts val="0"/>
                        </a:spcBef>
                        <a:spcAft>
                          <a:spcPts val="0"/>
                        </a:spcAft>
                        <a:buClr>
                          <a:srgbClr val="262626"/>
                        </a:buClr>
                        <a:buSzPts val="1900"/>
                        <a:buFont typeface="Trebuchet MS"/>
                        <a:buNone/>
                      </a:pPr>
                      <a:r>
                        <a:rPr lang="en-US" sz="1900" u="none" strike="noStrike" cap="none">
                          <a:solidFill>
                            <a:srgbClr val="262626"/>
                          </a:solidFill>
                        </a:rPr>
                        <a:t>52.77</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3"/>
                  </a:ext>
                </a:extLst>
              </a:tr>
              <a:tr h="501200">
                <a:tc>
                  <a:txBody>
                    <a:bodyPr/>
                    <a:lstStyle/>
                    <a:p>
                      <a:pPr marL="0" marR="0" lvl="0" indent="0" algn="ctr" rtl="0">
                        <a:spcBef>
                          <a:spcPts val="0"/>
                        </a:spcBef>
                        <a:spcAft>
                          <a:spcPts val="0"/>
                        </a:spcAft>
                        <a:buNone/>
                      </a:pPr>
                      <a:r>
                        <a:rPr lang="en-US" sz="1900" u="none" strike="noStrike" cap="none"/>
                        <a:t>LReLU</a:t>
                      </a:r>
                      <a:endParaRPr sz="1900" u="none" strike="noStrike" cap="none"/>
                    </a:p>
                  </a:txBody>
                  <a:tcPr marL="97750" marR="97750" marT="48875" marB="48875" anchor="ctr"/>
                </a:tc>
                <a:tc>
                  <a:txBody>
                    <a:bodyPr/>
                    <a:lstStyle/>
                    <a:p>
                      <a:pPr marL="0" marR="0" lvl="0" indent="0" algn="ctr" rtl="0">
                        <a:spcBef>
                          <a:spcPts val="0"/>
                        </a:spcBef>
                        <a:spcAft>
                          <a:spcPts val="0"/>
                        </a:spcAft>
                        <a:buNone/>
                      </a:pPr>
                      <a:r>
                        <a:rPr lang="en-US" sz="1900" u="none" strike="noStrike" cap="none">
                          <a:solidFill>
                            <a:srgbClr val="262626"/>
                          </a:solidFill>
                        </a:rPr>
                        <a:t>57.14</a:t>
                      </a:r>
                      <a:endParaRPr sz="1900" u="none" strike="noStrike" cap="none">
                        <a:solidFill>
                          <a:srgbClr val="262626"/>
                        </a:solidFill>
                      </a:endParaRPr>
                    </a:p>
                  </a:txBody>
                  <a:tcPr marL="97750" marR="97750" marT="48875" marB="48875" anchor="ctr"/>
                </a:tc>
                <a:extLst>
                  <a:ext uri="{0D108BD9-81ED-4DB2-BD59-A6C34878D82A}">
                    <a16:rowId xmlns:a16="http://schemas.microsoft.com/office/drawing/2014/main" val="10004"/>
                  </a:ext>
                </a:extLst>
              </a:tr>
            </a:tbl>
          </a:graphicData>
        </a:graphic>
      </p:graphicFrame>
      <p:sp>
        <p:nvSpPr>
          <p:cNvPr id="284" name="Google Shape;284;p12"/>
          <p:cNvSpPr txBox="1"/>
          <p:nvPr/>
        </p:nvSpPr>
        <p:spPr>
          <a:xfrm>
            <a:off x="5877017" y="2915786"/>
            <a:ext cx="51224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Test error percentages show that the network was not capable of reliably predicting the category of fire. Tests with lower education error have higher test error, which indicate that the data is not reliably correlative. For a more successful prediction, a better data representation is recommended.</a:t>
            </a:r>
            <a:endParaRPr sz="1600">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Bibliography</a:t>
            </a:r>
            <a:endParaRPr/>
          </a:p>
        </p:txBody>
      </p:sp>
      <p:sp>
        <p:nvSpPr>
          <p:cNvPr id="290" name="Google Shape;290;p13"/>
          <p:cNvSpPr txBox="1">
            <a:spLocks noGrp="1"/>
          </p:cNvSpPr>
          <p:nvPr>
            <p:ph type="body" idx="1"/>
          </p:nvPr>
        </p:nvSpPr>
        <p:spPr>
          <a:xfrm>
            <a:off x="680321" y="2336873"/>
            <a:ext cx="9613861" cy="4081682"/>
          </a:xfrm>
          <a:prstGeom prst="rect">
            <a:avLst/>
          </a:prstGeom>
          <a:noFill/>
          <a:ln>
            <a:noFill/>
          </a:ln>
        </p:spPr>
        <p:txBody>
          <a:bodyPr spcFirstLastPara="1" wrap="square" lIns="91425" tIns="45700" rIns="91425" bIns="45700" anchor="t" anchorCtr="0">
            <a:noAutofit/>
          </a:bodyPr>
          <a:lstStyle/>
          <a:p>
            <a:pPr marL="288000" lvl="0" indent="-288000" algn="l" rtl="0">
              <a:lnSpc>
                <a:spcPct val="90000"/>
              </a:lnSpc>
              <a:spcBef>
                <a:spcPts val="0"/>
              </a:spcBef>
              <a:spcAft>
                <a:spcPts val="0"/>
              </a:spcAft>
              <a:buClr>
                <a:schemeClr val="lt1"/>
              </a:buClr>
              <a:buSzPts val="1400"/>
              <a:buNone/>
            </a:pPr>
            <a:r>
              <a:rPr lang="en-US" sz="1400" dirty="0"/>
              <a:t>[1] S. Mishra, "Forest Fire Area", </a:t>
            </a:r>
            <a:r>
              <a:rPr lang="en-US" sz="1400" i="1" dirty="0"/>
              <a:t>Kaggle.com</a:t>
            </a:r>
            <a:r>
              <a:rPr lang="en-US" sz="1400" dirty="0"/>
              <a:t>, 2020. [Online]. Available: https://www.kaggle.com/sumitm004/forest-fire-area. [Accessed: 21- Jan- 2021].</a:t>
            </a:r>
            <a:endParaRPr dirty="0"/>
          </a:p>
          <a:p>
            <a:pPr marL="288000" lvl="0" indent="-288000" algn="l" rtl="0">
              <a:lnSpc>
                <a:spcPct val="90000"/>
              </a:lnSpc>
              <a:spcBef>
                <a:spcPts val="1000"/>
              </a:spcBef>
              <a:spcAft>
                <a:spcPts val="0"/>
              </a:spcAft>
              <a:buClr>
                <a:schemeClr val="lt1"/>
              </a:buClr>
              <a:buSzPts val="1400"/>
              <a:buNone/>
            </a:pPr>
            <a:r>
              <a:rPr lang="en-US" sz="1400" dirty="0"/>
              <a:t>[2] S. Mishra, "Forest Fire Area Predictions and EDA", </a:t>
            </a:r>
            <a:r>
              <a:rPr lang="en-US" sz="1400" i="1" dirty="0"/>
              <a:t>Kaggle.com</a:t>
            </a:r>
            <a:r>
              <a:rPr lang="en-US" sz="1400" dirty="0"/>
              <a:t>, 2021. [Online]. Available: https://www.kaggle.com/sumitm004/forest-fire-area-predictions-and-eda. [Accessed: 21- Jan- 2021].</a:t>
            </a:r>
            <a:endParaRPr dirty="0"/>
          </a:p>
          <a:p>
            <a:pPr marL="288000" lvl="0" indent="-288000" algn="l" rtl="0">
              <a:lnSpc>
                <a:spcPct val="90000"/>
              </a:lnSpc>
              <a:spcBef>
                <a:spcPts val="1000"/>
              </a:spcBef>
              <a:spcAft>
                <a:spcPts val="0"/>
              </a:spcAft>
              <a:buClr>
                <a:schemeClr val="lt1"/>
              </a:buClr>
              <a:buSzPts val="1400"/>
              <a:buNone/>
            </a:pPr>
            <a:r>
              <a:rPr lang="en-US" sz="1400" dirty="0"/>
              <a:t>[3] "Starter: Forest Fire Area", </a:t>
            </a:r>
            <a:r>
              <a:rPr lang="en-US" sz="1400" i="1" dirty="0"/>
              <a:t>Kaggle.com</a:t>
            </a:r>
            <a:r>
              <a:rPr lang="en-US" sz="1400" dirty="0"/>
              <a:t>, 2020. [Online]. Available: https://www.kaggle.com/kerneler/starter-forest-fire-area-926a18c9-0. [Accessed: 21- Jan- 2021].</a:t>
            </a:r>
            <a:endParaRPr dirty="0"/>
          </a:p>
          <a:p>
            <a:pPr marL="288000" lvl="0" indent="-288000" algn="l" rtl="0">
              <a:lnSpc>
                <a:spcPct val="90000"/>
              </a:lnSpc>
              <a:spcBef>
                <a:spcPts val="1000"/>
              </a:spcBef>
              <a:spcAft>
                <a:spcPts val="0"/>
              </a:spcAft>
              <a:buClr>
                <a:schemeClr val="lt1"/>
              </a:buClr>
              <a:buSzPts val="1400"/>
              <a:buNone/>
            </a:pPr>
            <a:r>
              <a:rPr lang="en-US" sz="1400" dirty="0"/>
              <a:t>[4] K. Kumar, "Forest Fire Prediction Using Random Forest", </a:t>
            </a:r>
            <a:r>
              <a:rPr lang="en-US" sz="1400" i="1" dirty="0"/>
              <a:t>Kaggle.com</a:t>
            </a:r>
            <a:r>
              <a:rPr lang="en-US" sz="1400" dirty="0"/>
              <a:t>, 2020. [Online]. Available: https://www.kaggle.com/kishore1999/forest-fire-prediction-using-random-forest. [Accessed: 21- Jan- 2021].</a:t>
            </a:r>
            <a:endParaRPr dirty="0"/>
          </a:p>
          <a:p>
            <a:pPr marL="288000" lvl="0" indent="-288000" algn="l" rtl="0">
              <a:lnSpc>
                <a:spcPct val="90000"/>
              </a:lnSpc>
              <a:spcBef>
                <a:spcPts val="1000"/>
              </a:spcBef>
              <a:spcAft>
                <a:spcPts val="0"/>
              </a:spcAft>
              <a:buClr>
                <a:schemeClr val="lt1"/>
              </a:buClr>
              <a:buSzPts val="1400"/>
              <a:buNone/>
            </a:pPr>
            <a:r>
              <a:rPr lang="en-US" sz="1400" dirty="0"/>
              <a:t>[5] P. Cortez</a:t>
            </a:r>
            <a:r>
              <a:rPr lang="tr-TR" sz="1400" dirty="0"/>
              <a:t> </a:t>
            </a:r>
            <a:r>
              <a:rPr lang="tr-TR" sz="1400" dirty="0" err="1"/>
              <a:t>and</a:t>
            </a:r>
            <a:r>
              <a:rPr lang="en-US" sz="1400" dirty="0"/>
              <a:t> A. </a:t>
            </a:r>
            <a:r>
              <a:rPr lang="en-US" sz="1400" dirty="0" err="1"/>
              <a:t>Morais</a:t>
            </a:r>
            <a:r>
              <a:rPr lang="tr-TR" sz="1400" dirty="0"/>
              <a:t>,</a:t>
            </a:r>
            <a:r>
              <a:rPr lang="en-US" sz="1400" dirty="0"/>
              <a:t> “A Data Mining Approach to Predict Forest Fires using Meteorological Data”, in </a:t>
            </a:r>
            <a:r>
              <a:rPr lang="en-US" sz="1400" i="1" dirty="0"/>
              <a:t>Portuguese Conf. on A.I.</a:t>
            </a:r>
            <a:r>
              <a:rPr lang="en-US" sz="1400" dirty="0"/>
              <a:t>, J. Neves, M. F. Santos and J. Machado Eds., </a:t>
            </a:r>
            <a:r>
              <a:rPr lang="en-US" sz="1400" dirty="0" err="1"/>
              <a:t>Guimarães</a:t>
            </a:r>
            <a:r>
              <a:rPr lang="en-US" sz="1400" dirty="0"/>
              <a:t>, Portugal, Dec. 2007, pp. 512-523. Available:  http://www.dsi.uminho.pt/~pcortez/fires.pdf</a:t>
            </a:r>
            <a:endParaRPr sz="1400" dirty="0"/>
          </a:p>
          <a:p>
            <a:pPr marL="288000" lvl="0" indent="-288000" algn="l" rtl="0">
              <a:lnSpc>
                <a:spcPct val="90000"/>
              </a:lnSpc>
              <a:spcBef>
                <a:spcPts val="1000"/>
              </a:spcBef>
              <a:spcAft>
                <a:spcPts val="0"/>
              </a:spcAft>
              <a:buClr>
                <a:schemeClr val="lt1"/>
              </a:buClr>
              <a:buSzPts val="1400"/>
              <a:buNone/>
            </a:pPr>
            <a:r>
              <a:rPr lang="en-US" sz="1400" dirty="0"/>
              <a:t>[6] “Fire Weather Index (FWI) System,” </a:t>
            </a:r>
            <a:r>
              <a:rPr lang="en-US" sz="1400" i="1" dirty="0"/>
              <a:t>NWCG</a:t>
            </a:r>
            <a:r>
              <a:rPr lang="en-US" sz="1400" dirty="0"/>
              <a:t>. [Online]. Available: https://www.nwcg.gov/publications/pms437/cffdrs/fire-weather-index-system. [Accessed: 22-Jan-2021]. </a:t>
            </a:r>
            <a:endParaRPr sz="1400" dirty="0"/>
          </a:p>
          <a:p>
            <a:pPr marL="288000" lvl="0" indent="-288000" algn="l" rtl="0">
              <a:lnSpc>
                <a:spcPct val="90000"/>
              </a:lnSpc>
              <a:spcBef>
                <a:spcPts val="1000"/>
              </a:spcBef>
              <a:spcAft>
                <a:spcPts val="0"/>
              </a:spcAft>
              <a:buClr>
                <a:schemeClr val="lt1"/>
              </a:buClr>
              <a:buSzPts val="1400"/>
              <a:buNone/>
            </a:pPr>
            <a:r>
              <a:rPr lang="en-US" sz="1400" dirty="0"/>
              <a:t>[7] M. Şerbetçioğlu and V. </a:t>
            </a:r>
            <a:r>
              <a:rPr lang="en-US" sz="1400" dirty="0" err="1"/>
              <a:t>Bulur</a:t>
            </a:r>
            <a:r>
              <a:rPr lang="en-US" sz="1400" dirty="0"/>
              <a:t>, "Multilayer Neural Network", </a:t>
            </a:r>
            <a:r>
              <a:rPr lang="en-US" sz="1400" i="1" dirty="0"/>
              <a:t>GitHub</a:t>
            </a:r>
            <a:r>
              <a:rPr lang="en-US" sz="1400" dirty="0"/>
              <a:t>, 2021. [Online]. Available: https://github.com/meserbetcioglu/MultilayerNN. [Accessed: 22- Jan- 2021].</a:t>
            </a:r>
            <a:endParaRPr dirty="0"/>
          </a:p>
          <a:p>
            <a:pPr marL="288000" lvl="0" indent="-288000" algn="l" rtl="0">
              <a:lnSpc>
                <a:spcPct val="90000"/>
              </a:lnSpc>
              <a:spcBef>
                <a:spcPts val="1000"/>
              </a:spcBef>
              <a:spcAft>
                <a:spcPts val="0"/>
              </a:spcAft>
              <a:buClr>
                <a:schemeClr val="lt1"/>
              </a:buClr>
              <a:buSzPts val="1400"/>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Problem</a:t>
            </a:r>
            <a:endParaRPr/>
          </a:p>
        </p:txBody>
      </p:sp>
      <p:sp>
        <p:nvSpPr>
          <p:cNvPr id="213" name="Google Shape;213;p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Forest fire prediction depends on multiple variables. These variables may or may not correlate with each other and the correlation is unclear. Variables such as the vegetation, time of the day, meteorological data can affect the chances of a fire starting and the area of spread. When faced with such difficult correlations, machine learning becomes a possible solution to make predictions about the subject.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Project</a:t>
            </a:r>
            <a:endParaRPr/>
          </a:p>
        </p:txBody>
      </p:sp>
      <p:sp>
        <p:nvSpPr>
          <p:cNvPr id="219" name="Google Shape;219;p3"/>
          <p:cNvSpPr txBox="1">
            <a:spLocks noGrp="1"/>
          </p:cNvSpPr>
          <p:nvPr>
            <p:ph type="body" idx="1"/>
          </p:nvPr>
        </p:nvSpPr>
        <p:spPr>
          <a:xfrm>
            <a:off x="680321" y="2336873"/>
            <a:ext cx="9613861" cy="41349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In this project, we have constructed a Multilayer Neural Network in order to make predictions about the size of burnt area after a wildfire. As our data, we will be using a forest fire area dataset [1], which have information regarding spatial, temporal and meteorological data as well as the size of burnt area from each fire. We will categorize the burnt area logarithmically and train the network to predict the categories.</a:t>
            </a:r>
            <a:endParaRPr/>
          </a:p>
          <a:p>
            <a:pPr marL="0" lvl="0" indent="0" algn="l" rtl="0">
              <a:lnSpc>
                <a:spcPct val="90000"/>
              </a:lnSpc>
              <a:spcBef>
                <a:spcPts val="1000"/>
              </a:spcBef>
              <a:spcAft>
                <a:spcPts val="0"/>
              </a:spcAft>
              <a:buClr>
                <a:schemeClr val="lt1"/>
              </a:buClr>
              <a:buSzPts val="2400"/>
              <a:buNone/>
            </a:pPr>
            <a:r>
              <a:rPr lang="en-US"/>
              <a:t>There have been different studies that show the correlation between variables [2][3] and predict the burnt area using different methods such as random forest, multilayer neural network and support vector machines [4][5].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Dataset</a:t>
            </a:r>
            <a:endParaRPr/>
          </a:p>
        </p:txBody>
      </p:sp>
      <p:sp>
        <p:nvSpPr>
          <p:cNvPr id="225" name="Google Shape;225;p4"/>
          <p:cNvSpPr txBox="1">
            <a:spLocks noGrp="1"/>
          </p:cNvSpPr>
          <p:nvPr>
            <p:ph type="body" idx="1"/>
          </p:nvPr>
        </p:nvSpPr>
        <p:spPr>
          <a:xfrm>
            <a:off x="7205584" y="2381673"/>
            <a:ext cx="2266889" cy="3927286"/>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295"/>
              <a:buNone/>
            </a:pPr>
            <a:r>
              <a:rPr lang="en-US" sz="1295"/>
              <a:t>Dataset Contents:</a:t>
            </a:r>
            <a:endParaRPr/>
          </a:p>
          <a:p>
            <a:pPr marL="228600" lvl="0" indent="-228600" algn="l" rtl="0">
              <a:lnSpc>
                <a:spcPct val="70000"/>
              </a:lnSpc>
              <a:spcBef>
                <a:spcPts val="1000"/>
              </a:spcBef>
              <a:spcAft>
                <a:spcPts val="0"/>
              </a:spcAft>
              <a:buClr>
                <a:schemeClr val="lt1"/>
              </a:buClr>
              <a:buSzPts val="1295"/>
              <a:buChar char="•"/>
            </a:pPr>
            <a:r>
              <a:rPr lang="en-US" sz="1295"/>
              <a:t>X Coordinate</a:t>
            </a:r>
            <a:endParaRPr/>
          </a:p>
          <a:p>
            <a:pPr marL="228600" lvl="0" indent="-228600" algn="l" rtl="0">
              <a:lnSpc>
                <a:spcPct val="70000"/>
              </a:lnSpc>
              <a:spcBef>
                <a:spcPts val="1000"/>
              </a:spcBef>
              <a:spcAft>
                <a:spcPts val="0"/>
              </a:spcAft>
              <a:buClr>
                <a:schemeClr val="lt1"/>
              </a:buClr>
              <a:buSzPts val="1295"/>
              <a:buChar char="•"/>
            </a:pPr>
            <a:r>
              <a:rPr lang="en-US" sz="1295"/>
              <a:t>Y Coordinate</a:t>
            </a:r>
            <a:endParaRPr/>
          </a:p>
          <a:p>
            <a:pPr marL="228600" lvl="0" indent="-228600" algn="l" rtl="0">
              <a:lnSpc>
                <a:spcPct val="70000"/>
              </a:lnSpc>
              <a:spcBef>
                <a:spcPts val="1000"/>
              </a:spcBef>
              <a:spcAft>
                <a:spcPts val="0"/>
              </a:spcAft>
              <a:buClr>
                <a:schemeClr val="lt1"/>
              </a:buClr>
              <a:buSzPts val="1295"/>
              <a:buChar char="•"/>
            </a:pPr>
            <a:r>
              <a:rPr lang="en-US" sz="1295"/>
              <a:t>Month</a:t>
            </a:r>
            <a:endParaRPr/>
          </a:p>
          <a:p>
            <a:pPr marL="228600" lvl="0" indent="-228600" algn="l" rtl="0">
              <a:lnSpc>
                <a:spcPct val="70000"/>
              </a:lnSpc>
              <a:spcBef>
                <a:spcPts val="1000"/>
              </a:spcBef>
              <a:spcAft>
                <a:spcPts val="0"/>
              </a:spcAft>
              <a:buClr>
                <a:schemeClr val="lt1"/>
              </a:buClr>
              <a:buSzPts val="1295"/>
              <a:buChar char="•"/>
            </a:pPr>
            <a:r>
              <a:rPr lang="en-US" sz="1295"/>
              <a:t>Day</a:t>
            </a:r>
            <a:endParaRPr/>
          </a:p>
          <a:p>
            <a:pPr marL="228600" lvl="0" indent="-228600" algn="l" rtl="0">
              <a:lnSpc>
                <a:spcPct val="70000"/>
              </a:lnSpc>
              <a:spcBef>
                <a:spcPts val="1000"/>
              </a:spcBef>
              <a:spcAft>
                <a:spcPts val="0"/>
              </a:spcAft>
              <a:buClr>
                <a:schemeClr val="lt1"/>
              </a:buClr>
              <a:buSzPts val="1295"/>
              <a:buChar char="•"/>
            </a:pPr>
            <a:r>
              <a:rPr lang="en-US" sz="1295"/>
              <a:t>FFMC Index</a:t>
            </a:r>
            <a:endParaRPr/>
          </a:p>
          <a:p>
            <a:pPr marL="228600" lvl="0" indent="-228600" algn="l" rtl="0">
              <a:lnSpc>
                <a:spcPct val="70000"/>
              </a:lnSpc>
              <a:spcBef>
                <a:spcPts val="1000"/>
              </a:spcBef>
              <a:spcAft>
                <a:spcPts val="0"/>
              </a:spcAft>
              <a:buClr>
                <a:schemeClr val="lt1"/>
              </a:buClr>
              <a:buSzPts val="1295"/>
              <a:buChar char="•"/>
            </a:pPr>
            <a:r>
              <a:rPr lang="en-US" sz="1295"/>
              <a:t>DMC Index</a:t>
            </a:r>
            <a:endParaRPr/>
          </a:p>
          <a:p>
            <a:pPr marL="228600" lvl="0" indent="-228600" algn="l" rtl="0">
              <a:lnSpc>
                <a:spcPct val="70000"/>
              </a:lnSpc>
              <a:spcBef>
                <a:spcPts val="1000"/>
              </a:spcBef>
              <a:spcAft>
                <a:spcPts val="0"/>
              </a:spcAft>
              <a:buClr>
                <a:schemeClr val="lt1"/>
              </a:buClr>
              <a:buSzPts val="1295"/>
              <a:buChar char="•"/>
            </a:pPr>
            <a:r>
              <a:rPr lang="en-US" sz="1295"/>
              <a:t>DC Index</a:t>
            </a:r>
            <a:endParaRPr/>
          </a:p>
          <a:p>
            <a:pPr marL="228600" lvl="0" indent="-228600" algn="l" rtl="0">
              <a:lnSpc>
                <a:spcPct val="70000"/>
              </a:lnSpc>
              <a:spcBef>
                <a:spcPts val="1000"/>
              </a:spcBef>
              <a:spcAft>
                <a:spcPts val="0"/>
              </a:spcAft>
              <a:buClr>
                <a:schemeClr val="lt1"/>
              </a:buClr>
              <a:buSzPts val="1295"/>
              <a:buChar char="•"/>
            </a:pPr>
            <a:r>
              <a:rPr lang="en-US" sz="1295"/>
              <a:t>ISI Index</a:t>
            </a:r>
            <a:endParaRPr/>
          </a:p>
          <a:p>
            <a:pPr marL="228600" lvl="0" indent="-228600" algn="l" rtl="0">
              <a:lnSpc>
                <a:spcPct val="70000"/>
              </a:lnSpc>
              <a:spcBef>
                <a:spcPts val="1000"/>
              </a:spcBef>
              <a:spcAft>
                <a:spcPts val="0"/>
              </a:spcAft>
              <a:buClr>
                <a:schemeClr val="lt1"/>
              </a:buClr>
              <a:buSzPts val="1295"/>
              <a:buChar char="•"/>
            </a:pPr>
            <a:r>
              <a:rPr lang="en-US" sz="1295"/>
              <a:t>Temperature</a:t>
            </a:r>
            <a:endParaRPr/>
          </a:p>
          <a:p>
            <a:pPr marL="228600" lvl="0" indent="-228600" algn="l" rtl="0">
              <a:lnSpc>
                <a:spcPct val="70000"/>
              </a:lnSpc>
              <a:spcBef>
                <a:spcPts val="1000"/>
              </a:spcBef>
              <a:spcAft>
                <a:spcPts val="0"/>
              </a:spcAft>
              <a:buClr>
                <a:schemeClr val="lt1"/>
              </a:buClr>
              <a:buSzPts val="1295"/>
              <a:buChar char="•"/>
            </a:pPr>
            <a:r>
              <a:rPr lang="en-US" sz="1295"/>
              <a:t>Relative humidity</a:t>
            </a:r>
            <a:endParaRPr/>
          </a:p>
          <a:p>
            <a:pPr marL="228600" lvl="0" indent="-228600" algn="l" rtl="0">
              <a:lnSpc>
                <a:spcPct val="70000"/>
              </a:lnSpc>
              <a:spcBef>
                <a:spcPts val="1000"/>
              </a:spcBef>
              <a:spcAft>
                <a:spcPts val="0"/>
              </a:spcAft>
              <a:buClr>
                <a:schemeClr val="lt1"/>
              </a:buClr>
              <a:buSzPts val="1295"/>
              <a:buChar char="•"/>
            </a:pPr>
            <a:r>
              <a:rPr lang="en-US" sz="1295"/>
              <a:t>Wind</a:t>
            </a:r>
            <a:endParaRPr/>
          </a:p>
          <a:p>
            <a:pPr marL="228600" lvl="0" indent="-228600" algn="l" rtl="0">
              <a:lnSpc>
                <a:spcPct val="70000"/>
              </a:lnSpc>
              <a:spcBef>
                <a:spcPts val="1000"/>
              </a:spcBef>
              <a:spcAft>
                <a:spcPts val="0"/>
              </a:spcAft>
              <a:buClr>
                <a:schemeClr val="lt1"/>
              </a:buClr>
              <a:buSzPts val="1295"/>
              <a:buChar char="•"/>
            </a:pPr>
            <a:r>
              <a:rPr lang="en-US" sz="1295"/>
              <a:t>Rain</a:t>
            </a:r>
            <a:endParaRPr/>
          </a:p>
          <a:p>
            <a:pPr marL="228600" lvl="0" indent="-228600" algn="l" rtl="0">
              <a:lnSpc>
                <a:spcPct val="70000"/>
              </a:lnSpc>
              <a:spcBef>
                <a:spcPts val="1000"/>
              </a:spcBef>
              <a:spcAft>
                <a:spcPts val="0"/>
              </a:spcAft>
              <a:buClr>
                <a:schemeClr val="lt1"/>
              </a:buClr>
              <a:buSzPts val="1295"/>
              <a:buChar char="•"/>
            </a:pPr>
            <a:r>
              <a:rPr lang="en-US" sz="1295"/>
              <a:t>Burnt Area </a:t>
            </a:r>
            <a:endParaRPr sz="647"/>
          </a:p>
        </p:txBody>
      </p:sp>
      <p:sp>
        <p:nvSpPr>
          <p:cNvPr id="226" name="Google Shape;226;p4"/>
          <p:cNvSpPr txBox="1"/>
          <p:nvPr/>
        </p:nvSpPr>
        <p:spPr>
          <a:xfrm>
            <a:off x="680321" y="2133924"/>
            <a:ext cx="5190976" cy="47551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The dataset [1] contains information about 517 fires from the Montesinho natural park in Portugal. There are 13 variables present in the dataset. These variables are listed.</a:t>
            </a:r>
            <a:endParaRPr/>
          </a:p>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lt1"/>
                </a:solidFill>
                <a:latin typeface="Trebuchet MS"/>
                <a:ea typeface="Trebuchet MS"/>
                <a:cs typeface="Trebuchet MS"/>
                <a:sym typeface="Trebuchet MS"/>
              </a:rPr>
              <a:t>FFMC, DMC, DC and ISI indexes are indexes that are denoted by Fire Weather Index System [6]. These indexes are used by National Wildfire Coordinating Group in order to rate the danger of a fire.</a:t>
            </a:r>
            <a:endParaRPr/>
          </a:p>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lt1"/>
                </a:solidFill>
                <a:latin typeface="Trebuchet MS"/>
                <a:ea typeface="Trebuchet MS"/>
                <a:cs typeface="Trebuchet MS"/>
                <a:sym typeface="Trebuchet MS"/>
              </a:rPr>
              <a:t>Also, there is a large amount of samples with 0 valued burnt area in the dataset. What this means is that the burnt area for that particular fire was smaller than 100m2.</a:t>
            </a:r>
            <a:endParaRPr/>
          </a:p>
          <a:p>
            <a:pPr marL="0" marR="0" lvl="0" indent="0" algn="l" rtl="0">
              <a:spcBef>
                <a:spcPts val="0"/>
              </a:spcBef>
              <a:spcAft>
                <a:spcPts val="0"/>
              </a:spcAft>
              <a:buNone/>
            </a:pPr>
            <a:endParaRPr sz="15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Multilayer Neural Network</a:t>
            </a:r>
            <a:endParaRPr/>
          </a:p>
        </p:txBody>
      </p:sp>
      <p:sp>
        <p:nvSpPr>
          <p:cNvPr id="232" name="Google Shape;232;p5"/>
          <p:cNvSpPr txBox="1">
            <a:spLocks noGrp="1"/>
          </p:cNvSpPr>
          <p:nvPr>
            <p:ph type="body" idx="1"/>
          </p:nvPr>
        </p:nvSpPr>
        <p:spPr>
          <a:xfrm>
            <a:off x="680321" y="2336873"/>
            <a:ext cx="9613861" cy="40905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Multilayer Neural Network is a construct that is originally designed to simulate the behavior of a human brain. The network is formed of layers and each layer has a number of neurons in them. With proper excitation, these neurons fire a signal forward, which then feeds into other neurons.</a:t>
            </a:r>
            <a:endParaRPr/>
          </a:p>
          <a:p>
            <a:pPr marL="0" lvl="0" indent="0" algn="l" rtl="0">
              <a:lnSpc>
                <a:spcPct val="90000"/>
              </a:lnSpc>
              <a:spcBef>
                <a:spcPts val="1000"/>
              </a:spcBef>
              <a:spcAft>
                <a:spcPts val="0"/>
              </a:spcAft>
              <a:buClr>
                <a:schemeClr val="lt1"/>
              </a:buClr>
              <a:buSzPts val="2400"/>
              <a:buNone/>
            </a:pPr>
            <a:r>
              <a:rPr lang="en-US"/>
              <a:t>Each neuron has an input vector, a weight vector and an activation function. The input vector is multiplied by weight vector in order to get the argument of activation function. Output of the activation function determine the excitation of the neuron. The selection of activation function is important for constructing an efficient neural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Activation Functions</a:t>
            </a:r>
            <a:endParaRPr/>
          </a:p>
        </p:txBody>
      </p:sp>
      <p:sp>
        <p:nvSpPr>
          <p:cNvPr id="238" name="Google Shape;238;p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Traditionally, logistic activation functions such as sigmoid and tangent hyperbolic functions are used in multilayer neural networks. However, more modern networks use more efficient activation functions such as rectified linear unit (ReLU) and leaky rectified linear unit (LReLU) functions. This project will cover different types of activation functions and their performance for the present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7"/>
          <p:cNvSpPr txBox="1">
            <a:spLocks noGrp="1"/>
          </p:cNvSpPr>
          <p:nvPr>
            <p:ph type="title" idx="4294967295"/>
          </p:nvPr>
        </p:nvSpPr>
        <p:spPr>
          <a:xfrm>
            <a:off x="3256457" y="210292"/>
            <a:ext cx="9613900" cy="1081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Activation Functions</a:t>
            </a:r>
            <a:endParaRPr/>
          </a:p>
        </p:txBody>
      </p:sp>
      <p:pic>
        <p:nvPicPr>
          <p:cNvPr id="244" name="Google Shape;244;p7"/>
          <p:cNvPicPr preferRelativeResize="0"/>
          <p:nvPr/>
        </p:nvPicPr>
        <p:blipFill rotWithShape="1">
          <a:blip r:embed="rId3">
            <a:alphaModFix/>
          </a:blip>
          <a:srcRect/>
          <a:stretch/>
        </p:blipFill>
        <p:spPr>
          <a:xfrm>
            <a:off x="686588" y="1316738"/>
            <a:ext cx="3511303" cy="2633477"/>
          </a:xfrm>
          <a:prstGeom prst="rect">
            <a:avLst/>
          </a:prstGeom>
          <a:noFill/>
          <a:ln>
            <a:noFill/>
          </a:ln>
        </p:spPr>
      </p:pic>
      <p:pic>
        <p:nvPicPr>
          <p:cNvPr id="245" name="Google Shape;245;p7"/>
          <p:cNvPicPr preferRelativeResize="0"/>
          <p:nvPr/>
        </p:nvPicPr>
        <p:blipFill rotWithShape="1">
          <a:blip r:embed="rId4">
            <a:alphaModFix/>
          </a:blip>
          <a:srcRect/>
          <a:stretch/>
        </p:blipFill>
        <p:spPr>
          <a:xfrm>
            <a:off x="686587" y="4089769"/>
            <a:ext cx="3511303" cy="2633477"/>
          </a:xfrm>
          <a:prstGeom prst="rect">
            <a:avLst/>
          </a:prstGeom>
          <a:noFill/>
          <a:ln>
            <a:noFill/>
          </a:ln>
        </p:spPr>
      </p:pic>
      <p:pic>
        <p:nvPicPr>
          <p:cNvPr id="246" name="Google Shape;246;p7"/>
          <p:cNvPicPr preferRelativeResize="0"/>
          <p:nvPr/>
        </p:nvPicPr>
        <p:blipFill rotWithShape="1">
          <a:blip r:embed="rId5">
            <a:alphaModFix/>
          </a:blip>
          <a:srcRect/>
          <a:stretch/>
        </p:blipFill>
        <p:spPr>
          <a:xfrm>
            <a:off x="6307756" y="1316738"/>
            <a:ext cx="3511303" cy="2633477"/>
          </a:xfrm>
          <a:prstGeom prst="rect">
            <a:avLst/>
          </a:prstGeom>
          <a:noFill/>
          <a:ln>
            <a:noFill/>
          </a:ln>
        </p:spPr>
      </p:pic>
      <p:sp>
        <p:nvSpPr>
          <p:cNvPr id="247" name="Google Shape;247;p7"/>
          <p:cNvSpPr txBox="1"/>
          <p:nvPr/>
        </p:nvSpPr>
        <p:spPr>
          <a:xfrm>
            <a:off x="4237815" y="1943351"/>
            <a:ext cx="1918262" cy="1082284"/>
          </a:xfrm>
          <a:prstGeom prst="rect">
            <a:avLst/>
          </a:prstGeom>
          <a:blipFill rotWithShape="1">
            <a:blip r:embed="rId6">
              <a:alphaModFix/>
            </a:blip>
            <a:stretch>
              <a:fillRect l="-1586" t="-22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Trebuchet MS"/>
                <a:ea typeface="Trebuchet MS"/>
                <a:cs typeface="Trebuchet MS"/>
                <a:sym typeface="Trebuchet MS"/>
              </a:rPr>
              <a:t> </a:t>
            </a:r>
            <a:endParaRPr/>
          </a:p>
        </p:txBody>
      </p:sp>
      <p:sp>
        <p:nvSpPr>
          <p:cNvPr id="248" name="Google Shape;248;p7"/>
          <p:cNvSpPr txBox="1"/>
          <p:nvPr/>
        </p:nvSpPr>
        <p:spPr>
          <a:xfrm>
            <a:off x="9890374" y="1943351"/>
            <a:ext cx="2301626" cy="1380250"/>
          </a:xfrm>
          <a:prstGeom prst="rect">
            <a:avLst/>
          </a:prstGeom>
          <a:blipFill rotWithShape="1">
            <a:blip r:embed="rId7">
              <a:alphaModFix/>
            </a:blip>
            <a:stretch>
              <a:fillRect l="-1322" t="-17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Trebuchet MS"/>
                <a:ea typeface="Trebuchet MS"/>
                <a:cs typeface="Trebuchet MS"/>
                <a:sym typeface="Trebuchet MS"/>
              </a:rPr>
              <a:t> </a:t>
            </a:r>
            <a:endParaRPr/>
          </a:p>
        </p:txBody>
      </p:sp>
      <p:sp>
        <p:nvSpPr>
          <p:cNvPr id="249" name="Google Shape;249;p7"/>
          <p:cNvSpPr txBox="1"/>
          <p:nvPr/>
        </p:nvSpPr>
        <p:spPr>
          <a:xfrm>
            <a:off x="4269204" y="4627544"/>
            <a:ext cx="1918262" cy="1113253"/>
          </a:xfrm>
          <a:prstGeom prst="rect">
            <a:avLst/>
          </a:prstGeom>
          <a:blipFill rotWithShape="1">
            <a:blip r:embed="rId8">
              <a:alphaModFix/>
            </a:blip>
            <a:stretch>
              <a:fillRect l="-1586" t="-218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Trebuchet MS"/>
                <a:ea typeface="Trebuchet MS"/>
                <a:cs typeface="Trebuchet MS"/>
                <a:sym typeface="Trebuchet MS"/>
              </a:rPr>
              <a:t> </a:t>
            </a:r>
            <a:endParaRPr/>
          </a:p>
        </p:txBody>
      </p:sp>
      <p:sp>
        <p:nvSpPr>
          <p:cNvPr id="250" name="Google Shape;250;p7"/>
          <p:cNvSpPr txBox="1"/>
          <p:nvPr/>
        </p:nvSpPr>
        <p:spPr>
          <a:xfrm>
            <a:off x="9890373" y="4627544"/>
            <a:ext cx="2301626" cy="1134028"/>
          </a:xfrm>
          <a:prstGeom prst="rect">
            <a:avLst/>
          </a:prstGeom>
          <a:blipFill rotWithShape="1">
            <a:blip r:embed="rId9">
              <a:alphaModFix/>
            </a:blip>
            <a:stretch>
              <a:fillRect l="-1322" t="-215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Trebuchet MS"/>
                <a:ea typeface="Trebuchet MS"/>
                <a:cs typeface="Trebuchet MS"/>
                <a:sym typeface="Trebuchet MS"/>
              </a:rPr>
              <a:t> </a:t>
            </a:r>
            <a:endParaRPr/>
          </a:p>
        </p:txBody>
      </p:sp>
      <p:pic>
        <p:nvPicPr>
          <p:cNvPr id="251" name="Google Shape;251;p7"/>
          <p:cNvPicPr preferRelativeResize="0"/>
          <p:nvPr/>
        </p:nvPicPr>
        <p:blipFill rotWithShape="1">
          <a:blip r:embed="rId10">
            <a:alphaModFix/>
          </a:blip>
          <a:srcRect/>
          <a:stretch/>
        </p:blipFill>
        <p:spPr>
          <a:xfrm>
            <a:off x="6307756" y="4089769"/>
            <a:ext cx="3511303" cy="2633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Multilayer Neural Network</a:t>
            </a:r>
            <a:endParaRPr/>
          </a:p>
        </p:txBody>
      </p:sp>
      <p:sp>
        <p:nvSpPr>
          <p:cNvPr id="257" name="Google Shape;257;p8"/>
          <p:cNvSpPr txBox="1">
            <a:spLocks noGrp="1"/>
          </p:cNvSpPr>
          <p:nvPr>
            <p:ph type="body" idx="1"/>
          </p:nvPr>
        </p:nvSpPr>
        <p:spPr>
          <a:xfrm>
            <a:off x="680321" y="2109711"/>
            <a:ext cx="10515600" cy="5239318"/>
          </a:xfrm>
          <a:prstGeom prst="rect">
            <a:avLst/>
          </a:prstGeom>
          <a:blipFill rotWithShape="1">
            <a:blip r:embed="rId3">
              <a:alphaModFix/>
            </a:blip>
            <a:stretch>
              <a:fillRect l="-405" t="-1046" r="-92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400"/>
              <a:buChar char="•"/>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Multilayer Neural Network</a:t>
            </a:r>
            <a:endParaRPr/>
          </a:p>
        </p:txBody>
      </p:sp>
      <p:sp>
        <p:nvSpPr>
          <p:cNvPr id="263" name="Google Shape;263;p9"/>
          <p:cNvSpPr txBox="1">
            <a:spLocks noGrp="1"/>
          </p:cNvSpPr>
          <p:nvPr>
            <p:ph type="body" idx="1"/>
          </p:nvPr>
        </p:nvSpPr>
        <p:spPr>
          <a:xfrm>
            <a:off x="680321" y="2336873"/>
            <a:ext cx="9750941" cy="441015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lt1"/>
              </a:buClr>
              <a:buSzPts val="2000"/>
              <a:buNone/>
            </a:pPr>
            <a:r>
              <a:rPr lang="en-US" sz="2000"/>
              <a:t>Network will have an input layer, an output layer and two hidden layers in between. Since there are four categories of fires, the output layer will contain 4 neurons with binary outputs. Therefore, for the output layer, sigmoid function will be used through the whole project. For other layers, different activation functions will be tested for performance. Network parameters will be selected as;</a:t>
            </a:r>
            <a:endParaRPr/>
          </a:p>
          <a:p>
            <a:pPr marL="228600" lvl="0" indent="-228600" algn="l" rtl="0">
              <a:lnSpc>
                <a:spcPct val="80000"/>
              </a:lnSpc>
              <a:spcBef>
                <a:spcPts val="1000"/>
              </a:spcBef>
              <a:spcAft>
                <a:spcPts val="0"/>
              </a:spcAft>
              <a:buClr>
                <a:schemeClr val="lt1"/>
              </a:buClr>
              <a:buSzPts val="2000"/>
              <a:buChar char="•"/>
            </a:pPr>
            <a:r>
              <a:rPr lang="en-US" sz="2000"/>
              <a:t>Learning Rate = 0.01</a:t>
            </a:r>
            <a:endParaRPr/>
          </a:p>
          <a:p>
            <a:pPr marL="228600" lvl="0" indent="-228600" algn="l" rtl="0">
              <a:lnSpc>
                <a:spcPct val="80000"/>
              </a:lnSpc>
              <a:spcBef>
                <a:spcPts val="1000"/>
              </a:spcBef>
              <a:spcAft>
                <a:spcPts val="0"/>
              </a:spcAft>
              <a:buClr>
                <a:schemeClr val="lt1"/>
              </a:buClr>
              <a:buSzPts val="2000"/>
              <a:buChar char="•"/>
            </a:pPr>
            <a:r>
              <a:rPr lang="en-US" sz="2000"/>
              <a:t>Momentum Constant = 0.9</a:t>
            </a:r>
            <a:endParaRPr/>
          </a:p>
          <a:p>
            <a:pPr marL="228600" lvl="0" indent="-228600" algn="l" rtl="0">
              <a:lnSpc>
                <a:spcPct val="80000"/>
              </a:lnSpc>
              <a:spcBef>
                <a:spcPts val="1000"/>
              </a:spcBef>
              <a:spcAft>
                <a:spcPts val="0"/>
              </a:spcAft>
              <a:buClr>
                <a:schemeClr val="lt1"/>
              </a:buClr>
              <a:buSzPts val="2000"/>
              <a:buChar char="•"/>
            </a:pPr>
            <a:r>
              <a:rPr lang="en-US" sz="2000"/>
              <a:t>Neuron Count of Hidden Layer 1 = 12</a:t>
            </a:r>
            <a:endParaRPr/>
          </a:p>
          <a:p>
            <a:pPr marL="228600" lvl="0" indent="-228600" algn="l" rtl="0">
              <a:lnSpc>
                <a:spcPct val="80000"/>
              </a:lnSpc>
              <a:spcBef>
                <a:spcPts val="1000"/>
              </a:spcBef>
              <a:spcAft>
                <a:spcPts val="0"/>
              </a:spcAft>
              <a:buClr>
                <a:schemeClr val="lt1"/>
              </a:buClr>
              <a:buSzPts val="2000"/>
              <a:buChar char="•"/>
            </a:pPr>
            <a:r>
              <a:rPr lang="en-US" sz="2000"/>
              <a:t>Neuron Count of Hidden Layer 2 = 12</a:t>
            </a:r>
            <a:endParaRPr/>
          </a:p>
          <a:p>
            <a:pPr marL="0" lvl="0" indent="0" algn="l" rtl="0">
              <a:lnSpc>
                <a:spcPct val="80000"/>
              </a:lnSpc>
              <a:spcBef>
                <a:spcPts val="1000"/>
              </a:spcBef>
              <a:spcAft>
                <a:spcPts val="0"/>
              </a:spcAft>
              <a:buClr>
                <a:schemeClr val="lt1"/>
              </a:buClr>
              <a:buSzPts val="2000"/>
              <a:buNone/>
            </a:pPr>
            <a:r>
              <a:rPr lang="en-US" sz="2000"/>
              <a:t>Also a maximum iteration number and an error threshold will be selected to stop the learning. The education will stop if the maximum number of iterations is reach or the mean squared error becomes less than the error threshold. For these parameters, the maximum iteration number will be selected as 1000 and the error threshold as 0.01.</a:t>
            </a:r>
            <a:endParaRPr/>
          </a:p>
        </p:txBody>
      </p:sp>
    </p:spTree>
  </p:cSld>
  <p:clrMapOvr>
    <a:masterClrMapping/>
  </p:clrMapOvr>
</p:sld>
</file>

<file path=ppt/theme/theme1.xml><?xml version="1.0" encoding="utf-8"?>
<a:theme xmlns:a="http://schemas.openxmlformats.org/drawingml/2006/main" name="Berlin">
  <a:themeElements>
    <a:clrScheme name="Sarı">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1322</Words>
  <Application>Microsoft Office PowerPoint</Application>
  <PresentationFormat>Geniş ekran</PresentationFormat>
  <Paragraphs>88</Paragraphs>
  <Slides>13</Slides>
  <Notes>13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Trebuchet MS</vt:lpstr>
      <vt:lpstr>Berlin</vt:lpstr>
      <vt:lpstr>Forest Fire Prediction Using Multilayer Neural Network</vt:lpstr>
      <vt:lpstr>The Problem</vt:lpstr>
      <vt:lpstr>The Project</vt:lpstr>
      <vt:lpstr>The Dataset</vt:lpstr>
      <vt:lpstr>Multilayer Neural Network</vt:lpstr>
      <vt:lpstr>Activation Functions</vt:lpstr>
      <vt:lpstr>Activation Functions</vt:lpstr>
      <vt:lpstr>Multilayer Neural Network</vt:lpstr>
      <vt:lpstr>Multilayer Neural Network</vt:lpstr>
      <vt:lpstr>The Results – Training Error</vt:lpstr>
      <vt:lpstr>The Results – Education Duration</vt:lpstr>
      <vt:lpstr>The Results – Test Error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 Using Multilayer Neural Network</dc:title>
  <dc:creator>Mehmet Şerbetçioğlu</dc:creator>
  <cp:lastModifiedBy>Mehmet Şerbetçioğlu</cp:lastModifiedBy>
  <cp:revision>4</cp:revision>
  <dcterms:created xsi:type="dcterms:W3CDTF">2021-01-21T12:39:57Z</dcterms:created>
  <dcterms:modified xsi:type="dcterms:W3CDTF">2021-01-26T17:43:39Z</dcterms:modified>
</cp:coreProperties>
</file>