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15"/>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Orta Stil 2 - Vurgu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86BCB4-EC5D-4208-BC3C-9967E18B89AD}" type="datetimeFigureOut">
              <a:rPr lang="en-GB" smtClean="0"/>
              <a:t>22/01/2021</a:t>
            </a:fld>
            <a:endParaRPr lang="en-GB"/>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084819-75D1-4DE2-A630-4E93F4255AA7}" type="slidenum">
              <a:rPr lang="en-GB" smtClean="0"/>
              <a:t>‹#›</a:t>
            </a:fld>
            <a:endParaRPr lang="en-GB"/>
          </a:p>
        </p:txBody>
      </p:sp>
    </p:spTree>
    <p:extLst>
      <p:ext uri="{BB962C8B-B14F-4D97-AF65-F5344CB8AC3E}">
        <p14:creationId xmlns:p14="http://schemas.microsoft.com/office/powerpoint/2010/main" val="2954300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CFEB0438-0179-400D-A952-3FBE10F651E8}" type="datetimeFigureOut">
              <a:rPr lang="en-GB" smtClean="0"/>
              <a:t>22/01/2021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9255346" y="2750337"/>
            <a:ext cx="1171888" cy="1356442"/>
          </a:xfrm>
        </p:spPr>
        <p:txBody>
          <a:bodyPr/>
          <a:lstStyle/>
          <a:p>
            <a:fld id="{9D8C9EF4-16E7-4CCC-BBCA-62BC2559DFE2}" type="slidenum">
              <a:rPr lang="en-GB" smtClean="0"/>
              <a:t>‹#›</a:t>
            </a:fld>
            <a:endParaRPr lang="en-GB"/>
          </a:p>
        </p:txBody>
      </p:sp>
    </p:spTree>
    <p:extLst>
      <p:ext uri="{BB962C8B-B14F-4D97-AF65-F5344CB8AC3E}">
        <p14:creationId xmlns:p14="http://schemas.microsoft.com/office/powerpoint/2010/main" val="772274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CFEB0438-0179-400D-A952-3FBE10F651E8}" type="datetimeFigureOut">
              <a:rPr lang="en-GB" smtClean="0"/>
              <a:t>22/01/2021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11309"/>
            <a:ext cx="1154151" cy="1090789"/>
          </a:xfrm>
        </p:spPr>
        <p:txBody>
          <a:bodyPr/>
          <a:lstStyle/>
          <a:p>
            <a:fld id="{9D8C9EF4-16E7-4CCC-BBCA-62BC2559DFE2}" type="slidenum">
              <a:rPr lang="en-GB" smtClean="0"/>
              <a:t>‹#›</a:t>
            </a:fld>
            <a:endParaRPr lang="en-GB"/>
          </a:p>
        </p:txBody>
      </p:sp>
    </p:spTree>
    <p:extLst>
      <p:ext uri="{BB962C8B-B14F-4D97-AF65-F5344CB8AC3E}">
        <p14:creationId xmlns:p14="http://schemas.microsoft.com/office/powerpoint/2010/main" val="4185526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CFEB0438-0179-400D-A952-3FBE10F651E8}" type="datetimeFigureOut">
              <a:rPr lang="en-GB" smtClean="0"/>
              <a:t>22/01/2021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11615"/>
            <a:ext cx="1154151" cy="1090789"/>
          </a:xfrm>
        </p:spPr>
        <p:txBody>
          <a:bodyPr/>
          <a:lstStyle/>
          <a:p>
            <a:fld id="{9D8C9EF4-16E7-4CCC-BBCA-62BC2559DFE2}" type="slidenum">
              <a:rPr lang="en-GB" smtClean="0"/>
              <a:t>‹#›</a:t>
            </a:fld>
            <a:endParaRPr lang="en-GB"/>
          </a:p>
        </p:txBody>
      </p:sp>
    </p:spTree>
    <p:extLst>
      <p:ext uri="{BB962C8B-B14F-4D97-AF65-F5344CB8AC3E}">
        <p14:creationId xmlns:p14="http://schemas.microsoft.com/office/powerpoint/2010/main" val="2001543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CFEB0438-0179-400D-A952-3FBE10F651E8}" type="datetimeFigureOut">
              <a:rPr lang="en-GB" smtClean="0"/>
              <a:t>22/01/2021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09925"/>
            <a:ext cx="1154151" cy="1090789"/>
          </a:xfrm>
        </p:spPr>
        <p:txBody>
          <a:bodyPr/>
          <a:lstStyle/>
          <a:p>
            <a:fld id="{9D8C9EF4-16E7-4CCC-BBCA-62BC2559DFE2}" type="slidenum">
              <a:rPr lang="en-GB" smtClean="0"/>
              <a:t>‹#›</a:t>
            </a:fld>
            <a:endParaRPr lang="en-GB"/>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657644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CFEB0438-0179-400D-A952-3FBE10F651E8}" type="datetimeFigureOut">
              <a:rPr lang="en-GB" smtClean="0"/>
              <a:t>22/01/2021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09925"/>
            <a:ext cx="1154151" cy="1090789"/>
          </a:xfrm>
        </p:spPr>
        <p:txBody>
          <a:bodyPr/>
          <a:lstStyle/>
          <a:p>
            <a:fld id="{9D8C9EF4-16E7-4CCC-BBCA-62BC2559DFE2}" type="slidenum">
              <a:rPr lang="en-GB" smtClean="0"/>
              <a:t>‹#›</a:t>
            </a:fld>
            <a:endParaRPr lang="en-GB"/>
          </a:p>
        </p:txBody>
      </p:sp>
    </p:spTree>
    <p:extLst>
      <p:ext uri="{BB962C8B-B14F-4D97-AF65-F5344CB8AC3E}">
        <p14:creationId xmlns:p14="http://schemas.microsoft.com/office/powerpoint/2010/main" val="2940636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3" name="Date Placeholder 2"/>
          <p:cNvSpPr>
            <a:spLocks noGrp="1"/>
          </p:cNvSpPr>
          <p:nvPr>
            <p:ph type="dt" sz="half" idx="10"/>
          </p:nvPr>
        </p:nvSpPr>
        <p:spPr/>
        <p:txBody>
          <a:bodyPr/>
          <a:lstStyle/>
          <a:p>
            <a:fld id="{CFEB0438-0179-400D-A952-3FBE10F651E8}" type="datetimeFigureOut">
              <a:rPr lang="en-GB" smtClean="0"/>
              <a:t>22/01/2021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D8C9EF4-16E7-4CCC-BBCA-62BC2559DFE2}" type="slidenum">
              <a:rPr lang="en-GB" smtClean="0"/>
              <a:t>‹#›</a:t>
            </a:fld>
            <a:endParaRPr lang="en-GB"/>
          </a:p>
        </p:txBody>
      </p:sp>
    </p:spTree>
    <p:extLst>
      <p:ext uri="{BB962C8B-B14F-4D97-AF65-F5344CB8AC3E}">
        <p14:creationId xmlns:p14="http://schemas.microsoft.com/office/powerpoint/2010/main" val="480043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3" name="Date Placeholder 2"/>
          <p:cNvSpPr>
            <a:spLocks noGrp="1"/>
          </p:cNvSpPr>
          <p:nvPr>
            <p:ph type="dt" sz="half" idx="10"/>
          </p:nvPr>
        </p:nvSpPr>
        <p:spPr/>
        <p:txBody>
          <a:bodyPr/>
          <a:lstStyle/>
          <a:p>
            <a:fld id="{CFEB0438-0179-400D-A952-3FBE10F651E8}" type="datetimeFigureOut">
              <a:rPr lang="en-GB" smtClean="0"/>
              <a:t>22/01/2021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D8C9EF4-16E7-4CCC-BBCA-62BC2559DFE2}" type="slidenum">
              <a:rPr lang="en-GB" smtClean="0"/>
              <a:t>‹#›</a:t>
            </a:fld>
            <a:endParaRPr lang="en-GB"/>
          </a:p>
        </p:txBody>
      </p:sp>
    </p:spTree>
    <p:extLst>
      <p:ext uri="{BB962C8B-B14F-4D97-AF65-F5344CB8AC3E}">
        <p14:creationId xmlns:p14="http://schemas.microsoft.com/office/powerpoint/2010/main" val="2094516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FEB0438-0179-400D-A952-3FBE10F651E8}" type="datetimeFigureOut">
              <a:rPr lang="en-GB" smtClean="0"/>
              <a:t>22/01/2021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8C9EF4-16E7-4CCC-BBCA-62BC2559DFE2}" type="slidenum">
              <a:rPr lang="en-GB" smtClean="0"/>
              <a:t>‹#›</a:t>
            </a:fld>
            <a:endParaRPr lang="en-GB"/>
          </a:p>
        </p:txBody>
      </p:sp>
    </p:spTree>
    <p:extLst>
      <p:ext uri="{BB962C8B-B14F-4D97-AF65-F5344CB8AC3E}">
        <p14:creationId xmlns:p14="http://schemas.microsoft.com/office/powerpoint/2010/main" val="23675078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FEB0438-0179-400D-A952-3FBE10F651E8}" type="datetimeFigureOut">
              <a:rPr lang="en-GB" smtClean="0"/>
              <a:t>22/01/2021</a:t>
            </a:fld>
            <a:endParaRPr lang="en-GB"/>
          </a:p>
        </p:txBody>
      </p:sp>
      <p:sp>
        <p:nvSpPr>
          <p:cNvPr id="5" name="Footer Placeholder 4"/>
          <p:cNvSpPr>
            <a:spLocks noGrp="1"/>
          </p:cNvSpPr>
          <p:nvPr>
            <p:ph type="ftr" sz="quarter" idx="11"/>
          </p:nvPr>
        </p:nvSpPr>
        <p:spPr>
          <a:xfrm>
            <a:off x="680321" y="5936188"/>
            <a:ext cx="6126805" cy="365125"/>
          </a:xfrm>
        </p:spPr>
        <p:txBody>
          <a:bodyPr/>
          <a:lstStyle/>
          <a:p>
            <a:endParaRPr lang="en-GB"/>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9D8C9EF4-16E7-4CCC-BBCA-62BC2559DFE2}" type="slidenum">
              <a:rPr lang="en-GB" smtClean="0"/>
              <a:t>‹#›</a:t>
            </a:fld>
            <a:endParaRPr lang="en-GB"/>
          </a:p>
        </p:txBody>
      </p:sp>
    </p:spTree>
    <p:extLst>
      <p:ext uri="{BB962C8B-B14F-4D97-AF65-F5344CB8AC3E}">
        <p14:creationId xmlns:p14="http://schemas.microsoft.com/office/powerpoint/2010/main" val="2299518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FEB0438-0179-400D-A952-3FBE10F651E8}" type="datetimeFigureOut">
              <a:rPr lang="en-GB" smtClean="0"/>
              <a:t>22/01/2021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8C9EF4-16E7-4CCC-BBCA-62BC2559DFE2}" type="slidenum">
              <a:rPr lang="en-GB" smtClean="0"/>
              <a:t>‹#›</a:t>
            </a:fld>
            <a:endParaRPr lang="en-GB"/>
          </a:p>
        </p:txBody>
      </p:sp>
    </p:spTree>
    <p:extLst>
      <p:ext uri="{BB962C8B-B14F-4D97-AF65-F5344CB8AC3E}">
        <p14:creationId xmlns:p14="http://schemas.microsoft.com/office/powerpoint/2010/main" val="1743814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CFEB0438-0179-400D-A952-3FBE10F651E8}" type="datetimeFigureOut">
              <a:rPr lang="en-GB" smtClean="0"/>
              <a:t>22/01/2021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729455" y="2869895"/>
            <a:ext cx="1154151" cy="1090789"/>
          </a:xfrm>
        </p:spPr>
        <p:txBody>
          <a:bodyPr/>
          <a:lstStyle/>
          <a:p>
            <a:fld id="{9D8C9EF4-16E7-4CCC-BBCA-62BC2559DFE2}" type="slidenum">
              <a:rPr lang="en-GB" smtClean="0"/>
              <a:t>‹#›</a:t>
            </a:fld>
            <a:endParaRPr lang="en-GB"/>
          </a:p>
        </p:txBody>
      </p:sp>
    </p:spTree>
    <p:extLst>
      <p:ext uri="{BB962C8B-B14F-4D97-AF65-F5344CB8AC3E}">
        <p14:creationId xmlns:p14="http://schemas.microsoft.com/office/powerpoint/2010/main" val="1441978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CFEB0438-0179-400D-A952-3FBE10F651E8}" type="datetimeFigureOut">
              <a:rPr lang="en-GB" smtClean="0"/>
              <a:t>22/01/2021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D8C9EF4-16E7-4CCC-BBCA-62BC2559DFE2}" type="slidenum">
              <a:rPr lang="en-GB" smtClean="0"/>
              <a:t>‹#›</a:t>
            </a:fld>
            <a:endParaRPr lang="en-GB"/>
          </a:p>
        </p:txBody>
      </p:sp>
    </p:spTree>
    <p:extLst>
      <p:ext uri="{BB962C8B-B14F-4D97-AF65-F5344CB8AC3E}">
        <p14:creationId xmlns:p14="http://schemas.microsoft.com/office/powerpoint/2010/main" val="131942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680322" y="3030008"/>
            <a:ext cx="4698355" cy="2906179"/>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5594123" y="3030008"/>
            <a:ext cx="4700059" cy="2906179"/>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CFEB0438-0179-400D-A952-3FBE10F651E8}" type="datetimeFigureOut">
              <a:rPr lang="en-GB" smtClean="0"/>
              <a:t>22/01/2021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D8C9EF4-16E7-4CCC-BBCA-62BC2559DFE2}" type="slidenum">
              <a:rPr lang="en-GB" smtClean="0"/>
              <a:t>‹#›</a:t>
            </a:fld>
            <a:endParaRPr lang="en-GB"/>
          </a:p>
        </p:txBody>
      </p:sp>
    </p:spTree>
    <p:extLst>
      <p:ext uri="{BB962C8B-B14F-4D97-AF65-F5344CB8AC3E}">
        <p14:creationId xmlns:p14="http://schemas.microsoft.com/office/powerpoint/2010/main" val="69162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CFEB0438-0179-400D-A952-3FBE10F651E8}" type="datetimeFigureOut">
              <a:rPr lang="en-GB" smtClean="0"/>
              <a:t>22/01/2021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D8C9EF4-16E7-4CCC-BBCA-62BC2559DFE2}" type="slidenum">
              <a:rPr lang="en-GB" smtClean="0"/>
              <a:t>‹#›</a:t>
            </a:fld>
            <a:endParaRPr lang="en-GB"/>
          </a:p>
        </p:txBody>
      </p:sp>
    </p:spTree>
    <p:extLst>
      <p:ext uri="{BB962C8B-B14F-4D97-AF65-F5344CB8AC3E}">
        <p14:creationId xmlns:p14="http://schemas.microsoft.com/office/powerpoint/2010/main" val="552408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FEB0438-0179-400D-A952-3FBE10F651E8}" type="datetimeFigureOut">
              <a:rPr lang="en-GB" smtClean="0"/>
              <a:t>22/01/2021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D8C9EF4-16E7-4CCC-BBCA-62BC2559DFE2}" type="slidenum">
              <a:rPr lang="en-GB" smtClean="0"/>
              <a:t>‹#›</a:t>
            </a:fld>
            <a:endParaRPr lang="en-GB"/>
          </a:p>
        </p:txBody>
      </p:sp>
    </p:spTree>
    <p:extLst>
      <p:ext uri="{BB962C8B-B14F-4D97-AF65-F5344CB8AC3E}">
        <p14:creationId xmlns:p14="http://schemas.microsoft.com/office/powerpoint/2010/main" val="1784832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CFEB0438-0179-400D-A952-3FBE10F651E8}" type="datetimeFigureOut">
              <a:rPr lang="en-GB" smtClean="0"/>
              <a:t>22/01/2021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D8C9EF4-16E7-4CCC-BBCA-62BC2559DFE2}" type="slidenum">
              <a:rPr lang="en-GB" smtClean="0"/>
              <a:t>‹#›</a:t>
            </a:fld>
            <a:endParaRPr lang="en-GB"/>
          </a:p>
        </p:txBody>
      </p:sp>
    </p:spTree>
    <p:extLst>
      <p:ext uri="{BB962C8B-B14F-4D97-AF65-F5344CB8AC3E}">
        <p14:creationId xmlns:p14="http://schemas.microsoft.com/office/powerpoint/2010/main" val="3250204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CFEB0438-0179-400D-A952-3FBE10F651E8}" type="datetimeFigureOut">
              <a:rPr lang="en-GB" smtClean="0"/>
              <a:t>22/01/2021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D8C9EF4-16E7-4CCC-BBCA-62BC2559DFE2}" type="slidenum">
              <a:rPr lang="en-GB" smtClean="0"/>
              <a:t>‹#›</a:t>
            </a:fld>
            <a:endParaRPr lang="en-GB"/>
          </a:p>
        </p:txBody>
      </p:sp>
    </p:spTree>
    <p:extLst>
      <p:ext uri="{BB962C8B-B14F-4D97-AF65-F5344CB8AC3E}">
        <p14:creationId xmlns:p14="http://schemas.microsoft.com/office/powerpoint/2010/main" val="2693787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FEB0438-0179-400D-A952-3FBE10F651E8}" type="datetimeFigureOut">
              <a:rPr lang="en-GB" smtClean="0"/>
              <a:t>22/01/2021</a:t>
            </a:fld>
            <a:endParaRPr lang="en-GB"/>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D8C9EF4-16E7-4CCC-BBCA-62BC2559DFE2}" type="slidenum">
              <a:rPr lang="en-GB" smtClean="0"/>
              <a:t>‹#›</a:t>
            </a:fld>
            <a:endParaRPr lang="en-GB"/>
          </a:p>
        </p:txBody>
      </p:sp>
    </p:spTree>
    <p:extLst>
      <p:ext uri="{BB962C8B-B14F-4D97-AF65-F5344CB8AC3E}">
        <p14:creationId xmlns:p14="http://schemas.microsoft.com/office/powerpoint/2010/main" val="3612695289"/>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DB138E2-E90D-46BB-A756-C1597D765AC5}"/>
              </a:ext>
            </a:extLst>
          </p:cNvPr>
          <p:cNvSpPr>
            <a:spLocks noGrp="1"/>
          </p:cNvSpPr>
          <p:nvPr>
            <p:ph type="ctrTitle"/>
          </p:nvPr>
        </p:nvSpPr>
        <p:spPr/>
        <p:txBody>
          <a:bodyPr>
            <a:normAutofit fontScale="90000"/>
          </a:bodyPr>
          <a:lstStyle/>
          <a:p>
            <a:r>
              <a:rPr lang="en-US" dirty="0"/>
              <a:t>Forest Fire Prediction</a:t>
            </a:r>
            <a:br>
              <a:rPr lang="en-US" dirty="0"/>
            </a:br>
            <a:r>
              <a:rPr lang="en-US" sz="4400" dirty="0"/>
              <a:t>Using Multilayer Neural Network</a:t>
            </a:r>
          </a:p>
        </p:txBody>
      </p:sp>
      <p:sp>
        <p:nvSpPr>
          <p:cNvPr id="3" name="Alt Başlık 2">
            <a:extLst>
              <a:ext uri="{FF2B5EF4-FFF2-40B4-BE49-F238E27FC236}">
                <a16:creationId xmlns:a16="http://schemas.microsoft.com/office/drawing/2014/main" id="{0F115792-AC74-4DD5-942A-EE285AB14625}"/>
              </a:ext>
            </a:extLst>
          </p:cNvPr>
          <p:cNvSpPr>
            <a:spLocks noGrp="1"/>
          </p:cNvSpPr>
          <p:nvPr>
            <p:ph type="subTitle" idx="1"/>
          </p:nvPr>
        </p:nvSpPr>
        <p:spPr>
          <a:xfrm>
            <a:off x="2086077" y="4971088"/>
            <a:ext cx="8144134" cy="1117687"/>
          </a:xfrm>
        </p:spPr>
        <p:txBody>
          <a:bodyPr>
            <a:normAutofit/>
          </a:bodyPr>
          <a:lstStyle/>
          <a:p>
            <a:r>
              <a:rPr lang="tr-TR" dirty="0">
                <a:effectLst>
                  <a:outerShdw blurRad="38100" dist="38100" dir="2700000" algn="tl">
                    <a:srgbClr val="000000">
                      <a:alpha val="43137"/>
                    </a:srgbClr>
                  </a:outerShdw>
                </a:effectLst>
              </a:rPr>
              <a:t>Veli Bulur - 040150051</a:t>
            </a:r>
          </a:p>
          <a:p>
            <a:r>
              <a:rPr lang="tr-TR" dirty="0">
                <a:effectLst>
                  <a:outerShdw blurRad="38100" dist="38100" dir="2700000" algn="tl">
                    <a:srgbClr val="000000">
                      <a:alpha val="43137"/>
                    </a:srgbClr>
                  </a:outerShdw>
                </a:effectLst>
              </a:rPr>
              <a:t>Mehmet Şerbetçioğlu - 040160056</a:t>
            </a:r>
            <a:endParaRPr lang="en-GB"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64003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45276DE-EE9E-4E37-BF63-DEC18FE69B57}"/>
              </a:ext>
            </a:extLst>
          </p:cNvPr>
          <p:cNvSpPr>
            <a:spLocks noGrp="1"/>
          </p:cNvSpPr>
          <p:nvPr>
            <p:ph type="title"/>
          </p:nvPr>
        </p:nvSpPr>
        <p:spPr/>
        <p:txBody>
          <a:bodyPr/>
          <a:lstStyle/>
          <a:p>
            <a:r>
              <a:rPr lang="tr-TR" dirty="0" err="1"/>
              <a:t>The</a:t>
            </a:r>
            <a:r>
              <a:rPr lang="tr-TR" dirty="0"/>
              <a:t> </a:t>
            </a:r>
            <a:r>
              <a:rPr lang="tr-TR" dirty="0" err="1"/>
              <a:t>Results</a:t>
            </a:r>
            <a:r>
              <a:rPr lang="tr-TR" dirty="0"/>
              <a:t> – Training </a:t>
            </a:r>
            <a:r>
              <a:rPr lang="tr-TR" dirty="0" err="1"/>
              <a:t>Error</a:t>
            </a:r>
            <a:endParaRPr lang="en-GB" dirty="0"/>
          </a:p>
        </p:txBody>
      </p:sp>
      <p:pic>
        <p:nvPicPr>
          <p:cNvPr id="5" name="İçerik Yer Tutucusu 4">
            <a:extLst>
              <a:ext uri="{FF2B5EF4-FFF2-40B4-BE49-F238E27FC236}">
                <a16:creationId xmlns:a16="http://schemas.microsoft.com/office/drawing/2014/main" id="{ABB53AB7-063C-425A-9C0B-8AD1668FCB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321" y="2505909"/>
            <a:ext cx="4798484" cy="3598863"/>
          </a:xfrm>
        </p:spPr>
      </p:pic>
      <p:sp>
        <p:nvSpPr>
          <p:cNvPr id="6" name="Metin kutusu 5">
            <a:extLst>
              <a:ext uri="{FF2B5EF4-FFF2-40B4-BE49-F238E27FC236}">
                <a16:creationId xmlns:a16="http://schemas.microsoft.com/office/drawing/2014/main" id="{25AE5DFD-6F11-407C-A95A-8F88BD9FD939}"/>
              </a:ext>
            </a:extLst>
          </p:cNvPr>
          <p:cNvSpPr txBox="1"/>
          <p:nvPr/>
        </p:nvSpPr>
        <p:spPr>
          <a:xfrm>
            <a:off x="6001304" y="2320181"/>
            <a:ext cx="5122415" cy="4462760"/>
          </a:xfrm>
          <a:prstGeom prst="rect">
            <a:avLst/>
          </a:prstGeom>
          <a:noFill/>
        </p:spPr>
        <p:txBody>
          <a:bodyPr wrap="square" rtlCol="0">
            <a:spAutoFit/>
          </a:bodyPr>
          <a:lstStyle/>
          <a:p>
            <a:r>
              <a:rPr lang="en-US" sz="1600" dirty="0">
                <a:effectLst>
                  <a:outerShdw blurRad="38100" dist="38100" dir="2700000" algn="tl">
                    <a:srgbClr val="000000">
                      <a:alpha val="43137"/>
                    </a:srgbClr>
                  </a:outerShdw>
                </a:effectLst>
              </a:rPr>
              <a:t>Best performing activation function: Tanh(x)</a:t>
            </a:r>
          </a:p>
          <a:p>
            <a:endParaRPr lang="en-US" sz="1600" dirty="0">
              <a:effectLst>
                <a:outerShdw blurRad="38100" dist="38100" dir="2700000" algn="tl">
                  <a:srgbClr val="000000">
                    <a:alpha val="43137"/>
                  </a:srgbClr>
                </a:outerShdw>
              </a:effectLst>
            </a:endParaRPr>
          </a:p>
          <a:p>
            <a:r>
              <a:rPr lang="en-US" sz="1600" dirty="0" err="1">
                <a:effectLst>
                  <a:outerShdw blurRad="38100" dist="38100" dir="2700000" algn="tl">
                    <a:srgbClr val="000000">
                      <a:alpha val="43137"/>
                    </a:srgbClr>
                  </a:outerShdw>
                </a:effectLst>
              </a:rPr>
              <a:t>ReLU</a:t>
            </a:r>
            <a:r>
              <a:rPr lang="en-US" sz="1600" dirty="0">
                <a:effectLst>
                  <a:outerShdw blurRad="38100" dist="38100" dir="2700000" algn="tl">
                    <a:srgbClr val="000000">
                      <a:alpha val="43137"/>
                    </a:srgbClr>
                  </a:outerShdw>
                </a:effectLst>
              </a:rPr>
              <a:t>, </a:t>
            </a:r>
            <a:r>
              <a:rPr lang="en-US" sz="1600" dirty="0" err="1">
                <a:effectLst>
                  <a:outerShdw blurRad="38100" dist="38100" dir="2700000" algn="tl">
                    <a:srgbClr val="000000">
                      <a:alpha val="43137"/>
                    </a:srgbClr>
                  </a:outerShdw>
                </a:effectLst>
              </a:rPr>
              <a:t>LReLU</a:t>
            </a:r>
            <a:r>
              <a:rPr lang="en-US" sz="1600" dirty="0">
                <a:effectLst>
                  <a:outerShdw blurRad="38100" dist="38100" dir="2700000" algn="tl">
                    <a:srgbClr val="000000">
                      <a:alpha val="43137"/>
                    </a:srgbClr>
                  </a:outerShdw>
                </a:effectLst>
              </a:rPr>
              <a:t>, sigmoid and tanh functions were tested. </a:t>
            </a:r>
            <a:r>
              <a:rPr lang="en-US" sz="1600" dirty="0" err="1">
                <a:effectLst>
                  <a:outerShdw blurRad="38100" dist="38100" dir="2700000" algn="tl">
                    <a:srgbClr val="000000">
                      <a:alpha val="43137"/>
                    </a:srgbClr>
                  </a:outerShdw>
                </a:effectLst>
              </a:rPr>
              <a:t>ReLU</a:t>
            </a:r>
            <a:r>
              <a:rPr lang="en-US" sz="1600" dirty="0">
                <a:effectLst>
                  <a:outerShdw blurRad="38100" dist="38100" dir="2700000" algn="tl">
                    <a:srgbClr val="000000">
                      <a:alpha val="43137"/>
                    </a:srgbClr>
                  </a:outerShdw>
                </a:effectLst>
              </a:rPr>
              <a:t> and </a:t>
            </a:r>
            <a:r>
              <a:rPr lang="en-US" sz="1600" dirty="0" err="1">
                <a:effectLst>
                  <a:outerShdw blurRad="38100" dist="38100" dir="2700000" algn="tl">
                    <a:srgbClr val="000000">
                      <a:alpha val="43137"/>
                    </a:srgbClr>
                  </a:outerShdw>
                </a:effectLst>
              </a:rPr>
              <a:t>LReLU</a:t>
            </a:r>
            <a:r>
              <a:rPr lang="en-US" sz="1600" dirty="0">
                <a:effectLst>
                  <a:outerShdw blurRad="38100" dist="38100" dir="2700000" algn="tl">
                    <a:srgbClr val="000000">
                      <a:alpha val="43137"/>
                    </a:srgbClr>
                  </a:outerShdw>
                </a:effectLst>
              </a:rPr>
              <a:t> has shown good regression results but only tanh function was able to get under 0.05 error mark. Sigmoid function performed the worst with only one test getting near 0.25 error mark.</a:t>
            </a:r>
          </a:p>
          <a:p>
            <a:endParaRPr lang="en-US" sz="1600" dirty="0">
              <a:effectLst>
                <a:outerShdw blurRad="38100" dist="38100" dir="2700000" algn="tl">
                  <a:srgbClr val="000000">
                    <a:alpha val="43137"/>
                  </a:srgbClr>
                </a:outerShdw>
              </a:effectLst>
            </a:endParaRPr>
          </a:p>
          <a:p>
            <a:r>
              <a:rPr lang="en-US" sz="1600" dirty="0">
                <a:effectLst>
                  <a:outerShdw blurRad="38100" dist="38100" dir="2700000" algn="tl">
                    <a:srgbClr val="000000">
                      <a:alpha val="43137"/>
                    </a:srgbClr>
                  </a:outerShdw>
                </a:effectLst>
              </a:rPr>
              <a:t>Another thing to note is that sigmoid function show less fluctuation in the error during training. This helps with constant regression but causes the network to be stuck at local minima on some occasions. </a:t>
            </a:r>
          </a:p>
          <a:p>
            <a:endParaRPr lang="en-US" sz="1500" dirty="0">
              <a:effectLst>
                <a:outerShdw blurRad="38100" dist="38100" dir="2700000" algn="tl">
                  <a:srgbClr val="000000">
                    <a:alpha val="43137"/>
                  </a:srgbClr>
                </a:outerShdw>
              </a:effectLst>
            </a:endParaRPr>
          </a:p>
          <a:p>
            <a:r>
              <a:rPr lang="en-US" sz="1200" dirty="0">
                <a:effectLst>
                  <a:outerShdw blurRad="38100" dist="38100" dir="2700000" algn="tl">
                    <a:srgbClr val="000000">
                      <a:alpha val="43137"/>
                    </a:srgbClr>
                  </a:outerShdw>
                </a:effectLst>
              </a:rPr>
              <a:t>The graphic on the left is from a single test with tanh function, other functions’ performances can be found at the associated </a:t>
            </a:r>
            <a:r>
              <a:rPr lang="en-US" sz="1200" dirty="0" err="1">
                <a:effectLst>
                  <a:outerShdw blurRad="38100" dist="38100" dir="2700000" algn="tl">
                    <a:srgbClr val="000000">
                      <a:alpha val="43137"/>
                    </a:srgbClr>
                  </a:outerShdw>
                </a:effectLst>
              </a:rPr>
              <a:t>github</a:t>
            </a:r>
            <a:r>
              <a:rPr lang="en-US" sz="1200" dirty="0">
                <a:effectLst>
                  <a:outerShdw blurRad="38100" dist="38100" dir="2700000" algn="tl">
                    <a:srgbClr val="000000">
                      <a:alpha val="43137"/>
                    </a:srgbClr>
                  </a:outerShdw>
                </a:effectLst>
              </a:rPr>
              <a:t> repository[7] </a:t>
            </a:r>
          </a:p>
        </p:txBody>
      </p:sp>
    </p:spTree>
    <p:extLst>
      <p:ext uri="{BB962C8B-B14F-4D97-AF65-F5344CB8AC3E}">
        <p14:creationId xmlns:p14="http://schemas.microsoft.com/office/powerpoint/2010/main" val="371188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FCAF014-4148-4EBA-911D-2CEE2F2D6663}"/>
              </a:ext>
            </a:extLst>
          </p:cNvPr>
          <p:cNvSpPr>
            <a:spLocks noGrp="1"/>
          </p:cNvSpPr>
          <p:nvPr>
            <p:ph type="title"/>
          </p:nvPr>
        </p:nvSpPr>
        <p:spPr/>
        <p:txBody>
          <a:bodyPr/>
          <a:lstStyle/>
          <a:p>
            <a:r>
              <a:rPr lang="tr-TR" dirty="0" err="1"/>
              <a:t>The</a:t>
            </a:r>
            <a:r>
              <a:rPr lang="tr-TR" dirty="0"/>
              <a:t> </a:t>
            </a:r>
            <a:r>
              <a:rPr lang="tr-TR" dirty="0" err="1"/>
              <a:t>Results</a:t>
            </a:r>
            <a:r>
              <a:rPr lang="tr-TR" dirty="0"/>
              <a:t> – </a:t>
            </a:r>
            <a:r>
              <a:rPr lang="tr-TR" dirty="0" err="1"/>
              <a:t>Education</a:t>
            </a:r>
            <a:r>
              <a:rPr lang="tr-TR" dirty="0"/>
              <a:t> </a:t>
            </a:r>
            <a:r>
              <a:rPr lang="tr-TR" dirty="0" err="1"/>
              <a:t>Duration</a:t>
            </a:r>
            <a:endParaRPr lang="en-GB" dirty="0"/>
          </a:p>
        </p:txBody>
      </p:sp>
      <p:graphicFrame>
        <p:nvGraphicFramePr>
          <p:cNvPr id="4" name="İçerik Yer Tutucusu 3">
            <a:extLst>
              <a:ext uri="{FF2B5EF4-FFF2-40B4-BE49-F238E27FC236}">
                <a16:creationId xmlns:a16="http://schemas.microsoft.com/office/drawing/2014/main" id="{87513A8D-D524-46AC-8B60-B1ECEEDCB8F9}"/>
              </a:ext>
            </a:extLst>
          </p:cNvPr>
          <p:cNvGraphicFramePr>
            <a:graphicFrameLocks noGrp="1"/>
          </p:cNvGraphicFramePr>
          <p:nvPr>
            <p:ph idx="1"/>
            <p:extLst>
              <p:ext uri="{D42A27DB-BD31-4B8C-83A1-F6EECF244321}">
                <p14:modId xmlns:p14="http://schemas.microsoft.com/office/powerpoint/2010/main" val="806980816"/>
              </p:ext>
            </p:extLst>
          </p:nvPr>
        </p:nvGraphicFramePr>
        <p:xfrm>
          <a:off x="1604316" y="2725444"/>
          <a:ext cx="3181700" cy="2689009"/>
        </p:xfrm>
        <a:graphic>
          <a:graphicData uri="http://schemas.openxmlformats.org/drawingml/2006/table">
            <a:tbl>
              <a:tblPr firstRow="1" firstCol="1" bandRow="1">
                <a:tableStyleId>{93296810-A885-4BE3-A3E7-6D5BEEA58F35}</a:tableStyleId>
              </a:tblPr>
              <a:tblGrid>
                <a:gridCol w="1521037">
                  <a:extLst>
                    <a:ext uri="{9D8B030D-6E8A-4147-A177-3AD203B41FA5}">
                      <a16:colId xmlns:a16="http://schemas.microsoft.com/office/drawing/2014/main" val="1118455350"/>
                    </a:ext>
                  </a:extLst>
                </a:gridCol>
                <a:gridCol w="1660663">
                  <a:extLst>
                    <a:ext uri="{9D8B030D-6E8A-4147-A177-3AD203B41FA5}">
                      <a16:colId xmlns:a16="http://schemas.microsoft.com/office/drawing/2014/main" val="1451930144"/>
                    </a:ext>
                  </a:extLst>
                </a:gridCol>
              </a:tblGrid>
              <a:tr h="684193">
                <a:tc>
                  <a:txBody>
                    <a:bodyPr/>
                    <a:lstStyle/>
                    <a:p>
                      <a:pPr algn="ctr"/>
                      <a:r>
                        <a:rPr lang="tr-TR" sz="1900" dirty="0" err="1"/>
                        <a:t>Activation</a:t>
                      </a:r>
                      <a:r>
                        <a:rPr lang="tr-TR" sz="1900" dirty="0"/>
                        <a:t> </a:t>
                      </a:r>
                      <a:r>
                        <a:rPr lang="tr-TR" sz="1900" dirty="0" err="1"/>
                        <a:t>Function</a:t>
                      </a:r>
                      <a:endParaRPr lang="en-GB" sz="1900" dirty="0"/>
                    </a:p>
                  </a:txBody>
                  <a:tcPr marL="97742" marR="97742" marT="48871" marB="48871">
                    <a:solidFill>
                      <a:schemeClr val="accent6">
                        <a:lumMod val="50000"/>
                      </a:schemeClr>
                    </a:solidFill>
                  </a:tcPr>
                </a:tc>
                <a:tc>
                  <a:txBody>
                    <a:bodyPr/>
                    <a:lstStyle/>
                    <a:p>
                      <a:pPr algn="ctr"/>
                      <a:r>
                        <a:rPr lang="tr-TR" sz="1900" dirty="0" err="1"/>
                        <a:t>Education</a:t>
                      </a:r>
                      <a:r>
                        <a:rPr lang="tr-TR" sz="1900" dirty="0"/>
                        <a:t>   Time [s]</a:t>
                      </a:r>
                      <a:endParaRPr lang="en-GB" sz="1900" dirty="0"/>
                    </a:p>
                  </a:txBody>
                  <a:tcPr marL="97742" marR="97742" marT="48871" marB="48871">
                    <a:solidFill>
                      <a:schemeClr val="accent6">
                        <a:lumMod val="50000"/>
                      </a:schemeClr>
                    </a:solidFill>
                  </a:tcPr>
                </a:tc>
                <a:extLst>
                  <a:ext uri="{0D108BD9-81ED-4DB2-BD59-A6C34878D82A}">
                    <a16:rowId xmlns:a16="http://schemas.microsoft.com/office/drawing/2014/main" val="2536641568"/>
                  </a:ext>
                </a:extLst>
              </a:tr>
              <a:tr h="501204">
                <a:tc>
                  <a:txBody>
                    <a:bodyPr/>
                    <a:lstStyle/>
                    <a:p>
                      <a:pPr algn="ctr"/>
                      <a:r>
                        <a:rPr lang="tr-TR" sz="1900" dirty="0"/>
                        <a:t>Sigmoid</a:t>
                      </a:r>
                      <a:endParaRPr lang="en-GB" sz="1900" dirty="0"/>
                    </a:p>
                  </a:txBody>
                  <a:tcPr marL="97742" marR="97742" marT="48871" marB="4887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900" dirty="0">
                          <a:solidFill>
                            <a:schemeClr val="bg1">
                              <a:lumMod val="85000"/>
                              <a:lumOff val="15000"/>
                            </a:schemeClr>
                          </a:solidFill>
                        </a:rPr>
                        <a:t>400.44</a:t>
                      </a:r>
                      <a:endParaRPr lang="en-GB" sz="1900" dirty="0">
                        <a:solidFill>
                          <a:schemeClr val="bg1">
                            <a:lumMod val="85000"/>
                            <a:lumOff val="15000"/>
                          </a:schemeClr>
                        </a:solidFill>
                      </a:endParaRPr>
                    </a:p>
                  </a:txBody>
                  <a:tcPr marL="97742" marR="97742" marT="48871" marB="48871" anchor="ctr"/>
                </a:tc>
                <a:extLst>
                  <a:ext uri="{0D108BD9-81ED-4DB2-BD59-A6C34878D82A}">
                    <a16:rowId xmlns:a16="http://schemas.microsoft.com/office/drawing/2014/main" val="1234982267"/>
                  </a:ext>
                </a:extLst>
              </a:tr>
              <a:tr h="501204">
                <a:tc>
                  <a:txBody>
                    <a:bodyPr/>
                    <a:lstStyle/>
                    <a:p>
                      <a:pPr algn="ctr"/>
                      <a:r>
                        <a:rPr lang="tr-TR" sz="1900" dirty="0" err="1"/>
                        <a:t>Tanh</a:t>
                      </a:r>
                      <a:endParaRPr lang="en-GB" sz="1900" dirty="0"/>
                    </a:p>
                  </a:txBody>
                  <a:tcPr marL="97742" marR="97742" marT="48871" marB="4887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900" dirty="0">
                          <a:solidFill>
                            <a:schemeClr val="bg1">
                              <a:lumMod val="85000"/>
                              <a:lumOff val="15000"/>
                            </a:schemeClr>
                          </a:solidFill>
                        </a:rPr>
                        <a:t>399.44</a:t>
                      </a:r>
                      <a:endParaRPr lang="en-GB" sz="1900" dirty="0">
                        <a:solidFill>
                          <a:schemeClr val="bg1">
                            <a:lumMod val="85000"/>
                            <a:lumOff val="15000"/>
                          </a:schemeClr>
                        </a:solidFill>
                      </a:endParaRPr>
                    </a:p>
                  </a:txBody>
                  <a:tcPr marL="97742" marR="97742" marT="48871" marB="48871" anchor="ctr"/>
                </a:tc>
                <a:extLst>
                  <a:ext uri="{0D108BD9-81ED-4DB2-BD59-A6C34878D82A}">
                    <a16:rowId xmlns:a16="http://schemas.microsoft.com/office/drawing/2014/main" val="2036155740"/>
                  </a:ext>
                </a:extLst>
              </a:tr>
              <a:tr h="501204">
                <a:tc>
                  <a:txBody>
                    <a:bodyPr/>
                    <a:lstStyle/>
                    <a:p>
                      <a:pPr algn="ctr"/>
                      <a:r>
                        <a:rPr lang="tr-TR" sz="1900" dirty="0" err="1"/>
                        <a:t>ReLU</a:t>
                      </a:r>
                      <a:endParaRPr lang="en-GB" sz="1900" dirty="0"/>
                    </a:p>
                  </a:txBody>
                  <a:tcPr marL="97742" marR="97742" marT="48871" marB="4887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900" dirty="0">
                          <a:solidFill>
                            <a:schemeClr val="bg1">
                              <a:lumMod val="85000"/>
                              <a:lumOff val="15000"/>
                            </a:schemeClr>
                          </a:solidFill>
                        </a:rPr>
                        <a:t>285.64</a:t>
                      </a:r>
                      <a:endParaRPr lang="en-GB" sz="1900" dirty="0">
                        <a:solidFill>
                          <a:schemeClr val="bg1">
                            <a:lumMod val="85000"/>
                            <a:lumOff val="15000"/>
                          </a:schemeClr>
                        </a:solidFill>
                      </a:endParaRPr>
                    </a:p>
                  </a:txBody>
                  <a:tcPr marL="97742" marR="97742" marT="48871" marB="48871" anchor="ctr"/>
                </a:tc>
                <a:extLst>
                  <a:ext uri="{0D108BD9-81ED-4DB2-BD59-A6C34878D82A}">
                    <a16:rowId xmlns:a16="http://schemas.microsoft.com/office/drawing/2014/main" val="677453577"/>
                  </a:ext>
                </a:extLst>
              </a:tr>
              <a:tr h="501204">
                <a:tc>
                  <a:txBody>
                    <a:bodyPr/>
                    <a:lstStyle/>
                    <a:p>
                      <a:pPr algn="ctr"/>
                      <a:r>
                        <a:rPr lang="tr-TR" sz="1900" dirty="0" err="1"/>
                        <a:t>LReLU</a:t>
                      </a:r>
                      <a:endParaRPr lang="en-GB" sz="1900" dirty="0"/>
                    </a:p>
                  </a:txBody>
                  <a:tcPr marL="97742" marR="97742" marT="48871" marB="48871" anchor="ctr"/>
                </a:tc>
                <a:tc>
                  <a:txBody>
                    <a:bodyPr/>
                    <a:lstStyle/>
                    <a:p>
                      <a:pPr algn="ctr"/>
                      <a:r>
                        <a:rPr lang="tr-TR" sz="1900" dirty="0">
                          <a:solidFill>
                            <a:schemeClr val="bg1">
                              <a:lumMod val="85000"/>
                              <a:lumOff val="15000"/>
                            </a:schemeClr>
                          </a:solidFill>
                        </a:rPr>
                        <a:t>289.69</a:t>
                      </a:r>
                      <a:endParaRPr lang="en-GB" sz="1900" dirty="0">
                        <a:solidFill>
                          <a:schemeClr val="bg1">
                            <a:lumMod val="85000"/>
                            <a:lumOff val="15000"/>
                          </a:schemeClr>
                        </a:solidFill>
                      </a:endParaRPr>
                    </a:p>
                  </a:txBody>
                  <a:tcPr marL="97742" marR="97742" marT="48871" marB="48871" anchor="ctr"/>
                </a:tc>
                <a:extLst>
                  <a:ext uri="{0D108BD9-81ED-4DB2-BD59-A6C34878D82A}">
                    <a16:rowId xmlns:a16="http://schemas.microsoft.com/office/drawing/2014/main" val="2791256118"/>
                  </a:ext>
                </a:extLst>
              </a:tr>
            </a:tbl>
          </a:graphicData>
        </a:graphic>
      </p:graphicFrame>
      <p:sp>
        <p:nvSpPr>
          <p:cNvPr id="5" name="Metin kutusu 4">
            <a:extLst>
              <a:ext uri="{FF2B5EF4-FFF2-40B4-BE49-F238E27FC236}">
                <a16:creationId xmlns:a16="http://schemas.microsoft.com/office/drawing/2014/main" id="{15343DA4-2876-410D-8788-BDD9D6421236}"/>
              </a:ext>
            </a:extLst>
          </p:cNvPr>
          <p:cNvSpPr txBox="1"/>
          <p:nvPr/>
        </p:nvSpPr>
        <p:spPr>
          <a:xfrm>
            <a:off x="5877017" y="2915786"/>
            <a:ext cx="5122415" cy="2308324"/>
          </a:xfrm>
          <a:prstGeom prst="rect">
            <a:avLst/>
          </a:prstGeom>
          <a:noFill/>
        </p:spPr>
        <p:txBody>
          <a:bodyPr wrap="square" rtlCol="0">
            <a:spAutoFit/>
          </a:bodyPr>
          <a:lstStyle/>
          <a:p>
            <a:r>
              <a:rPr lang="en-US" sz="1600" dirty="0">
                <a:effectLst>
                  <a:outerShdw blurRad="38100" dist="38100" dir="2700000" algn="tl">
                    <a:srgbClr val="000000">
                      <a:alpha val="43137"/>
                    </a:srgbClr>
                  </a:outerShdw>
                </a:effectLst>
              </a:rPr>
              <a:t>When education duration for each activation function is compared, it is clear that </a:t>
            </a:r>
            <a:r>
              <a:rPr lang="en-US" sz="1600" dirty="0" err="1">
                <a:effectLst>
                  <a:outerShdw blurRad="38100" dist="38100" dir="2700000" algn="tl">
                    <a:srgbClr val="000000">
                      <a:alpha val="43137"/>
                    </a:srgbClr>
                  </a:outerShdw>
                </a:effectLst>
              </a:rPr>
              <a:t>ReLU</a:t>
            </a:r>
            <a:r>
              <a:rPr lang="en-US" sz="1600" dirty="0">
                <a:effectLst>
                  <a:outerShdw blurRad="38100" dist="38100" dir="2700000" algn="tl">
                    <a:srgbClr val="000000">
                      <a:alpha val="43137"/>
                    </a:srgbClr>
                  </a:outerShdw>
                </a:effectLst>
              </a:rPr>
              <a:t> and </a:t>
            </a:r>
            <a:r>
              <a:rPr lang="en-US" sz="1600" dirty="0" err="1">
                <a:effectLst>
                  <a:outerShdw blurRad="38100" dist="38100" dir="2700000" algn="tl">
                    <a:srgbClr val="000000">
                      <a:alpha val="43137"/>
                    </a:srgbClr>
                  </a:outerShdw>
                </a:effectLst>
              </a:rPr>
              <a:t>LReLU</a:t>
            </a:r>
            <a:r>
              <a:rPr lang="en-US" sz="1600" dirty="0">
                <a:effectLst>
                  <a:outerShdw blurRad="38100" dist="38100" dir="2700000" algn="tl">
                    <a:srgbClr val="000000">
                      <a:alpha val="43137"/>
                    </a:srgbClr>
                  </a:outerShdw>
                </a:effectLst>
              </a:rPr>
              <a:t> perform better than both logistic functions. The algorithm for logistic functions involve multiple mathematical calculations involving exponentials while </a:t>
            </a:r>
            <a:r>
              <a:rPr lang="en-US" sz="1600" dirty="0" err="1">
                <a:effectLst>
                  <a:outerShdw blurRad="38100" dist="38100" dir="2700000" algn="tl">
                    <a:srgbClr val="000000">
                      <a:alpha val="43137"/>
                    </a:srgbClr>
                  </a:outerShdw>
                </a:effectLst>
              </a:rPr>
              <a:t>ReLU</a:t>
            </a:r>
            <a:r>
              <a:rPr lang="en-US" sz="1600" dirty="0">
                <a:effectLst>
                  <a:outerShdw blurRad="38100" dist="38100" dir="2700000" algn="tl">
                    <a:srgbClr val="000000">
                      <a:alpha val="43137"/>
                    </a:srgbClr>
                  </a:outerShdw>
                </a:effectLst>
              </a:rPr>
              <a:t> and </a:t>
            </a:r>
            <a:r>
              <a:rPr lang="en-US" sz="1600" dirty="0" err="1">
                <a:effectLst>
                  <a:outerShdw blurRad="38100" dist="38100" dir="2700000" algn="tl">
                    <a:srgbClr val="000000">
                      <a:alpha val="43137"/>
                    </a:srgbClr>
                  </a:outerShdw>
                </a:effectLst>
              </a:rPr>
              <a:t>LReLU</a:t>
            </a:r>
            <a:r>
              <a:rPr lang="en-US" sz="1600" dirty="0">
                <a:effectLst>
                  <a:outerShdw blurRad="38100" dist="38100" dir="2700000" algn="tl">
                    <a:srgbClr val="000000">
                      <a:alpha val="43137"/>
                    </a:srgbClr>
                  </a:outerShdw>
                </a:effectLst>
              </a:rPr>
              <a:t> contain only a couple of if statements. It is important to note that the education times on the table are measured with by averaging the times of educations with 1000 iterations.</a:t>
            </a:r>
          </a:p>
        </p:txBody>
      </p:sp>
    </p:spTree>
    <p:extLst>
      <p:ext uri="{BB962C8B-B14F-4D97-AF65-F5344CB8AC3E}">
        <p14:creationId xmlns:p14="http://schemas.microsoft.com/office/powerpoint/2010/main" val="1037792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5D53537-B408-4223-A6F3-EDA18CFBC6CA}"/>
              </a:ext>
            </a:extLst>
          </p:cNvPr>
          <p:cNvSpPr>
            <a:spLocks noGrp="1"/>
          </p:cNvSpPr>
          <p:nvPr>
            <p:ph type="title"/>
          </p:nvPr>
        </p:nvSpPr>
        <p:spPr/>
        <p:txBody>
          <a:bodyPr/>
          <a:lstStyle/>
          <a:p>
            <a:r>
              <a:rPr lang="tr-TR" dirty="0" err="1"/>
              <a:t>The</a:t>
            </a:r>
            <a:r>
              <a:rPr lang="tr-TR" dirty="0"/>
              <a:t> </a:t>
            </a:r>
            <a:r>
              <a:rPr lang="tr-TR" dirty="0" err="1"/>
              <a:t>Results</a:t>
            </a:r>
            <a:r>
              <a:rPr lang="tr-TR" dirty="0"/>
              <a:t> – Test </a:t>
            </a:r>
            <a:r>
              <a:rPr lang="tr-TR" dirty="0" err="1"/>
              <a:t>Error</a:t>
            </a:r>
            <a:endParaRPr lang="en-GB" dirty="0"/>
          </a:p>
        </p:txBody>
      </p:sp>
      <p:graphicFrame>
        <p:nvGraphicFramePr>
          <p:cNvPr id="4" name="İçerik Yer Tutucusu 3">
            <a:extLst>
              <a:ext uri="{FF2B5EF4-FFF2-40B4-BE49-F238E27FC236}">
                <a16:creationId xmlns:a16="http://schemas.microsoft.com/office/drawing/2014/main" id="{DD0E6D4F-16C9-46A3-AC8A-F489057E3802}"/>
              </a:ext>
            </a:extLst>
          </p:cNvPr>
          <p:cNvGraphicFramePr>
            <a:graphicFrameLocks noGrp="1"/>
          </p:cNvGraphicFramePr>
          <p:nvPr>
            <p:ph idx="1"/>
            <p:extLst>
              <p:ext uri="{D42A27DB-BD31-4B8C-83A1-F6EECF244321}">
                <p14:modId xmlns:p14="http://schemas.microsoft.com/office/powerpoint/2010/main" val="4108793224"/>
              </p:ext>
            </p:extLst>
          </p:nvPr>
        </p:nvGraphicFramePr>
        <p:xfrm>
          <a:off x="1604316" y="2725444"/>
          <a:ext cx="3181700" cy="2689009"/>
        </p:xfrm>
        <a:graphic>
          <a:graphicData uri="http://schemas.openxmlformats.org/drawingml/2006/table">
            <a:tbl>
              <a:tblPr firstRow="1" firstCol="1" bandRow="1">
                <a:tableStyleId>{93296810-A885-4BE3-A3E7-6D5BEEA58F35}</a:tableStyleId>
              </a:tblPr>
              <a:tblGrid>
                <a:gridCol w="1521037">
                  <a:extLst>
                    <a:ext uri="{9D8B030D-6E8A-4147-A177-3AD203B41FA5}">
                      <a16:colId xmlns:a16="http://schemas.microsoft.com/office/drawing/2014/main" val="1118455350"/>
                    </a:ext>
                  </a:extLst>
                </a:gridCol>
                <a:gridCol w="1660663">
                  <a:extLst>
                    <a:ext uri="{9D8B030D-6E8A-4147-A177-3AD203B41FA5}">
                      <a16:colId xmlns:a16="http://schemas.microsoft.com/office/drawing/2014/main" val="1451930144"/>
                    </a:ext>
                  </a:extLst>
                </a:gridCol>
              </a:tblGrid>
              <a:tr h="684193">
                <a:tc>
                  <a:txBody>
                    <a:bodyPr/>
                    <a:lstStyle/>
                    <a:p>
                      <a:pPr algn="ctr"/>
                      <a:r>
                        <a:rPr lang="tr-TR" sz="1900" dirty="0" err="1"/>
                        <a:t>Activation</a:t>
                      </a:r>
                      <a:r>
                        <a:rPr lang="tr-TR" sz="1900" dirty="0"/>
                        <a:t> </a:t>
                      </a:r>
                      <a:r>
                        <a:rPr lang="tr-TR" sz="1900" dirty="0" err="1"/>
                        <a:t>Function</a:t>
                      </a:r>
                      <a:endParaRPr lang="en-GB" sz="1900" dirty="0"/>
                    </a:p>
                  </a:txBody>
                  <a:tcPr marL="97742" marR="97742" marT="48871" marB="48871">
                    <a:solidFill>
                      <a:schemeClr val="accent6">
                        <a:lumMod val="50000"/>
                      </a:schemeClr>
                    </a:solidFill>
                  </a:tcPr>
                </a:tc>
                <a:tc>
                  <a:txBody>
                    <a:bodyPr/>
                    <a:lstStyle/>
                    <a:p>
                      <a:pPr algn="ctr"/>
                      <a:r>
                        <a:rPr lang="tr-TR" sz="1900" dirty="0"/>
                        <a:t>Test </a:t>
                      </a:r>
                      <a:r>
                        <a:rPr lang="tr-TR" sz="1900" dirty="0" err="1"/>
                        <a:t>Error</a:t>
                      </a:r>
                      <a:endParaRPr lang="tr-TR" sz="1900" dirty="0"/>
                    </a:p>
                    <a:p>
                      <a:pPr algn="ctr"/>
                      <a:r>
                        <a:rPr lang="tr-TR" sz="1900" dirty="0"/>
                        <a:t>[%]</a:t>
                      </a:r>
                      <a:endParaRPr lang="en-GB" sz="1900" dirty="0"/>
                    </a:p>
                  </a:txBody>
                  <a:tcPr marL="97742" marR="97742" marT="48871" marB="48871">
                    <a:solidFill>
                      <a:schemeClr val="accent6">
                        <a:lumMod val="50000"/>
                      </a:schemeClr>
                    </a:solidFill>
                  </a:tcPr>
                </a:tc>
                <a:extLst>
                  <a:ext uri="{0D108BD9-81ED-4DB2-BD59-A6C34878D82A}">
                    <a16:rowId xmlns:a16="http://schemas.microsoft.com/office/drawing/2014/main" val="2536641568"/>
                  </a:ext>
                </a:extLst>
              </a:tr>
              <a:tr h="501204">
                <a:tc>
                  <a:txBody>
                    <a:bodyPr/>
                    <a:lstStyle/>
                    <a:p>
                      <a:pPr algn="ctr"/>
                      <a:r>
                        <a:rPr lang="tr-TR" sz="1900" dirty="0"/>
                        <a:t>Sigmoid</a:t>
                      </a:r>
                      <a:endParaRPr lang="en-GB" sz="1900" dirty="0"/>
                    </a:p>
                  </a:txBody>
                  <a:tcPr marL="97742" marR="97742" marT="48871" marB="4887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900" dirty="0">
                          <a:solidFill>
                            <a:schemeClr val="bg1">
                              <a:lumMod val="85000"/>
                              <a:lumOff val="15000"/>
                            </a:schemeClr>
                          </a:solidFill>
                        </a:rPr>
                        <a:t>48.13</a:t>
                      </a:r>
                      <a:endParaRPr lang="en-GB" sz="1900" dirty="0">
                        <a:solidFill>
                          <a:schemeClr val="bg1">
                            <a:lumMod val="85000"/>
                            <a:lumOff val="15000"/>
                          </a:schemeClr>
                        </a:solidFill>
                      </a:endParaRPr>
                    </a:p>
                  </a:txBody>
                  <a:tcPr marL="97742" marR="97742" marT="48871" marB="48871" anchor="ctr"/>
                </a:tc>
                <a:extLst>
                  <a:ext uri="{0D108BD9-81ED-4DB2-BD59-A6C34878D82A}">
                    <a16:rowId xmlns:a16="http://schemas.microsoft.com/office/drawing/2014/main" val="1234982267"/>
                  </a:ext>
                </a:extLst>
              </a:tr>
              <a:tr h="501204">
                <a:tc>
                  <a:txBody>
                    <a:bodyPr/>
                    <a:lstStyle/>
                    <a:p>
                      <a:pPr algn="ctr"/>
                      <a:r>
                        <a:rPr lang="tr-TR" sz="1900" dirty="0" err="1"/>
                        <a:t>Tanh</a:t>
                      </a:r>
                      <a:endParaRPr lang="en-GB" sz="1900" dirty="0"/>
                    </a:p>
                  </a:txBody>
                  <a:tcPr marL="97742" marR="97742" marT="48871" marB="4887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900" dirty="0">
                          <a:solidFill>
                            <a:schemeClr val="bg1">
                              <a:lumMod val="85000"/>
                              <a:lumOff val="15000"/>
                            </a:schemeClr>
                          </a:solidFill>
                        </a:rPr>
                        <a:t>57.4</a:t>
                      </a:r>
                      <a:endParaRPr lang="en-GB" sz="1900" dirty="0">
                        <a:solidFill>
                          <a:schemeClr val="bg1">
                            <a:lumMod val="85000"/>
                            <a:lumOff val="15000"/>
                          </a:schemeClr>
                        </a:solidFill>
                      </a:endParaRPr>
                    </a:p>
                  </a:txBody>
                  <a:tcPr marL="97742" marR="97742" marT="48871" marB="48871" anchor="ctr"/>
                </a:tc>
                <a:extLst>
                  <a:ext uri="{0D108BD9-81ED-4DB2-BD59-A6C34878D82A}">
                    <a16:rowId xmlns:a16="http://schemas.microsoft.com/office/drawing/2014/main" val="2036155740"/>
                  </a:ext>
                </a:extLst>
              </a:tr>
              <a:tr h="501204">
                <a:tc>
                  <a:txBody>
                    <a:bodyPr/>
                    <a:lstStyle/>
                    <a:p>
                      <a:pPr algn="ctr"/>
                      <a:r>
                        <a:rPr lang="tr-TR" sz="1900" dirty="0" err="1"/>
                        <a:t>ReLU</a:t>
                      </a:r>
                      <a:endParaRPr lang="en-GB" sz="1900" dirty="0"/>
                    </a:p>
                  </a:txBody>
                  <a:tcPr marL="97742" marR="97742" marT="48871" marB="4887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900" dirty="0">
                          <a:solidFill>
                            <a:schemeClr val="bg1">
                              <a:lumMod val="85000"/>
                              <a:lumOff val="15000"/>
                            </a:schemeClr>
                          </a:solidFill>
                        </a:rPr>
                        <a:t>52.77</a:t>
                      </a:r>
                      <a:endParaRPr lang="en-GB" sz="1900" dirty="0">
                        <a:solidFill>
                          <a:schemeClr val="bg1">
                            <a:lumMod val="85000"/>
                            <a:lumOff val="15000"/>
                          </a:schemeClr>
                        </a:solidFill>
                      </a:endParaRPr>
                    </a:p>
                  </a:txBody>
                  <a:tcPr marL="97742" marR="97742" marT="48871" marB="48871" anchor="ctr"/>
                </a:tc>
                <a:extLst>
                  <a:ext uri="{0D108BD9-81ED-4DB2-BD59-A6C34878D82A}">
                    <a16:rowId xmlns:a16="http://schemas.microsoft.com/office/drawing/2014/main" val="677453577"/>
                  </a:ext>
                </a:extLst>
              </a:tr>
              <a:tr h="501204">
                <a:tc>
                  <a:txBody>
                    <a:bodyPr/>
                    <a:lstStyle/>
                    <a:p>
                      <a:pPr algn="ctr"/>
                      <a:r>
                        <a:rPr lang="tr-TR" sz="1900" dirty="0" err="1"/>
                        <a:t>LReLU</a:t>
                      </a:r>
                      <a:endParaRPr lang="en-GB" sz="1900" dirty="0"/>
                    </a:p>
                  </a:txBody>
                  <a:tcPr marL="97742" marR="97742" marT="48871" marB="48871" anchor="ctr"/>
                </a:tc>
                <a:tc>
                  <a:txBody>
                    <a:bodyPr/>
                    <a:lstStyle/>
                    <a:p>
                      <a:pPr algn="ctr"/>
                      <a:r>
                        <a:rPr lang="tr-TR" sz="1900" dirty="0">
                          <a:solidFill>
                            <a:schemeClr val="bg1">
                              <a:lumMod val="85000"/>
                              <a:lumOff val="15000"/>
                            </a:schemeClr>
                          </a:solidFill>
                        </a:rPr>
                        <a:t>57.14</a:t>
                      </a:r>
                      <a:endParaRPr lang="en-GB" sz="1900" dirty="0">
                        <a:solidFill>
                          <a:schemeClr val="bg1">
                            <a:lumMod val="85000"/>
                            <a:lumOff val="15000"/>
                          </a:schemeClr>
                        </a:solidFill>
                      </a:endParaRPr>
                    </a:p>
                  </a:txBody>
                  <a:tcPr marL="97742" marR="97742" marT="48871" marB="48871" anchor="ctr"/>
                </a:tc>
                <a:extLst>
                  <a:ext uri="{0D108BD9-81ED-4DB2-BD59-A6C34878D82A}">
                    <a16:rowId xmlns:a16="http://schemas.microsoft.com/office/drawing/2014/main" val="2791256118"/>
                  </a:ext>
                </a:extLst>
              </a:tr>
            </a:tbl>
          </a:graphicData>
        </a:graphic>
      </p:graphicFrame>
      <p:sp>
        <p:nvSpPr>
          <p:cNvPr id="5" name="Metin kutusu 4">
            <a:extLst>
              <a:ext uri="{FF2B5EF4-FFF2-40B4-BE49-F238E27FC236}">
                <a16:creationId xmlns:a16="http://schemas.microsoft.com/office/drawing/2014/main" id="{1B70ED26-2886-484F-BE38-A7C7C6D55AC8}"/>
              </a:ext>
            </a:extLst>
          </p:cNvPr>
          <p:cNvSpPr txBox="1"/>
          <p:nvPr/>
        </p:nvSpPr>
        <p:spPr>
          <a:xfrm>
            <a:off x="5877017" y="2915786"/>
            <a:ext cx="5122415" cy="1569660"/>
          </a:xfrm>
          <a:prstGeom prst="rect">
            <a:avLst/>
          </a:prstGeom>
          <a:noFill/>
        </p:spPr>
        <p:txBody>
          <a:bodyPr wrap="square" rtlCol="0">
            <a:spAutoFit/>
          </a:bodyPr>
          <a:lstStyle/>
          <a:p>
            <a:r>
              <a:rPr lang="en-US" sz="1600" dirty="0">
                <a:effectLst>
                  <a:outerShdw blurRad="38100" dist="38100" dir="2700000" algn="tl">
                    <a:srgbClr val="000000">
                      <a:alpha val="43137"/>
                    </a:srgbClr>
                  </a:outerShdw>
                </a:effectLst>
              </a:rPr>
              <a:t>Test error percentages show that the network was not capable of reliably predicting the category of fire. Tests with lower education error have higher test error, which indicate that the data is not reliably correlative. For a more successful prediction</a:t>
            </a:r>
            <a:r>
              <a:rPr lang="tr-TR" sz="1600" dirty="0">
                <a:effectLst>
                  <a:outerShdw blurRad="38100" dist="38100" dir="2700000" algn="tl">
                    <a:srgbClr val="000000">
                      <a:alpha val="43137"/>
                    </a:srgbClr>
                  </a:outerShdw>
                </a:effectLst>
              </a:rPr>
              <a:t>, a </a:t>
            </a:r>
            <a:r>
              <a:rPr lang="tr-TR" sz="1600" dirty="0" err="1">
                <a:effectLst>
                  <a:outerShdw blurRad="38100" dist="38100" dir="2700000" algn="tl">
                    <a:srgbClr val="000000">
                      <a:alpha val="43137"/>
                    </a:srgbClr>
                  </a:outerShdw>
                </a:effectLst>
              </a:rPr>
              <a:t>better</a:t>
            </a:r>
            <a:r>
              <a:rPr lang="tr-TR" sz="1600" dirty="0">
                <a:effectLst>
                  <a:outerShdw blurRad="38100" dist="38100" dir="2700000" algn="tl">
                    <a:srgbClr val="000000">
                      <a:alpha val="43137"/>
                    </a:srgbClr>
                  </a:outerShdw>
                </a:effectLst>
              </a:rPr>
              <a:t> data </a:t>
            </a:r>
            <a:r>
              <a:rPr lang="tr-TR" sz="1600" dirty="0" err="1">
                <a:effectLst>
                  <a:outerShdw blurRad="38100" dist="38100" dir="2700000" algn="tl">
                    <a:srgbClr val="000000">
                      <a:alpha val="43137"/>
                    </a:srgbClr>
                  </a:outerShdw>
                </a:effectLst>
              </a:rPr>
              <a:t>representation</a:t>
            </a:r>
            <a:r>
              <a:rPr lang="tr-TR" sz="1600" dirty="0">
                <a:effectLst>
                  <a:outerShdw blurRad="38100" dist="38100" dir="2700000" algn="tl">
                    <a:srgbClr val="000000">
                      <a:alpha val="43137"/>
                    </a:srgbClr>
                  </a:outerShdw>
                </a:effectLst>
              </a:rPr>
              <a:t> is </a:t>
            </a:r>
            <a:r>
              <a:rPr lang="tr-TR" sz="1600" dirty="0" err="1">
                <a:effectLst>
                  <a:outerShdw blurRad="38100" dist="38100" dir="2700000" algn="tl">
                    <a:srgbClr val="000000">
                      <a:alpha val="43137"/>
                    </a:srgbClr>
                  </a:outerShdw>
                </a:effectLst>
              </a:rPr>
              <a:t>recommended</a:t>
            </a:r>
            <a:r>
              <a:rPr lang="tr-TR" sz="1600" dirty="0">
                <a:effectLst>
                  <a:outerShdw blurRad="38100" dist="38100" dir="2700000" algn="tl">
                    <a:srgbClr val="000000">
                      <a:alpha val="43137"/>
                    </a:srgbClr>
                  </a:outerShdw>
                </a:effectLst>
              </a:rPr>
              <a:t>.</a:t>
            </a:r>
            <a:endParaRPr lang="en-US" sz="1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57127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5F19F39-EE88-4B93-AF1D-138B5AD2B0CC}"/>
              </a:ext>
            </a:extLst>
          </p:cNvPr>
          <p:cNvSpPr>
            <a:spLocks noGrp="1"/>
          </p:cNvSpPr>
          <p:nvPr>
            <p:ph type="title"/>
          </p:nvPr>
        </p:nvSpPr>
        <p:spPr/>
        <p:txBody>
          <a:bodyPr/>
          <a:lstStyle/>
          <a:p>
            <a:r>
              <a:rPr lang="tr-TR" dirty="0" err="1"/>
              <a:t>Bibliography</a:t>
            </a:r>
            <a:endParaRPr lang="en-GB" dirty="0"/>
          </a:p>
        </p:txBody>
      </p:sp>
      <p:sp>
        <p:nvSpPr>
          <p:cNvPr id="3" name="İçerik Yer Tutucusu 2">
            <a:extLst>
              <a:ext uri="{FF2B5EF4-FFF2-40B4-BE49-F238E27FC236}">
                <a16:creationId xmlns:a16="http://schemas.microsoft.com/office/drawing/2014/main" id="{8DD663FA-91F2-4A18-9827-AC7FCEC5F9EE}"/>
              </a:ext>
            </a:extLst>
          </p:cNvPr>
          <p:cNvSpPr>
            <a:spLocks noGrp="1"/>
          </p:cNvSpPr>
          <p:nvPr>
            <p:ph idx="1"/>
          </p:nvPr>
        </p:nvSpPr>
        <p:spPr>
          <a:xfrm>
            <a:off x="680321" y="2336873"/>
            <a:ext cx="9613861" cy="4081682"/>
          </a:xfrm>
        </p:spPr>
        <p:txBody>
          <a:bodyPr>
            <a:noAutofit/>
          </a:bodyPr>
          <a:lstStyle/>
          <a:p>
            <a:pPr marL="288000" indent="-360000">
              <a:buNone/>
            </a:pPr>
            <a:r>
              <a:rPr lang="en-US" sz="1400" dirty="0"/>
              <a:t>[1] S. Mishra, "Forest Fire Area", </a:t>
            </a:r>
            <a:r>
              <a:rPr lang="en-US" sz="1400" i="1" dirty="0"/>
              <a:t>Kaggle.com</a:t>
            </a:r>
            <a:r>
              <a:rPr lang="en-US" sz="1400" dirty="0"/>
              <a:t>, 2020. [Online]. Available: https://www.kaggle.com/sumitm004/forest-fire-area. [Accessed: 21- Jan- 2021].</a:t>
            </a:r>
          </a:p>
          <a:p>
            <a:pPr marL="288000" indent="-360000">
              <a:buNone/>
            </a:pPr>
            <a:r>
              <a:rPr lang="en-US" sz="1400" dirty="0"/>
              <a:t>[2] S. Mishra, "Forest Fire Area Predictions and EDA", </a:t>
            </a:r>
            <a:r>
              <a:rPr lang="en-US" sz="1400" i="1" dirty="0"/>
              <a:t>Kaggle.com</a:t>
            </a:r>
            <a:r>
              <a:rPr lang="en-US" sz="1400" dirty="0"/>
              <a:t>, 2021. [Online]. Available: https://www.kaggle.com/sumitm004/forest-fire-area-predictions-and-eda. [Accessed: 21- Jan- 2021].</a:t>
            </a:r>
          </a:p>
          <a:p>
            <a:pPr marL="288000" indent="-360000">
              <a:buNone/>
            </a:pPr>
            <a:r>
              <a:rPr lang="en-US" sz="1400" dirty="0"/>
              <a:t>[3] "Starter: Forest Fire Area", </a:t>
            </a:r>
            <a:r>
              <a:rPr lang="en-US" sz="1400" i="1" dirty="0"/>
              <a:t>Kaggle.com</a:t>
            </a:r>
            <a:r>
              <a:rPr lang="en-US" sz="1400" dirty="0"/>
              <a:t>, 2020. [Online]. Available: https://www.kaggle.com/kerneler/starter-forest-fire-area-926a18c9-0. [Accessed: 21- Jan- 2021].</a:t>
            </a:r>
          </a:p>
          <a:p>
            <a:pPr marL="288000" indent="-360000">
              <a:buNone/>
            </a:pPr>
            <a:r>
              <a:rPr lang="en-US" sz="1400" dirty="0"/>
              <a:t>[4] K. Kumar, "Forest Fire Prediction Using Random Forest", </a:t>
            </a:r>
            <a:r>
              <a:rPr lang="en-US" sz="1400" i="1" dirty="0"/>
              <a:t>Kaggle.com</a:t>
            </a:r>
            <a:r>
              <a:rPr lang="en-US" sz="1400" dirty="0"/>
              <a:t>, 2020. [Online]. Available: https://www.kaggle.com/kishore1999/forest-fire-prediction-using-random-forest. [Accessed: 21- Jan- 2021].</a:t>
            </a:r>
          </a:p>
          <a:p>
            <a:pPr marL="288000" indent="-360000">
              <a:buNone/>
            </a:pPr>
            <a:r>
              <a:rPr lang="en-US" sz="1400" dirty="0"/>
              <a:t>[5] [Cortez and </a:t>
            </a:r>
            <a:r>
              <a:rPr lang="en-US" sz="1400" dirty="0" err="1"/>
              <a:t>Morais</a:t>
            </a:r>
            <a:r>
              <a:rPr lang="en-US" sz="1400" dirty="0"/>
              <a:t>, 2007] P. Cortez and A. </a:t>
            </a:r>
            <a:r>
              <a:rPr lang="en-US" sz="1400" dirty="0" err="1"/>
              <a:t>Morais</a:t>
            </a:r>
            <a:r>
              <a:rPr lang="en-US" sz="1400" dirty="0"/>
              <a:t>. A Data Mining Approach to Predict Forest Fires using Meteorological Data. In J. Neves, M. F. Santos and J. Machado Eds., New Trends in Artificial Intelligence, Proceedings of the 13th EPIA 2007 - Portuguese Conference on Artificial Intelligence, December, </a:t>
            </a:r>
            <a:r>
              <a:rPr lang="en-US" sz="1400" dirty="0" err="1"/>
              <a:t>Guimarães</a:t>
            </a:r>
            <a:r>
              <a:rPr lang="en-US" sz="1400" dirty="0"/>
              <a:t>, Portugal, pp. 512-523, 2007. APPIA, ISBN-13 978-989-95618-0-9. Available:  http://www.dsi.uminho.pt/~pcortez/fires.pdf</a:t>
            </a:r>
            <a:endParaRPr lang="tr-TR" sz="1400" dirty="0"/>
          </a:p>
          <a:p>
            <a:pPr marL="288000" indent="-360000">
              <a:buNone/>
            </a:pPr>
            <a:r>
              <a:rPr lang="tr-TR" sz="1400" dirty="0"/>
              <a:t>[6] </a:t>
            </a:r>
            <a:r>
              <a:rPr lang="en-US" sz="1400" dirty="0"/>
              <a:t>“Fire Weather Index (FWI) System,” </a:t>
            </a:r>
            <a:r>
              <a:rPr lang="en-US" sz="1400" i="1" dirty="0"/>
              <a:t>NWCG</a:t>
            </a:r>
            <a:r>
              <a:rPr lang="en-US" sz="1400" dirty="0"/>
              <a:t>. [Online]. Available: https://www.nwcg.gov/publications/pms437/cffdrs/fire-weather-index-system. [Accessed: 22-Jan-2021]. </a:t>
            </a:r>
            <a:endParaRPr lang="tr-TR" sz="1400" dirty="0"/>
          </a:p>
          <a:p>
            <a:pPr marL="288000" indent="-360000">
              <a:buNone/>
            </a:pPr>
            <a:r>
              <a:rPr lang="tr-TR" sz="1400" dirty="0"/>
              <a:t>[7] </a:t>
            </a:r>
            <a:r>
              <a:rPr lang="en-US" sz="1400" dirty="0"/>
              <a:t>[5]M. Şerbetçioğlu and V. </a:t>
            </a:r>
            <a:r>
              <a:rPr lang="en-US" sz="1400" dirty="0" err="1"/>
              <a:t>Bulur</a:t>
            </a:r>
            <a:r>
              <a:rPr lang="en-US" sz="1400" dirty="0"/>
              <a:t>, "Multilayer Neural Network", </a:t>
            </a:r>
            <a:r>
              <a:rPr lang="en-US" sz="1400" i="1" dirty="0"/>
              <a:t>GitHub</a:t>
            </a:r>
            <a:r>
              <a:rPr lang="en-US" sz="1400" dirty="0"/>
              <a:t>, 2021. [Online]. Available: https://github.com/meserbetcioglu/MultilayerNN. [Accessed: 22- Jan- 2021].</a:t>
            </a:r>
          </a:p>
          <a:p>
            <a:pPr marL="288000" indent="-360000">
              <a:buNone/>
            </a:pPr>
            <a:endParaRPr lang="tr-TR" sz="1400" dirty="0"/>
          </a:p>
        </p:txBody>
      </p:sp>
    </p:spTree>
    <p:extLst>
      <p:ext uri="{BB962C8B-B14F-4D97-AF65-F5344CB8AC3E}">
        <p14:creationId xmlns:p14="http://schemas.microsoft.com/office/powerpoint/2010/main" val="1167843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152327E-D4C7-467F-AE0B-59105A974AA7}"/>
              </a:ext>
            </a:extLst>
          </p:cNvPr>
          <p:cNvSpPr>
            <a:spLocks noGrp="1"/>
          </p:cNvSpPr>
          <p:nvPr>
            <p:ph type="title"/>
          </p:nvPr>
        </p:nvSpPr>
        <p:spPr/>
        <p:txBody>
          <a:bodyPr/>
          <a:lstStyle/>
          <a:p>
            <a:r>
              <a:rPr lang="en-US" dirty="0"/>
              <a:t>The</a:t>
            </a:r>
            <a:r>
              <a:rPr lang="tr-TR" dirty="0"/>
              <a:t> Problem</a:t>
            </a:r>
            <a:endParaRPr lang="en-GB" dirty="0"/>
          </a:p>
        </p:txBody>
      </p:sp>
      <p:sp>
        <p:nvSpPr>
          <p:cNvPr id="3" name="İçerik Yer Tutucusu 2">
            <a:extLst>
              <a:ext uri="{FF2B5EF4-FFF2-40B4-BE49-F238E27FC236}">
                <a16:creationId xmlns:a16="http://schemas.microsoft.com/office/drawing/2014/main" id="{35114D00-4248-4C86-A458-58E2282414C7}"/>
              </a:ext>
            </a:extLst>
          </p:cNvPr>
          <p:cNvSpPr>
            <a:spLocks noGrp="1"/>
          </p:cNvSpPr>
          <p:nvPr>
            <p:ph idx="1"/>
          </p:nvPr>
        </p:nvSpPr>
        <p:spPr>
          <a:ln>
            <a:noFill/>
          </a:ln>
        </p:spPr>
        <p:txBody>
          <a:bodyPr>
            <a:normAutofit/>
          </a:bodyPr>
          <a:lstStyle/>
          <a:p>
            <a:pPr marL="0" indent="0">
              <a:buNone/>
            </a:pPr>
            <a:r>
              <a:rPr lang="en-US" dirty="0">
                <a:effectLst>
                  <a:outerShdw blurRad="38100" dist="38100" dir="2700000" algn="tl">
                    <a:srgbClr val="000000">
                      <a:alpha val="43137"/>
                    </a:srgbClr>
                  </a:outerShdw>
                </a:effectLst>
              </a:rPr>
              <a:t>Forest fire prediction depends on multiple variables. These variables may or may not correlate with </a:t>
            </a:r>
            <a:r>
              <a:rPr lang="en-US" dirty="0" err="1">
                <a:effectLst>
                  <a:outerShdw blurRad="38100" dist="38100" dir="2700000" algn="tl">
                    <a:srgbClr val="000000">
                      <a:alpha val="43137"/>
                    </a:srgbClr>
                  </a:outerShdw>
                </a:effectLst>
              </a:rPr>
              <a:t>eachother</a:t>
            </a:r>
            <a:r>
              <a:rPr lang="en-US" dirty="0">
                <a:effectLst>
                  <a:outerShdw blurRad="38100" dist="38100" dir="2700000" algn="tl">
                    <a:srgbClr val="000000">
                      <a:alpha val="43137"/>
                    </a:srgbClr>
                  </a:outerShdw>
                </a:effectLst>
              </a:rPr>
              <a:t> and the correlation is unclear. Variables such as the </a:t>
            </a:r>
            <a:r>
              <a:rPr lang="en-US" dirty="0" err="1">
                <a:effectLst>
                  <a:outerShdw blurRad="38100" dist="38100" dir="2700000" algn="tl">
                    <a:srgbClr val="000000">
                      <a:alpha val="43137"/>
                    </a:srgbClr>
                  </a:outerShdw>
                </a:effectLst>
              </a:rPr>
              <a:t>vegitation</a:t>
            </a:r>
            <a:r>
              <a:rPr lang="en-US" dirty="0">
                <a:effectLst>
                  <a:outerShdw blurRad="38100" dist="38100" dir="2700000" algn="tl">
                    <a:srgbClr val="000000">
                      <a:alpha val="43137"/>
                    </a:srgbClr>
                  </a:outerShdw>
                </a:effectLst>
              </a:rPr>
              <a:t>, time of the day, </a:t>
            </a:r>
            <a:r>
              <a:rPr lang="en-US" dirty="0" err="1">
                <a:effectLst>
                  <a:outerShdw blurRad="38100" dist="38100" dir="2700000" algn="tl">
                    <a:srgbClr val="000000">
                      <a:alpha val="43137"/>
                    </a:srgbClr>
                  </a:outerShdw>
                </a:effectLst>
              </a:rPr>
              <a:t>meteorogical</a:t>
            </a:r>
            <a:r>
              <a:rPr lang="en-US" dirty="0">
                <a:effectLst>
                  <a:outerShdw blurRad="38100" dist="38100" dir="2700000" algn="tl">
                    <a:srgbClr val="000000">
                      <a:alpha val="43137"/>
                    </a:srgbClr>
                  </a:outerShdw>
                </a:effectLst>
              </a:rPr>
              <a:t> data can affect the chances of a fire starting and the area of spread. When faced with such difficult correlations, machine learning becomes a possible solution to make predictions about the subject.</a:t>
            </a:r>
          </a:p>
        </p:txBody>
      </p:sp>
    </p:spTree>
    <p:extLst>
      <p:ext uri="{BB962C8B-B14F-4D97-AF65-F5344CB8AC3E}">
        <p14:creationId xmlns:p14="http://schemas.microsoft.com/office/powerpoint/2010/main" val="3909516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4780852-9C1B-46B0-AEAE-1AB4F9C55AB6}"/>
              </a:ext>
            </a:extLst>
          </p:cNvPr>
          <p:cNvSpPr>
            <a:spLocks noGrp="1"/>
          </p:cNvSpPr>
          <p:nvPr>
            <p:ph type="title"/>
          </p:nvPr>
        </p:nvSpPr>
        <p:spPr/>
        <p:txBody>
          <a:bodyPr/>
          <a:lstStyle/>
          <a:p>
            <a:r>
              <a:rPr lang="tr-TR" dirty="0" err="1"/>
              <a:t>The</a:t>
            </a:r>
            <a:r>
              <a:rPr lang="tr-TR" dirty="0"/>
              <a:t> Project</a:t>
            </a:r>
            <a:endParaRPr lang="en-GB" dirty="0"/>
          </a:p>
        </p:txBody>
      </p:sp>
      <p:sp>
        <p:nvSpPr>
          <p:cNvPr id="3" name="İçerik Yer Tutucusu 2">
            <a:extLst>
              <a:ext uri="{FF2B5EF4-FFF2-40B4-BE49-F238E27FC236}">
                <a16:creationId xmlns:a16="http://schemas.microsoft.com/office/drawing/2014/main" id="{249730CD-01AE-476B-BD9C-852B28EF5E87}"/>
              </a:ext>
            </a:extLst>
          </p:cNvPr>
          <p:cNvSpPr>
            <a:spLocks noGrp="1"/>
          </p:cNvSpPr>
          <p:nvPr>
            <p:ph idx="1"/>
          </p:nvPr>
        </p:nvSpPr>
        <p:spPr>
          <a:xfrm>
            <a:off x="680321" y="2336873"/>
            <a:ext cx="9613861" cy="4134948"/>
          </a:xfrm>
        </p:spPr>
        <p:txBody>
          <a:bodyPr>
            <a:normAutofit/>
          </a:bodyPr>
          <a:lstStyle/>
          <a:p>
            <a:pPr marL="0" indent="0">
              <a:buNone/>
            </a:pPr>
            <a:r>
              <a:rPr lang="en-US" dirty="0">
                <a:effectLst>
                  <a:outerShdw blurRad="38100" dist="38100" dir="2700000" algn="tl">
                    <a:srgbClr val="000000">
                      <a:alpha val="43137"/>
                    </a:srgbClr>
                  </a:outerShdw>
                </a:effectLst>
              </a:rPr>
              <a:t>In this project, we have constructed a Multilayer Neural Network in order to make predictions about the size of burnt area after a wildfire. As our data, we will be using a forest fire area dataset [1], which have information regarding spatial, temporal and meteorological data as well as the size of burnt area from each fire. We will categorize the burnt area logarithmically and train the network to predict the categories.</a:t>
            </a:r>
          </a:p>
          <a:p>
            <a:pPr marL="0" indent="0">
              <a:buNone/>
            </a:pPr>
            <a:r>
              <a:rPr lang="en-US" dirty="0">
                <a:effectLst>
                  <a:outerShdw blurRad="38100" dist="38100" dir="2700000" algn="tl">
                    <a:srgbClr val="000000">
                      <a:alpha val="43137"/>
                    </a:srgbClr>
                  </a:outerShdw>
                </a:effectLst>
              </a:rPr>
              <a:t>There have been different studies that show the correlation between variables [2][3] and predict the burnt area using different methods such as random forest, multilayer neural network and support vector machines [4][5].</a:t>
            </a:r>
          </a:p>
        </p:txBody>
      </p:sp>
    </p:spTree>
    <p:extLst>
      <p:ext uri="{BB962C8B-B14F-4D97-AF65-F5344CB8AC3E}">
        <p14:creationId xmlns:p14="http://schemas.microsoft.com/office/powerpoint/2010/main" val="4061327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61EE5C31-C154-46F8-B15E-82982415DAF1}"/>
              </a:ext>
            </a:extLst>
          </p:cNvPr>
          <p:cNvSpPr>
            <a:spLocks noGrp="1"/>
          </p:cNvSpPr>
          <p:nvPr>
            <p:ph type="title"/>
          </p:nvPr>
        </p:nvSpPr>
        <p:spPr/>
        <p:txBody>
          <a:bodyPr/>
          <a:lstStyle/>
          <a:p>
            <a:r>
              <a:rPr lang="tr-TR" dirty="0" err="1"/>
              <a:t>The</a:t>
            </a:r>
            <a:r>
              <a:rPr lang="tr-TR" dirty="0"/>
              <a:t> </a:t>
            </a:r>
            <a:r>
              <a:rPr lang="tr-TR" dirty="0" err="1"/>
              <a:t>Dataset</a:t>
            </a:r>
            <a:endParaRPr lang="en-GB" dirty="0"/>
          </a:p>
        </p:txBody>
      </p:sp>
      <p:sp>
        <p:nvSpPr>
          <p:cNvPr id="3" name="İçerik Yer Tutucusu 2">
            <a:extLst>
              <a:ext uri="{FF2B5EF4-FFF2-40B4-BE49-F238E27FC236}">
                <a16:creationId xmlns:a16="http://schemas.microsoft.com/office/drawing/2014/main" id="{61255D7A-5ADC-4547-8163-D78F807AC382}"/>
              </a:ext>
            </a:extLst>
          </p:cNvPr>
          <p:cNvSpPr>
            <a:spLocks noGrp="1"/>
          </p:cNvSpPr>
          <p:nvPr>
            <p:ph idx="1"/>
          </p:nvPr>
        </p:nvSpPr>
        <p:spPr>
          <a:xfrm>
            <a:off x="7205584" y="2381673"/>
            <a:ext cx="2266889" cy="3927286"/>
          </a:xfrm>
          <a:ln>
            <a:noFill/>
          </a:ln>
        </p:spPr>
        <p:txBody>
          <a:bodyPr>
            <a:normAutofit fontScale="92500" lnSpcReduction="20000"/>
          </a:bodyPr>
          <a:lstStyle/>
          <a:p>
            <a:pPr marL="0" indent="0">
              <a:buNone/>
            </a:pPr>
            <a:r>
              <a:rPr lang="en-US" sz="1400" dirty="0">
                <a:effectLst>
                  <a:outerShdw blurRad="38100" dist="38100" dir="2700000" algn="tl">
                    <a:srgbClr val="000000">
                      <a:alpha val="43137"/>
                    </a:srgbClr>
                  </a:outerShdw>
                </a:effectLst>
              </a:rPr>
              <a:t>Dataset Contents:</a:t>
            </a:r>
          </a:p>
          <a:p>
            <a:r>
              <a:rPr lang="en-US" sz="1400" dirty="0">
                <a:effectLst>
                  <a:outerShdw blurRad="38100" dist="38100" dir="2700000" algn="tl">
                    <a:srgbClr val="000000">
                      <a:alpha val="43137"/>
                    </a:srgbClr>
                  </a:outerShdw>
                </a:effectLst>
              </a:rPr>
              <a:t>X Coordinate</a:t>
            </a:r>
          </a:p>
          <a:p>
            <a:r>
              <a:rPr lang="en-US" sz="1400" dirty="0">
                <a:effectLst>
                  <a:outerShdw blurRad="38100" dist="38100" dir="2700000" algn="tl">
                    <a:srgbClr val="000000">
                      <a:alpha val="43137"/>
                    </a:srgbClr>
                  </a:outerShdw>
                </a:effectLst>
              </a:rPr>
              <a:t>Y Coordinate</a:t>
            </a:r>
          </a:p>
          <a:p>
            <a:r>
              <a:rPr lang="en-US" sz="1400" dirty="0">
                <a:effectLst>
                  <a:outerShdw blurRad="38100" dist="38100" dir="2700000" algn="tl">
                    <a:srgbClr val="000000">
                      <a:alpha val="43137"/>
                    </a:srgbClr>
                  </a:outerShdw>
                </a:effectLst>
              </a:rPr>
              <a:t>Month</a:t>
            </a:r>
          </a:p>
          <a:p>
            <a:r>
              <a:rPr lang="en-US" sz="1400" dirty="0">
                <a:effectLst>
                  <a:outerShdw blurRad="38100" dist="38100" dir="2700000" algn="tl">
                    <a:srgbClr val="000000">
                      <a:alpha val="43137"/>
                    </a:srgbClr>
                  </a:outerShdw>
                </a:effectLst>
              </a:rPr>
              <a:t>Day</a:t>
            </a:r>
          </a:p>
          <a:p>
            <a:r>
              <a:rPr lang="en-US" sz="1400" dirty="0">
                <a:effectLst>
                  <a:outerShdw blurRad="38100" dist="38100" dir="2700000" algn="tl">
                    <a:srgbClr val="000000">
                      <a:alpha val="43137"/>
                    </a:srgbClr>
                  </a:outerShdw>
                </a:effectLst>
              </a:rPr>
              <a:t>FFMC Index</a:t>
            </a:r>
          </a:p>
          <a:p>
            <a:r>
              <a:rPr lang="en-US" sz="1400" dirty="0">
                <a:effectLst>
                  <a:outerShdw blurRad="38100" dist="38100" dir="2700000" algn="tl">
                    <a:srgbClr val="000000">
                      <a:alpha val="43137"/>
                    </a:srgbClr>
                  </a:outerShdw>
                </a:effectLst>
              </a:rPr>
              <a:t>DMC Index</a:t>
            </a:r>
          </a:p>
          <a:p>
            <a:r>
              <a:rPr lang="en-US" sz="1400" dirty="0">
                <a:effectLst>
                  <a:outerShdw blurRad="38100" dist="38100" dir="2700000" algn="tl">
                    <a:srgbClr val="000000">
                      <a:alpha val="43137"/>
                    </a:srgbClr>
                  </a:outerShdw>
                </a:effectLst>
              </a:rPr>
              <a:t>DC Index</a:t>
            </a:r>
          </a:p>
          <a:p>
            <a:r>
              <a:rPr lang="en-US" sz="1400" dirty="0">
                <a:effectLst>
                  <a:outerShdw blurRad="38100" dist="38100" dir="2700000" algn="tl">
                    <a:srgbClr val="000000">
                      <a:alpha val="43137"/>
                    </a:srgbClr>
                  </a:outerShdw>
                </a:effectLst>
              </a:rPr>
              <a:t>ISI Index</a:t>
            </a:r>
          </a:p>
          <a:p>
            <a:r>
              <a:rPr lang="en-US" sz="1400" dirty="0">
                <a:effectLst>
                  <a:outerShdw blurRad="38100" dist="38100" dir="2700000" algn="tl">
                    <a:srgbClr val="000000">
                      <a:alpha val="43137"/>
                    </a:srgbClr>
                  </a:outerShdw>
                </a:effectLst>
              </a:rPr>
              <a:t>Temperature</a:t>
            </a:r>
          </a:p>
          <a:p>
            <a:r>
              <a:rPr lang="en-US" sz="1400" dirty="0">
                <a:effectLst>
                  <a:outerShdw blurRad="38100" dist="38100" dir="2700000" algn="tl">
                    <a:srgbClr val="000000">
                      <a:alpha val="43137"/>
                    </a:srgbClr>
                  </a:outerShdw>
                </a:effectLst>
              </a:rPr>
              <a:t>Relative humidity</a:t>
            </a:r>
          </a:p>
          <a:p>
            <a:r>
              <a:rPr lang="en-US" sz="1400" dirty="0">
                <a:effectLst>
                  <a:outerShdw blurRad="38100" dist="38100" dir="2700000" algn="tl">
                    <a:srgbClr val="000000">
                      <a:alpha val="43137"/>
                    </a:srgbClr>
                  </a:outerShdw>
                </a:effectLst>
              </a:rPr>
              <a:t>Wind</a:t>
            </a:r>
          </a:p>
          <a:p>
            <a:r>
              <a:rPr lang="en-US" sz="1400" dirty="0">
                <a:effectLst>
                  <a:outerShdw blurRad="38100" dist="38100" dir="2700000" algn="tl">
                    <a:srgbClr val="000000">
                      <a:alpha val="43137"/>
                    </a:srgbClr>
                  </a:outerShdw>
                </a:effectLst>
              </a:rPr>
              <a:t>Rain</a:t>
            </a:r>
          </a:p>
          <a:p>
            <a:r>
              <a:rPr lang="en-US" sz="1400" dirty="0">
                <a:effectLst>
                  <a:outerShdw blurRad="38100" dist="38100" dir="2700000" algn="tl">
                    <a:srgbClr val="000000">
                      <a:alpha val="43137"/>
                    </a:srgbClr>
                  </a:outerShdw>
                </a:effectLst>
              </a:rPr>
              <a:t>Burnt Area </a:t>
            </a:r>
            <a:endParaRPr lang="en-US" sz="700" dirty="0">
              <a:effectLst>
                <a:outerShdw blurRad="38100" dist="38100" dir="2700000" algn="tl">
                  <a:srgbClr val="000000">
                    <a:alpha val="43137"/>
                  </a:srgbClr>
                </a:outerShdw>
              </a:effectLst>
            </a:endParaRPr>
          </a:p>
        </p:txBody>
      </p:sp>
      <p:sp>
        <p:nvSpPr>
          <p:cNvPr id="4" name="Metin kutusu 3">
            <a:extLst>
              <a:ext uri="{FF2B5EF4-FFF2-40B4-BE49-F238E27FC236}">
                <a16:creationId xmlns:a16="http://schemas.microsoft.com/office/drawing/2014/main" id="{F5881124-AB04-4427-948F-3ECDACC672AB}"/>
              </a:ext>
            </a:extLst>
          </p:cNvPr>
          <p:cNvSpPr txBox="1"/>
          <p:nvPr/>
        </p:nvSpPr>
        <p:spPr>
          <a:xfrm>
            <a:off x="680321" y="2133924"/>
            <a:ext cx="5190976" cy="4755148"/>
          </a:xfrm>
          <a:prstGeom prst="rect">
            <a:avLst/>
          </a:prstGeom>
          <a:noFill/>
        </p:spPr>
        <p:txBody>
          <a:bodyPr wrap="square" rtlCol="0">
            <a:spAutoFit/>
          </a:bodyPr>
          <a:lstStyle/>
          <a:p>
            <a:r>
              <a:rPr lang="en-US" dirty="0">
                <a:effectLst>
                  <a:outerShdw blurRad="38100" dist="38100" dir="2700000" algn="tl">
                    <a:srgbClr val="000000">
                      <a:alpha val="43137"/>
                    </a:srgbClr>
                  </a:outerShdw>
                </a:effectLst>
              </a:rPr>
              <a:t>The dataset [1] contains information about 517 fires from the </a:t>
            </a:r>
            <a:r>
              <a:rPr lang="en-US" dirty="0" err="1">
                <a:effectLst>
                  <a:outerShdw blurRad="38100" dist="38100" dir="2700000" algn="tl">
                    <a:srgbClr val="000000">
                      <a:alpha val="43137"/>
                    </a:srgbClr>
                  </a:outerShdw>
                </a:effectLst>
              </a:rPr>
              <a:t>Montesinho</a:t>
            </a:r>
            <a:r>
              <a:rPr lang="en-US" dirty="0">
                <a:effectLst>
                  <a:outerShdw blurRad="38100" dist="38100" dir="2700000" algn="tl">
                    <a:srgbClr val="000000">
                      <a:alpha val="43137"/>
                    </a:srgbClr>
                  </a:outerShdw>
                </a:effectLst>
              </a:rPr>
              <a:t> natural park in Portugal. There are 13 variables present in the dataset. These variables are listed.</a:t>
            </a:r>
          </a:p>
          <a:p>
            <a:endParaRPr lang="en-US"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FFMC, DMC, DC and ISI indexes are indexes that are denoted by Fire Weather Index System [6]. These indexes are used by National Wildfire Coordinating Group in order to rate the danger of a fire.</a:t>
            </a:r>
          </a:p>
          <a:p>
            <a:endParaRPr lang="en-US"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Also, there is a large amount of samples with 0 valued burnt area in the dataset. What this means is that the burnt area for that particular fire was smaller than 100m2.</a:t>
            </a:r>
          </a:p>
          <a:p>
            <a:endParaRPr lang="en-US" sz="1500" dirty="0">
              <a:effectLst>
                <a:outerShdw blurRad="38100" dist="38100" dir="2700000" algn="tl">
                  <a:srgbClr val="000000">
                    <a:alpha val="43137"/>
                  </a:srgbClr>
                </a:outerShdw>
              </a:effectLst>
            </a:endParaRPr>
          </a:p>
          <a:p>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58006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0859EEB-F87F-46E4-A6E9-1D2906B22476}"/>
              </a:ext>
            </a:extLst>
          </p:cNvPr>
          <p:cNvSpPr>
            <a:spLocks noGrp="1"/>
          </p:cNvSpPr>
          <p:nvPr>
            <p:ph type="title"/>
          </p:nvPr>
        </p:nvSpPr>
        <p:spPr/>
        <p:txBody>
          <a:bodyPr/>
          <a:lstStyle/>
          <a:p>
            <a:r>
              <a:rPr lang="tr-TR" dirty="0" err="1"/>
              <a:t>Multilayer</a:t>
            </a:r>
            <a:r>
              <a:rPr lang="tr-TR" dirty="0"/>
              <a:t> </a:t>
            </a:r>
            <a:r>
              <a:rPr lang="tr-TR" dirty="0" err="1"/>
              <a:t>Neural</a:t>
            </a:r>
            <a:r>
              <a:rPr lang="tr-TR" dirty="0"/>
              <a:t> Network</a:t>
            </a:r>
            <a:endParaRPr lang="en-GB" dirty="0"/>
          </a:p>
        </p:txBody>
      </p:sp>
      <p:sp>
        <p:nvSpPr>
          <p:cNvPr id="3" name="İçerik Yer Tutucusu 2">
            <a:extLst>
              <a:ext uri="{FF2B5EF4-FFF2-40B4-BE49-F238E27FC236}">
                <a16:creationId xmlns:a16="http://schemas.microsoft.com/office/drawing/2014/main" id="{C7A643EF-71BC-4D4C-B1D6-52065847CDA0}"/>
              </a:ext>
            </a:extLst>
          </p:cNvPr>
          <p:cNvSpPr>
            <a:spLocks noGrp="1"/>
          </p:cNvSpPr>
          <p:nvPr>
            <p:ph idx="1"/>
          </p:nvPr>
        </p:nvSpPr>
        <p:spPr>
          <a:xfrm>
            <a:off x="680321" y="2336873"/>
            <a:ext cx="9613861" cy="4090560"/>
          </a:xfrm>
        </p:spPr>
        <p:txBody>
          <a:bodyPr>
            <a:normAutofit/>
          </a:bodyPr>
          <a:lstStyle/>
          <a:p>
            <a:pPr marL="0" indent="0">
              <a:buNone/>
            </a:pPr>
            <a:r>
              <a:rPr lang="en-US" dirty="0">
                <a:effectLst>
                  <a:outerShdw blurRad="38100" dist="38100" dir="2700000" algn="tl">
                    <a:srgbClr val="000000">
                      <a:alpha val="43137"/>
                    </a:srgbClr>
                  </a:outerShdw>
                </a:effectLst>
              </a:rPr>
              <a:t>Multilayer </a:t>
            </a:r>
            <a:r>
              <a:rPr lang="tr-TR" dirty="0">
                <a:effectLst>
                  <a:outerShdw blurRad="38100" dist="38100" dir="2700000" algn="tl">
                    <a:srgbClr val="000000">
                      <a:alpha val="43137"/>
                    </a:srgbClr>
                  </a:outerShdw>
                </a:effectLst>
              </a:rPr>
              <a:t>n</a:t>
            </a:r>
            <a:r>
              <a:rPr lang="en-US" dirty="0" err="1">
                <a:effectLst>
                  <a:outerShdw blurRad="38100" dist="38100" dir="2700000" algn="tl">
                    <a:srgbClr val="000000">
                      <a:alpha val="43137"/>
                    </a:srgbClr>
                  </a:outerShdw>
                </a:effectLst>
              </a:rPr>
              <a:t>eural</a:t>
            </a:r>
            <a:r>
              <a:rPr lang="en-US" dirty="0">
                <a:effectLst>
                  <a:outerShdw blurRad="38100" dist="38100" dir="2700000" algn="tl">
                    <a:srgbClr val="000000">
                      <a:alpha val="43137"/>
                    </a:srgbClr>
                  </a:outerShdw>
                </a:effectLst>
              </a:rPr>
              <a:t> </a:t>
            </a:r>
            <a:r>
              <a:rPr lang="tr-TR" dirty="0">
                <a:effectLst>
                  <a:outerShdw blurRad="38100" dist="38100" dir="2700000" algn="tl">
                    <a:srgbClr val="000000">
                      <a:alpha val="43137"/>
                    </a:srgbClr>
                  </a:outerShdw>
                </a:effectLst>
              </a:rPr>
              <a:t>n</a:t>
            </a:r>
            <a:r>
              <a:rPr lang="en-US" dirty="0" err="1">
                <a:effectLst>
                  <a:outerShdw blurRad="38100" dist="38100" dir="2700000" algn="tl">
                    <a:srgbClr val="000000">
                      <a:alpha val="43137"/>
                    </a:srgbClr>
                  </a:outerShdw>
                </a:effectLst>
              </a:rPr>
              <a:t>etwork</a:t>
            </a:r>
            <a:r>
              <a:rPr lang="en-US" dirty="0">
                <a:effectLst>
                  <a:outerShdw blurRad="38100" dist="38100" dir="2700000" algn="tl">
                    <a:srgbClr val="000000">
                      <a:alpha val="43137"/>
                    </a:srgbClr>
                  </a:outerShdw>
                </a:effectLst>
              </a:rPr>
              <a:t> is a construct that is originally designed to simulate the behavior of a human brain. The network is formed of layers and each layer has a number of neurons in them. With proper excitation, these neurons fire a signal forward, which then feeds into other neurons.</a:t>
            </a:r>
          </a:p>
          <a:p>
            <a:pPr marL="0" indent="0">
              <a:buNone/>
            </a:pPr>
            <a:r>
              <a:rPr lang="en-US" dirty="0">
                <a:effectLst>
                  <a:outerShdw blurRad="38100" dist="38100" dir="2700000" algn="tl">
                    <a:srgbClr val="000000">
                      <a:alpha val="43137"/>
                    </a:srgbClr>
                  </a:outerShdw>
                </a:effectLst>
              </a:rPr>
              <a:t>Each neuron has an input vector, a weight vector and an activation function. The input vector is multiplied by weight vector in order to get the argument of activation function. Output of the activation function determine the excitation of the neuron. The selection of activation function is important for constructing an efficient neural network.</a:t>
            </a:r>
          </a:p>
        </p:txBody>
      </p:sp>
    </p:spTree>
    <p:extLst>
      <p:ext uri="{BB962C8B-B14F-4D97-AF65-F5344CB8AC3E}">
        <p14:creationId xmlns:p14="http://schemas.microsoft.com/office/powerpoint/2010/main" val="954960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9C43DCD-07D3-49B4-90B1-4AAF70F86E90}"/>
              </a:ext>
            </a:extLst>
          </p:cNvPr>
          <p:cNvSpPr>
            <a:spLocks noGrp="1"/>
          </p:cNvSpPr>
          <p:nvPr>
            <p:ph type="title"/>
          </p:nvPr>
        </p:nvSpPr>
        <p:spPr/>
        <p:txBody>
          <a:bodyPr/>
          <a:lstStyle/>
          <a:p>
            <a:r>
              <a:rPr lang="tr-TR" dirty="0" err="1"/>
              <a:t>Activation</a:t>
            </a:r>
            <a:r>
              <a:rPr lang="tr-TR" dirty="0"/>
              <a:t> </a:t>
            </a:r>
            <a:r>
              <a:rPr lang="tr-TR" dirty="0" err="1"/>
              <a:t>Functions</a:t>
            </a:r>
            <a:endParaRPr lang="en-GB" dirty="0"/>
          </a:p>
        </p:txBody>
      </p:sp>
      <p:sp>
        <p:nvSpPr>
          <p:cNvPr id="3" name="İçerik Yer Tutucusu 2">
            <a:extLst>
              <a:ext uri="{FF2B5EF4-FFF2-40B4-BE49-F238E27FC236}">
                <a16:creationId xmlns:a16="http://schemas.microsoft.com/office/drawing/2014/main" id="{C491157A-3CAD-4720-8C52-4C263E274622}"/>
              </a:ext>
            </a:extLst>
          </p:cNvPr>
          <p:cNvSpPr>
            <a:spLocks noGrp="1"/>
          </p:cNvSpPr>
          <p:nvPr>
            <p:ph idx="1"/>
          </p:nvPr>
        </p:nvSpPr>
        <p:spPr/>
        <p:txBody>
          <a:bodyPr/>
          <a:lstStyle/>
          <a:p>
            <a:pPr marL="0" indent="0">
              <a:buNone/>
            </a:pPr>
            <a:r>
              <a:rPr lang="en-US" dirty="0">
                <a:effectLst>
                  <a:outerShdw blurRad="38100" dist="38100" dir="2700000" algn="tl">
                    <a:srgbClr val="000000">
                      <a:alpha val="43137"/>
                    </a:srgbClr>
                  </a:outerShdw>
                </a:effectLst>
              </a:rPr>
              <a:t>Traditionally, logistic activation functions such as sigmoid and tangent hyperbolic functions are used in multilayer neural networks. However, more modern networks use more efficient activation functions such as rectified linear unit (</a:t>
            </a:r>
            <a:r>
              <a:rPr lang="en-US" dirty="0" err="1">
                <a:effectLst>
                  <a:outerShdw blurRad="38100" dist="38100" dir="2700000" algn="tl">
                    <a:srgbClr val="000000">
                      <a:alpha val="43137"/>
                    </a:srgbClr>
                  </a:outerShdw>
                </a:effectLst>
              </a:rPr>
              <a:t>ReLU</a:t>
            </a:r>
            <a:r>
              <a:rPr lang="en-US" dirty="0">
                <a:effectLst>
                  <a:outerShdw blurRad="38100" dist="38100" dir="2700000" algn="tl">
                    <a:srgbClr val="000000">
                      <a:alpha val="43137"/>
                    </a:srgbClr>
                  </a:outerShdw>
                </a:effectLst>
              </a:rPr>
              <a:t>) and leaky rectified linear unit (</a:t>
            </a:r>
            <a:r>
              <a:rPr lang="en-US" dirty="0" err="1">
                <a:effectLst>
                  <a:outerShdw blurRad="38100" dist="38100" dir="2700000" algn="tl">
                    <a:srgbClr val="000000">
                      <a:alpha val="43137"/>
                    </a:srgbClr>
                  </a:outerShdw>
                </a:effectLst>
              </a:rPr>
              <a:t>LReLU</a:t>
            </a:r>
            <a:r>
              <a:rPr lang="en-US" dirty="0">
                <a:effectLst>
                  <a:outerShdw blurRad="38100" dist="38100" dir="2700000" algn="tl">
                    <a:srgbClr val="000000">
                      <a:alpha val="43137"/>
                    </a:srgbClr>
                  </a:outerShdw>
                </a:effectLst>
              </a:rPr>
              <a:t>) functions. This project will cover different types of activation functions and their performance for the present problem.</a:t>
            </a:r>
          </a:p>
        </p:txBody>
      </p:sp>
    </p:spTree>
    <p:extLst>
      <p:ext uri="{BB962C8B-B14F-4D97-AF65-F5344CB8AC3E}">
        <p14:creationId xmlns:p14="http://schemas.microsoft.com/office/powerpoint/2010/main" val="2435911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9C43DCD-07D3-49B4-90B1-4AAF70F86E90}"/>
              </a:ext>
            </a:extLst>
          </p:cNvPr>
          <p:cNvSpPr>
            <a:spLocks noGrp="1"/>
          </p:cNvSpPr>
          <p:nvPr>
            <p:ph type="title" idx="4294967295"/>
          </p:nvPr>
        </p:nvSpPr>
        <p:spPr>
          <a:xfrm>
            <a:off x="3256457" y="210292"/>
            <a:ext cx="9613900" cy="1081088"/>
          </a:xfrm>
        </p:spPr>
        <p:txBody>
          <a:bodyPr/>
          <a:lstStyle/>
          <a:p>
            <a:r>
              <a:rPr lang="tr-TR" dirty="0" err="1"/>
              <a:t>Activation</a:t>
            </a:r>
            <a:r>
              <a:rPr lang="tr-TR" dirty="0"/>
              <a:t> </a:t>
            </a:r>
            <a:r>
              <a:rPr lang="tr-TR" dirty="0" err="1"/>
              <a:t>Functions</a:t>
            </a:r>
            <a:endParaRPr lang="en-GB" dirty="0"/>
          </a:p>
        </p:txBody>
      </p:sp>
      <p:pic>
        <p:nvPicPr>
          <p:cNvPr id="15" name="Resim 14">
            <a:extLst>
              <a:ext uri="{FF2B5EF4-FFF2-40B4-BE49-F238E27FC236}">
                <a16:creationId xmlns:a16="http://schemas.microsoft.com/office/drawing/2014/main" id="{2C301EE3-04DC-4C9D-80BF-E7AB8D3FBA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588" y="1316738"/>
            <a:ext cx="3511303" cy="2633477"/>
          </a:xfrm>
          <a:prstGeom prst="rect">
            <a:avLst/>
          </a:prstGeom>
        </p:spPr>
      </p:pic>
      <p:pic>
        <p:nvPicPr>
          <p:cNvPr id="17" name="Resim 16">
            <a:extLst>
              <a:ext uri="{FF2B5EF4-FFF2-40B4-BE49-F238E27FC236}">
                <a16:creationId xmlns:a16="http://schemas.microsoft.com/office/drawing/2014/main" id="{18973D90-C526-42A0-B286-4495D6DAED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587" y="4089769"/>
            <a:ext cx="3511303" cy="2633477"/>
          </a:xfrm>
          <a:prstGeom prst="rect">
            <a:avLst/>
          </a:prstGeom>
        </p:spPr>
      </p:pic>
      <p:pic>
        <p:nvPicPr>
          <p:cNvPr id="19" name="Resim 18">
            <a:extLst>
              <a:ext uri="{FF2B5EF4-FFF2-40B4-BE49-F238E27FC236}">
                <a16:creationId xmlns:a16="http://schemas.microsoft.com/office/drawing/2014/main" id="{35C76ACF-132A-432E-8820-E8CA744796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7756" y="1316738"/>
            <a:ext cx="3511303" cy="2633477"/>
          </a:xfrm>
          <a:prstGeom prst="rect">
            <a:avLst/>
          </a:prstGeom>
        </p:spPr>
      </p:pic>
      <mc:AlternateContent xmlns:mc="http://schemas.openxmlformats.org/markup-compatibility/2006" xmlns:a14="http://schemas.microsoft.com/office/drawing/2010/main">
        <mc:Choice Requires="a14">
          <p:sp>
            <p:nvSpPr>
              <p:cNvPr id="23" name="Metin kutusu 22">
                <a:extLst>
                  <a:ext uri="{FF2B5EF4-FFF2-40B4-BE49-F238E27FC236}">
                    <a16:creationId xmlns:a16="http://schemas.microsoft.com/office/drawing/2014/main" id="{D5AD99F0-FDF5-43AE-9A7E-123FEF1270D6}"/>
                  </a:ext>
                </a:extLst>
              </p:cNvPr>
              <p:cNvSpPr txBox="1"/>
              <p:nvPr/>
            </p:nvSpPr>
            <p:spPr>
              <a:xfrm>
                <a:off x="4237815" y="1943351"/>
                <a:ext cx="1918262" cy="1082284"/>
              </a:xfrm>
              <a:prstGeom prst="rect">
                <a:avLst/>
              </a:prstGeom>
              <a:noFill/>
            </p:spPr>
            <p:txBody>
              <a:bodyPr wrap="square" rtlCol="0">
                <a:spAutoFit/>
              </a:bodyPr>
              <a:lstStyle/>
              <a:p>
                <a:r>
                  <a:rPr lang="tr-TR" sz="1600" b="1" dirty="0"/>
                  <a:t>Sigmoid:</a:t>
                </a:r>
              </a:p>
              <a:p>
                <a:pPr/>
                <a14:m>
                  <m:oMathPara xmlns:m="http://schemas.openxmlformats.org/officeDocument/2006/math">
                    <m:oMathParaPr>
                      <m:jc m:val="centerGroup"/>
                    </m:oMathParaPr>
                    <m:oMath xmlns:m="http://schemas.openxmlformats.org/officeDocument/2006/math">
                      <m:r>
                        <a:rPr lang="tr-TR" sz="1600" b="0" i="1" smtClean="0">
                          <a:latin typeface="Cambria Math" panose="02040503050406030204" pitchFamily="18" charset="0"/>
                        </a:rPr>
                        <m:t>𝑓</m:t>
                      </m:r>
                      <m:d>
                        <m:dPr>
                          <m:ctrlPr>
                            <a:rPr lang="tr-TR" sz="1600" b="0" i="1" smtClean="0">
                              <a:latin typeface="Cambria Math" panose="02040503050406030204" pitchFamily="18" charset="0"/>
                            </a:rPr>
                          </m:ctrlPr>
                        </m:dPr>
                        <m:e>
                          <m:r>
                            <a:rPr lang="tr-TR" sz="1600" b="0" i="1" smtClean="0">
                              <a:latin typeface="Cambria Math" panose="02040503050406030204" pitchFamily="18" charset="0"/>
                            </a:rPr>
                            <m:t>𝑥</m:t>
                          </m:r>
                        </m:e>
                      </m:d>
                      <m:r>
                        <a:rPr lang="tr-TR" sz="1600" b="0" i="1" smtClean="0">
                          <a:latin typeface="Cambria Math" panose="02040503050406030204" pitchFamily="18" charset="0"/>
                        </a:rPr>
                        <m:t>=</m:t>
                      </m:r>
                      <m:f>
                        <m:fPr>
                          <m:ctrlPr>
                            <a:rPr lang="tr-TR" sz="1600" b="0" i="1" smtClean="0">
                              <a:latin typeface="Cambria Math" panose="02040503050406030204" pitchFamily="18" charset="0"/>
                            </a:rPr>
                          </m:ctrlPr>
                        </m:fPr>
                        <m:num>
                          <m:r>
                            <a:rPr lang="tr-TR" sz="1600" b="0" i="1" smtClean="0">
                              <a:latin typeface="Cambria Math" panose="02040503050406030204" pitchFamily="18" charset="0"/>
                            </a:rPr>
                            <m:t>1</m:t>
                          </m:r>
                        </m:num>
                        <m:den>
                          <m:r>
                            <a:rPr lang="tr-TR" sz="1600" b="0" i="1" smtClean="0">
                              <a:latin typeface="Cambria Math" panose="02040503050406030204" pitchFamily="18" charset="0"/>
                            </a:rPr>
                            <m:t>1+</m:t>
                          </m:r>
                          <m:sSup>
                            <m:sSupPr>
                              <m:ctrlPr>
                                <a:rPr lang="tr-TR" sz="1600" b="0" i="1" smtClean="0">
                                  <a:latin typeface="Cambria Math" panose="02040503050406030204" pitchFamily="18" charset="0"/>
                                </a:rPr>
                              </m:ctrlPr>
                            </m:sSupPr>
                            <m:e>
                              <m:r>
                                <a:rPr lang="tr-TR" sz="1600" b="0" i="1" smtClean="0">
                                  <a:latin typeface="Cambria Math" panose="02040503050406030204" pitchFamily="18" charset="0"/>
                                </a:rPr>
                                <m:t>𝑒</m:t>
                              </m:r>
                            </m:e>
                            <m:sup>
                              <m:r>
                                <a:rPr lang="tr-TR" sz="1600" b="0" i="1" smtClean="0">
                                  <a:latin typeface="Cambria Math" panose="02040503050406030204" pitchFamily="18" charset="0"/>
                                </a:rPr>
                                <m:t>−1</m:t>
                              </m:r>
                            </m:sup>
                          </m:sSup>
                        </m:den>
                      </m:f>
                    </m:oMath>
                  </m:oMathPara>
                </a14:m>
                <a:endParaRPr lang="en-GB" sz="1600" dirty="0"/>
              </a:p>
              <a:p>
                <a:endParaRPr lang="en-GB" sz="1600" dirty="0"/>
              </a:p>
            </p:txBody>
          </p:sp>
        </mc:Choice>
        <mc:Fallback xmlns="">
          <p:sp>
            <p:nvSpPr>
              <p:cNvPr id="23" name="Metin kutusu 22">
                <a:extLst>
                  <a:ext uri="{FF2B5EF4-FFF2-40B4-BE49-F238E27FC236}">
                    <a16:creationId xmlns:a16="http://schemas.microsoft.com/office/drawing/2014/main" id="{D5AD99F0-FDF5-43AE-9A7E-123FEF1270D6}"/>
                  </a:ext>
                </a:extLst>
              </p:cNvPr>
              <p:cNvSpPr txBox="1">
                <a:spLocks noRot="1" noChangeAspect="1" noMove="1" noResize="1" noEditPoints="1" noAdjustHandles="1" noChangeArrowheads="1" noChangeShapeType="1" noTextEdit="1"/>
              </p:cNvSpPr>
              <p:nvPr/>
            </p:nvSpPr>
            <p:spPr>
              <a:xfrm>
                <a:off x="4237815" y="1943351"/>
                <a:ext cx="1918262" cy="1082284"/>
              </a:xfrm>
              <a:prstGeom prst="rect">
                <a:avLst/>
              </a:prstGeom>
              <a:blipFill>
                <a:blip r:embed="rId5"/>
                <a:stretch>
                  <a:fillRect l="-1587" t="-226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Metin kutusu 23">
                <a:extLst>
                  <a:ext uri="{FF2B5EF4-FFF2-40B4-BE49-F238E27FC236}">
                    <a16:creationId xmlns:a16="http://schemas.microsoft.com/office/drawing/2014/main" id="{68D8D666-E315-4928-9AA9-904FFB41D28B}"/>
                  </a:ext>
                </a:extLst>
              </p:cNvPr>
              <p:cNvSpPr txBox="1"/>
              <p:nvPr/>
            </p:nvSpPr>
            <p:spPr>
              <a:xfrm>
                <a:off x="9890374" y="1943351"/>
                <a:ext cx="2301626" cy="1380250"/>
              </a:xfrm>
              <a:prstGeom prst="rect">
                <a:avLst/>
              </a:prstGeom>
              <a:noFill/>
            </p:spPr>
            <p:txBody>
              <a:bodyPr wrap="square" rtlCol="0">
                <a:spAutoFit/>
              </a:bodyPr>
              <a:lstStyle/>
              <a:p>
                <a:r>
                  <a:rPr lang="tr-TR" sz="1600" b="1" dirty="0"/>
                  <a:t>ReLU:</a:t>
                </a:r>
                <a:endParaRPr lang="tr-TR" sz="1600" dirty="0"/>
              </a:p>
              <a:p>
                <a:pPr/>
                <a14:m>
                  <m:oMathPara xmlns:m="http://schemas.openxmlformats.org/officeDocument/2006/math">
                    <m:oMathParaPr>
                      <m:jc m:val="centerGroup"/>
                    </m:oMathParaPr>
                    <m:oMath xmlns:m="http://schemas.openxmlformats.org/officeDocument/2006/math">
                      <m:r>
                        <a:rPr lang="tr-TR" sz="1600" b="0" i="1" smtClean="0">
                          <a:latin typeface="Cambria Math" panose="02040503050406030204" pitchFamily="18" charset="0"/>
                        </a:rPr>
                        <m:t>𝑓</m:t>
                      </m:r>
                      <m:d>
                        <m:dPr>
                          <m:ctrlPr>
                            <a:rPr lang="tr-TR" sz="1600" b="0" i="1" smtClean="0">
                              <a:latin typeface="Cambria Math" panose="02040503050406030204" pitchFamily="18" charset="0"/>
                            </a:rPr>
                          </m:ctrlPr>
                        </m:dPr>
                        <m:e>
                          <m:r>
                            <a:rPr lang="tr-TR" sz="1600" b="0" i="1" smtClean="0">
                              <a:latin typeface="Cambria Math" panose="02040503050406030204" pitchFamily="18" charset="0"/>
                            </a:rPr>
                            <m:t>𝑥</m:t>
                          </m:r>
                        </m:e>
                      </m:d>
                      <m:r>
                        <a:rPr lang="tr-TR" sz="1600" b="0" i="1" smtClean="0">
                          <a:latin typeface="Cambria Math" panose="02040503050406030204" pitchFamily="18" charset="0"/>
                        </a:rPr>
                        <m:t>=</m:t>
                      </m:r>
                      <m:d>
                        <m:dPr>
                          <m:begChr m:val="{"/>
                          <m:endChr m:val=""/>
                          <m:ctrlPr>
                            <a:rPr lang="tr-TR" sz="1600" b="0" i="1" smtClean="0">
                              <a:latin typeface="Cambria Math" panose="02040503050406030204" pitchFamily="18" charset="0"/>
                            </a:rPr>
                          </m:ctrlPr>
                        </m:dPr>
                        <m:e>
                          <m:eqArr>
                            <m:eqArrPr>
                              <m:ctrlPr>
                                <a:rPr lang="tr-TR" sz="1600" b="0" i="1" smtClean="0">
                                  <a:latin typeface="Cambria Math" panose="02040503050406030204" pitchFamily="18" charset="0"/>
                                </a:rPr>
                              </m:ctrlPr>
                            </m:eqArrPr>
                            <m:e>
                              <m:r>
                                <a:rPr lang="tr-TR" sz="1600" b="0" i="1" smtClean="0">
                                  <a:latin typeface="Cambria Math" panose="02040503050406030204" pitchFamily="18" charset="0"/>
                                </a:rPr>
                                <m:t>0 </m:t>
                              </m:r>
                              <m:r>
                                <a:rPr lang="tr-TR" sz="1600" b="0" i="1" smtClean="0">
                                  <a:latin typeface="Cambria Math" panose="02040503050406030204" pitchFamily="18" charset="0"/>
                                </a:rPr>
                                <m:t>𝑓𝑜𝑟</m:t>
                              </m:r>
                              <m:r>
                                <a:rPr lang="tr-TR" sz="1600" b="0" i="1" smtClean="0">
                                  <a:latin typeface="Cambria Math" panose="02040503050406030204" pitchFamily="18" charset="0"/>
                                </a:rPr>
                                <m:t> </m:t>
                              </m:r>
                              <m:r>
                                <a:rPr lang="tr-TR" sz="1600" b="0" i="1" smtClean="0">
                                  <a:latin typeface="Cambria Math" panose="02040503050406030204" pitchFamily="18" charset="0"/>
                                </a:rPr>
                                <m:t>𝑥</m:t>
                              </m:r>
                              <m:r>
                                <a:rPr lang="tr-TR" sz="1600" b="0" i="1" smtClean="0">
                                  <a:latin typeface="Cambria Math" panose="02040503050406030204" pitchFamily="18" charset="0"/>
                                </a:rPr>
                                <m:t>&lt;0</m:t>
                              </m:r>
                            </m:e>
                            <m:e>
                              <m:r>
                                <a:rPr lang="tr-TR" sz="1600" b="0" i="1" smtClean="0">
                                  <a:latin typeface="Cambria Math" panose="02040503050406030204" pitchFamily="18" charset="0"/>
                                </a:rPr>
                                <m:t>𝑥</m:t>
                              </m:r>
                              <m:r>
                                <a:rPr lang="tr-TR" sz="1600" b="0" i="1" smtClean="0">
                                  <a:latin typeface="Cambria Math" panose="02040503050406030204" pitchFamily="18" charset="0"/>
                                </a:rPr>
                                <m:t> </m:t>
                              </m:r>
                              <m:r>
                                <a:rPr lang="tr-TR" sz="1600" b="0" i="1" smtClean="0">
                                  <a:latin typeface="Cambria Math" panose="02040503050406030204" pitchFamily="18" charset="0"/>
                                </a:rPr>
                                <m:t>𝑓𝑜𝑟</m:t>
                              </m:r>
                              <m:r>
                                <a:rPr lang="tr-TR" sz="1600" b="0" i="1" smtClean="0">
                                  <a:latin typeface="Cambria Math" panose="02040503050406030204" pitchFamily="18" charset="0"/>
                                </a:rPr>
                                <m:t> </m:t>
                              </m:r>
                              <m:r>
                                <a:rPr lang="tr-TR" sz="1600" b="0" i="1" smtClean="0">
                                  <a:latin typeface="Cambria Math" panose="02040503050406030204" pitchFamily="18" charset="0"/>
                                </a:rPr>
                                <m:t>𝑥</m:t>
                              </m:r>
                              <m:r>
                                <a:rPr lang="tr-TR" sz="1600" b="0" i="1" smtClean="0">
                                  <a:latin typeface="Cambria Math" panose="02040503050406030204" pitchFamily="18" charset="0"/>
                                  <a:ea typeface="Cambria Math" panose="02040503050406030204" pitchFamily="18" charset="0"/>
                                </a:rPr>
                                <m:t>≥0</m:t>
                              </m:r>
                            </m:e>
                          </m:eqArr>
                        </m:e>
                      </m:d>
                    </m:oMath>
                  </m:oMathPara>
                </a14:m>
                <a:endParaRPr lang="tr-TR" sz="1600" dirty="0"/>
              </a:p>
              <a:p>
                <a:endParaRPr lang="en-GB" sz="1600" dirty="0"/>
              </a:p>
              <a:p>
                <a:endParaRPr lang="en-GB" sz="1600" dirty="0"/>
              </a:p>
            </p:txBody>
          </p:sp>
        </mc:Choice>
        <mc:Fallback xmlns="">
          <p:sp>
            <p:nvSpPr>
              <p:cNvPr id="24" name="Metin kutusu 23">
                <a:extLst>
                  <a:ext uri="{FF2B5EF4-FFF2-40B4-BE49-F238E27FC236}">
                    <a16:creationId xmlns:a16="http://schemas.microsoft.com/office/drawing/2014/main" id="{68D8D666-E315-4928-9AA9-904FFB41D28B}"/>
                  </a:ext>
                </a:extLst>
              </p:cNvPr>
              <p:cNvSpPr txBox="1">
                <a:spLocks noRot="1" noChangeAspect="1" noMove="1" noResize="1" noEditPoints="1" noAdjustHandles="1" noChangeArrowheads="1" noChangeShapeType="1" noTextEdit="1"/>
              </p:cNvSpPr>
              <p:nvPr/>
            </p:nvSpPr>
            <p:spPr>
              <a:xfrm>
                <a:off x="9890374" y="1943351"/>
                <a:ext cx="2301626" cy="1380250"/>
              </a:xfrm>
              <a:prstGeom prst="rect">
                <a:avLst/>
              </a:prstGeom>
              <a:blipFill>
                <a:blip r:embed="rId6"/>
                <a:stretch>
                  <a:fillRect l="-1323" t="-177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Metin kutusu 24">
                <a:extLst>
                  <a:ext uri="{FF2B5EF4-FFF2-40B4-BE49-F238E27FC236}">
                    <a16:creationId xmlns:a16="http://schemas.microsoft.com/office/drawing/2014/main" id="{7878A203-5AC0-4DA0-9F89-DEDCC7ECFDDC}"/>
                  </a:ext>
                </a:extLst>
              </p:cNvPr>
              <p:cNvSpPr txBox="1"/>
              <p:nvPr/>
            </p:nvSpPr>
            <p:spPr>
              <a:xfrm>
                <a:off x="4269204" y="4627544"/>
                <a:ext cx="1918262" cy="1113253"/>
              </a:xfrm>
              <a:prstGeom prst="rect">
                <a:avLst/>
              </a:prstGeom>
              <a:noFill/>
            </p:spPr>
            <p:txBody>
              <a:bodyPr wrap="square" rtlCol="0">
                <a:spAutoFit/>
              </a:bodyPr>
              <a:lstStyle/>
              <a:p>
                <a:r>
                  <a:rPr lang="tr-TR" sz="1600" b="1" dirty="0"/>
                  <a:t>Tanh:</a:t>
                </a:r>
              </a:p>
              <a:p>
                <a:pPr/>
                <a14:m>
                  <m:oMathPara xmlns:m="http://schemas.openxmlformats.org/officeDocument/2006/math">
                    <m:oMathParaPr>
                      <m:jc m:val="centerGroup"/>
                    </m:oMathParaPr>
                    <m:oMath xmlns:m="http://schemas.openxmlformats.org/officeDocument/2006/math">
                      <m:r>
                        <a:rPr lang="tr-TR" sz="1600" b="0" i="1" smtClean="0">
                          <a:latin typeface="Cambria Math" panose="02040503050406030204" pitchFamily="18" charset="0"/>
                        </a:rPr>
                        <m:t>𝑓</m:t>
                      </m:r>
                      <m:d>
                        <m:dPr>
                          <m:ctrlPr>
                            <a:rPr lang="tr-TR" sz="1600" b="0" i="1" smtClean="0">
                              <a:latin typeface="Cambria Math" panose="02040503050406030204" pitchFamily="18" charset="0"/>
                            </a:rPr>
                          </m:ctrlPr>
                        </m:dPr>
                        <m:e>
                          <m:r>
                            <a:rPr lang="tr-TR" sz="1600" b="0" i="1" smtClean="0">
                              <a:latin typeface="Cambria Math" panose="02040503050406030204" pitchFamily="18" charset="0"/>
                            </a:rPr>
                            <m:t>𝑥</m:t>
                          </m:r>
                        </m:e>
                      </m:d>
                      <m:r>
                        <a:rPr lang="tr-TR" sz="1600" b="0" i="1" smtClean="0">
                          <a:latin typeface="Cambria Math" panose="02040503050406030204" pitchFamily="18" charset="0"/>
                        </a:rPr>
                        <m:t>=</m:t>
                      </m:r>
                      <m:f>
                        <m:fPr>
                          <m:ctrlPr>
                            <a:rPr lang="tr-TR" sz="1600" b="0" i="1" smtClean="0">
                              <a:latin typeface="Cambria Math" panose="02040503050406030204" pitchFamily="18" charset="0"/>
                            </a:rPr>
                          </m:ctrlPr>
                        </m:fPr>
                        <m:num>
                          <m:r>
                            <a:rPr lang="tr-TR" sz="1600" b="0" i="1" smtClean="0">
                              <a:latin typeface="Cambria Math" panose="02040503050406030204" pitchFamily="18" charset="0"/>
                            </a:rPr>
                            <m:t>1−</m:t>
                          </m:r>
                          <m:sSup>
                            <m:sSupPr>
                              <m:ctrlPr>
                                <a:rPr lang="tr-TR" sz="1600" b="0" i="1" smtClean="0">
                                  <a:latin typeface="Cambria Math" panose="02040503050406030204" pitchFamily="18" charset="0"/>
                                </a:rPr>
                              </m:ctrlPr>
                            </m:sSupPr>
                            <m:e>
                              <m:r>
                                <a:rPr lang="tr-TR" sz="1600" b="0" i="1" smtClean="0">
                                  <a:latin typeface="Cambria Math" panose="02040503050406030204" pitchFamily="18" charset="0"/>
                                </a:rPr>
                                <m:t>𝑒</m:t>
                              </m:r>
                            </m:e>
                            <m:sup>
                              <m:r>
                                <a:rPr lang="tr-TR" sz="1600" b="0" i="1" smtClean="0">
                                  <a:latin typeface="Cambria Math" panose="02040503050406030204" pitchFamily="18" charset="0"/>
                                </a:rPr>
                                <m:t>−1</m:t>
                              </m:r>
                            </m:sup>
                          </m:sSup>
                        </m:num>
                        <m:den>
                          <m:r>
                            <a:rPr lang="tr-TR" sz="1600" b="0" i="1" smtClean="0">
                              <a:latin typeface="Cambria Math" panose="02040503050406030204" pitchFamily="18" charset="0"/>
                            </a:rPr>
                            <m:t>1+</m:t>
                          </m:r>
                          <m:sSup>
                            <m:sSupPr>
                              <m:ctrlPr>
                                <a:rPr lang="tr-TR" sz="1600" b="0" i="1" smtClean="0">
                                  <a:latin typeface="Cambria Math" panose="02040503050406030204" pitchFamily="18" charset="0"/>
                                </a:rPr>
                              </m:ctrlPr>
                            </m:sSupPr>
                            <m:e>
                              <m:r>
                                <a:rPr lang="tr-TR" sz="1600" b="0" i="1" smtClean="0">
                                  <a:latin typeface="Cambria Math" panose="02040503050406030204" pitchFamily="18" charset="0"/>
                                </a:rPr>
                                <m:t>𝑒</m:t>
                              </m:r>
                            </m:e>
                            <m:sup>
                              <m:r>
                                <a:rPr lang="tr-TR" sz="1600" b="0" i="1" smtClean="0">
                                  <a:latin typeface="Cambria Math" panose="02040503050406030204" pitchFamily="18" charset="0"/>
                                </a:rPr>
                                <m:t>−1</m:t>
                              </m:r>
                            </m:sup>
                          </m:sSup>
                        </m:den>
                      </m:f>
                    </m:oMath>
                  </m:oMathPara>
                </a14:m>
                <a:endParaRPr lang="en-GB" sz="1600" dirty="0"/>
              </a:p>
              <a:p>
                <a:endParaRPr lang="en-GB" sz="1600" dirty="0"/>
              </a:p>
            </p:txBody>
          </p:sp>
        </mc:Choice>
        <mc:Fallback xmlns="">
          <p:sp>
            <p:nvSpPr>
              <p:cNvPr id="25" name="Metin kutusu 24">
                <a:extLst>
                  <a:ext uri="{FF2B5EF4-FFF2-40B4-BE49-F238E27FC236}">
                    <a16:creationId xmlns:a16="http://schemas.microsoft.com/office/drawing/2014/main" id="{7878A203-5AC0-4DA0-9F89-DEDCC7ECFDDC}"/>
                  </a:ext>
                </a:extLst>
              </p:cNvPr>
              <p:cNvSpPr txBox="1">
                <a:spLocks noRot="1" noChangeAspect="1" noMove="1" noResize="1" noEditPoints="1" noAdjustHandles="1" noChangeArrowheads="1" noChangeShapeType="1" noTextEdit="1"/>
              </p:cNvSpPr>
              <p:nvPr/>
            </p:nvSpPr>
            <p:spPr>
              <a:xfrm>
                <a:off x="4269204" y="4627544"/>
                <a:ext cx="1918262" cy="1113253"/>
              </a:xfrm>
              <a:prstGeom prst="rect">
                <a:avLst/>
              </a:prstGeom>
              <a:blipFill>
                <a:blip r:embed="rId7"/>
                <a:stretch>
                  <a:fillRect l="-1587" t="-218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Metin kutusu 25">
                <a:extLst>
                  <a:ext uri="{FF2B5EF4-FFF2-40B4-BE49-F238E27FC236}">
                    <a16:creationId xmlns:a16="http://schemas.microsoft.com/office/drawing/2014/main" id="{65BF7CFC-4182-4034-9AFE-00BFC34F7A9E}"/>
                  </a:ext>
                </a:extLst>
              </p:cNvPr>
              <p:cNvSpPr txBox="1"/>
              <p:nvPr/>
            </p:nvSpPr>
            <p:spPr>
              <a:xfrm>
                <a:off x="9890373" y="4627544"/>
                <a:ext cx="2301626" cy="1134028"/>
              </a:xfrm>
              <a:prstGeom prst="rect">
                <a:avLst/>
              </a:prstGeom>
              <a:noFill/>
            </p:spPr>
            <p:txBody>
              <a:bodyPr wrap="square" rtlCol="0">
                <a:spAutoFit/>
              </a:bodyPr>
              <a:lstStyle/>
              <a:p>
                <a:r>
                  <a:rPr lang="tr-TR" sz="1600" b="1" dirty="0"/>
                  <a:t>LReLU:</a:t>
                </a:r>
              </a:p>
              <a:p>
                <a:pPr/>
                <a14:m>
                  <m:oMathPara xmlns:m="http://schemas.openxmlformats.org/officeDocument/2006/math">
                    <m:oMathParaPr>
                      <m:jc m:val="centerGroup"/>
                    </m:oMathParaPr>
                    <m:oMath xmlns:m="http://schemas.openxmlformats.org/officeDocument/2006/math">
                      <m:r>
                        <a:rPr lang="tr-TR" sz="1600" i="1">
                          <a:latin typeface="Cambria Math" panose="02040503050406030204" pitchFamily="18" charset="0"/>
                        </a:rPr>
                        <m:t>𝑓</m:t>
                      </m:r>
                      <m:d>
                        <m:dPr>
                          <m:ctrlPr>
                            <a:rPr lang="tr-TR" sz="1600" i="1">
                              <a:latin typeface="Cambria Math" panose="02040503050406030204" pitchFamily="18" charset="0"/>
                            </a:rPr>
                          </m:ctrlPr>
                        </m:dPr>
                        <m:e>
                          <m:r>
                            <a:rPr lang="tr-TR" sz="1600" i="1">
                              <a:latin typeface="Cambria Math" panose="02040503050406030204" pitchFamily="18" charset="0"/>
                            </a:rPr>
                            <m:t>𝑥</m:t>
                          </m:r>
                        </m:e>
                      </m:d>
                      <m:r>
                        <a:rPr lang="tr-TR" sz="1600" i="1">
                          <a:latin typeface="Cambria Math" panose="02040503050406030204" pitchFamily="18" charset="0"/>
                        </a:rPr>
                        <m:t>=</m:t>
                      </m:r>
                      <m:d>
                        <m:dPr>
                          <m:begChr m:val="{"/>
                          <m:endChr m:val=""/>
                          <m:ctrlPr>
                            <a:rPr lang="tr-TR" sz="1600" i="1">
                              <a:latin typeface="Cambria Math" panose="02040503050406030204" pitchFamily="18" charset="0"/>
                            </a:rPr>
                          </m:ctrlPr>
                        </m:dPr>
                        <m:e>
                          <m:eqArr>
                            <m:eqArrPr>
                              <m:ctrlPr>
                                <a:rPr lang="tr-TR" sz="1600" i="1">
                                  <a:latin typeface="Cambria Math" panose="02040503050406030204" pitchFamily="18" charset="0"/>
                                </a:rPr>
                              </m:ctrlPr>
                            </m:eqArrPr>
                            <m:e>
                              <m:r>
                                <a:rPr lang="tr-TR" sz="1600" b="0" i="1" smtClean="0">
                                  <a:latin typeface="Cambria Math" panose="02040503050406030204" pitchFamily="18" charset="0"/>
                                </a:rPr>
                                <m:t>0.1</m:t>
                              </m:r>
                              <m:r>
                                <a:rPr lang="tr-TR" sz="1600" b="0" i="1" smtClean="0">
                                  <a:latin typeface="Cambria Math" panose="02040503050406030204" pitchFamily="18" charset="0"/>
                                </a:rPr>
                                <m:t>𝑥</m:t>
                              </m:r>
                              <m:r>
                                <a:rPr lang="tr-TR" sz="1600" i="1">
                                  <a:latin typeface="Cambria Math" panose="02040503050406030204" pitchFamily="18" charset="0"/>
                                </a:rPr>
                                <m:t> </m:t>
                              </m:r>
                              <m:r>
                                <a:rPr lang="tr-TR" sz="1600" i="1">
                                  <a:latin typeface="Cambria Math" panose="02040503050406030204" pitchFamily="18" charset="0"/>
                                </a:rPr>
                                <m:t>𝑓𝑜𝑟</m:t>
                              </m:r>
                              <m:r>
                                <a:rPr lang="tr-TR" sz="1600" i="1">
                                  <a:latin typeface="Cambria Math" panose="02040503050406030204" pitchFamily="18" charset="0"/>
                                </a:rPr>
                                <m:t> </m:t>
                              </m:r>
                              <m:r>
                                <a:rPr lang="tr-TR" sz="1600" i="1">
                                  <a:latin typeface="Cambria Math" panose="02040503050406030204" pitchFamily="18" charset="0"/>
                                </a:rPr>
                                <m:t>𝑥</m:t>
                              </m:r>
                              <m:r>
                                <a:rPr lang="tr-TR" sz="1600" i="1">
                                  <a:latin typeface="Cambria Math" panose="02040503050406030204" pitchFamily="18" charset="0"/>
                                </a:rPr>
                                <m:t>&lt;0</m:t>
                              </m:r>
                            </m:e>
                            <m:e>
                              <m:r>
                                <a:rPr lang="tr-TR" sz="1600" b="0" i="1" smtClean="0">
                                  <a:latin typeface="Cambria Math" panose="02040503050406030204" pitchFamily="18" charset="0"/>
                                </a:rPr>
                                <m:t>𝑥</m:t>
                              </m:r>
                              <m:r>
                                <a:rPr lang="tr-TR" sz="1600" i="1">
                                  <a:latin typeface="Cambria Math" panose="02040503050406030204" pitchFamily="18" charset="0"/>
                                </a:rPr>
                                <m:t> </m:t>
                              </m:r>
                              <m:r>
                                <a:rPr lang="tr-TR" sz="1600" i="1">
                                  <a:latin typeface="Cambria Math" panose="02040503050406030204" pitchFamily="18" charset="0"/>
                                </a:rPr>
                                <m:t>𝑓𝑜𝑟</m:t>
                              </m:r>
                              <m:r>
                                <a:rPr lang="tr-TR" sz="1600" i="1">
                                  <a:latin typeface="Cambria Math" panose="02040503050406030204" pitchFamily="18" charset="0"/>
                                </a:rPr>
                                <m:t> </m:t>
                              </m:r>
                              <m:r>
                                <a:rPr lang="tr-TR" sz="1600" i="1">
                                  <a:latin typeface="Cambria Math" panose="02040503050406030204" pitchFamily="18" charset="0"/>
                                </a:rPr>
                                <m:t>𝑥</m:t>
                              </m:r>
                              <m:r>
                                <a:rPr lang="tr-TR" sz="1600" i="1">
                                  <a:latin typeface="Cambria Math" panose="02040503050406030204" pitchFamily="18" charset="0"/>
                                  <a:ea typeface="Cambria Math" panose="02040503050406030204" pitchFamily="18" charset="0"/>
                                </a:rPr>
                                <m:t>≥0</m:t>
                              </m:r>
                            </m:e>
                          </m:eqArr>
                        </m:e>
                      </m:d>
                    </m:oMath>
                  </m:oMathPara>
                </a14:m>
                <a:endParaRPr lang="en-GB" sz="1600" dirty="0"/>
              </a:p>
              <a:p>
                <a:endParaRPr lang="en-GB" sz="1600" dirty="0"/>
              </a:p>
            </p:txBody>
          </p:sp>
        </mc:Choice>
        <mc:Fallback xmlns="">
          <p:sp>
            <p:nvSpPr>
              <p:cNvPr id="26" name="Metin kutusu 25">
                <a:extLst>
                  <a:ext uri="{FF2B5EF4-FFF2-40B4-BE49-F238E27FC236}">
                    <a16:creationId xmlns:a16="http://schemas.microsoft.com/office/drawing/2014/main" id="{65BF7CFC-4182-4034-9AFE-00BFC34F7A9E}"/>
                  </a:ext>
                </a:extLst>
              </p:cNvPr>
              <p:cNvSpPr txBox="1">
                <a:spLocks noRot="1" noChangeAspect="1" noMove="1" noResize="1" noEditPoints="1" noAdjustHandles="1" noChangeArrowheads="1" noChangeShapeType="1" noTextEdit="1"/>
              </p:cNvSpPr>
              <p:nvPr/>
            </p:nvSpPr>
            <p:spPr>
              <a:xfrm>
                <a:off x="9890373" y="4627544"/>
                <a:ext cx="2301626" cy="1134028"/>
              </a:xfrm>
              <a:prstGeom prst="rect">
                <a:avLst/>
              </a:prstGeom>
              <a:blipFill>
                <a:blip r:embed="rId8"/>
                <a:stretch>
                  <a:fillRect l="-1323" t="-2151"/>
                </a:stretch>
              </a:blipFill>
            </p:spPr>
            <p:txBody>
              <a:bodyPr/>
              <a:lstStyle/>
              <a:p>
                <a:r>
                  <a:rPr lang="en-GB">
                    <a:noFill/>
                  </a:rPr>
                  <a:t> </a:t>
                </a:r>
              </a:p>
            </p:txBody>
          </p:sp>
        </mc:Fallback>
      </mc:AlternateContent>
      <p:pic>
        <p:nvPicPr>
          <p:cNvPr id="8" name="Resim 7">
            <a:extLst>
              <a:ext uri="{FF2B5EF4-FFF2-40B4-BE49-F238E27FC236}">
                <a16:creationId xmlns:a16="http://schemas.microsoft.com/office/drawing/2014/main" id="{54766FB0-95DA-453C-A637-7C856550274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07756" y="4089769"/>
            <a:ext cx="3511303" cy="2633477"/>
          </a:xfrm>
          <a:prstGeom prst="rect">
            <a:avLst/>
          </a:prstGeom>
        </p:spPr>
      </p:pic>
    </p:spTree>
    <p:extLst>
      <p:ext uri="{BB962C8B-B14F-4D97-AF65-F5344CB8AC3E}">
        <p14:creationId xmlns:p14="http://schemas.microsoft.com/office/powerpoint/2010/main" val="1192600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0859EEB-F87F-46E4-A6E9-1D2906B22476}"/>
              </a:ext>
            </a:extLst>
          </p:cNvPr>
          <p:cNvSpPr>
            <a:spLocks noGrp="1"/>
          </p:cNvSpPr>
          <p:nvPr>
            <p:ph type="title"/>
          </p:nvPr>
        </p:nvSpPr>
        <p:spPr/>
        <p:txBody>
          <a:bodyPr/>
          <a:lstStyle/>
          <a:p>
            <a:r>
              <a:rPr lang="tr-TR" dirty="0" err="1"/>
              <a:t>Multilayer</a:t>
            </a:r>
            <a:r>
              <a:rPr lang="tr-TR" dirty="0"/>
              <a:t> </a:t>
            </a:r>
            <a:r>
              <a:rPr lang="tr-TR" dirty="0" err="1"/>
              <a:t>Neural</a:t>
            </a:r>
            <a:r>
              <a:rPr lang="tr-TR" dirty="0"/>
              <a:t> Network</a:t>
            </a:r>
            <a:endParaRPr lang="en-GB" dirty="0"/>
          </a:p>
        </p:txBody>
      </p:sp>
      <mc:AlternateContent xmlns:mc="http://schemas.openxmlformats.org/markup-compatibility/2006" xmlns:a14="http://schemas.microsoft.com/office/drawing/2010/main">
        <mc:Choice Requires="a14">
          <p:sp>
            <p:nvSpPr>
              <p:cNvPr id="3" name="İçerik Yer Tutucusu 2">
                <a:extLst>
                  <a:ext uri="{FF2B5EF4-FFF2-40B4-BE49-F238E27FC236}">
                    <a16:creationId xmlns:a16="http://schemas.microsoft.com/office/drawing/2014/main" id="{C7A643EF-71BC-4D4C-B1D6-52065847CDA0}"/>
                  </a:ext>
                </a:extLst>
              </p:cNvPr>
              <p:cNvSpPr>
                <a:spLocks noGrp="1"/>
              </p:cNvSpPr>
              <p:nvPr>
                <p:ph idx="1"/>
              </p:nvPr>
            </p:nvSpPr>
            <p:spPr>
              <a:xfrm>
                <a:off x="680321" y="2109711"/>
                <a:ext cx="10515600" cy="5239318"/>
              </a:xfrm>
            </p:spPr>
            <p:txBody>
              <a:bodyPr>
                <a:normAutofit/>
              </a:bodyPr>
              <a:lstStyle/>
              <a:p>
                <a:pPr marL="0" indent="0">
                  <a:buNone/>
                </a:pPr>
                <a:r>
                  <a:rPr lang="en-US" sz="1600" dirty="0">
                    <a:effectLst>
                      <a:outerShdw blurRad="38100" dist="38100" dir="2700000" algn="tl">
                        <a:srgbClr val="000000">
                          <a:alpha val="43137"/>
                        </a:srgbClr>
                      </a:outerShdw>
                    </a:effectLst>
                  </a:rPr>
                  <a:t>The network in this project will utilize back propagation method in order to train the weight vectors. Back propagation method involves calculating the derivative of the error with respect to each of the weights in order to determine the direction each weight should change towards. </a:t>
                </a:r>
              </a:p>
              <a:p>
                <a:pPr marL="0" indent="0">
                  <a:buNone/>
                </a:pPr>
                <a:r>
                  <a:rPr lang="en-US" sz="1600" dirty="0">
                    <a:effectLst>
                      <a:outerShdw blurRad="38100" dist="38100" dir="2700000" algn="tl">
                        <a:srgbClr val="000000">
                          <a:alpha val="43137"/>
                        </a:srgbClr>
                      </a:outerShdw>
                    </a:effectLst>
                  </a:rPr>
                  <a:t>The network will also utilize a momentum term in order to increase the learning speed and decrease the chance of getting stuck in local minima. Momentum is an adaptive term that increase or decrease the change in weights, depending on the difference between current and previous weights.</a:t>
                </a:r>
              </a:p>
              <a:p>
                <a:pPr marL="0" indent="0">
                  <a:buNone/>
                </a:pPr>
                <a:r>
                  <a:rPr lang="en-US" sz="1600" dirty="0">
                    <a:effectLst>
                      <a:outerShdw blurRad="38100" dist="38100" dir="2700000" algn="tl">
                        <a:srgbClr val="000000">
                          <a:alpha val="43137"/>
                        </a:srgbClr>
                      </a:outerShdw>
                    </a:effectLst>
                  </a:rPr>
                  <a:t>Size of the burnt areas will be categorized into four different categories, while x is the size of the burnt area in hectares;</a:t>
                </a:r>
              </a:p>
              <a:p>
                <a14:m>
                  <m:oMath xmlns:m="http://schemas.openxmlformats.org/officeDocument/2006/math">
                    <m:r>
                      <a:rPr lang="en-US" sz="1600"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𝑥</m:t>
                    </m:r>
                    <m:r>
                      <a:rPr lang="en-US" sz="1600"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&lt;1</m:t>
                    </m:r>
                  </m:oMath>
                </a14:m>
                <a:r>
                  <a:rPr lang="en-US" sz="1600" dirty="0">
                    <a:effectLst>
                      <a:outerShdw blurRad="38100" dist="38100" dir="2700000" algn="tl">
                        <a:srgbClr val="000000">
                          <a:alpha val="43137"/>
                        </a:srgbClr>
                      </a:outerShdw>
                    </a:effectLst>
                  </a:rPr>
                  <a:t> =&gt; Category 1</a:t>
                </a:r>
              </a:p>
              <a:p>
                <a14:m>
                  <m:oMath xmlns:m="http://schemas.openxmlformats.org/officeDocument/2006/math">
                    <m:r>
                      <a:rPr lang="en-US" sz="1600" b="0" i="1" smtClean="0">
                        <a:effectLst>
                          <a:outerShdw blurRad="38100" dist="38100" dir="2700000" algn="tl">
                            <a:srgbClr val="000000">
                              <a:alpha val="43137"/>
                            </a:srgbClr>
                          </a:outerShdw>
                        </a:effectLst>
                        <a:latin typeface="Cambria Math" panose="02040503050406030204" pitchFamily="18" charset="0"/>
                      </a:rPr>
                      <m:t>1</m:t>
                    </m:r>
                    <m:r>
                      <a:rPr lang="en-US" sz="1600"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r>
                      <a:rPr lang="en-US" sz="1600"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𝑥</m:t>
                    </m:r>
                    <m:r>
                      <a:rPr lang="en-US" sz="1600"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&lt;10</m:t>
                    </m:r>
                  </m:oMath>
                </a14:m>
                <a:r>
                  <a:rPr lang="en-US" sz="1600" dirty="0">
                    <a:effectLst>
                      <a:outerShdw blurRad="38100" dist="38100" dir="2700000" algn="tl">
                        <a:srgbClr val="000000">
                          <a:alpha val="43137"/>
                        </a:srgbClr>
                      </a:outerShdw>
                    </a:effectLst>
                  </a:rPr>
                  <a:t> =&gt; Category 2</a:t>
                </a:r>
              </a:p>
              <a:p>
                <a14:m>
                  <m:oMath xmlns:m="http://schemas.openxmlformats.org/officeDocument/2006/math">
                    <m:r>
                      <a:rPr lang="en-US" sz="1600" b="0" i="1" smtClean="0">
                        <a:effectLst>
                          <a:outerShdw blurRad="38100" dist="38100" dir="2700000" algn="tl">
                            <a:srgbClr val="000000">
                              <a:alpha val="43137"/>
                            </a:srgbClr>
                          </a:outerShdw>
                        </a:effectLst>
                        <a:latin typeface="Cambria Math" panose="02040503050406030204" pitchFamily="18" charset="0"/>
                      </a:rPr>
                      <m:t>10</m:t>
                    </m:r>
                    <m:r>
                      <a:rPr lang="en-US" sz="1600"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r>
                      <a:rPr lang="en-US" sz="1600"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𝑥</m:t>
                    </m:r>
                    <m:r>
                      <a:rPr lang="en-US" sz="1600"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&lt;100</m:t>
                    </m:r>
                  </m:oMath>
                </a14:m>
                <a:r>
                  <a:rPr lang="en-US" sz="1600" dirty="0">
                    <a:effectLst>
                      <a:outerShdw blurRad="38100" dist="38100" dir="2700000" algn="tl">
                        <a:srgbClr val="000000">
                          <a:alpha val="43137"/>
                        </a:srgbClr>
                      </a:outerShdw>
                    </a:effectLst>
                  </a:rPr>
                  <a:t> =&gt; Category 3</a:t>
                </a:r>
              </a:p>
              <a:p>
                <a14:m>
                  <m:oMath xmlns:m="http://schemas.openxmlformats.org/officeDocument/2006/math">
                    <m:r>
                      <a:rPr lang="en-US" sz="1600" b="0" i="1" smtClean="0">
                        <a:effectLst>
                          <a:outerShdw blurRad="38100" dist="38100" dir="2700000" algn="tl">
                            <a:srgbClr val="000000">
                              <a:alpha val="43137"/>
                            </a:srgbClr>
                          </a:outerShdw>
                        </a:effectLst>
                        <a:latin typeface="Cambria Math" panose="02040503050406030204" pitchFamily="18" charset="0"/>
                      </a:rPr>
                      <m:t>100</m:t>
                    </m:r>
                    <m:r>
                      <a:rPr lang="en-US" sz="1600"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r>
                      <a:rPr lang="en-US" sz="1600"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𝑥</m:t>
                    </m:r>
                    <m:r>
                      <a:rPr lang="en-US" sz="1600"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&lt;1000</m:t>
                    </m:r>
                  </m:oMath>
                </a14:m>
                <a:r>
                  <a:rPr lang="en-US" sz="1600" dirty="0">
                    <a:effectLst>
                      <a:outerShdw blurRad="38100" dist="38100" dir="2700000" algn="tl">
                        <a:srgbClr val="000000">
                          <a:alpha val="43137"/>
                        </a:srgbClr>
                      </a:outerShdw>
                    </a:effectLst>
                  </a:rPr>
                  <a:t> =&gt; Category 4</a:t>
                </a:r>
              </a:p>
              <a:p>
                <a:pPr marL="0" indent="0">
                  <a:buNone/>
                </a:pPr>
                <a:r>
                  <a:rPr lang="en-US" sz="1600" dirty="0">
                    <a:effectLst>
                      <a:outerShdw blurRad="38100" dist="38100" dir="2700000" algn="tl">
                        <a:srgbClr val="000000">
                          <a:alpha val="43137"/>
                        </a:srgbClr>
                      </a:outerShdw>
                    </a:effectLst>
                  </a:rPr>
                  <a:t>Roughly half the data from each category will be selected for the training set while the rest will be added to testing set. Since the amount of data at each of the categories is highly sided towards category 1, data selection is important for the healthy training of the network.</a:t>
                </a:r>
              </a:p>
            </p:txBody>
          </p:sp>
        </mc:Choice>
        <mc:Fallback xmlns="">
          <p:sp>
            <p:nvSpPr>
              <p:cNvPr id="3" name="İçerik Yer Tutucusu 2">
                <a:extLst>
                  <a:ext uri="{FF2B5EF4-FFF2-40B4-BE49-F238E27FC236}">
                    <a16:creationId xmlns:a16="http://schemas.microsoft.com/office/drawing/2014/main" id="{C7A643EF-71BC-4D4C-B1D6-52065847CDA0}"/>
                  </a:ext>
                </a:extLst>
              </p:cNvPr>
              <p:cNvSpPr>
                <a:spLocks noGrp="1" noRot="1" noChangeAspect="1" noMove="1" noResize="1" noEditPoints="1" noAdjustHandles="1" noChangeArrowheads="1" noChangeShapeType="1" noTextEdit="1"/>
              </p:cNvSpPr>
              <p:nvPr>
                <p:ph idx="1"/>
              </p:nvPr>
            </p:nvSpPr>
            <p:spPr>
              <a:xfrm>
                <a:off x="680321" y="2109711"/>
                <a:ext cx="10515600" cy="5239318"/>
              </a:xfrm>
              <a:blipFill>
                <a:blip r:embed="rId2"/>
                <a:stretch>
                  <a:fillRect l="-406" t="-1047" r="-928"/>
                </a:stretch>
              </a:blipFill>
            </p:spPr>
            <p:txBody>
              <a:bodyPr/>
              <a:lstStyle/>
              <a:p>
                <a:r>
                  <a:rPr lang="en-US">
                    <a:noFill/>
                  </a:rPr>
                  <a:t> </a:t>
                </a:r>
              </a:p>
            </p:txBody>
          </p:sp>
        </mc:Fallback>
      </mc:AlternateContent>
    </p:spTree>
    <p:extLst>
      <p:ext uri="{BB962C8B-B14F-4D97-AF65-F5344CB8AC3E}">
        <p14:creationId xmlns:p14="http://schemas.microsoft.com/office/powerpoint/2010/main" val="1519269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171FBB7-9E19-4CAE-A738-1A208D555CAA}"/>
              </a:ext>
            </a:extLst>
          </p:cNvPr>
          <p:cNvSpPr>
            <a:spLocks noGrp="1"/>
          </p:cNvSpPr>
          <p:nvPr>
            <p:ph type="title"/>
          </p:nvPr>
        </p:nvSpPr>
        <p:spPr/>
        <p:txBody>
          <a:bodyPr/>
          <a:lstStyle/>
          <a:p>
            <a:r>
              <a:rPr lang="tr-TR" dirty="0" err="1"/>
              <a:t>Multilayer</a:t>
            </a:r>
            <a:r>
              <a:rPr lang="tr-TR" dirty="0"/>
              <a:t> </a:t>
            </a:r>
            <a:r>
              <a:rPr lang="tr-TR" dirty="0" err="1"/>
              <a:t>Neural</a:t>
            </a:r>
            <a:r>
              <a:rPr lang="tr-TR" dirty="0"/>
              <a:t> Network</a:t>
            </a:r>
            <a:endParaRPr lang="en-GB" dirty="0"/>
          </a:p>
        </p:txBody>
      </p:sp>
      <p:sp>
        <p:nvSpPr>
          <p:cNvPr id="3" name="İçerik Yer Tutucusu 2">
            <a:extLst>
              <a:ext uri="{FF2B5EF4-FFF2-40B4-BE49-F238E27FC236}">
                <a16:creationId xmlns:a16="http://schemas.microsoft.com/office/drawing/2014/main" id="{C949A1F3-B433-47D5-B623-D2273713294C}"/>
              </a:ext>
            </a:extLst>
          </p:cNvPr>
          <p:cNvSpPr>
            <a:spLocks noGrp="1"/>
          </p:cNvSpPr>
          <p:nvPr>
            <p:ph idx="1"/>
          </p:nvPr>
        </p:nvSpPr>
        <p:spPr>
          <a:xfrm>
            <a:off x="680321" y="2336873"/>
            <a:ext cx="9750941" cy="4410156"/>
          </a:xfrm>
        </p:spPr>
        <p:txBody>
          <a:bodyPr>
            <a:normAutofit lnSpcReduction="10000"/>
          </a:bodyPr>
          <a:lstStyle/>
          <a:p>
            <a:pPr marL="0" indent="0">
              <a:buNone/>
            </a:pPr>
            <a:r>
              <a:rPr lang="en-US" sz="2000" dirty="0">
                <a:effectLst>
                  <a:outerShdw blurRad="38100" dist="38100" dir="2700000" algn="tl">
                    <a:srgbClr val="000000">
                      <a:alpha val="43137"/>
                    </a:srgbClr>
                  </a:outerShdw>
                </a:effectLst>
              </a:rPr>
              <a:t>Network will have an input layer, an output layer and two hidden layers in between. Since there are four categories of fires, the output layer will contain 4 neurons with binary outputs. Therefore, for the output layer, sigmoid function will be used through the whole project. For other layers, different activation functions will be tested for performance. Network parameters will be selected as;</a:t>
            </a:r>
          </a:p>
          <a:p>
            <a:r>
              <a:rPr lang="en-US" sz="2000" dirty="0">
                <a:effectLst>
                  <a:outerShdw blurRad="38100" dist="38100" dir="2700000" algn="tl">
                    <a:srgbClr val="000000">
                      <a:alpha val="43137"/>
                    </a:srgbClr>
                  </a:outerShdw>
                </a:effectLst>
              </a:rPr>
              <a:t>Learning Rate = 0.01</a:t>
            </a:r>
          </a:p>
          <a:p>
            <a:r>
              <a:rPr lang="en-US" sz="2000" dirty="0">
                <a:effectLst>
                  <a:outerShdw blurRad="38100" dist="38100" dir="2700000" algn="tl">
                    <a:srgbClr val="000000">
                      <a:alpha val="43137"/>
                    </a:srgbClr>
                  </a:outerShdw>
                </a:effectLst>
              </a:rPr>
              <a:t>Momentum Constant = 0.9</a:t>
            </a:r>
          </a:p>
          <a:p>
            <a:r>
              <a:rPr lang="en-US" sz="2000" dirty="0">
                <a:effectLst>
                  <a:outerShdw blurRad="38100" dist="38100" dir="2700000" algn="tl">
                    <a:srgbClr val="000000">
                      <a:alpha val="43137"/>
                    </a:srgbClr>
                  </a:outerShdw>
                </a:effectLst>
              </a:rPr>
              <a:t>Neuron Count of Hidden Layer 1 = 12</a:t>
            </a:r>
          </a:p>
          <a:p>
            <a:r>
              <a:rPr lang="en-US" sz="2000" dirty="0">
                <a:effectLst>
                  <a:outerShdw blurRad="38100" dist="38100" dir="2700000" algn="tl">
                    <a:srgbClr val="000000">
                      <a:alpha val="43137"/>
                    </a:srgbClr>
                  </a:outerShdw>
                </a:effectLst>
              </a:rPr>
              <a:t>Neuron Count of Hidden Layer 2 = 12</a:t>
            </a:r>
          </a:p>
          <a:p>
            <a:pPr marL="0" indent="0">
              <a:buNone/>
            </a:pPr>
            <a:r>
              <a:rPr lang="en-US" sz="2000" dirty="0">
                <a:effectLst>
                  <a:outerShdw blurRad="38100" dist="38100" dir="2700000" algn="tl">
                    <a:srgbClr val="000000">
                      <a:alpha val="43137"/>
                    </a:srgbClr>
                  </a:outerShdw>
                </a:effectLst>
              </a:rPr>
              <a:t>Also a maximum iteration number and an error threshold will be selected to stop the learning. The education will stop if the maximum number of iterations is reach or the mean squared error becomes less than the error threshold. For these parameters, the maximum iteration number will be selected as 1000 and the error threshold as 0.01.</a:t>
            </a:r>
          </a:p>
        </p:txBody>
      </p:sp>
    </p:spTree>
    <p:extLst>
      <p:ext uri="{BB962C8B-B14F-4D97-AF65-F5344CB8AC3E}">
        <p14:creationId xmlns:p14="http://schemas.microsoft.com/office/powerpoint/2010/main" val="2652455580"/>
      </p:ext>
    </p:extLst>
  </p:cSld>
  <p:clrMapOvr>
    <a:masterClrMapping/>
  </p:clrMapOvr>
</p:sld>
</file>

<file path=ppt/theme/theme1.xml><?xml version="1.0" encoding="utf-8"?>
<a:theme xmlns:a="http://schemas.openxmlformats.org/drawingml/2006/main" name="Berlin">
  <a:themeElements>
    <a:clrScheme name="Sarı">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1006</TotalTime>
  <Words>1572</Words>
  <Application>Microsoft Office PowerPoint</Application>
  <PresentationFormat>Geniş ekran</PresentationFormat>
  <Paragraphs>99</Paragraphs>
  <Slides>13</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13</vt:i4>
      </vt:variant>
    </vt:vector>
  </HeadingPairs>
  <TitlesOfParts>
    <vt:vector size="18" baseType="lpstr">
      <vt:lpstr>Arial</vt:lpstr>
      <vt:lpstr>Calibri</vt:lpstr>
      <vt:lpstr>Cambria Math</vt:lpstr>
      <vt:lpstr>Trebuchet MS</vt:lpstr>
      <vt:lpstr>Berlin</vt:lpstr>
      <vt:lpstr>Forest Fire Prediction Using Multilayer Neural Network</vt:lpstr>
      <vt:lpstr>The Problem</vt:lpstr>
      <vt:lpstr>The Project</vt:lpstr>
      <vt:lpstr>The Dataset</vt:lpstr>
      <vt:lpstr>Multilayer Neural Network</vt:lpstr>
      <vt:lpstr>Activation Functions</vt:lpstr>
      <vt:lpstr>Activation Functions</vt:lpstr>
      <vt:lpstr>Multilayer Neural Network</vt:lpstr>
      <vt:lpstr>Multilayer Neural Network</vt:lpstr>
      <vt:lpstr>The Results – Training Error</vt:lpstr>
      <vt:lpstr>The Results – Education Duration</vt:lpstr>
      <vt:lpstr>The Results – Test Error</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Forest Fire Prediction Using Multilayer Neural Network</dc:title>
  <dc:creator>Mehmet Şerbetçioğlu</dc:creator>
  <cp:lastModifiedBy>Mehmet Şerbetçioğlu</cp:lastModifiedBy>
  <cp:revision>29</cp:revision>
  <dcterms:created xsi:type="dcterms:W3CDTF">2021-01-21T12:39:57Z</dcterms:created>
  <dcterms:modified xsi:type="dcterms:W3CDTF">2021-01-22T21:45:41Z</dcterms:modified>
</cp:coreProperties>
</file>