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8447-89E1-C340-9ED4-5848C85B861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F979-821C-034C-9EE9-CD0677E97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7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0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955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3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7377D6-C143-4E5E-B37A-01081A6655D6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1DC4E2-5F0B-48C1-B3EF-99537159FA7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80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underground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DB9BF-4E8E-406F-9140-22812322A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sz="2700" dirty="0"/>
              <a:t>san Francisco crime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CB6BAA-312F-4BB4-9414-E30A70E49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Mohamad </a:t>
            </a:r>
            <a:r>
              <a:rPr lang="en-US" dirty="0" err="1"/>
              <a:t>Bagheri</a:t>
            </a:r>
            <a:r>
              <a:rPr lang="en-US" dirty="0"/>
              <a:t> </a:t>
            </a:r>
            <a:r>
              <a:rPr lang="en-US" dirty="0" err="1"/>
              <a:t>Esfe</a:t>
            </a:r>
            <a:endParaRPr lang="en-US" dirty="0"/>
          </a:p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32695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07D09-B119-40E8-A106-2404C2AD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DD864C-9FFB-4591-9237-2F2C0D8F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Engineering is the starting point for the modeling. The output of this process is the list of features ordered by their correlation score with the target. </a:t>
            </a:r>
          </a:p>
          <a:p>
            <a:r>
              <a:rPr lang="en-US" dirty="0" smtClean="0"/>
              <a:t>To check the validity of the process we can create the correlation matrix for the features and compare it with the result of feature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5EFAD-AED4-4DA6-B601-EBA698B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FF7402-7A37-4C79-A970-1DCDD091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features from the dataset by aggregating the current features and also by using external data</a:t>
            </a:r>
          </a:p>
          <a:p>
            <a:r>
              <a:rPr lang="en-US" dirty="0" smtClean="0"/>
              <a:t>Create User Defined Functions to </a:t>
            </a:r>
            <a:r>
              <a:rPr lang="en-US" dirty="0" smtClean="0"/>
              <a:t>generate </a:t>
            </a:r>
            <a:r>
              <a:rPr lang="en-US" dirty="0" smtClean="0"/>
              <a:t>these features </a:t>
            </a:r>
            <a:r>
              <a:rPr lang="mr-IN" dirty="0" smtClean="0"/>
              <a:t>–</a:t>
            </a:r>
            <a:r>
              <a:rPr lang="en-US" dirty="0" smtClean="0"/>
              <a:t> this enables us to reuse these functions for other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AE59A-3129-4463-93B4-266E6667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CE1546-3201-49AE-A641-2738B377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scientists sometimes need to create new features to fit a better model to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 Engineering </a:t>
            </a:r>
            <a:r>
              <a:rPr lang="en-US" dirty="0" smtClean="0"/>
              <a:t>helps </a:t>
            </a:r>
            <a:r>
              <a:rPr lang="en-US" dirty="0"/>
              <a:t>them to use domain knowledge of the data to create features that make machine learning algorithms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D562F-DD74-4786-A045-18BD801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417C7C-EFC9-4EA0-B389-7018FA3A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features by parsing or aggregating the current features: Street or Intersection</a:t>
            </a:r>
          </a:p>
          <a:p>
            <a:r>
              <a:rPr lang="en-US" dirty="0"/>
              <a:t>Using External datasets : Weather</a:t>
            </a:r>
          </a:p>
          <a:p>
            <a:r>
              <a:rPr lang="en-US" dirty="0" smtClean="0"/>
              <a:t>External </a:t>
            </a:r>
            <a:r>
              <a:rPr lang="en-US" dirty="0"/>
              <a:t>Data + aggregation: Day or </a:t>
            </a:r>
            <a:r>
              <a:rPr lang="en-US" dirty="0" smtClean="0"/>
              <a:t>Night</a:t>
            </a:r>
          </a:p>
          <a:p>
            <a:endParaRPr lang="en-US" dirty="0"/>
          </a:p>
          <a:p>
            <a:r>
              <a:rPr lang="en-US" dirty="0" smtClean="0"/>
              <a:t>After creating the feature matrix run a generic ML model and sort the feature base on importance.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0134D8-BF0B-4D80-ADF8-37FB25C0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8C7BE8-3B9D-4B79-B8EA-7579191E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0566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SF crime dataset : 300 </a:t>
            </a:r>
            <a:r>
              <a:rPr lang="en-US" dirty="0" err="1"/>
              <a:t>mb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 Features , target is Category of the crime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55" y="585216"/>
            <a:ext cx="5777737" cy="60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Related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existing time fields are Timestamp and Weekday.</a:t>
            </a:r>
          </a:p>
          <a:p>
            <a:pPr marL="1225296" lvl="8" indent="0">
              <a:buNone/>
            </a:pPr>
            <a:endParaRPr lang="en-US" dirty="0" smtClean="0"/>
          </a:p>
          <a:p>
            <a:pPr marL="1225296" lvl="8" indent="0">
              <a:buNone/>
            </a:pPr>
            <a:r>
              <a:rPr lang="en-US" sz="2000" dirty="0" smtClean="0"/>
              <a:t>			Year	    Weekend</a:t>
            </a:r>
          </a:p>
          <a:p>
            <a:pPr marL="1225296" lvl="8" indent="0">
              <a:buNone/>
            </a:pPr>
            <a:r>
              <a:rPr lang="en-US" sz="2000" dirty="0" smtClean="0"/>
              <a:t>			Month</a:t>
            </a:r>
          </a:p>
          <a:p>
            <a:pPr marL="1225296" lvl="8" indent="0">
              <a:buNone/>
            </a:pPr>
            <a:r>
              <a:rPr lang="en-US" sz="2000" dirty="0" smtClean="0"/>
              <a:t>			Hour of Day</a:t>
            </a:r>
          </a:p>
          <a:p>
            <a:pPr marL="1225296" lvl="8" indent="0">
              <a:buNone/>
            </a:pPr>
            <a:endParaRPr lang="en-US" dirty="0" smtClean="0"/>
          </a:p>
          <a:p>
            <a:pPr marL="1225296" lvl="8" indent="0">
              <a:buNone/>
            </a:pPr>
            <a:r>
              <a:rPr lang="en-US" dirty="0" smtClean="0"/>
              <a:t>                                                       + Sunset/Sunrise </a:t>
            </a:r>
            <a:r>
              <a:rPr lang="en-US" dirty="0"/>
              <a:t>API   (</a:t>
            </a:r>
            <a:r>
              <a:rPr lang="en-US" dirty="0">
                <a:solidFill>
                  <a:srgbClr val="FFC000"/>
                </a:solidFill>
              </a:rPr>
              <a:t>https://sunrise-</a:t>
            </a:r>
            <a:r>
              <a:rPr lang="en-US" dirty="0" err="1">
                <a:solidFill>
                  <a:srgbClr val="FFC000"/>
                </a:solidFill>
              </a:rPr>
              <a:t>sunset.org</a:t>
            </a:r>
            <a:r>
              <a:rPr lang="en-US" dirty="0">
                <a:solidFill>
                  <a:srgbClr val="FFC000"/>
                </a:solidFill>
              </a:rPr>
              <a:t>/</a:t>
            </a:r>
            <a:r>
              <a:rPr lang="en-US" dirty="0" err="1">
                <a:solidFill>
                  <a:srgbClr val="FFC000"/>
                </a:solidFill>
              </a:rPr>
              <a:t>api</a:t>
            </a:r>
            <a:r>
              <a:rPr lang="en-US" dirty="0"/>
              <a:t>)</a:t>
            </a:r>
            <a:endParaRPr lang="en-US" dirty="0"/>
          </a:p>
          <a:p>
            <a:pPr marL="1225296" lvl="8" indent="0">
              <a:buNone/>
            </a:pPr>
            <a:endParaRPr lang="en-US" dirty="0" smtClean="0"/>
          </a:p>
          <a:p>
            <a:pPr marL="1225296" lvl="8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sz="1800" dirty="0" smtClean="0"/>
              <a:t>Day or Night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3752" y="2660904"/>
            <a:ext cx="0" cy="25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352032" y="2660904"/>
            <a:ext cx="0" cy="25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73752" y="3938016"/>
            <a:ext cx="6096" cy="67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API: </a:t>
            </a:r>
            <a:r>
              <a:rPr lang="en-US" dirty="0">
                <a:hlinkClick r:id="rId2"/>
              </a:rPr>
              <a:t>wunderground.com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and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 </a:t>
            </a:r>
            <a:r>
              <a:rPr lang="en-US" dirty="0" smtClean="0">
                <a:sym typeface="Wingdings"/>
              </a:rPr>
              <a:t>  </a:t>
            </a:r>
            <a:r>
              <a:rPr lang="en-US" dirty="0" smtClean="0"/>
              <a:t>OAK </a:t>
            </a:r>
            <a:r>
              <a:rPr lang="en-US" dirty="0"/>
              <a:t>ST / LAGUNA </a:t>
            </a:r>
            <a:r>
              <a:rPr lang="en-US" dirty="0" smtClean="0"/>
              <a:t>ST</a:t>
            </a:r>
            <a:endParaRPr lang="en-US" dirty="0"/>
          </a:p>
          <a:p>
            <a:r>
              <a:rPr lang="en-US" dirty="0" smtClean="0"/>
              <a:t>Street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/>
              <a:t>OAK ST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Neighborhood: Is (</a:t>
            </a:r>
            <a:r>
              <a:rPr lang="en-US" dirty="0" err="1" smtClean="0"/>
              <a:t>lat,long</a:t>
            </a:r>
            <a:r>
              <a:rPr lang="en-US" dirty="0" smtClean="0"/>
              <a:t>) inside the neighborhood polygon?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 random forest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874520"/>
            <a:ext cx="4624757" cy="4400391"/>
          </a:xfrm>
        </p:spPr>
      </p:pic>
      <p:sp>
        <p:nvSpPr>
          <p:cNvPr id="6" name="TextBox 5"/>
          <p:cNvSpPr txBox="1"/>
          <p:nvPr/>
        </p:nvSpPr>
        <p:spPr>
          <a:xfrm>
            <a:off x="649224" y="2688336"/>
            <a:ext cx="448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next step is the to run a random forest model </a:t>
            </a:r>
            <a:r>
              <a:rPr lang="en-US" smtClean="0"/>
              <a:t>and get the </a:t>
            </a:r>
            <a:r>
              <a:rPr lang="en-US" dirty="0" smtClean="0"/>
              <a:t>coefficients.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D0081-A2E2-4085-B591-71466BFE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0F94CB-1AC7-4F2A-A880-D0959402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can be considered as Big Data so I used Spark!</a:t>
            </a:r>
          </a:p>
          <a:p>
            <a:pPr marL="0" indent="0">
              <a:buNone/>
            </a:pPr>
            <a:r>
              <a:rPr lang="en-US" dirty="0"/>
              <a:t>Writing UDFs using match/case</a:t>
            </a:r>
          </a:p>
        </p:txBody>
      </p:sp>
    </p:spTree>
    <p:extLst>
      <p:ext uri="{BB962C8B-B14F-4D97-AF65-F5344CB8AC3E}">
        <p14:creationId xmlns:p14="http://schemas.microsoft.com/office/powerpoint/2010/main" val="6655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2410</TotalTime>
  <Words>273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Mangal</vt:lpstr>
      <vt:lpstr>Tw Cen MT</vt:lpstr>
      <vt:lpstr>Tw Cen MT Condensed</vt:lpstr>
      <vt:lpstr>Wingdings</vt:lpstr>
      <vt:lpstr>Wingdings 3</vt:lpstr>
      <vt:lpstr>Integral</vt:lpstr>
      <vt:lpstr>Feature Engineering san Francisco crime dataset </vt:lpstr>
      <vt:lpstr>Use case</vt:lpstr>
      <vt:lpstr>Methodology</vt:lpstr>
      <vt:lpstr>Data Source</vt:lpstr>
      <vt:lpstr>Time Related Features</vt:lpstr>
      <vt:lpstr>Weather Feature</vt:lpstr>
      <vt:lpstr>Address and Neighborhood</vt:lpstr>
      <vt:lpstr>Fit a random forest</vt:lpstr>
      <vt:lpstr>Scala</vt:lpstr>
      <vt:lpstr>Acceptance Criteria</vt:lpstr>
      <vt:lpstr>Goals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Pipeline</dc:title>
  <dc:creator>Mohamad Bagheri Esfe</dc:creator>
  <cp:lastModifiedBy>Bagheri Esfe, Mohamad (GE Corporate)</cp:lastModifiedBy>
  <cp:revision>22</cp:revision>
  <dcterms:created xsi:type="dcterms:W3CDTF">2017-11-10T01:58:43Z</dcterms:created>
  <dcterms:modified xsi:type="dcterms:W3CDTF">2017-12-17T00:13:59Z</dcterms:modified>
</cp:coreProperties>
</file>