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F8179C-AF64-49CF-861D-64A1483D5477}" v="10" dt="2025-03-07T01:55:57.9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11" autoAdjust="0"/>
    <p:restoredTop sz="73150" autoAdjust="0"/>
  </p:normalViewPr>
  <p:slideViewPr>
    <p:cSldViewPr snapToGrid="0">
      <p:cViewPr varScale="1">
        <p:scale>
          <a:sx n="67" d="100"/>
          <a:sy n="67" d="100"/>
        </p:scale>
        <p:origin x="60"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sfin Kebede" userId="762ec2a813be16f9" providerId="LiveId" clId="{07F8179C-AF64-49CF-861D-64A1483D5477}"/>
    <pc:docChg chg="undo custSel modSld">
      <pc:chgData name="Mesfin Kebede" userId="762ec2a813be16f9" providerId="LiveId" clId="{07F8179C-AF64-49CF-861D-64A1483D5477}" dt="2025-03-07T02:07:34.630" v="181" actId="20577"/>
      <pc:docMkLst>
        <pc:docMk/>
      </pc:docMkLst>
      <pc:sldChg chg="modSp mod">
        <pc:chgData name="Mesfin Kebede" userId="762ec2a813be16f9" providerId="LiveId" clId="{07F8179C-AF64-49CF-861D-64A1483D5477}" dt="2025-03-07T01:47:24.567" v="140" actId="122"/>
        <pc:sldMkLst>
          <pc:docMk/>
          <pc:sldMk cId="1058803361" sldId="256"/>
        </pc:sldMkLst>
        <pc:spChg chg="mod">
          <ac:chgData name="Mesfin Kebede" userId="762ec2a813be16f9" providerId="LiveId" clId="{07F8179C-AF64-49CF-861D-64A1483D5477}" dt="2025-03-07T01:47:24.567" v="140" actId="122"/>
          <ac:spMkLst>
            <pc:docMk/>
            <pc:sldMk cId="1058803361" sldId="256"/>
            <ac:spMk id="23" creationId="{872620E9-8809-9A2B-D238-FBFBF6700D46}"/>
          </ac:spMkLst>
        </pc:spChg>
        <pc:spChg chg="mod">
          <ac:chgData name="Mesfin Kebede" userId="762ec2a813be16f9" providerId="LiveId" clId="{07F8179C-AF64-49CF-861D-64A1483D5477}" dt="2025-03-07T01:47:21.097" v="139" actId="122"/>
          <ac:spMkLst>
            <pc:docMk/>
            <pc:sldMk cId="1058803361" sldId="256"/>
            <ac:spMk id="24" creationId="{DEF073F4-4AD5-18ED-627C-611752D0E91C}"/>
          </ac:spMkLst>
        </pc:spChg>
      </pc:sldChg>
      <pc:sldChg chg="addSp delSp modSp mod modNotesTx">
        <pc:chgData name="Mesfin Kebede" userId="762ec2a813be16f9" providerId="LiveId" clId="{07F8179C-AF64-49CF-861D-64A1483D5477}" dt="2025-03-07T02:07:34.630" v="181" actId="20577"/>
        <pc:sldMkLst>
          <pc:docMk/>
          <pc:sldMk cId="1708339160" sldId="257"/>
        </pc:sldMkLst>
        <pc:spChg chg="mod">
          <ac:chgData name="Mesfin Kebede" userId="762ec2a813be16f9" providerId="LiveId" clId="{07F8179C-AF64-49CF-861D-64A1483D5477}" dt="2025-03-07T02:04:18.790" v="159" actId="26606"/>
          <ac:spMkLst>
            <pc:docMk/>
            <pc:sldMk cId="1708339160" sldId="257"/>
            <ac:spMk id="2" creationId="{04316975-4DD0-5986-BEF0-FC1C2D261090}"/>
          </ac:spMkLst>
        </pc:spChg>
        <pc:spChg chg="mod">
          <ac:chgData name="Mesfin Kebede" userId="762ec2a813be16f9" providerId="LiveId" clId="{07F8179C-AF64-49CF-861D-64A1483D5477}" dt="2025-03-07T02:04:18.790" v="159" actId="26606"/>
          <ac:spMkLst>
            <pc:docMk/>
            <pc:sldMk cId="1708339160" sldId="257"/>
            <ac:spMk id="3" creationId="{711374E5-46BB-79F1-FAC2-368B21ACE01E}"/>
          </ac:spMkLst>
        </pc:spChg>
        <pc:spChg chg="del">
          <ac:chgData name="Mesfin Kebede" userId="762ec2a813be16f9" providerId="LiveId" clId="{07F8179C-AF64-49CF-861D-64A1483D5477}" dt="2025-03-07T02:04:18.790" v="159" actId="26606"/>
          <ac:spMkLst>
            <pc:docMk/>
            <pc:sldMk cId="1708339160" sldId="257"/>
            <ac:spMk id="40" creationId="{1E020063-2385-44AC-BD67-258E1F0B9FCE}"/>
          </ac:spMkLst>
        </pc:spChg>
        <pc:spChg chg="del">
          <ac:chgData name="Mesfin Kebede" userId="762ec2a813be16f9" providerId="LiveId" clId="{07F8179C-AF64-49CF-861D-64A1483D5477}" dt="2025-03-07T02:04:18.790" v="159" actId="26606"/>
          <ac:spMkLst>
            <pc:docMk/>
            <pc:sldMk cId="1708339160" sldId="257"/>
            <ac:spMk id="42" creationId="{7E014A0B-5338-4077-AFE9-A90D04D4492B}"/>
          </ac:spMkLst>
        </pc:spChg>
        <pc:grpChg chg="del">
          <ac:chgData name="Mesfin Kebede" userId="762ec2a813be16f9" providerId="LiveId" clId="{07F8179C-AF64-49CF-861D-64A1483D5477}" dt="2025-03-07T02:04:18.790" v="159" actId="26606"/>
          <ac:grpSpMkLst>
            <pc:docMk/>
            <pc:sldMk cId="1708339160" sldId="257"/>
            <ac:grpSpMk id="44" creationId="{78127680-150F-4A90-9950-F66392578116}"/>
          </ac:grpSpMkLst>
        </pc:grpChg>
        <pc:grpChg chg="del">
          <ac:chgData name="Mesfin Kebede" userId="762ec2a813be16f9" providerId="LiveId" clId="{07F8179C-AF64-49CF-861D-64A1483D5477}" dt="2025-03-07T02:04:18.790" v="159" actId="26606"/>
          <ac:grpSpMkLst>
            <pc:docMk/>
            <pc:sldMk cId="1708339160" sldId="257"/>
            <ac:grpSpMk id="50" creationId="{466920E5-8640-4C24-A775-8647637094A7}"/>
          </ac:grpSpMkLst>
        </pc:grpChg>
        <pc:grpChg chg="add del">
          <ac:chgData name="Mesfin Kebede" userId="762ec2a813be16f9" providerId="LiveId" clId="{07F8179C-AF64-49CF-861D-64A1483D5477}" dt="2025-03-07T02:05:18.328" v="160" actId="26606"/>
          <ac:grpSpMkLst>
            <pc:docMk/>
            <pc:sldMk cId="1708339160" sldId="257"/>
            <ac:grpSpMk id="59" creationId="{6258F736-B256-8039-9DC6-F4E49A5C5AD5}"/>
          </ac:grpSpMkLst>
        </pc:grpChg>
        <pc:grpChg chg="add">
          <ac:chgData name="Mesfin Kebede" userId="762ec2a813be16f9" providerId="LiveId" clId="{07F8179C-AF64-49CF-861D-64A1483D5477}" dt="2025-03-07T02:05:18.328" v="160" actId="26606"/>
          <ac:grpSpMkLst>
            <pc:docMk/>
            <pc:sldMk cId="1708339160" sldId="257"/>
            <ac:grpSpMk id="66" creationId="{6258F736-B256-8039-9DC6-F4E49A5C5AD5}"/>
          </ac:grpSpMkLst>
        </pc:grpChg>
        <pc:picChg chg="mod">
          <ac:chgData name="Mesfin Kebede" userId="762ec2a813be16f9" providerId="LiveId" clId="{07F8179C-AF64-49CF-861D-64A1483D5477}" dt="2025-03-07T02:04:18.790" v="159" actId="26606"/>
          <ac:picMkLst>
            <pc:docMk/>
            <pc:sldMk cId="1708339160" sldId="257"/>
            <ac:picMk id="5" creationId="{FE8862B6-23D7-DEAC-C83D-C3D7F766EDE1}"/>
          </ac:picMkLst>
        </pc:picChg>
      </pc:sldChg>
      <pc:sldChg chg="addSp delSp modSp mod">
        <pc:chgData name="Mesfin Kebede" userId="762ec2a813be16f9" providerId="LiveId" clId="{07F8179C-AF64-49CF-861D-64A1483D5477}" dt="2025-03-07T02:05:39.424" v="161" actId="26606"/>
        <pc:sldMkLst>
          <pc:docMk/>
          <pc:sldMk cId="2910884845" sldId="258"/>
        </pc:sldMkLst>
        <pc:spChg chg="mod">
          <ac:chgData name="Mesfin Kebede" userId="762ec2a813be16f9" providerId="LiveId" clId="{07F8179C-AF64-49CF-861D-64A1483D5477}" dt="2025-03-07T02:05:39.424" v="161" actId="26606"/>
          <ac:spMkLst>
            <pc:docMk/>
            <pc:sldMk cId="2910884845" sldId="258"/>
            <ac:spMk id="2" creationId="{7702EF58-DE57-3141-CE87-BCD847CD6078}"/>
          </ac:spMkLst>
        </pc:spChg>
        <pc:spChg chg="mod">
          <ac:chgData name="Mesfin Kebede" userId="762ec2a813be16f9" providerId="LiveId" clId="{07F8179C-AF64-49CF-861D-64A1483D5477}" dt="2025-03-07T02:05:39.424" v="161" actId="26606"/>
          <ac:spMkLst>
            <pc:docMk/>
            <pc:sldMk cId="2910884845" sldId="258"/>
            <ac:spMk id="3" creationId="{971212C1-AFD8-1137-9124-FE5E0CD8D612}"/>
          </ac:spMkLst>
        </pc:spChg>
        <pc:spChg chg="del">
          <ac:chgData name="Mesfin Kebede" userId="762ec2a813be16f9" providerId="LiveId" clId="{07F8179C-AF64-49CF-861D-64A1483D5477}" dt="2025-03-07T02:05:39.424" v="161" actId="26606"/>
          <ac:spMkLst>
            <pc:docMk/>
            <pc:sldMk cId="2910884845" sldId="258"/>
            <ac:spMk id="10" creationId="{7FF47CB7-972F-479F-A36D-9E72D26EC8DA}"/>
          </ac:spMkLst>
        </pc:spChg>
        <pc:spChg chg="del">
          <ac:chgData name="Mesfin Kebede" userId="762ec2a813be16f9" providerId="LiveId" clId="{07F8179C-AF64-49CF-861D-64A1483D5477}" dt="2025-03-07T02:05:39.424" v="161" actId="26606"/>
          <ac:spMkLst>
            <pc:docMk/>
            <pc:sldMk cId="2910884845" sldId="258"/>
            <ac:spMk id="12" creationId="{0D153B68-5844-490D-8E67-F616D6D721CA}"/>
          </ac:spMkLst>
        </pc:spChg>
        <pc:spChg chg="del">
          <ac:chgData name="Mesfin Kebede" userId="762ec2a813be16f9" providerId="LiveId" clId="{07F8179C-AF64-49CF-861D-64A1483D5477}" dt="2025-03-07T02:05:39.424" v="161" actId="26606"/>
          <ac:spMkLst>
            <pc:docMk/>
            <pc:sldMk cId="2910884845" sldId="258"/>
            <ac:spMk id="14" creationId="{9A0D773F-7A7D-4DBB-9DEA-86BB8B8F4BC8}"/>
          </ac:spMkLst>
        </pc:spChg>
        <pc:grpChg chg="add">
          <ac:chgData name="Mesfin Kebede" userId="762ec2a813be16f9" providerId="LiveId" clId="{07F8179C-AF64-49CF-861D-64A1483D5477}" dt="2025-03-07T02:05:39.424" v="161" actId="26606"/>
          <ac:grpSpMkLst>
            <pc:docMk/>
            <pc:sldMk cId="2910884845" sldId="258"/>
            <ac:grpSpMk id="19" creationId="{6258F736-B256-8039-9DC6-F4E49A5C5AD5}"/>
          </ac:grpSpMkLst>
        </pc:grpChg>
        <pc:picChg chg="mod">
          <ac:chgData name="Mesfin Kebede" userId="762ec2a813be16f9" providerId="LiveId" clId="{07F8179C-AF64-49CF-861D-64A1483D5477}" dt="2025-03-07T02:05:39.424" v="161" actId="26606"/>
          <ac:picMkLst>
            <pc:docMk/>
            <pc:sldMk cId="2910884845" sldId="258"/>
            <ac:picMk id="5" creationId="{92327D22-76B2-E4C1-1ED4-0A37AA8FAD9D}"/>
          </ac:picMkLst>
        </pc:picChg>
      </pc:sldChg>
      <pc:sldChg chg="addSp delSp modSp mod">
        <pc:chgData name="Mesfin Kebede" userId="762ec2a813be16f9" providerId="LiveId" clId="{07F8179C-AF64-49CF-861D-64A1483D5477}" dt="2025-03-07T02:05:46.500" v="162" actId="26606"/>
        <pc:sldMkLst>
          <pc:docMk/>
          <pc:sldMk cId="3279309496" sldId="259"/>
        </pc:sldMkLst>
        <pc:spChg chg="mod">
          <ac:chgData name="Mesfin Kebede" userId="762ec2a813be16f9" providerId="LiveId" clId="{07F8179C-AF64-49CF-861D-64A1483D5477}" dt="2025-03-07T02:05:46.500" v="162" actId="26606"/>
          <ac:spMkLst>
            <pc:docMk/>
            <pc:sldMk cId="3279309496" sldId="259"/>
            <ac:spMk id="2" creationId="{BA8D118A-36E9-97B5-C74B-C4A11D187422}"/>
          </ac:spMkLst>
        </pc:spChg>
        <pc:spChg chg="mod">
          <ac:chgData name="Mesfin Kebede" userId="762ec2a813be16f9" providerId="LiveId" clId="{07F8179C-AF64-49CF-861D-64A1483D5477}" dt="2025-03-07T02:05:46.500" v="162" actId="26606"/>
          <ac:spMkLst>
            <pc:docMk/>
            <pc:sldMk cId="3279309496" sldId="259"/>
            <ac:spMk id="3" creationId="{CC5EA92A-DD68-D168-26DC-C3E9FE524FB8}"/>
          </ac:spMkLst>
        </pc:spChg>
        <pc:spChg chg="del">
          <ac:chgData name="Mesfin Kebede" userId="762ec2a813be16f9" providerId="LiveId" clId="{07F8179C-AF64-49CF-861D-64A1483D5477}" dt="2025-03-07T02:05:46.500" v="162" actId="26606"/>
          <ac:spMkLst>
            <pc:docMk/>
            <pc:sldMk cId="3279309496" sldId="259"/>
            <ac:spMk id="14" creationId="{9A0D773F-7A7D-4DBB-9DEA-86BB8B8F4BC8}"/>
          </ac:spMkLst>
        </pc:spChg>
        <pc:spChg chg="del">
          <ac:chgData name="Mesfin Kebede" userId="762ec2a813be16f9" providerId="LiveId" clId="{07F8179C-AF64-49CF-861D-64A1483D5477}" dt="2025-03-07T02:05:46.500" v="162" actId="26606"/>
          <ac:spMkLst>
            <pc:docMk/>
            <pc:sldMk cId="3279309496" sldId="259"/>
            <ac:spMk id="15" creationId="{7FF47CB7-972F-479F-A36D-9E72D26EC8DA}"/>
          </ac:spMkLst>
        </pc:spChg>
        <pc:spChg chg="del">
          <ac:chgData name="Mesfin Kebede" userId="762ec2a813be16f9" providerId="LiveId" clId="{07F8179C-AF64-49CF-861D-64A1483D5477}" dt="2025-03-07T02:05:46.500" v="162" actId="26606"/>
          <ac:spMkLst>
            <pc:docMk/>
            <pc:sldMk cId="3279309496" sldId="259"/>
            <ac:spMk id="16" creationId="{0D153B68-5844-490D-8E67-F616D6D721CA}"/>
          </ac:spMkLst>
        </pc:spChg>
        <pc:grpChg chg="add">
          <ac:chgData name="Mesfin Kebede" userId="762ec2a813be16f9" providerId="LiveId" clId="{07F8179C-AF64-49CF-861D-64A1483D5477}" dt="2025-03-07T02:05:46.500" v="162" actId="26606"/>
          <ac:grpSpMkLst>
            <pc:docMk/>
            <pc:sldMk cId="3279309496" sldId="259"/>
            <ac:grpSpMk id="21" creationId="{6258F736-B256-8039-9DC6-F4E49A5C5AD5}"/>
          </ac:grpSpMkLst>
        </pc:grpChg>
        <pc:picChg chg="mod">
          <ac:chgData name="Mesfin Kebede" userId="762ec2a813be16f9" providerId="LiveId" clId="{07F8179C-AF64-49CF-861D-64A1483D5477}" dt="2025-03-07T02:05:46.500" v="162" actId="26606"/>
          <ac:picMkLst>
            <pc:docMk/>
            <pc:sldMk cId="3279309496" sldId="259"/>
            <ac:picMk id="5" creationId="{6922D361-87A1-FCD5-D73D-FC40C3747771}"/>
          </ac:picMkLst>
        </pc:picChg>
      </pc:sldChg>
      <pc:sldChg chg="modSp mod">
        <pc:chgData name="Mesfin Kebede" userId="762ec2a813be16f9" providerId="LiveId" clId="{07F8179C-AF64-49CF-861D-64A1483D5477}" dt="2025-03-07T02:05:54.224" v="163" actId="26606"/>
        <pc:sldMkLst>
          <pc:docMk/>
          <pc:sldMk cId="1818075920" sldId="260"/>
        </pc:sldMkLst>
        <pc:graphicFrameChg chg="modGraphic">
          <ac:chgData name="Mesfin Kebede" userId="762ec2a813be16f9" providerId="LiveId" clId="{07F8179C-AF64-49CF-861D-64A1483D5477}" dt="2025-03-07T02:05:54.224" v="163" actId="26606"/>
          <ac:graphicFrameMkLst>
            <pc:docMk/>
            <pc:sldMk cId="1818075920" sldId="260"/>
            <ac:graphicFrameMk id="10" creationId="{36DB222D-BE1A-2F3A-A885-F1A0E93CB587}"/>
          </ac:graphicFrameMkLst>
        </pc:graphicFrameChg>
      </pc:sldChg>
      <pc:sldChg chg="addSp delSp modSp mod">
        <pc:chgData name="Mesfin Kebede" userId="762ec2a813be16f9" providerId="LiveId" clId="{07F8179C-AF64-49CF-861D-64A1483D5477}" dt="2025-03-07T02:06:02.433" v="164" actId="26606"/>
        <pc:sldMkLst>
          <pc:docMk/>
          <pc:sldMk cId="1806486437" sldId="261"/>
        </pc:sldMkLst>
        <pc:spChg chg="mod">
          <ac:chgData name="Mesfin Kebede" userId="762ec2a813be16f9" providerId="LiveId" clId="{07F8179C-AF64-49CF-861D-64A1483D5477}" dt="2025-03-07T01:32:35.249" v="0" actId="26606"/>
          <ac:spMkLst>
            <pc:docMk/>
            <pc:sldMk cId="1806486437" sldId="261"/>
            <ac:spMk id="2" creationId="{3FFBEF9E-608B-9CA3-0910-B1D555F127D5}"/>
          </ac:spMkLst>
        </pc:spChg>
        <pc:spChg chg="mod">
          <ac:chgData name="Mesfin Kebede" userId="762ec2a813be16f9" providerId="LiveId" clId="{07F8179C-AF64-49CF-861D-64A1483D5477}" dt="2025-03-07T01:32:41.193" v="1" actId="20577"/>
          <ac:spMkLst>
            <pc:docMk/>
            <pc:sldMk cId="1806486437" sldId="261"/>
            <ac:spMk id="3" creationId="{70943C78-C123-6269-C539-ECC70A029AFE}"/>
          </ac:spMkLst>
        </pc:spChg>
        <pc:spChg chg="del">
          <ac:chgData name="Mesfin Kebede" userId="762ec2a813be16f9" providerId="LiveId" clId="{07F8179C-AF64-49CF-861D-64A1483D5477}" dt="2025-03-07T01:32:35.249" v="0" actId="26606"/>
          <ac:spMkLst>
            <pc:docMk/>
            <pc:sldMk cId="1806486437" sldId="261"/>
            <ac:spMk id="10" creationId="{7FF47CB7-972F-479F-A36D-9E72D26EC8DA}"/>
          </ac:spMkLst>
        </pc:spChg>
        <pc:spChg chg="del">
          <ac:chgData name="Mesfin Kebede" userId="762ec2a813be16f9" providerId="LiveId" clId="{07F8179C-AF64-49CF-861D-64A1483D5477}" dt="2025-03-07T01:32:35.249" v="0" actId="26606"/>
          <ac:spMkLst>
            <pc:docMk/>
            <pc:sldMk cId="1806486437" sldId="261"/>
            <ac:spMk id="12" creationId="{0D153B68-5844-490D-8E67-F616D6D721CA}"/>
          </ac:spMkLst>
        </pc:spChg>
        <pc:spChg chg="del">
          <ac:chgData name="Mesfin Kebede" userId="762ec2a813be16f9" providerId="LiveId" clId="{07F8179C-AF64-49CF-861D-64A1483D5477}" dt="2025-03-07T01:32:35.249" v="0" actId="26606"/>
          <ac:spMkLst>
            <pc:docMk/>
            <pc:sldMk cId="1806486437" sldId="261"/>
            <ac:spMk id="14" creationId="{9A0D773F-7A7D-4DBB-9DEA-86BB8B8F4BC8}"/>
          </ac:spMkLst>
        </pc:spChg>
        <pc:grpChg chg="add del">
          <ac:chgData name="Mesfin Kebede" userId="762ec2a813be16f9" providerId="LiveId" clId="{07F8179C-AF64-49CF-861D-64A1483D5477}" dt="2025-03-07T02:06:02.433" v="164" actId="26606"/>
          <ac:grpSpMkLst>
            <pc:docMk/>
            <pc:sldMk cId="1806486437" sldId="261"/>
            <ac:grpSpMk id="19" creationId="{6258F736-B256-8039-9DC6-F4E49A5C5AD5}"/>
          </ac:grpSpMkLst>
        </pc:grpChg>
        <pc:grpChg chg="add">
          <ac:chgData name="Mesfin Kebede" userId="762ec2a813be16f9" providerId="LiveId" clId="{07F8179C-AF64-49CF-861D-64A1483D5477}" dt="2025-03-07T02:06:02.433" v="164" actId="26606"/>
          <ac:grpSpMkLst>
            <pc:docMk/>
            <pc:sldMk cId="1806486437" sldId="261"/>
            <ac:grpSpMk id="26" creationId="{6258F736-B256-8039-9DC6-F4E49A5C5AD5}"/>
          </ac:grpSpMkLst>
        </pc:grpChg>
        <pc:picChg chg="mod">
          <ac:chgData name="Mesfin Kebede" userId="762ec2a813be16f9" providerId="LiveId" clId="{07F8179C-AF64-49CF-861D-64A1483D5477}" dt="2025-03-07T01:32:35.249" v="0" actId="26606"/>
          <ac:picMkLst>
            <pc:docMk/>
            <pc:sldMk cId="1806486437" sldId="261"/>
            <ac:picMk id="5" creationId="{404449F7-D0EF-20A8-B2E0-D0C3FC069423}"/>
          </ac:picMkLst>
        </pc:picChg>
      </pc:sldChg>
      <pc:sldChg chg="addSp delSp modSp mod modNotesTx">
        <pc:chgData name="Mesfin Kebede" userId="762ec2a813be16f9" providerId="LiveId" clId="{07F8179C-AF64-49CF-861D-64A1483D5477}" dt="2025-03-07T02:06:52.544" v="176" actId="26606"/>
        <pc:sldMkLst>
          <pc:docMk/>
          <pc:sldMk cId="3636875812" sldId="262"/>
        </pc:sldMkLst>
        <pc:spChg chg="mod">
          <ac:chgData name="Mesfin Kebede" userId="762ec2a813be16f9" providerId="LiveId" clId="{07F8179C-AF64-49CF-861D-64A1483D5477}" dt="2025-03-07T01:34:13.448" v="11" actId="14100"/>
          <ac:spMkLst>
            <pc:docMk/>
            <pc:sldMk cId="3636875812" sldId="262"/>
            <ac:spMk id="2" creationId="{507499B7-9A74-E4A3-A7EE-30864F8D7C14}"/>
          </ac:spMkLst>
        </pc:spChg>
        <pc:spChg chg="del mod">
          <ac:chgData name="Mesfin Kebede" userId="762ec2a813be16f9" providerId="LiveId" clId="{07F8179C-AF64-49CF-861D-64A1483D5477}" dt="2025-03-07T01:37:36.133" v="94" actId="26606"/>
          <ac:spMkLst>
            <pc:docMk/>
            <pc:sldMk cId="3636875812" sldId="262"/>
            <ac:spMk id="3" creationId="{32E94CE3-E93B-FA28-AA2F-A8B82090886E}"/>
          </ac:spMkLst>
        </pc:spChg>
        <pc:graphicFrameChg chg="add modGraphic">
          <ac:chgData name="Mesfin Kebede" userId="762ec2a813be16f9" providerId="LiveId" clId="{07F8179C-AF64-49CF-861D-64A1483D5477}" dt="2025-03-07T02:06:52.544" v="176" actId="26606"/>
          <ac:graphicFrameMkLst>
            <pc:docMk/>
            <pc:sldMk cId="3636875812" sldId="262"/>
            <ac:graphicFrameMk id="8" creationId="{3B0F03E2-47B2-CFEA-7B30-DC8276D8B408}"/>
          </ac:graphicFrameMkLst>
        </pc:graphicFrameChg>
      </pc:sldChg>
      <pc:sldChg chg="addSp delSp modSp mod">
        <pc:chgData name="Mesfin Kebede" userId="762ec2a813be16f9" providerId="LiveId" clId="{07F8179C-AF64-49CF-861D-64A1483D5477}" dt="2025-03-07T01:56:49.931" v="158" actId="1076"/>
        <pc:sldMkLst>
          <pc:docMk/>
          <pc:sldMk cId="3066271472" sldId="263"/>
        </pc:sldMkLst>
        <pc:spChg chg="mod">
          <ac:chgData name="Mesfin Kebede" userId="762ec2a813be16f9" providerId="LiveId" clId="{07F8179C-AF64-49CF-861D-64A1483D5477}" dt="2025-03-07T01:56:49.931" v="158" actId="1076"/>
          <ac:spMkLst>
            <pc:docMk/>
            <pc:sldMk cId="3066271472" sldId="263"/>
            <ac:spMk id="2" creationId="{700D662B-351B-424D-815B-C5C853933888}"/>
          </ac:spMkLst>
        </pc:spChg>
        <pc:spChg chg="del mod">
          <ac:chgData name="Mesfin Kebede" userId="762ec2a813be16f9" providerId="LiveId" clId="{07F8179C-AF64-49CF-861D-64A1483D5477}" dt="2025-03-07T01:37:16.359" v="92" actId="478"/>
          <ac:spMkLst>
            <pc:docMk/>
            <pc:sldMk cId="3066271472" sldId="263"/>
            <ac:spMk id="3" creationId="{CCF607C9-E692-3B63-D026-B972E4058952}"/>
          </ac:spMkLst>
        </pc:spChg>
        <pc:spChg chg="add del mod">
          <ac:chgData name="Mesfin Kebede" userId="762ec2a813be16f9" providerId="LiveId" clId="{07F8179C-AF64-49CF-861D-64A1483D5477}" dt="2025-03-07T01:55:57.987" v="148" actId="14100"/>
          <ac:spMkLst>
            <pc:docMk/>
            <pc:sldMk cId="3066271472" sldId="263"/>
            <ac:spMk id="4" creationId="{15AF32D1-E86E-CDBD-12B3-35DA65928C1B}"/>
          </ac:spMkLst>
        </pc:spChg>
        <pc:spChg chg="del mod">
          <ac:chgData name="Mesfin Kebede" userId="762ec2a813be16f9" providerId="LiveId" clId="{07F8179C-AF64-49CF-861D-64A1483D5477}" dt="2025-03-07T01:41:38.699" v="123" actId="478"/>
          <ac:spMkLst>
            <pc:docMk/>
            <pc:sldMk cId="3066271472" sldId="263"/>
            <ac:spMk id="6" creationId="{5049B431-94B1-45B7-1756-2D8D95592C2C}"/>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D3ACF4-3864-431A-BCD7-FF7CA426F78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00AF3FE-352B-4309-BDA5-011C3B428B8B}">
      <dgm:prSet/>
      <dgm:spPr/>
      <dgm:t>
        <a:bodyPr/>
        <a:lstStyle/>
        <a:p>
          <a:pPr>
            <a:lnSpc>
              <a:spcPct val="100000"/>
            </a:lnSpc>
          </a:pPr>
          <a:r>
            <a:rPr lang="en-US" b="1" dirty="0"/>
            <a:t>How Do We Compare?</a:t>
          </a:r>
          <a:endParaRPr lang="en-US" dirty="0"/>
        </a:p>
      </dgm:t>
    </dgm:pt>
    <dgm:pt modelId="{AAF36303-491D-467E-8BDF-E04A49F789FD}" type="parTrans" cxnId="{871EAA12-090A-4973-B271-128A60835042}">
      <dgm:prSet/>
      <dgm:spPr/>
      <dgm:t>
        <a:bodyPr/>
        <a:lstStyle/>
        <a:p>
          <a:endParaRPr lang="en-US"/>
        </a:p>
      </dgm:t>
    </dgm:pt>
    <dgm:pt modelId="{1BCE8637-E92E-4E89-A9A3-C81E10A83DB4}" type="sibTrans" cxnId="{871EAA12-090A-4973-B271-128A60835042}">
      <dgm:prSet/>
      <dgm:spPr/>
      <dgm:t>
        <a:bodyPr/>
        <a:lstStyle/>
        <a:p>
          <a:pPr>
            <a:lnSpc>
              <a:spcPct val="100000"/>
            </a:lnSpc>
          </a:pPr>
          <a:endParaRPr lang="en-US"/>
        </a:p>
      </dgm:t>
    </dgm:pt>
    <dgm:pt modelId="{A9D9BB89-85E4-49CA-84E6-723E54B19CAF}">
      <dgm:prSet/>
      <dgm:spPr/>
      <dgm:t>
        <a:bodyPr/>
        <a:lstStyle/>
        <a:p>
          <a:pPr>
            <a:lnSpc>
              <a:spcPct val="100000"/>
            </a:lnSpc>
          </a:pPr>
          <a:r>
            <a:rPr lang="en-US" b="1"/>
            <a:t>Big Mountain’s current positioning vs. competitors.</a:t>
          </a:r>
          <a:endParaRPr lang="en-US"/>
        </a:p>
      </dgm:t>
    </dgm:pt>
    <dgm:pt modelId="{F356EAE8-7814-4063-9866-9397BA6E0E48}" type="parTrans" cxnId="{F6A4DB41-973E-408D-9D4B-35E5C317D6B8}">
      <dgm:prSet/>
      <dgm:spPr/>
      <dgm:t>
        <a:bodyPr/>
        <a:lstStyle/>
        <a:p>
          <a:endParaRPr lang="en-US"/>
        </a:p>
      </dgm:t>
    </dgm:pt>
    <dgm:pt modelId="{C3EF5CC6-1286-48D1-8FE2-BBB7C61BE9C2}" type="sibTrans" cxnId="{F6A4DB41-973E-408D-9D4B-35E5C317D6B8}">
      <dgm:prSet/>
      <dgm:spPr/>
      <dgm:t>
        <a:bodyPr/>
        <a:lstStyle/>
        <a:p>
          <a:pPr>
            <a:lnSpc>
              <a:spcPct val="100000"/>
            </a:lnSpc>
          </a:pPr>
          <a:endParaRPr lang="en-US"/>
        </a:p>
      </dgm:t>
    </dgm:pt>
    <dgm:pt modelId="{EE727503-F042-43A1-8A43-82B3D05279E9}">
      <dgm:prSet/>
      <dgm:spPr/>
      <dgm:t>
        <a:bodyPr/>
        <a:lstStyle/>
        <a:p>
          <a:pPr>
            <a:lnSpc>
              <a:spcPct val="100000"/>
            </a:lnSpc>
          </a:pPr>
          <a:r>
            <a:rPr lang="en-US" b="1"/>
            <a:t>Market supports higher ticket prices for resorts with strong features.</a:t>
          </a:r>
          <a:endParaRPr lang="en-US"/>
        </a:p>
      </dgm:t>
    </dgm:pt>
    <dgm:pt modelId="{379F7547-9374-4F58-8BB5-1EF8526B2EDF}" type="parTrans" cxnId="{8545447D-654A-4D65-8DC9-E67D04D42811}">
      <dgm:prSet/>
      <dgm:spPr/>
      <dgm:t>
        <a:bodyPr/>
        <a:lstStyle/>
        <a:p>
          <a:endParaRPr lang="en-US"/>
        </a:p>
      </dgm:t>
    </dgm:pt>
    <dgm:pt modelId="{E8A1F85A-F14D-427F-8976-5AD79F658D5D}" type="sibTrans" cxnId="{8545447D-654A-4D65-8DC9-E67D04D42811}">
      <dgm:prSet/>
      <dgm:spPr/>
      <dgm:t>
        <a:bodyPr/>
        <a:lstStyle/>
        <a:p>
          <a:pPr>
            <a:lnSpc>
              <a:spcPct val="100000"/>
            </a:lnSpc>
          </a:pPr>
          <a:endParaRPr lang="en-US"/>
        </a:p>
      </dgm:t>
    </dgm:pt>
    <dgm:pt modelId="{DC17839B-477C-404E-AE92-1AB2E3F09A1D}">
      <dgm:prSet/>
      <dgm:spPr/>
      <dgm:t>
        <a:bodyPr/>
        <a:lstStyle/>
        <a:p>
          <a:pPr>
            <a:lnSpc>
              <a:spcPct val="100000"/>
            </a:lnSpc>
          </a:pPr>
          <a:r>
            <a:rPr lang="en-US" b="1" dirty="0"/>
            <a:t>Key takeaway:</a:t>
          </a:r>
          <a:r>
            <a:rPr lang="en-US" dirty="0"/>
            <a:t> We have room to increase pricing without hurting demand.</a:t>
          </a:r>
        </a:p>
      </dgm:t>
    </dgm:pt>
    <dgm:pt modelId="{377E4BD3-9105-46D4-AF72-CA1011D39C1E}" type="parTrans" cxnId="{638823A8-A010-4FA1-BF0C-B7F19F1A0700}">
      <dgm:prSet/>
      <dgm:spPr/>
      <dgm:t>
        <a:bodyPr/>
        <a:lstStyle/>
        <a:p>
          <a:endParaRPr lang="en-US"/>
        </a:p>
      </dgm:t>
    </dgm:pt>
    <dgm:pt modelId="{6D10C5CE-2E1D-4B86-BB02-916F45B86D58}" type="sibTrans" cxnId="{638823A8-A010-4FA1-BF0C-B7F19F1A0700}">
      <dgm:prSet/>
      <dgm:spPr/>
      <dgm:t>
        <a:bodyPr/>
        <a:lstStyle/>
        <a:p>
          <a:pPr>
            <a:lnSpc>
              <a:spcPct val="100000"/>
            </a:lnSpc>
          </a:pPr>
          <a:endParaRPr lang="en-US"/>
        </a:p>
      </dgm:t>
    </dgm:pt>
    <dgm:pt modelId="{E7D2A24D-8C29-4E6E-BB05-FD6F1E4D9F9F}">
      <dgm:prSet/>
      <dgm:spPr/>
      <dgm:t>
        <a:bodyPr/>
        <a:lstStyle/>
        <a:p>
          <a:pPr>
            <a:lnSpc>
              <a:spcPct val="100000"/>
            </a:lnSpc>
          </a:pPr>
          <a:r>
            <a:rPr lang="en-US"/>
            <a:t>🔹 </a:t>
          </a:r>
          <a:r>
            <a:rPr lang="en-US" i="1"/>
            <a:t>We can price competitively while maintaining customer value.</a:t>
          </a:r>
          <a:endParaRPr lang="en-US"/>
        </a:p>
      </dgm:t>
    </dgm:pt>
    <dgm:pt modelId="{9D5635A9-B339-4688-88E8-D5C1677305F6}" type="parTrans" cxnId="{BC3632A2-8539-4D6D-A081-E830B514373C}">
      <dgm:prSet/>
      <dgm:spPr/>
      <dgm:t>
        <a:bodyPr/>
        <a:lstStyle/>
        <a:p>
          <a:endParaRPr lang="en-US"/>
        </a:p>
      </dgm:t>
    </dgm:pt>
    <dgm:pt modelId="{360E0885-149E-4064-8A1B-B8E0D3E3863E}" type="sibTrans" cxnId="{BC3632A2-8539-4D6D-A081-E830B514373C}">
      <dgm:prSet/>
      <dgm:spPr/>
      <dgm:t>
        <a:bodyPr/>
        <a:lstStyle/>
        <a:p>
          <a:endParaRPr lang="en-US"/>
        </a:p>
      </dgm:t>
    </dgm:pt>
    <dgm:pt modelId="{8457812E-6724-4766-B106-4BD38B9AE464}" type="pres">
      <dgm:prSet presAssocID="{2AD3ACF4-3864-431A-BCD7-FF7CA426F787}" presName="root" presStyleCnt="0">
        <dgm:presLayoutVars>
          <dgm:dir/>
          <dgm:resizeHandles val="exact"/>
        </dgm:presLayoutVars>
      </dgm:prSet>
      <dgm:spPr/>
    </dgm:pt>
    <dgm:pt modelId="{CDE7ED04-864F-421F-B5A9-CF42602E0D9A}" type="pres">
      <dgm:prSet presAssocID="{B00AF3FE-352B-4309-BDA5-011C3B428B8B}" presName="compNode" presStyleCnt="0"/>
      <dgm:spPr/>
    </dgm:pt>
    <dgm:pt modelId="{47A780BD-0601-46F6-A589-146CC7E5C42C}" type="pres">
      <dgm:prSet presAssocID="{B00AF3FE-352B-4309-BDA5-011C3B428B8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Venn Diagram"/>
        </a:ext>
      </dgm:extLst>
    </dgm:pt>
    <dgm:pt modelId="{C901CC4B-18A6-471F-B0CB-27E1B5485B1E}" type="pres">
      <dgm:prSet presAssocID="{B00AF3FE-352B-4309-BDA5-011C3B428B8B}" presName="spaceRect" presStyleCnt="0"/>
      <dgm:spPr/>
    </dgm:pt>
    <dgm:pt modelId="{4D0F21E0-B664-429A-87BD-BFD2C8231275}" type="pres">
      <dgm:prSet presAssocID="{B00AF3FE-352B-4309-BDA5-011C3B428B8B}" presName="textRect" presStyleLbl="revTx" presStyleIdx="0" presStyleCnt="5">
        <dgm:presLayoutVars>
          <dgm:chMax val="1"/>
          <dgm:chPref val="1"/>
        </dgm:presLayoutVars>
      </dgm:prSet>
      <dgm:spPr/>
    </dgm:pt>
    <dgm:pt modelId="{5255F194-EBDE-41E3-8979-9252D434DBA9}" type="pres">
      <dgm:prSet presAssocID="{1BCE8637-E92E-4E89-A9A3-C81E10A83DB4}" presName="sibTrans" presStyleCnt="0"/>
      <dgm:spPr/>
    </dgm:pt>
    <dgm:pt modelId="{28D25525-0200-42BD-8781-C873F37E5D12}" type="pres">
      <dgm:prSet presAssocID="{A9D9BB89-85E4-49CA-84E6-723E54B19CAF}" presName="compNode" presStyleCnt="0"/>
      <dgm:spPr/>
    </dgm:pt>
    <dgm:pt modelId="{6CCE5973-63A1-4D31-847E-76141927C9DB}" type="pres">
      <dgm:prSet presAssocID="{A9D9BB89-85E4-49CA-84E6-723E54B19CA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untains"/>
        </a:ext>
      </dgm:extLst>
    </dgm:pt>
    <dgm:pt modelId="{614B4845-FE99-46D2-B6E1-A6E97468C296}" type="pres">
      <dgm:prSet presAssocID="{A9D9BB89-85E4-49CA-84E6-723E54B19CAF}" presName="spaceRect" presStyleCnt="0"/>
      <dgm:spPr/>
    </dgm:pt>
    <dgm:pt modelId="{C4A591E2-2CA2-4B8F-B621-1126A69E746E}" type="pres">
      <dgm:prSet presAssocID="{A9D9BB89-85E4-49CA-84E6-723E54B19CAF}" presName="textRect" presStyleLbl="revTx" presStyleIdx="1" presStyleCnt="5">
        <dgm:presLayoutVars>
          <dgm:chMax val="1"/>
          <dgm:chPref val="1"/>
        </dgm:presLayoutVars>
      </dgm:prSet>
      <dgm:spPr/>
    </dgm:pt>
    <dgm:pt modelId="{33F5616C-40DF-41EF-B461-E4B3F845F5DD}" type="pres">
      <dgm:prSet presAssocID="{C3EF5CC6-1286-48D1-8FE2-BBB7C61BE9C2}" presName="sibTrans" presStyleCnt="0"/>
      <dgm:spPr/>
    </dgm:pt>
    <dgm:pt modelId="{71D2A09A-0BE8-431A-AE43-8C70E158304F}" type="pres">
      <dgm:prSet presAssocID="{EE727503-F042-43A1-8A43-82B3D05279E9}" presName="compNode" presStyleCnt="0"/>
      <dgm:spPr/>
    </dgm:pt>
    <dgm:pt modelId="{4C2BB547-2941-4C99-8048-8251D676D087}" type="pres">
      <dgm:prSet presAssocID="{EE727503-F042-43A1-8A43-82B3D05279E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Igloo"/>
        </a:ext>
      </dgm:extLst>
    </dgm:pt>
    <dgm:pt modelId="{0F8056E1-13F3-4F51-BAB8-4CA192DB7CC3}" type="pres">
      <dgm:prSet presAssocID="{EE727503-F042-43A1-8A43-82B3D05279E9}" presName="spaceRect" presStyleCnt="0"/>
      <dgm:spPr/>
    </dgm:pt>
    <dgm:pt modelId="{9D239FC8-CCF0-4DC4-826E-7B650B3E0956}" type="pres">
      <dgm:prSet presAssocID="{EE727503-F042-43A1-8A43-82B3D05279E9}" presName="textRect" presStyleLbl="revTx" presStyleIdx="2" presStyleCnt="5">
        <dgm:presLayoutVars>
          <dgm:chMax val="1"/>
          <dgm:chPref val="1"/>
        </dgm:presLayoutVars>
      </dgm:prSet>
      <dgm:spPr/>
    </dgm:pt>
    <dgm:pt modelId="{12CC21EB-5481-40B8-95E1-C4B575A54D1C}" type="pres">
      <dgm:prSet presAssocID="{E8A1F85A-F14D-427F-8976-5AD79F658D5D}" presName="sibTrans" presStyleCnt="0"/>
      <dgm:spPr/>
    </dgm:pt>
    <dgm:pt modelId="{6F420A2E-BEEA-4488-AC0F-AC34B1FFBBBA}" type="pres">
      <dgm:prSet presAssocID="{DC17839B-477C-404E-AE92-1AB2E3F09A1D}" presName="compNode" presStyleCnt="0"/>
      <dgm:spPr/>
    </dgm:pt>
    <dgm:pt modelId="{FEE5BF11-DECF-45AF-B80A-71215FC33A90}" type="pres">
      <dgm:prSet presAssocID="{DC17839B-477C-404E-AE92-1AB2E3F09A1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Key"/>
        </a:ext>
      </dgm:extLst>
    </dgm:pt>
    <dgm:pt modelId="{3A2CFF7A-8569-4A61-BD2E-B9B4E4D2B55A}" type="pres">
      <dgm:prSet presAssocID="{DC17839B-477C-404E-AE92-1AB2E3F09A1D}" presName="spaceRect" presStyleCnt="0"/>
      <dgm:spPr/>
    </dgm:pt>
    <dgm:pt modelId="{A65FFE75-778E-44D4-A36B-D61BC4DC3098}" type="pres">
      <dgm:prSet presAssocID="{DC17839B-477C-404E-AE92-1AB2E3F09A1D}" presName="textRect" presStyleLbl="revTx" presStyleIdx="3" presStyleCnt="5">
        <dgm:presLayoutVars>
          <dgm:chMax val="1"/>
          <dgm:chPref val="1"/>
        </dgm:presLayoutVars>
      </dgm:prSet>
      <dgm:spPr/>
    </dgm:pt>
    <dgm:pt modelId="{97F07B92-C82A-42E2-A181-51845761DED7}" type="pres">
      <dgm:prSet presAssocID="{6D10C5CE-2E1D-4B86-BB02-916F45B86D58}" presName="sibTrans" presStyleCnt="0"/>
      <dgm:spPr/>
    </dgm:pt>
    <dgm:pt modelId="{C0D06428-64C6-4C0D-A1D8-DE0EBD14F6DD}" type="pres">
      <dgm:prSet presAssocID="{E7D2A24D-8C29-4E6E-BB05-FD6F1E4D9F9F}" presName="compNode" presStyleCnt="0"/>
      <dgm:spPr/>
    </dgm:pt>
    <dgm:pt modelId="{696B9436-B3A4-4B41-A632-AF80D526854E}" type="pres">
      <dgm:prSet presAssocID="{E7D2A24D-8C29-4E6E-BB05-FD6F1E4D9F9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oney"/>
        </a:ext>
      </dgm:extLst>
    </dgm:pt>
    <dgm:pt modelId="{96C06DEE-0551-4BA8-8154-B3FC82736A6A}" type="pres">
      <dgm:prSet presAssocID="{E7D2A24D-8C29-4E6E-BB05-FD6F1E4D9F9F}" presName="spaceRect" presStyleCnt="0"/>
      <dgm:spPr/>
    </dgm:pt>
    <dgm:pt modelId="{D41AD3BE-9980-47E0-9D6E-D7614F9363E8}" type="pres">
      <dgm:prSet presAssocID="{E7D2A24D-8C29-4E6E-BB05-FD6F1E4D9F9F}" presName="textRect" presStyleLbl="revTx" presStyleIdx="4" presStyleCnt="5">
        <dgm:presLayoutVars>
          <dgm:chMax val="1"/>
          <dgm:chPref val="1"/>
        </dgm:presLayoutVars>
      </dgm:prSet>
      <dgm:spPr/>
    </dgm:pt>
  </dgm:ptLst>
  <dgm:cxnLst>
    <dgm:cxn modelId="{871EAA12-090A-4973-B271-128A60835042}" srcId="{2AD3ACF4-3864-431A-BCD7-FF7CA426F787}" destId="{B00AF3FE-352B-4309-BDA5-011C3B428B8B}" srcOrd="0" destOrd="0" parTransId="{AAF36303-491D-467E-8BDF-E04A49F789FD}" sibTransId="{1BCE8637-E92E-4E89-A9A3-C81E10A83DB4}"/>
    <dgm:cxn modelId="{0EDAD75B-1BE9-4366-9228-B37E12304D70}" type="presOf" srcId="{DC17839B-477C-404E-AE92-1AB2E3F09A1D}" destId="{A65FFE75-778E-44D4-A36B-D61BC4DC3098}" srcOrd="0" destOrd="0" presId="urn:microsoft.com/office/officeart/2018/2/layout/IconLabelList"/>
    <dgm:cxn modelId="{F6A4DB41-973E-408D-9D4B-35E5C317D6B8}" srcId="{2AD3ACF4-3864-431A-BCD7-FF7CA426F787}" destId="{A9D9BB89-85E4-49CA-84E6-723E54B19CAF}" srcOrd="1" destOrd="0" parTransId="{F356EAE8-7814-4063-9866-9397BA6E0E48}" sibTransId="{C3EF5CC6-1286-48D1-8FE2-BBB7C61BE9C2}"/>
    <dgm:cxn modelId="{B2164144-E404-452B-9DC6-C68FC464DB5A}" type="presOf" srcId="{2AD3ACF4-3864-431A-BCD7-FF7CA426F787}" destId="{8457812E-6724-4766-B106-4BD38B9AE464}" srcOrd="0" destOrd="0" presId="urn:microsoft.com/office/officeart/2018/2/layout/IconLabelList"/>
    <dgm:cxn modelId="{8545447D-654A-4D65-8DC9-E67D04D42811}" srcId="{2AD3ACF4-3864-431A-BCD7-FF7CA426F787}" destId="{EE727503-F042-43A1-8A43-82B3D05279E9}" srcOrd="2" destOrd="0" parTransId="{379F7547-9374-4F58-8BB5-1EF8526B2EDF}" sibTransId="{E8A1F85A-F14D-427F-8976-5AD79F658D5D}"/>
    <dgm:cxn modelId="{1B1F2687-5C08-4869-A0E8-1A4111010DB5}" type="presOf" srcId="{B00AF3FE-352B-4309-BDA5-011C3B428B8B}" destId="{4D0F21E0-B664-429A-87BD-BFD2C8231275}" srcOrd="0" destOrd="0" presId="urn:microsoft.com/office/officeart/2018/2/layout/IconLabelList"/>
    <dgm:cxn modelId="{BC3632A2-8539-4D6D-A081-E830B514373C}" srcId="{2AD3ACF4-3864-431A-BCD7-FF7CA426F787}" destId="{E7D2A24D-8C29-4E6E-BB05-FD6F1E4D9F9F}" srcOrd="4" destOrd="0" parTransId="{9D5635A9-B339-4688-88E8-D5C1677305F6}" sibTransId="{360E0885-149E-4064-8A1B-B8E0D3E3863E}"/>
    <dgm:cxn modelId="{638823A8-A010-4FA1-BF0C-B7F19F1A0700}" srcId="{2AD3ACF4-3864-431A-BCD7-FF7CA426F787}" destId="{DC17839B-477C-404E-AE92-1AB2E3F09A1D}" srcOrd="3" destOrd="0" parTransId="{377E4BD3-9105-46D4-AF72-CA1011D39C1E}" sibTransId="{6D10C5CE-2E1D-4B86-BB02-916F45B86D58}"/>
    <dgm:cxn modelId="{916F90D5-1D80-4F62-B461-2301C43404DA}" type="presOf" srcId="{EE727503-F042-43A1-8A43-82B3D05279E9}" destId="{9D239FC8-CCF0-4DC4-826E-7B650B3E0956}" srcOrd="0" destOrd="0" presId="urn:microsoft.com/office/officeart/2018/2/layout/IconLabelList"/>
    <dgm:cxn modelId="{B1CB6AEE-F4D8-4C0F-9D5D-C563F4A4D13D}" type="presOf" srcId="{A9D9BB89-85E4-49CA-84E6-723E54B19CAF}" destId="{C4A591E2-2CA2-4B8F-B621-1126A69E746E}" srcOrd="0" destOrd="0" presId="urn:microsoft.com/office/officeart/2018/2/layout/IconLabelList"/>
    <dgm:cxn modelId="{49F01BFF-8382-4FF4-BC3E-63A5D1A0F35E}" type="presOf" srcId="{E7D2A24D-8C29-4E6E-BB05-FD6F1E4D9F9F}" destId="{D41AD3BE-9980-47E0-9D6E-D7614F9363E8}" srcOrd="0" destOrd="0" presId="urn:microsoft.com/office/officeart/2018/2/layout/IconLabelList"/>
    <dgm:cxn modelId="{1D40BCB0-162D-419A-8A69-DA81CC49ECC5}" type="presParOf" srcId="{8457812E-6724-4766-B106-4BD38B9AE464}" destId="{CDE7ED04-864F-421F-B5A9-CF42602E0D9A}" srcOrd="0" destOrd="0" presId="urn:microsoft.com/office/officeart/2018/2/layout/IconLabelList"/>
    <dgm:cxn modelId="{31E468E1-FECC-4C83-AC9C-62C60B3792CB}" type="presParOf" srcId="{CDE7ED04-864F-421F-B5A9-CF42602E0D9A}" destId="{47A780BD-0601-46F6-A589-146CC7E5C42C}" srcOrd="0" destOrd="0" presId="urn:microsoft.com/office/officeart/2018/2/layout/IconLabelList"/>
    <dgm:cxn modelId="{03D24063-6C03-4138-8D42-E1CA6DD6BCD0}" type="presParOf" srcId="{CDE7ED04-864F-421F-B5A9-CF42602E0D9A}" destId="{C901CC4B-18A6-471F-B0CB-27E1B5485B1E}" srcOrd="1" destOrd="0" presId="urn:microsoft.com/office/officeart/2018/2/layout/IconLabelList"/>
    <dgm:cxn modelId="{CCD4ABA3-E521-4095-9028-CBB4ED96D053}" type="presParOf" srcId="{CDE7ED04-864F-421F-B5A9-CF42602E0D9A}" destId="{4D0F21E0-B664-429A-87BD-BFD2C8231275}" srcOrd="2" destOrd="0" presId="urn:microsoft.com/office/officeart/2018/2/layout/IconLabelList"/>
    <dgm:cxn modelId="{14D5A5FB-2DE1-47CF-B17D-A8D36C7D51E8}" type="presParOf" srcId="{8457812E-6724-4766-B106-4BD38B9AE464}" destId="{5255F194-EBDE-41E3-8979-9252D434DBA9}" srcOrd="1" destOrd="0" presId="urn:microsoft.com/office/officeart/2018/2/layout/IconLabelList"/>
    <dgm:cxn modelId="{5A3E4F33-BC79-491B-A44B-F3E5111E94BE}" type="presParOf" srcId="{8457812E-6724-4766-B106-4BD38B9AE464}" destId="{28D25525-0200-42BD-8781-C873F37E5D12}" srcOrd="2" destOrd="0" presId="urn:microsoft.com/office/officeart/2018/2/layout/IconLabelList"/>
    <dgm:cxn modelId="{CF67BA82-F0B7-478E-992E-6BE4FC762031}" type="presParOf" srcId="{28D25525-0200-42BD-8781-C873F37E5D12}" destId="{6CCE5973-63A1-4D31-847E-76141927C9DB}" srcOrd="0" destOrd="0" presId="urn:microsoft.com/office/officeart/2018/2/layout/IconLabelList"/>
    <dgm:cxn modelId="{6DDB5F52-F9D8-4169-9FFA-F6FE2605D347}" type="presParOf" srcId="{28D25525-0200-42BD-8781-C873F37E5D12}" destId="{614B4845-FE99-46D2-B6E1-A6E97468C296}" srcOrd="1" destOrd="0" presId="urn:microsoft.com/office/officeart/2018/2/layout/IconLabelList"/>
    <dgm:cxn modelId="{DE40D088-07F0-411F-BCAA-2335E55A4DD4}" type="presParOf" srcId="{28D25525-0200-42BD-8781-C873F37E5D12}" destId="{C4A591E2-2CA2-4B8F-B621-1126A69E746E}" srcOrd="2" destOrd="0" presId="urn:microsoft.com/office/officeart/2018/2/layout/IconLabelList"/>
    <dgm:cxn modelId="{69D13540-1721-4B7B-B5E8-8498703F9094}" type="presParOf" srcId="{8457812E-6724-4766-B106-4BD38B9AE464}" destId="{33F5616C-40DF-41EF-B461-E4B3F845F5DD}" srcOrd="3" destOrd="0" presId="urn:microsoft.com/office/officeart/2018/2/layout/IconLabelList"/>
    <dgm:cxn modelId="{ED879132-D312-41BF-9ADD-8DD3FDD71932}" type="presParOf" srcId="{8457812E-6724-4766-B106-4BD38B9AE464}" destId="{71D2A09A-0BE8-431A-AE43-8C70E158304F}" srcOrd="4" destOrd="0" presId="urn:microsoft.com/office/officeart/2018/2/layout/IconLabelList"/>
    <dgm:cxn modelId="{E00916F6-8820-458B-8478-4CA00E5AF957}" type="presParOf" srcId="{71D2A09A-0BE8-431A-AE43-8C70E158304F}" destId="{4C2BB547-2941-4C99-8048-8251D676D087}" srcOrd="0" destOrd="0" presId="urn:microsoft.com/office/officeart/2018/2/layout/IconLabelList"/>
    <dgm:cxn modelId="{88C5BDC9-37E4-4F62-BEC4-EDD96323D418}" type="presParOf" srcId="{71D2A09A-0BE8-431A-AE43-8C70E158304F}" destId="{0F8056E1-13F3-4F51-BAB8-4CA192DB7CC3}" srcOrd="1" destOrd="0" presId="urn:microsoft.com/office/officeart/2018/2/layout/IconLabelList"/>
    <dgm:cxn modelId="{2FAE51BA-89EC-420E-A90F-6F81BFBC5CDA}" type="presParOf" srcId="{71D2A09A-0BE8-431A-AE43-8C70E158304F}" destId="{9D239FC8-CCF0-4DC4-826E-7B650B3E0956}" srcOrd="2" destOrd="0" presId="urn:microsoft.com/office/officeart/2018/2/layout/IconLabelList"/>
    <dgm:cxn modelId="{CA783DC0-530F-4575-BF7C-2090C4B4CAEA}" type="presParOf" srcId="{8457812E-6724-4766-B106-4BD38B9AE464}" destId="{12CC21EB-5481-40B8-95E1-C4B575A54D1C}" srcOrd="5" destOrd="0" presId="urn:microsoft.com/office/officeart/2018/2/layout/IconLabelList"/>
    <dgm:cxn modelId="{0C219CEE-7814-4F1E-BF36-E2E9795B2FB2}" type="presParOf" srcId="{8457812E-6724-4766-B106-4BD38B9AE464}" destId="{6F420A2E-BEEA-4488-AC0F-AC34B1FFBBBA}" srcOrd="6" destOrd="0" presId="urn:microsoft.com/office/officeart/2018/2/layout/IconLabelList"/>
    <dgm:cxn modelId="{10EC0E70-FF1A-42AD-B6CF-62706034C3F7}" type="presParOf" srcId="{6F420A2E-BEEA-4488-AC0F-AC34B1FFBBBA}" destId="{FEE5BF11-DECF-45AF-B80A-71215FC33A90}" srcOrd="0" destOrd="0" presId="urn:microsoft.com/office/officeart/2018/2/layout/IconLabelList"/>
    <dgm:cxn modelId="{EF153499-D1CE-482D-BF09-1ADA4D1B58CD}" type="presParOf" srcId="{6F420A2E-BEEA-4488-AC0F-AC34B1FFBBBA}" destId="{3A2CFF7A-8569-4A61-BD2E-B9B4E4D2B55A}" srcOrd="1" destOrd="0" presId="urn:microsoft.com/office/officeart/2018/2/layout/IconLabelList"/>
    <dgm:cxn modelId="{C2C4A2E1-05F4-4D8A-B4C8-CC941669C918}" type="presParOf" srcId="{6F420A2E-BEEA-4488-AC0F-AC34B1FFBBBA}" destId="{A65FFE75-778E-44D4-A36B-D61BC4DC3098}" srcOrd="2" destOrd="0" presId="urn:microsoft.com/office/officeart/2018/2/layout/IconLabelList"/>
    <dgm:cxn modelId="{B4CF5E27-27B5-4BFB-BB2D-35E10F6FB4B0}" type="presParOf" srcId="{8457812E-6724-4766-B106-4BD38B9AE464}" destId="{97F07B92-C82A-42E2-A181-51845761DED7}" srcOrd="7" destOrd="0" presId="urn:microsoft.com/office/officeart/2018/2/layout/IconLabelList"/>
    <dgm:cxn modelId="{02822C04-638E-4369-9F46-185847808170}" type="presParOf" srcId="{8457812E-6724-4766-B106-4BD38B9AE464}" destId="{C0D06428-64C6-4C0D-A1D8-DE0EBD14F6DD}" srcOrd="8" destOrd="0" presId="urn:microsoft.com/office/officeart/2018/2/layout/IconLabelList"/>
    <dgm:cxn modelId="{BC5238E0-2673-4C6B-AF3F-F7BC6DA6469C}" type="presParOf" srcId="{C0D06428-64C6-4C0D-A1D8-DE0EBD14F6DD}" destId="{696B9436-B3A4-4B41-A632-AF80D526854E}" srcOrd="0" destOrd="0" presId="urn:microsoft.com/office/officeart/2018/2/layout/IconLabelList"/>
    <dgm:cxn modelId="{5EBA1880-6FA5-4E19-B63E-5F4BE91B8E51}" type="presParOf" srcId="{C0D06428-64C6-4C0D-A1D8-DE0EBD14F6DD}" destId="{96C06DEE-0551-4BA8-8154-B3FC82736A6A}" srcOrd="1" destOrd="0" presId="urn:microsoft.com/office/officeart/2018/2/layout/IconLabelList"/>
    <dgm:cxn modelId="{15347AE8-2E91-4AEE-A31C-0E9142B30538}" type="presParOf" srcId="{C0D06428-64C6-4C0D-A1D8-DE0EBD14F6DD}" destId="{D41AD3BE-9980-47E0-9D6E-D7614F9363E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242B02-9F3F-42F5-84D6-3338BD9C7DEE}"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08CF1508-139B-4F55-B938-68A1764CF1AB}">
      <dgm:prSet/>
      <dgm:spPr/>
      <dgm:t>
        <a:bodyPr/>
        <a:lstStyle/>
        <a:p>
          <a:r>
            <a:rPr lang="en-US" b="1"/>
            <a:t>Key Takeaways</a:t>
          </a:r>
          <a:endParaRPr lang="en-US"/>
        </a:p>
      </dgm:t>
    </dgm:pt>
    <dgm:pt modelId="{1587E794-CCA2-4A92-87AF-07A4C03A278C}" type="parTrans" cxnId="{2A3E441B-7CD5-4A4C-9A85-7EEE663D16DD}">
      <dgm:prSet/>
      <dgm:spPr/>
      <dgm:t>
        <a:bodyPr/>
        <a:lstStyle/>
        <a:p>
          <a:endParaRPr lang="en-US"/>
        </a:p>
      </dgm:t>
    </dgm:pt>
    <dgm:pt modelId="{E408F6B9-B2E6-4B30-AB01-0E8CB614D0E5}" type="sibTrans" cxnId="{2A3E441B-7CD5-4A4C-9A85-7EEE663D16DD}">
      <dgm:prSet/>
      <dgm:spPr/>
      <dgm:t>
        <a:bodyPr/>
        <a:lstStyle/>
        <a:p>
          <a:endParaRPr lang="en-US"/>
        </a:p>
      </dgm:t>
    </dgm:pt>
    <dgm:pt modelId="{21E87E17-A05A-465F-99D2-9B3AC102EB54}">
      <dgm:prSet/>
      <dgm:spPr/>
      <dgm:t>
        <a:bodyPr/>
        <a:lstStyle/>
        <a:p>
          <a:r>
            <a:rPr lang="en-US" b="0" i="0" baseline="0"/>
            <a:t>✔ </a:t>
          </a:r>
          <a:r>
            <a:rPr lang="en-US" b="1"/>
            <a:t>Big Mountain is underpricing its tickets.</a:t>
          </a:r>
          <a:r>
            <a:rPr lang="en-US"/>
            <a:t> </a:t>
          </a:r>
        </a:p>
      </dgm:t>
    </dgm:pt>
    <dgm:pt modelId="{0127CC4A-90E6-419E-A04C-E1D6C4F19861}" type="parTrans" cxnId="{246AF348-E5C4-4776-B527-22A8717085F9}">
      <dgm:prSet/>
      <dgm:spPr/>
      <dgm:t>
        <a:bodyPr/>
        <a:lstStyle/>
        <a:p>
          <a:endParaRPr lang="en-US"/>
        </a:p>
      </dgm:t>
    </dgm:pt>
    <dgm:pt modelId="{FF0DB630-1B37-4698-8ECA-7E300A6539F6}" type="sibTrans" cxnId="{246AF348-E5C4-4776-B527-22A8717085F9}">
      <dgm:prSet/>
      <dgm:spPr/>
      <dgm:t>
        <a:bodyPr/>
        <a:lstStyle/>
        <a:p>
          <a:endParaRPr lang="en-US"/>
        </a:p>
      </dgm:t>
    </dgm:pt>
    <dgm:pt modelId="{AF778230-E7BF-42BE-9E3B-C98B14D7F929}">
      <dgm:prSet/>
      <dgm:spPr/>
      <dgm:t>
        <a:bodyPr/>
        <a:lstStyle/>
        <a:p>
          <a:r>
            <a:rPr lang="en-US"/>
            <a:t>✔ </a:t>
          </a:r>
          <a:r>
            <a:rPr lang="en-US" b="1"/>
            <a:t>Gradual price increases align with market expectations.</a:t>
          </a:r>
          <a:r>
            <a:rPr lang="en-US"/>
            <a:t> </a:t>
          </a:r>
        </a:p>
      </dgm:t>
    </dgm:pt>
    <dgm:pt modelId="{82893544-D57D-4359-B173-B9CE4F7049A5}" type="parTrans" cxnId="{1875D06C-D37E-4A81-992F-E5F6974DB95F}">
      <dgm:prSet/>
      <dgm:spPr/>
      <dgm:t>
        <a:bodyPr/>
        <a:lstStyle/>
        <a:p>
          <a:endParaRPr lang="en-US"/>
        </a:p>
      </dgm:t>
    </dgm:pt>
    <dgm:pt modelId="{7B6F8736-6D20-444D-A408-D0DEDBB683B5}" type="sibTrans" cxnId="{1875D06C-D37E-4A81-992F-E5F6974DB95F}">
      <dgm:prSet/>
      <dgm:spPr/>
      <dgm:t>
        <a:bodyPr/>
        <a:lstStyle/>
        <a:p>
          <a:endParaRPr lang="en-US"/>
        </a:p>
      </dgm:t>
    </dgm:pt>
    <dgm:pt modelId="{93804FBF-DBAC-4AFB-B042-A1A796215A16}">
      <dgm:prSet/>
      <dgm:spPr/>
      <dgm:t>
        <a:bodyPr/>
        <a:lstStyle/>
        <a:p>
          <a:r>
            <a:rPr lang="en-US"/>
            <a:t>✔ </a:t>
          </a:r>
          <a:r>
            <a:rPr lang="en-US" b="1"/>
            <a:t>Facility investments should focus on fast quads, runs, &amp; vertical drop.</a:t>
          </a:r>
          <a:r>
            <a:rPr lang="en-US"/>
            <a:t> </a:t>
          </a:r>
        </a:p>
      </dgm:t>
    </dgm:pt>
    <dgm:pt modelId="{70B03054-71B9-4BFE-808B-8FB4583461DF}" type="parTrans" cxnId="{59E662FF-0B81-48F3-84FE-6E0F58C55DC7}">
      <dgm:prSet/>
      <dgm:spPr/>
      <dgm:t>
        <a:bodyPr/>
        <a:lstStyle/>
        <a:p>
          <a:endParaRPr lang="en-US"/>
        </a:p>
      </dgm:t>
    </dgm:pt>
    <dgm:pt modelId="{C78BEADA-FC47-48A9-B230-51533BBCF4FA}" type="sibTrans" cxnId="{59E662FF-0B81-48F3-84FE-6E0F58C55DC7}">
      <dgm:prSet/>
      <dgm:spPr/>
      <dgm:t>
        <a:bodyPr/>
        <a:lstStyle/>
        <a:p>
          <a:endParaRPr lang="en-US"/>
        </a:p>
      </dgm:t>
    </dgm:pt>
    <dgm:pt modelId="{8F0E6B08-33CD-42FF-BC41-4E074766F067}">
      <dgm:prSet/>
      <dgm:spPr/>
      <dgm:t>
        <a:bodyPr/>
        <a:lstStyle/>
        <a:p>
          <a:r>
            <a:rPr lang="en-US"/>
            <a:t>✔ </a:t>
          </a:r>
          <a:r>
            <a:rPr lang="en-US" b="1"/>
            <a:t>Monitor competitor pricing &amp; visitor response.</a:t>
          </a:r>
          <a:endParaRPr lang="en-US"/>
        </a:p>
      </dgm:t>
    </dgm:pt>
    <dgm:pt modelId="{08F20A1D-9CF1-454D-9BE0-4EEB5F9496D0}" type="parTrans" cxnId="{21F757D1-99F4-4416-AA86-D03B3FAFE48D}">
      <dgm:prSet/>
      <dgm:spPr/>
      <dgm:t>
        <a:bodyPr/>
        <a:lstStyle/>
        <a:p>
          <a:endParaRPr lang="en-US"/>
        </a:p>
      </dgm:t>
    </dgm:pt>
    <dgm:pt modelId="{F2000CE1-AF80-420C-ADB4-25F6E4501386}" type="sibTrans" cxnId="{21F757D1-99F4-4416-AA86-D03B3FAFE48D}">
      <dgm:prSet/>
      <dgm:spPr/>
      <dgm:t>
        <a:bodyPr/>
        <a:lstStyle/>
        <a:p>
          <a:endParaRPr lang="en-US"/>
        </a:p>
      </dgm:t>
    </dgm:pt>
    <dgm:pt modelId="{E1243B93-0BE6-4D0C-AE75-7ADBD47FE2ED}">
      <dgm:prSet/>
      <dgm:spPr/>
      <dgm:t>
        <a:bodyPr/>
        <a:lstStyle/>
        <a:p>
          <a:r>
            <a:rPr lang="en-US" b="1" dirty="0"/>
            <a:t>Next Steps:</a:t>
          </a:r>
          <a:endParaRPr lang="en-US" dirty="0"/>
        </a:p>
      </dgm:t>
    </dgm:pt>
    <dgm:pt modelId="{DADD0F19-B0A2-4B83-A63A-003474315464}" type="parTrans" cxnId="{2DFE8B36-6355-4C5A-BACA-BC96CCC2581C}">
      <dgm:prSet/>
      <dgm:spPr/>
      <dgm:t>
        <a:bodyPr/>
        <a:lstStyle/>
        <a:p>
          <a:endParaRPr lang="en-US"/>
        </a:p>
      </dgm:t>
    </dgm:pt>
    <dgm:pt modelId="{CFB18ACE-2E80-409E-BF7F-04A506F01921}" type="sibTrans" cxnId="{2DFE8B36-6355-4C5A-BACA-BC96CCC2581C}">
      <dgm:prSet/>
      <dgm:spPr/>
      <dgm:t>
        <a:bodyPr/>
        <a:lstStyle/>
        <a:p>
          <a:endParaRPr lang="en-US"/>
        </a:p>
      </dgm:t>
    </dgm:pt>
    <dgm:pt modelId="{81DFE217-686C-4E1A-BF33-CE76B441531E}">
      <dgm:prSet/>
      <dgm:spPr/>
      <dgm:t>
        <a:bodyPr/>
        <a:lstStyle/>
        <a:p>
          <a:r>
            <a:rPr lang="en-US" b="1"/>
            <a:t>Begin implementing gradual ticket price increases.</a:t>
          </a:r>
          <a:endParaRPr lang="en-US"/>
        </a:p>
      </dgm:t>
    </dgm:pt>
    <dgm:pt modelId="{B9C54CDC-9A40-483C-9CC3-5053D5B400D0}" type="parTrans" cxnId="{8284AAD9-FACD-40BD-A185-C19AB53C7AF5}">
      <dgm:prSet/>
      <dgm:spPr/>
      <dgm:t>
        <a:bodyPr/>
        <a:lstStyle/>
        <a:p>
          <a:endParaRPr lang="en-US"/>
        </a:p>
      </dgm:t>
    </dgm:pt>
    <dgm:pt modelId="{F0523EB1-BB86-4C9A-9099-1732A7AB0865}" type="sibTrans" cxnId="{8284AAD9-FACD-40BD-A185-C19AB53C7AF5}">
      <dgm:prSet/>
      <dgm:spPr/>
      <dgm:t>
        <a:bodyPr/>
        <a:lstStyle/>
        <a:p>
          <a:endParaRPr lang="en-US"/>
        </a:p>
      </dgm:t>
    </dgm:pt>
    <dgm:pt modelId="{43CD3663-C766-4D46-BF32-4A49C788C4A4}">
      <dgm:prSet/>
      <dgm:spPr/>
      <dgm:t>
        <a:bodyPr/>
        <a:lstStyle/>
        <a:p>
          <a:r>
            <a:rPr lang="en-US" b="1"/>
            <a:t>Evaluate potential investment in additional chair lifts.</a:t>
          </a:r>
          <a:endParaRPr lang="en-US"/>
        </a:p>
      </dgm:t>
    </dgm:pt>
    <dgm:pt modelId="{99418667-2B32-4B83-A66B-758FB200B0E2}" type="parTrans" cxnId="{D37DF944-7E38-4E83-B612-950044A3DE38}">
      <dgm:prSet/>
      <dgm:spPr/>
      <dgm:t>
        <a:bodyPr/>
        <a:lstStyle/>
        <a:p>
          <a:endParaRPr lang="en-US"/>
        </a:p>
      </dgm:t>
    </dgm:pt>
    <dgm:pt modelId="{469348FB-16FA-4421-8F46-4E4E8FA2E5E1}" type="sibTrans" cxnId="{D37DF944-7E38-4E83-B612-950044A3DE38}">
      <dgm:prSet/>
      <dgm:spPr/>
      <dgm:t>
        <a:bodyPr/>
        <a:lstStyle/>
        <a:p>
          <a:endParaRPr lang="en-US"/>
        </a:p>
      </dgm:t>
    </dgm:pt>
    <dgm:pt modelId="{E890A75E-AA02-45D2-8FFB-AB4FAB6DD256}">
      <dgm:prSet/>
      <dgm:spPr/>
      <dgm:t>
        <a:bodyPr/>
        <a:lstStyle/>
        <a:p>
          <a:r>
            <a:rPr lang="en-US" b="1"/>
            <a:t>Continue using data-driven decision-making for pricing strategies.</a:t>
          </a:r>
          <a:endParaRPr lang="en-US"/>
        </a:p>
      </dgm:t>
    </dgm:pt>
    <dgm:pt modelId="{90DA423E-0C16-403C-8FBD-7E4ECFAD12B2}" type="parTrans" cxnId="{8AA72581-BBD1-4740-B555-00627A6C6FB1}">
      <dgm:prSet/>
      <dgm:spPr/>
      <dgm:t>
        <a:bodyPr/>
        <a:lstStyle/>
        <a:p>
          <a:endParaRPr lang="en-US"/>
        </a:p>
      </dgm:t>
    </dgm:pt>
    <dgm:pt modelId="{4403E9C9-14AB-4093-8180-936641828441}" type="sibTrans" cxnId="{8AA72581-BBD1-4740-B555-00627A6C6FB1}">
      <dgm:prSet/>
      <dgm:spPr/>
      <dgm:t>
        <a:bodyPr/>
        <a:lstStyle/>
        <a:p>
          <a:endParaRPr lang="en-US"/>
        </a:p>
      </dgm:t>
    </dgm:pt>
    <dgm:pt modelId="{9108A3EC-9EBC-41FC-939F-F1CDBBBA1FDF}" type="pres">
      <dgm:prSet presAssocID="{04242B02-9F3F-42F5-84D6-3338BD9C7DEE}" presName="Name0" presStyleCnt="0">
        <dgm:presLayoutVars>
          <dgm:dir/>
          <dgm:resizeHandles val="exact"/>
        </dgm:presLayoutVars>
      </dgm:prSet>
      <dgm:spPr/>
    </dgm:pt>
    <dgm:pt modelId="{7E71EADD-8629-4B6F-A814-1A0598A839B8}" type="pres">
      <dgm:prSet presAssocID="{08CF1508-139B-4F55-B938-68A1764CF1AB}" presName="node" presStyleLbl="node1" presStyleIdx="0" presStyleCnt="9">
        <dgm:presLayoutVars>
          <dgm:bulletEnabled val="1"/>
        </dgm:presLayoutVars>
      </dgm:prSet>
      <dgm:spPr/>
    </dgm:pt>
    <dgm:pt modelId="{FB827E81-AA32-4C21-A59E-F202A0E422DF}" type="pres">
      <dgm:prSet presAssocID="{E408F6B9-B2E6-4B30-AB01-0E8CB614D0E5}" presName="sibTrans" presStyleLbl="sibTrans1D1" presStyleIdx="0" presStyleCnt="8"/>
      <dgm:spPr/>
    </dgm:pt>
    <dgm:pt modelId="{203ED3A5-3A1F-4659-BD28-6C973140C495}" type="pres">
      <dgm:prSet presAssocID="{E408F6B9-B2E6-4B30-AB01-0E8CB614D0E5}" presName="connectorText" presStyleLbl="sibTrans1D1" presStyleIdx="0" presStyleCnt="8"/>
      <dgm:spPr/>
    </dgm:pt>
    <dgm:pt modelId="{A2238AA7-ECDF-4A34-BAAA-EB2B98C2942E}" type="pres">
      <dgm:prSet presAssocID="{21E87E17-A05A-465F-99D2-9B3AC102EB54}" presName="node" presStyleLbl="node1" presStyleIdx="1" presStyleCnt="9">
        <dgm:presLayoutVars>
          <dgm:bulletEnabled val="1"/>
        </dgm:presLayoutVars>
      </dgm:prSet>
      <dgm:spPr/>
    </dgm:pt>
    <dgm:pt modelId="{42B13444-E661-4727-BFBD-7DA6D4CB2D12}" type="pres">
      <dgm:prSet presAssocID="{FF0DB630-1B37-4698-8ECA-7E300A6539F6}" presName="sibTrans" presStyleLbl="sibTrans1D1" presStyleIdx="1" presStyleCnt="8"/>
      <dgm:spPr/>
    </dgm:pt>
    <dgm:pt modelId="{2C6EB344-CC20-4B5F-87F5-FDB410C84869}" type="pres">
      <dgm:prSet presAssocID="{FF0DB630-1B37-4698-8ECA-7E300A6539F6}" presName="connectorText" presStyleLbl="sibTrans1D1" presStyleIdx="1" presStyleCnt="8"/>
      <dgm:spPr/>
    </dgm:pt>
    <dgm:pt modelId="{BAB8735E-1E17-400A-A5C8-8551A02DF08B}" type="pres">
      <dgm:prSet presAssocID="{AF778230-E7BF-42BE-9E3B-C98B14D7F929}" presName="node" presStyleLbl="node1" presStyleIdx="2" presStyleCnt="9">
        <dgm:presLayoutVars>
          <dgm:bulletEnabled val="1"/>
        </dgm:presLayoutVars>
      </dgm:prSet>
      <dgm:spPr/>
    </dgm:pt>
    <dgm:pt modelId="{C84B033A-5555-46D5-B621-FC7978EA0DC8}" type="pres">
      <dgm:prSet presAssocID="{7B6F8736-6D20-444D-A408-D0DEDBB683B5}" presName="sibTrans" presStyleLbl="sibTrans1D1" presStyleIdx="2" presStyleCnt="8"/>
      <dgm:spPr/>
    </dgm:pt>
    <dgm:pt modelId="{68645A62-A21F-4CEB-AA4D-31E21EE63FE3}" type="pres">
      <dgm:prSet presAssocID="{7B6F8736-6D20-444D-A408-D0DEDBB683B5}" presName="connectorText" presStyleLbl="sibTrans1D1" presStyleIdx="2" presStyleCnt="8"/>
      <dgm:spPr/>
    </dgm:pt>
    <dgm:pt modelId="{F14311B4-A56F-4BE2-BC4C-4649E03ECB82}" type="pres">
      <dgm:prSet presAssocID="{93804FBF-DBAC-4AFB-B042-A1A796215A16}" presName="node" presStyleLbl="node1" presStyleIdx="3" presStyleCnt="9">
        <dgm:presLayoutVars>
          <dgm:bulletEnabled val="1"/>
        </dgm:presLayoutVars>
      </dgm:prSet>
      <dgm:spPr/>
    </dgm:pt>
    <dgm:pt modelId="{9A25A16C-A4E5-426D-A27D-3097EB02C65E}" type="pres">
      <dgm:prSet presAssocID="{C78BEADA-FC47-48A9-B230-51533BBCF4FA}" presName="sibTrans" presStyleLbl="sibTrans1D1" presStyleIdx="3" presStyleCnt="8"/>
      <dgm:spPr/>
    </dgm:pt>
    <dgm:pt modelId="{43405209-3DF9-4D23-B9C9-19B2EA65B39A}" type="pres">
      <dgm:prSet presAssocID="{C78BEADA-FC47-48A9-B230-51533BBCF4FA}" presName="connectorText" presStyleLbl="sibTrans1D1" presStyleIdx="3" presStyleCnt="8"/>
      <dgm:spPr/>
    </dgm:pt>
    <dgm:pt modelId="{BBE4A6A6-9162-4DF8-B014-ABC7D7AA49BF}" type="pres">
      <dgm:prSet presAssocID="{8F0E6B08-33CD-42FF-BC41-4E074766F067}" presName="node" presStyleLbl="node1" presStyleIdx="4" presStyleCnt="9">
        <dgm:presLayoutVars>
          <dgm:bulletEnabled val="1"/>
        </dgm:presLayoutVars>
      </dgm:prSet>
      <dgm:spPr/>
    </dgm:pt>
    <dgm:pt modelId="{DD7BCA39-1DD1-4009-A4A9-02D96E89543F}" type="pres">
      <dgm:prSet presAssocID="{F2000CE1-AF80-420C-ADB4-25F6E4501386}" presName="sibTrans" presStyleLbl="sibTrans1D1" presStyleIdx="4" presStyleCnt="8"/>
      <dgm:spPr/>
    </dgm:pt>
    <dgm:pt modelId="{2B5EC5D4-39C4-4897-ACD2-FEAAA795E40F}" type="pres">
      <dgm:prSet presAssocID="{F2000CE1-AF80-420C-ADB4-25F6E4501386}" presName="connectorText" presStyleLbl="sibTrans1D1" presStyleIdx="4" presStyleCnt="8"/>
      <dgm:spPr/>
    </dgm:pt>
    <dgm:pt modelId="{92E77C26-5852-49AC-9C5F-A92E54D3AF08}" type="pres">
      <dgm:prSet presAssocID="{E1243B93-0BE6-4D0C-AE75-7ADBD47FE2ED}" presName="node" presStyleLbl="node1" presStyleIdx="5" presStyleCnt="9">
        <dgm:presLayoutVars>
          <dgm:bulletEnabled val="1"/>
        </dgm:presLayoutVars>
      </dgm:prSet>
      <dgm:spPr/>
    </dgm:pt>
    <dgm:pt modelId="{BCA45EE6-FF64-464E-B615-9C453E99B8AF}" type="pres">
      <dgm:prSet presAssocID="{CFB18ACE-2E80-409E-BF7F-04A506F01921}" presName="sibTrans" presStyleLbl="sibTrans1D1" presStyleIdx="5" presStyleCnt="8"/>
      <dgm:spPr/>
    </dgm:pt>
    <dgm:pt modelId="{D562F7EA-0F6F-405C-920C-EF35740D3D5D}" type="pres">
      <dgm:prSet presAssocID="{CFB18ACE-2E80-409E-BF7F-04A506F01921}" presName="connectorText" presStyleLbl="sibTrans1D1" presStyleIdx="5" presStyleCnt="8"/>
      <dgm:spPr/>
    </dgm:pt>
    <dgm:pt modelId="{813A2100-AABF-4509-91EA-CF30BACD325C}" type="pres">
      <dgm:prSet presAssocID="{81DFE217-686C-4E1A-BF33-CE76B441531E}" presName="node" presStyleLbl="node1" presStyleIdx="6" presStyleCnt="9">
        <dgm:presLayoutVars>
          <dgm:bulletEnabled val="1"/>
        </dgm:presLayoutVars>
      </dgm:prSet>
      <dgm:spPr/>
    </dgm:pt>
    <dgm:pt modelId="{E6DD905B-A742-4D09-948C-5F8B51FEB1E7}" type="pres">
      <dgm:prSet presAssocID="{F0523EB1-BB86-4C9A-9099-1732A7AB0865}" presName="sibTrans" presStyleLbl="sibTrans1D1" presStyleIdx="6" presStyleCnt="8"/>
      <dgm:spPr/>
    </dgm:pt>
    <dgm:pt modelId="{32365D6A-9577-479E-BE90-B24C47B5EFE4}" type="pres">
      <dgm:prSet presAssocID="{F0523EB1-BB86-4C9A-9099-1732A7AB0865}" presName="connectorText" presStyleLbl="sibTrans1D1" presStyleIdx="6" presStyleCnt="8"/>
      <dgm:spPr/>
    </dgm:pt>
    <dgm:pt modelId="{0FF3C625-B5CB-4AC1-8BF6-7AB933FFE02D}" type="pres">
      <dgm:prSet presAssocID="{43CD3663-C766-4D46-BF32-4A49C788C4A4}" presName="node" presStyleLbl="node1" presStyleIdx="7" presStyleCnt="9">
        <dgm:presLayoutVars>
          <dgm:bulletEnabled val="1"/>
        </dgm:presLayoutVars>
      </dgm:prSet>
      <dgm:spPr/>
    </dgm:pt>
    <dgm:pt modelId="{3410ABFB-032A-4649-AB0A-01E36ED6C2B3}" type="pres">
      <dgm:prSet presAssocID="{469348FB-16FA-4421-8F46-4E4E8FA2E5E1}" presName="sibTrans" presStyleLbl="sibTrans1D1" presStyleIdx="7" presStyleCnt="8"/>
      <dgm:spPr/>
    </dgm:pt>
    <dgm:pt modelId="{B2E84500-DA36-4D19-9929-32477DA2A3C1}" type="pres">
      <dgm:prSet presAssocID="{469348FB-16FA-4421-8F46-4E4E8FA2E5E1}" presName="connectorText" presStyleLbl="sibTrans1D1" presStyleIdx="7" presStyleCnt="8"/>
      <dgm:spPr/>
    </dgm:pt>
    <dgm:pt modelId="{7FFF5B2F-2948-4BC8-A6E7-6A96014731D3}" type="pres">
      <dgm:prSet presAssocID="{E890A75E-AA02-45D2-8FFB-AB4FAB6DD256}" presName="node" presStyleLbl="node1" presStyleIdx="8" presStyleCnt="9">
        <dgm:presLayoutVars>
          <dgm:bulletEnabled val="1"/>
        </dgm:presLayoutVars>
      </dgm:prSet>
      <dgm:spPr/>
    </dgm:pt>
  </dgm:ptLst>
  <dgm:cxnLst>
    <dgm:cxn modelId="{CFEA3919-EC06-4B5C-A990-FB39DC6B2808}" type="presOf" srcId="{CFB18ACE-2E80-409E-BF7F-04A506F01921}" destId="{BCA45EE6-FF64-464E-B615-9C453E99B8AF}" srcOrd="0" destOrd="0" presId="urn:microsoft.com/office/officeart/2016/7/layout/RepeatingBendingProcessNew"/>
    <dgm:cxn modelId="{D208611B-695E-455E-8D48-FB56EC4CDEAF}" type="presOf" srcId="{04242B02-9F3F-42F5-84D6-3338BD9C7DEE}" destId="{9108A3EC-9EBC-41FC-939F-F1CDBBBA1FDF}" srcOrd="0" destOrd="0" presId="urn:microsoft.com/office/officeart/2016/7/layout/RepeatingBendingProcessNew"/>
    <dgm:cxn modelId="{2A3E441B-7CD5-4A4C-9A85-7EEE663D16DD}" srcId="{04242B02-9F3F-42F5-84D6-3338BD9C7DEE}" destId="{08CF1508-139B-4F55-B938-68A1764CF1AB}" srcOrd="0" destOrd="0" parTransId="{1587E794-CCA2-4A92-87AF-07A4C03A278C}" sibTransId="{E408F6B9-B2E6-4B30-AB01-0E8CB614D0E5}"/>
    <dgm:cxn modelId="{B995911E-00FD-4615-B09E-4A804DB102E5}" type="presOf" srcId="{E890A75E-AA02-45D2-8FFB-AB4FAB6DD256}" destId="{7FFF5B2F-2948-4BC8-A6E7-6A96014731D3}" srcOrd="0" destOrd="0" presId="urn:microsoft.com/office/officeart/2016/7/layout/RepeatingBendingProcessNew"/>
    <dgm:cxn modelId="{B7A68D23-43B5-49FF-BCB3-B69A2941C1E7}" type="presOf" srcId="{469348FB-16FA-4421-8F46-4E4E8FA2E5E1}" destId="{3410ABFB-032A-4649-AB0A-01E36ED6C2B3}" srcOrd="0" destOrd="0" presId="urn:microsoft.com/office/officeart/2016/7/layout/RepeatingBendingProcessNew"/>
    <dgm:cxn modelId="{2DFE8B36-6355-4C5A-BACA-BC96CCC2581C}" srcId="{04242B02-9F3F-42F5-84D6-3338BD9C7DEE}" destId="{E1243B93-0BE6-4D0C-AE75-7ADBD47FE2ED}" srcOrd="5" destOrd="0" parTransId="{DADD0F19-B0A2-4B83-A63A-003474315464}" sibTransId="{CFB18ACE-2E80-409E-BF7F-04A506F01921}"/>
    <dgm:cxn modelId="{8844CE5C-475F-4AC5-8573-AE0DC19B82C4}" type="presOf" srcId="{FF0DB630-1B37-4698-8ECA-7E300A6539F6}" destId="{42B13444-E661-4727-BFBD-7DA6D4CB2D12}" srcOrd="0" destOrd="0" presId="urn:microsoft.com/office/officeart/2016/7/layout/RepeatingBendingProcessNew"/>
    <dgm:cxn modelId="{D37DF944-7E38-4E83-B612-950044A3DE38}" srcId="{04242B02-9F3F-42F5-84D6-3338BD9C7DEE}" destId="{43CD3663-C766-4D46-BF32-4A49C788C4A4}" srcOrd="7" destOrd="0" parTransId="{99418667-2B32-4B83-A66B-758FB200B0E2}" sibTransId="{469348FB-16FA-4421-8F46-4E4E8FA2E5E1}"/>
    <dgm:cxn modelId="{246AF348-E5C4-4776-B527-22A8717085F9}" srcId="{04242B02-9F3F-42F5-84D6-3338BD9C7DEE}" destId="{21E87E17-A05A-465F-99D2-9B3AC102EB54}" srcOrd="1" destOrd="0" parTransId="{0127CC4A-90E6-419E-A04C-E1D6C4F19861}" sibTransId="{FF0DB630-1B37-4698-8ECA-7E300A6539F6}"/>
    <dgm:cxn modelId="{107A0A4C-1CBD-4A88-91D6-39FB0C7CB733}" type="presOf" srcId="{E408F6B9-B2E6-4B30-AB01-0E8CB614D0E5}" destId="{203ED3A5-3A1F-4659-BD28-6C973140C495}" srcOrd="1" destOrd="0" presId="urn:microsoft.com/office/officeart/2016/7/layout/RepeatingBendingProcessNew"/>
    <dgm:cxn modelId="{1875D06C-D37E-4A81-992F-E5F6974DB95F}" srcId="{04242B02-9F3F-42F5-84D6-3338BD9C7DEE}" destId="{AF778230-E7BF-42BE-9E3B-C98B14D7F929}" srcOrd="2" destOrd="0" parTransId="{82893544-D57D-4359-B173-B9CE4F7049A5}" sibTransId="{7B6F8736-6D20-444D-A408-D0DEDBB683B5}"/>
    <dgm:cxn modelId="{522FCC4D-A63C-482F-8AE6-FF113F28BEE1}" type="presOf" srcId="{C78BEADA-FC47-48A9-B230-51533BBCF4FA}" destId="{43405209-3DF9-4D23-B9C9-19B2EA65B39A}" srcOrd="1" destOrd="0" presId="urn:microsoft.com/office/officeart/2016/7/layout/RepeatingBendingProcessNew"/>
    <dgm:cxn modelId="{BAE3086F-83E1-4A34-BE25-588D973B8350}" type="presOf" srcId="{E1243B93-0BE6-4D0C-AE75-7ADBD47FE2ED}" destId="{92E77C26-5852-49AC-9C5F-A92E54D3AF08}" srcOrd="0" destOrd="0" presId="urn:microsoft.com/office/officeart/2016/7/layout/RepeatingBendingProcessNew"/>
    <dgm:cxn modelId="{10C11E51-FC91-457E-972B-F50F94DEF9F7}" type="presOf" srcId="{C78BEADA-FC47-48A9-B230-51533BBCF4FA}" destId="{9A25A16C-A4E5-426D-A27D-3097EB02C65E}" srcOrd="0" destOrd="0" presId="urn:microsoft.com/office/officeart/2016/7/layout/RepeatingBendingProcessNew"/>
    <dgm:cxn modelId="{62CCC172-54D2-4853-B973-57354062F8B5}" type="presOf" srcId="{F0523EB1-BB86-4C9A-9099-1732A7AB0865}" destId="{E6DD905B-A742-4D09-948C-5F8B51FEB1E7}" srcOrd="0" destOrd="0" presId="urn:microsoft.com/office/officeart/2016/7/layout/RepeatingBendingProcessNew"/>
    <dgm:cxn modelId="{79ED1258-D63F-4B0B-B3CB-D64A53E4ED67}" type="presOf" srcId="{08CF1508-139B-4F55-B938-68A1764CF1AB}" destId="{7E71EADD-8629-4B6F-A814-1A0598A839B8}" srcOrd="0" destOrd="0" presId="urn:microsoft.com/office/officeart/2016/7/layout/RepeatingBendingProcessNew"/>
    <dgm:cxn modelId="{6B731680-4A8A-4B5E-B81F-D960B1BA5621}" type="presOf" srcId="{CFB18ACE-2E80-409E-BF7F-04A506F01921}" destId="{D562F7EA-0F6F-405C-920C-EF35740D3D5D}" srcOrd="1" destOrd="0" presId="urn:microsoft.com/office/officeart/2016/7/layout/RepeatingBendingProcessNew"/>
    <dgm:cxn modelId="{8AA72581-BBD1-4740-B555-00627A6C6FB1}" srcId="{04242B02-9F3F-42F5-84D6-3338BD9C7DEE}" destId="{E890A75E-AA02-45D2-8FFB-AB4FAB6DD256}" srcOrd="8" destOrd="0" parTransId="{90DA423E-0C16-403C-8FBD-7E4ECFAD12B2}" sibTransId="{4403E9C9-14AB-4093-8180-936641828441}"/>
    <dgm:cxn modelId="{33B91487-BF3E-4B9E-B704-6F572085E382}" type="presOf" srcId="{F2000CE1-AF80-420C-ADB4-25F6E4501386}" destId="{DD7BCA39-1DD1-4009-A4A9-02D96E89543F}" srcOrd="0" destOrd="0" presId="urn:microsoft.com/office/officeart/2016/7/layout/RepeatingBendingProcessNew"/>
    <dgm:cxn modelId="{B744838A-5669-4297-981F-379316B0E6E2}" type="presOf" srcId="{93804FBF-DBAC-4AFB-B042-A1A796215A16}" destId="{F14311B4-A56F-4BE2-BC4C-4649E03ECB82}" srcOrd="0" destOrd="0" presId="urn:microsoft.com/office/officeart/2016/7/layout/RepeatingBendingProcessNew"/>
    <dgm:cxn modelId="{D2A6368F-35A7-4554-B2F5-5498D55C201B}" type="presOf" srcId="{FF0DB630-1B37-4698-8ECA-7E300A6539F6}" destId="{2C6EB344-CC20-4B5F-87F5-FDB410C84869}" srcOrd="1" destOrd="0" presId="urn:microsoft.com/office/officeart/2016/7/layout/RepeatingBendingProcessNew"/>
    <dgm:cxn modelId="{F987039C-AF08-49D6-BC57-8C1FF1B3F327}" type="presOf" srcId="{F0523EB1-BB86-4C9A-9099-1732A7AB0865}" destId="{32365D6A-9577-479E-BE90-B24C47B5EFE4}" srcOrd="1" destOrd="0" presId="urn:microsoft.com/office/officeart/2016/7/layout/RepeatingBendingProcessNew"/>
    <dgm:cxn modelId="{4A3AA29D-FF1A-496D-AE9C-6DD94D3DCCF7}" type="presOf" srcId="{21E87E17-A05A-465F-99D2-9B3AC102EB54}" destId="{A2238AA7-ECDF-4A34-BAAA-EB2B98C2942E}" srcOrd="0" destOrd="0" presId="urn:microsoft.com/office/officeart/2016/7/layout/RepeatingBendingProcessNew"/>
    <dgm:cxn modelId="{B0695DAB-E520-421F-9066-C3C21D529892}" type="presOf" srcId="{8F0E6B08-33CD-42FF-BC41-4E074766F067}" destId="{BBE4A6A6-9162-4DF8-B014-ABC7D7AA49BF}" srcOrd="0" destOrd="0" presId="urn:microsoft.com/office/officeart/2016/7/layout/RepeatingBendingProcessNew"/>
    <dgm:cxn modelId="{37501BAD-6CE5-45EF-A81B-F7DAAE92EB9F}" type="presOf" srcId="{E408F6B9-B2E6-4B30-AB01-0E8CB614D0E5}" destId="{FB827E81-AA32-4C21-A59E-F202A0E422DF}" srcOrd="0" destOrd="0" presId="urn:microsoft.com/office/officeart/2016/7/layout/RepeatingBendingProcessNew"/>
    <dgm:cxn modelId="{B15D4BB1-7F43-49B5-B8EE-E54DD5A72885}" type="presOf" srcId="{469348FB-16FA-4421-8F46-4E4E8FA2E5E1}" destId="{B2E84500-DA36-4D19-9929-32477DA2A3C1}" srcOrd="1" destOrd="0" presId="urn:microsoft.com/office/officeart/2016/7/layout/RepeatingBendingProcessNew"/>
    <dgm:cxn modelId="{28FCADB7-EB28-443D-83D4-D427D862A682}" type="presOf" srcId="{7B6F8736-6D20-444D-A408-D0DEDBB683B5}" destId="{68645A62-A21F-4CEB-AA4D-31E21EE63FE3}" srcOrd="1" destOrd="0" presId="urn:microsoft.com/office/officeart/2016/7/layout/RepeatingBendingProcessNew"/>
    <dgm:cxn modelId="{27B049BD-AC66-411D-A911-4C8E8DA9EBB6}" type="presOf" srcId="{7B6F8736-6D20-444D-A408-D0DEDBB683B5}" destId="{C84B033A-5555-46D5-B621-FC7978EA0DC8}" srcOrd="0" destOrd="0" presId="urn:microsoft.com/office/officeart/2016/7/layout/RepeatingBendingProcessNew"/>
    <dgm:cxn modelId="{487508C8-36F5-460C-AF96-9BCDC2EFC8CB}" type="presOf" srcId="{AF778230-E7BF-42BE-9E3B-C98B14D7F929}" destId="{BAB8735E-1E17-400A-A5C8-8551A02DF08B}" srcOrd="0" destOrd="0" presId="urn:microsoft.com/office/officeart/2016/7/layout/RepeatingBendingProcessNew"/>
    <dgm:cxn modelId="{E57CE9CF-CA50-443D-B65D-F083C4802FDA}" type="presOf" srcId="{43CD3663-C766-4D46-BF32-4A49C788C4A4}" destId="{0FF3C625-B5CB-4AC1-8BF6-7AB933FFE02D}" srcOrd="0" destOrd="0" presId="urn:microsoft.com/office/officeart/2016/7/layout/RepeatingBendingProcessNew"/>
    <dgm:cxn modelId="{21F757D1-99F4-4416-AA86-D03B3FAFE48D}" srcId="{04242B02-9F3F-42F5-84D6-3338BD9C7DEE}" destId="{8F0E6B08-33CD-42FF-BC41-4E074766F067}" srcOrd="4" destOrd="0" parTransId="{08F20A1D-9CF1-454D-9BE0-4EEB5F9496D0}" sibTransId="{F2000CE1-AF80-420C-ADB4-25F6E4501386}"/>
    <dgm:cxn modelId="{8284AAD9-FACD-40BD-A185-C19AB53C7AF5}" srcId="{04242B02-9F3F-42F5-84D6-3338BD9C7DEE}" destId="{81DFE217-686C-4E1A-BF33-CE76B441531E}" srcOrd="6" destOrd="0" parTransId="{B9C54CDC-9A40-483C-9CC3-5053D5B400D0}" sibTransId="{F0523EB1-BB86-4C9A-9099-1732A7AB0865}"/>
    <dgm:cxn modelId="{8DE0F3DB-F539-42D3-A8F6-7210A531E57E}" type="presOf" srcId="{81DFE217-686C-4E1A-BF33-CE76B441531E}" destId="{813A2100-AABF-4509-91EA-CF30BACD325C}" srcOrd="0" destOrd="0" presId="urn:microsoft.com/office/officeart/2016/7/layout/RepeatingBendingProcessNew"/>
    <dgm:cxn modelId="{DE4EACE2-650D-4488-86AA-D06A1E4762D6}" type="presOf" srcId="{F2000CE1-AF80-420C-ADB4-25F6E4501386}" destId="{2B5EC5D4-39C4-4897-ACD2-FEAAA795E40F}" srcOrd="1" destOrd="0" presId="urn:microsoft.com/office/officeart/2016/7/layout/RepeatingBendingProcessNew"/>
    <dgm:cxn modelId="{59E662FF-0B81-48F3-84FE-6E0F58C55DC7}" srcId="{04242B02-9F3F-42F5-84D6-3338BD9C7DEE}" destId="{93804FBF-DBAC-4AFB-B042-A1A796215A16}" srcOrd="3" destOrd="0" parTransId="{70B03054-71B9-4BFE-808B-8FB4583461DF}" sibTransId="{C78BEADA-FC47-48A9-B230-51533BBCF4FA}"/>
    <dgm:cxn modelId="{5E670712-4841-4A02-95FF-8B1529DD1975}" type="presParOf" srcId="{9108A3EC-9EBC-41FC-939F-F1CDBBBA1FDF}" destId="{7E71EADD-8629-4B6F-A814-1A0598A839B8}" srcOrd="0" destOrd="0" presId="urn:microsoft.com/office/officeart/2016/7/layout/RepeatingBendingProcessNew"/>
    <dgm:cxn modelId="{741796A5-FAA3-4C42-915E-8ACF212E924A}" type="presParOf" srcId="{9108A3EC-9EBC-41FC-939F-F1CDBBBA1FDF}" destId="{FB827E81-AA32-4C21-A59E-F202A0E422DF}" srcOrd="1" destOrd="0" presId="urn:microsoft.com/office/officeart/2016/7/layout/RepeatingBendingProcessNew"/>
    <dgm:cxn modelId="{FB619EDA-1406-4071-8402-D62CBBF78BD1}" type="presParOf" srcId="{FB827E81-AA32-4C21-A59E-F202A0E422DF}" destId="{203ED3A5-3A1F-4659-BD28-6C973140C495}" srcOrd="0" destOrd="0" presId="urn:microsoft.com/office/officeart/2016/7/layout/RepeatingBendingProcessNew"/>
    <dgm:cxn modelId="{EF3D5734-1F50-49B9-8D28-5C5EF1BF5925}" type="presParOf" srcId="{9108A3EC-9EBC-41FC-939F-F1CDBBBA1FDF}" destId="{A2238AA7-ECDF-4A34-BAAA-EB2B98C2942E}" srcOrd="2" destOrd="0" presId="urn:microsoft.com/office/officeart/2016/7/layout/RepeatingBendingProcessNew"/>
    <dgm:cxn modelId="{A1B6263B-B821-417C-A8B7-FDF25B3727EF}" type="presParOf" srcId="{9108A3EC-9EBC-41FC-939F-F1CDBBBA1FDF}" destId="{42B13444-E661-4727-BFBD-7DA6D4CB2D12}" srcOrd="3" destOrd="0" presId="urn:microsoft.com/office/officeart/2016/7/layout/RepeatingBendingProcessNew"/>
    <dgm:cxn modelId="{530282A3-87D2-44D8-9964-4BF88DA65E4C}" type="presParOf" srcId="{42B13444-E661-4727-BFBD-7DA6D4CB2D12}" destId="{2C6EB344-CC20-4B5F-87F5-FDB410C84869}" srcOrd="0" destOrd="0" presId="urn:microsoft.com/office/officeart/2016/7/layout/RepeatingBendingProcessNew"/>
    <dgm:cxn modelId="{D4DB2BBF-F24C-4E4E-93A4-8B8EF2F9B40A}" type="presParOf" srcId="{9108A3EC-9EBC-41FC-939F-F1CDBBBA1FDF}" destId="{BAB8735E-1E17-400A-A5C8-8551A02DF08B}" srcOrd="4" destOrd="0" presId="urn:microsoft.com/office/officeart/2016/7/layout/RepeatingBendingProcessNew"/>
    <dgm:cxn modelId="{E2FB8391-753F-492C-92B8-A1A5D7C7712A}" type="presParOf" srcId="{9108A3EC-9EBC-41FC-939F-F1CDBBBA1FDF}" destId="{C84B033A-5555-46D5-B621-FC7978EA0DC8}" srcOrd="5" destOrd="0" presId="urn:microsoft.com/office/officeart/2016/7/layout/RepeatingBendingProcessNew"/>
    <dgm:cxn modelId="{2B1FEFD4-771D-4ED5-96A6-B67854AD51D4}" type="presParOf" srcId="{C84B033A-5555-46D5-B621-FC7978EA0DC8}" destId="{68645A62-A21F-4CEB-AA4D-31E21EE63FE3}" srcOrd="0" destOrd="0" presId="urn:microsoft.com/office/officeart/2016/7/layout/RepeatingBendingProcessNew"/>
    <dgm:cxn modelId="{1E1A0BF4-1AFD-4CB1-BFA0-577F9141820A}" type="presParOf" srcId="{9108A3EC-9EBC-41FC-939F-F1CDBBBA1FDF}" destId="{F14311B4-A56F-4BE2-BC4C-4649E03ECB82}" srcOrd="6" destOrd="0" presId="urn:microsoft.com/office/officeart/2016/7/layout/RepeatingBendingProcessNew"/>
    <dgm:cxn modelId="{7688FB87-14E5-4B64-878C-5B4051D34BC7}" type="presParOf" srcId="{9108A3EC-9EBC-41FC-939F-F1CDBBBA1FDF}" destId="{9A25A16C-A4E5-426D-A27D-3097EB02C65E}" srcOrd="7" destOrd="0" presId="urn:microsoft.com/office/officeart/2016/7/layout/RepeatingBendingProcessNew"/>
    <dgm:cxn modelId="{D7A37C9F-E546-4B09-8199-6BC3343FC0A6}" type="presParOf" srcId="{9A25A16C-A4E5-426D-A27D-3097EB02C65E}" destId="{43405209-3DF9-4D23-B9C9-19B2EA65B39A}" srcOrd="0" destOrd="0" presId="urn:microsoft.com/office/officeart/2016/7/layout/RepeatingBendingProcessNew"/>
    <dgm:cxn modelId="{9B8E0408-34F7-4659-B1BD-655CF26900FD}" type="presParOf" srcId="{9108A3EC-9EBC-41FC-939F-F1CDBBBA1FDF}" destId="{BBE4A6A6-9162-4DF8-B014-ABC7D7AA49BF}" srcOrd="8" destOrd="0" presId="urn:microsoft.com/office/officeart/2016/7/layout/RepeatingBendingProcessNew"/>
    <dgm:cxn modelId="{8A2DD827-D56A-4CF9-9F9E-885775010EEB}" type="presParOf" srcId="{9108A3EC-9EBC-41FC-939F-F1CDBBBA1FDF}" destId="{DD7BCA39-1DD1-4009-A4A9-02D96E89543F}" srcOrd="9" destOrd="0" presId="urn:microsoft.com/office/officeart/2016/7/layout/RepeatingBendingProcessNew"/>
    <dgm:cxn modelId="{57EAAB47-707C-4932-912E-8EF0C9BFB755}" type="presParOf" srcId="{DD7BCA39-1DD1-4009-A4A9-02D96E89543F}" destId="{2B5EC5D4-39C4-4897-ACD2-FEAAA795E40F}" srcOrd="0" destOrd="0" presId="urn:microsoft.com/office/officeart/2016/7/layout/RepeatingBendingProcessNew"/>
    <dgm:cxn modelId="{25CD9E18-1508-4F82-B755-6FD5AEFB01E1}" type="presParOf" srcId="{9108A3EC-9EBC-41FC-939F-F1CDBBBA1FDF}" destId="{92E77C26-5852-49AC-9C5F-A92E54D3AF08}" srcOrd="10" destOrd="0" presId="urn:microsoft.com/office/officeart/2016/7/layout/RepeatingBendingProcessNew"/>
    <dgm:cxn modelId="{4FA05702-A4F1-447D-9AEA-61CB7E6FA474}" type="presParOf" srcId="{9108A3EC-9EBC-41FC-939F-F1CDBBBA1FDF}" destId="{BCA45EE6-FF64-464E-B615-9C453E99B8AF}" srcOrd="11" destOrd="0" presId="urn:microsoft.com/office/officeart/2016/7/layout/RepeatingBendingProcessNew"/>
    <dgm:cxn modelId="{9E4B5517-924D-4B6A-B027-97CC41ED3DF0}" type="presParOf" srcId="{BCA45EE6-FF64-464E-B615-9C453E99B8AF}" destId="{D562F7EA-0F6F-405C-920C-EF35740D3D5D}" srcOrd="0" destOrd="0" presId="urn:microsoft.com/office/officeart/2016/7/layout/RepeatingBendingProcessNew"/>
    <dgm:cxn modelId="{58A63E49-C43B-485C-9E49-C0A39B24C2EF}" type="presParOf" srcId="{9108A3EC-9EBC-41FC-939F-F1CDBBBA1FDF}" destId="{813A2100-AABF-4509-91EA-CF30BACD325C}" srcOrd="12" destOrd="0" presId="urn:microsoft.com/office/officeart/2016/7/layout/RepeatingBendingProcessNew"/>
    <dgm:cxn modelId="{C43C5EB7-FE50-41BA-8B49-4F36DCAB3542}" type="presParOf" srcId="{9108A3EC-9EBC-41FC-939F-F1CDBBBA1FDF}" destId="{E6DD905B-A742-4D09-948C-5F8B51FEB1E7}" srcOrd="13" destOrd="0" presId="urn:microsoft.com/office/officeart/2016/7/layout/RepeatingBendingProcessNew"/>
    <dgm:cxn modelId="{48105393-D808-4BFC-8640-85121B2C113E}" type="presParOf" srcId="{E6DD905B-A742-4D09-948C-5F8B51FEB1E7}" destId="{32365D6A-9577-479E-BE90-B24C47B5EFE4}" srcOrd="0" destOrd="0" presId="urn:microsoft.com/office/officeart/2016/7/layout/RepeatingBendingProcessNew"/>
    <dgm:cxn modelId="{56EF6AE3-DD75-4BEF-9AAF-2972B92DB577}" type="presParOf" srcId="{9108A3EC-9EBC-41FC-939F-F1CDBBBA1FDF}" destId="{0FF3C625-B5CB-4AC1-8BF6-7AB933FFE02D}" srcOrd="14" destOrd="0" presId="urn:microsoft.com/office/officeart/2016/7/layout/RepeatingBendingProcessNew"/>
    <dgm:cxn modelId="{EE3DA536-2D1A-49D6-8E78-DA5E3E83D4B8}" type="presParOf" srcId="{9108A3EC-9EBC-41FC-939F-F1CDBBBA1FDF}" destId="{3410ABFB-032A-4649-AB0A-01E36ED6C2B3}" srcOrd="15" destOrd="0" presId="urn:microsoft.com/office/officeart/2016/7/layout/RepeatingBendingProcessNew"/>
    <dgm:cxn modelId="{D0C07520-D0E3-4A50-9938-9FC3C747219A}" type="presParOf" srcId="{3410ABFB-032A-4649-AB0A-01E36ED6C2B3}" destId="{B2E84500-DA36-4D19-9929-32477DA2A3C1}" srcOrd="0" destOrd="0" presId="urn:microsoft.com/office/officeart/2016/7/layout/RepeatingBendingProcessNew"/>
    <dgm:cxn modelId="{AFF25FFA-3581-4972-9AF1-24E9C0975AFF}" type="presParOf" srcId="{9108A3EC-9EBC-41FC-939F-F1CDBBBA1FDF}" destId="{7FFF5B2F-2948-4BC8-A6E7-6A96014731D3}"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A780BD-0601-46F6-A589-146CC7E5C42C}">
      <dsp:nvSpPr>
        <dsp:cNvPr id="0" name=""/>
        <dsp:cNvSpPr/>
      </dsp:nvSpPr>
      <dsp:spPr>
        <a:xfrm>
          <a:off x="387387" y="364969"/>
          <a:ext cx="629648" cy="6296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0F21E0-B664-429A-87BD-BFD2C8231275}">
      <dsp:nvSpPr>
        <dsp:cNvPr id="0" name=""/>
        <dsp:cNvSpPr/>
      </dsp:nvSpPr>
      <dsp:spPr>
        <a:xfrm>
          <a:off x="2602" y="123041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How Do We Compare?</a:t>
          </a:r>
          <a:endParaRPr lang="en-US" sz="1100" kern="1200" dirty="0"/>
        </a:p>
      </dsp:txBody>
      <dsp:txXfrm>
        <a:off x="2602" y="1230418"/>
        <a:ext cx="1399218" cy="559687"/>
      </dsp:txXfrm>
    </dsp:sp>
    <dsp:sp modelId="{6CCE5973-63A1-4D31-847E-76141927C9DB}">
      <dsp:nvSpPr>
        <dsp:cNvPr id="0" name=""/>
        <dsp:cNvSpPr/>
      </dsp:nvSpPr>
      <dsp:spPr>
        <a:xfrm>
          <a:off x="2031469" y="364969"/>
          <a:ext cx="629648" cy="6296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A591E2-2CA2-4B8F-B621-1126A69E746E}">
      <dsp:nvSpPr>
        <dsp:cNvPr id="0" name=""/>
        <dsp:cNvSpPr/>
      </dsp:nvSpPr>
      <dsp:spPr>
        <a:xfrm>
          <a:off x="1646684" y="123041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Big Mountain’s current positioning vs. competitors.</a:t>
          </a:r>
          <a:endParaRPr lang="en-US" sz="1100" kern="1200"/>
        </a:p>
      </dsp:txBody>
      <dsp:txXfrm>
        <a:off x="1646684" y="1230418"/>
        <a:ext cx="1399218" cy="559687"/>
      </dsp:txXfrm>
    </dsp:sp>
    <dsp:sp modelId="{4C2BB547-2941-4C99-8048-8251D676D087}">
      <dsp:nvSpPr>
        <dsp:cNvPr id="0" name=""/>
        <dsp:cNvSpPr/>
      </dsp:nvSpPr>
      <dsp:spPr>
        <a:xfrm>
          <a:off x="3675551" y="364969"/>
          <a:ext cx="629648" cy="6296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239FC8-CCF0-4DC4-826E-7B650B3E0956}">
      <dsp:nvSpPr>
        <dsp:cNvPr id="0" name=""/>
        <dsp:cNvSpPr/>
      </dsp:nvSpPr>
      <dsp:spPr>
        <a:xfrm>
          <a:off x="3290766" y="123041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Market supports higher ticket prices for resorts with strong features.</a:t>
          </a:r>
          <a:endParaRPr lang="en-US" sz="1100" kern="1200"/>
        </a:p>
      </dsp:txBody>
      <dsp:txXfrm>
        <a:off x="3290766" y="1230418"/>
        <a:ext cx="1399218" cy="559687"/>
      </dsp:txXfrm>
    </dsp:sp>
    <dsp:sp modelId="{FEE5BF11-DECF-45AF-B80A-71215FC33A90}">
      <dsp:nvSpPr>
        <dsp:cNvPr id="0" name=""/>
        <dsp:cNvSpPr/>
      </dsp:nvSpPr>
      <dsp:spPr>
        <a:xfrm>
          <a:off x="1209428" y="2139910"/>
          <a:ext cx="629648" cy="6296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5FFE75-778E-44D4-A36B-D61BC4DC3098}">
      <dsp:nvSpPr>
        <dsp:cNvPr id="0" name=""/>
        <dsp:cNvSpPr/>
      </dsp:nvSpPr>
      <dsp:spPr>
        <a:xfrm>
          <a:off x="824643" y="3005360"/>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Key takeaway:</a:t>
          </a:r>
          <a:r>
            <a:rPr lang="en-US" sz="1100" kern="1200" dirty="0"/>
            <a:t> We have room to increase pricing without hurting demand.</a:t>
          </a:r>
        </a:p>
      </dsp:txBody>
      <dsp:txXfrm>
        <a:off x="824643" y="3005360"/>
        <a:ext cx="1399218" cy="559687"/>
      </dsp:txXfrm>
    </dsp:sp>
    <dsp:sp modelId="{696B9436-B3A4-4B41-A632-AF80D526854E}">
      <dsp:nvSpPr>
        <dsp:cNvPr id="0" name=""/>
        <dsp:cNvSpPr/>
      </dsp:nvSpPr>
      <dsp:spPr>
        <a:xfrm>
          <a:off x="2853510" y="2139910"/>
          <a:ext cx="629648" cy="6296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1AD3BE-9980-47E0-9D6E-D7614F9363E8}">
      <dsp:nvSpPr>
        <dsp:cNvPr id="0" name=""/>
        <dsp:cNvSpPr/>
      </dsp:nvSpPr>
      <dsp:spPr>
        <a:xfrm>
          <a:off x="2468725" y="3005360"/>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 </a:t>
          </a:r>
          <a:r>
            <a:rPr lang="en-US" sz="1100" i="1" kern="1200"/>
            <a:t>We can price competitively while maintaining customer value.</a:t>
          </a:r>
          <a:endParaRPr lang="en-US" sz="1100" kern="1200"/>
        </a:p>
      </dsp:txBody>
      <dsp:txXfrm>
        <a:off x="2468725" y="3005360"/>
        <a:ext cx="1399218" cy="5596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27E81-AA32-4C21-A59E-F202A0E422DF}">
      <dsp:nvSpPr>
        <dsp:cNvPr id="0" name=""/>
        <dsp:cNvSpPr/>
      </dsp:nvSpPr>
      <dsp:spPr>
        <a:xfrm>
          <a:off x="2295703" y="514985"/>
          <a:ext cx="397502" cy="91440"/>
        </a:xfrm>
        <a:custGeom>
          <a:avLst/>
          <a:gdLst/>
          <a:ahLst/>
          <a:cxnLst/>
          <a:rect l="0" t="0" r="0" b="0"/>
          <a:pathLst>
            <a:path>
              <a:moveTo>
                <a:pt x="0" y="45720"/>
              </a:moveTo>
              <a:lnTo>
                <a:pt x="397502"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83751" y="558564"/>
        <a:ext cx="21405" cy="4281"/>
      </dsp:txXfrm>
    </dsp:sp>
    <dsp:sp modelId="{7E71EADD-8629-4B6F-A814-1A0598A839B8}">
      <dsp:nvSpPr>
        <dsp:cNvPr id="0" name=""/>
        <dsp:cNvSpPr/>
      </dsp:nvSpPr>
      <dsp:spPr>
        <a:xfrm>
          <a:off x="436189" y="2311"/>
          <a:ext cx="1861313" cy="111678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206" tIns="95737" rIns="91206" bIns="95737" numCol="1" spcCol="1270" anchor="ctr" anchorCtr="0">
          <a:noAutofit/>
        </a:bodyPr>
        <a:lstStyle/>
        <a:p>
          <a:pPr marL="0" lvl="0" indent="0" algn="ctr" defTabSz="622300">
            <a:lnSpc>
              <a:spcPct val="90000"/>
            </a:lnSpc>
            <a:spcBef>
              <a:spcPct val="0"/>
            </a:spcBef>
            <a:spcAft>
              <a:spcPct val="35000"/>
            </a:spcAft>
            <a:buNone/>
          </a:pPr>
          <a:r>
            <a:rPr lang="en-US" sz="1400" b="1" kern="1200"/>
            <a:t>Key Takeaways</a:t>
          </a:r>
          <a:endParaRPr lang="en-US" sz="1400" kern="1200"/>
        </a:p>
      </dsp:txBody>
      <dsp:txXfrm>
        <a:off x="436189" y="2311"/>
        <a:ext cx="1861313" cy="1116788"/>
      </dsp:txXfrm>
    </dsp:sp>
    <dsp:sp modelId="{42B13444-E661-4727-BFBD-7DA6D4CB2D12}">
      <dsp:nvSpPr>
        <dsp:cNvPr id="0" name=""/>
        <dsp:cNvSpPr/>
      </dsp:nvSpPr>
      <dsp:spPr>
        <a:xfrm>
          <a:off x="4585118" y="514985"/>
          <a:ext cx="397502" cy="91440"/>
        </a:xfrm>
        <a:custGeom>
          <a:avLst/>
          <a:gdLst/>
          <a:ahLst/>
          <a:cxnLst/>
          <a:rect l="0" t="0" r="0" b="0"/>
          <a:pathLst>
            <a:path>
              <a:moveTo>
                <a:pt x="0" y="45720"/>
              </a:moveTo>
              <a:lnTo>
                <a:pt x="397502"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73167" y="558564"/>
        <a:ext cx="21405" cy="4281"/>
      </dsp:txXfrm>
    </dsp:sp>
    <dsp:sp modelId="{A2238AA7-ECDF-4A34-BAAA-EB2B98C2942E}">
      <dsp:nvSpPr>
        <dsp:cNvPr id="0" name=""/>
        <dsp:cNvSpPr/>
      </dsp:nvSpPr>
      <dsp:spPr>
        <a:xfrm>
          <a:off x="2725605" y="2311"/>
          <a:ext cx="1861313" cy="111678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206" tIns="95737" rIns="91206" bIns="95737" numCol="1" spcCol="1270" anchor="ctr" anchorCtr="0">
          <a:noAutofit/>
        </a:bodyPr>
        <a:lstStyle/>
        <a:p>
          <a:pPr marL="0" lvl="0" indent="0" algn="ctr" defTabSz="622300">
            <a:lnSpc>
              <a:spcPct val="90000"/>
            </a:lnSpc>
            <a:spcBef>
              <a:spcPct val="0"/>
            </a:spcBef>
            <a:spcAft>
              <a:spcPct val="35000"/>
            </a:spcAft>
            <a:buNone/>
          </a:pPr>
          <a:r>
            <a:rPr lang="en-US" sz="1400" b="0" i="0" kern="1200" baseline="0"/>
            <a:t>✔ </a:t>
          </a:r>
          <a:r>
            <a:rPr lang="en-US" sz="1400" b="1" kern="1200"/>
            <a:t>Big Mountain is underpricing its tickets.</a:t>
          </a:r>
          <a:r>
            <a:rPr lang="en-US" sz="1400" kern="1200"/>
            <a:t> </a:t>
          </a:r>
        </a:p>
      </dsp:txBody>
      <dsp:txXfrm>
        <a:off x="2725605" y="2311"/>
        <a:ext cx="1861313" cy="1116788"/>
      </dsp:txXfrm>
    </dsp:sp>
    <dsp:sp modelId="{C84B033A-5555-46D5-B621-FC7978EA0DC8}">
      <dsp:nvSpPr>
        <dsp:cNvPr id="0" name=""/>
        <dsp:cNvSpPr/>
      </dsp:nvSpPr>
      <dsp:spPr>
        <a:xfrm>
          <a:off x="6874534" y="514985"/>
          <a:ext cx="397502" cy="91440"/>
        </a:xfrm>
        <a:custGeom>
          <a:avLst/>
          <a:gdLst/>
          <a:ahLst/>
          <a:cxnLst/>
          <a:rect l="0" t="0" r="0" b="0"/>
          <a:pathLst>
            <a:path>
              <a:moveTo>
                <a:pt x="0" y="45720"/>
              </a:moveTo>
              <a:lnTo>
                <a:pt x="397502"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62583" y="558564"/>
        <a:ext cx="21405" cy="4281"/>
      </dsp:txXfrm>
    </dsp:sp>
    <dsp:sp modelId="{BAB8735E-1E17-400A-A5C8-8551A02DF08B}">
      <dsp:nvSpPr>
        <dsp:cNvPr id="0" name=""/>
        <dsp:cNvSpPr/>
      </dsp:nvSpPr>
      <dsp:spPr>
        <a:xfrm>
          <a:off x="5015021" y="2311"/>
          <a:ext cx="1861313" cy="111678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206" tIns="95737" rIns="91206" bIns="95737" numCol="1" spcCol="1270" anchor="ctr" anchorCtr="0">
          <a:noAutofit/>
        </a:bodyPr>
        <a:lstStyle/>
        <a:p>
          <a:pPr marL="0" lvl="0" indent="0" algn="ctr" defTabSz="622300">
            <a:lnSpc>
              <a:spcPct val="90000"/>
            </a:lnSpc>
            <a:spcBef>
              <a:spcPct val="0"/>
            </a:spcBef>
            <a:spcAft>
              <a:spcPct val="35000"/>
            </a:spcAft>
            <a:buNone/>
          </a:pPr>
          <a:r>
            <a:rPr lang="en-US" sz="1400" kern="1200"/>
            <a:t>✔ </a:t>
          </a:r>
          <a:r>
            <a:rPr lang="en-US" sz="1400" b="1" kern="1200"/>
            <a:t>Gradual price increases align with market expectations.</a:t>
          </a:r>
          <a:r>
            <a:rPr lang="en-US" sz="1400" kern="1200"/>
            <a:t> </a:t>
          </a:r>
        </a:p>
      </dsp:txBody>
      <dsp:txXfrm>
        <a:off x="5015021" y="2311"/>
        <a:ext cx="1861313" cy="1116788"/>
      </dsp:txXfrm>
    </dsp:sp>
    <dsp:sp modelId="{9A25A16C-A4E5-426D-A27D-3097EB02C65E}">
      <dsp:nvSpPr>
        <dsp:cNvPr id="0" name=""/>
        <dsp:cNvSpPr/>
      </dsp:nvSpPr>
      <dsp:spPr>
        <a:xfrm>
          <a:off x="1366846" y="1117299"/>
          <a:ext cx="6868247" cy="397502"/>
        </a:xfrm>
        <a:custGeom>
          <a:avLst/>
          <a:gdLst/>
          <a:ahLst/>
          <a:cxnLst/>
          <a:rect l="0" t="0" r="0" b="0"/>
          <a:pathLst>
            <a:path>
              <a:moveTo>
                <a:pt x="6868247" y="0"/>
              </a:moveTo>
              <a:lnTo>
                <a:pt x="6868247" y="215851"/>
              </a:lnTo>
              <a:lnTo>
                <a:pt x="0" y="215851"/>
              </a:lnTo>
              <a:lnTo>
                <a:pt x="0" y="397502"/>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28930" y="1313909"/>
        <a:ext cx="344078" cy="4281"/>
      </dsp:txXfrm>
    </dsp:sp>
    <dsp:sp modelId="{F14311B4-A56F-4BE2-BC4C-4649E03ECB82}">
      <dsp:nvSpPr>
        <dsp:cNvPr id="0" name=""/>
        <dsp:cNvSpPr/>
      </dsp:nvSpPr>
      <dsp:spPr>
        <a:xfrm>
          <a:off x="7304436" y="2311"/>
          <a:ext cx="1861313" cy="111678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206" tIns="95737" rIns="91206" bIns="95737" numCol="1" spcCol="1270" anchor="ctr" anchorCtr="0">
          <a:noAutofit/>
        </a:bodyPr>
        <a:lstStyle/>
        <a:p>
          <a:pPr marL="0" lvl="0" indent="0" algn="ctr" defTabSz="622300">
            <a:lnSpc>
              <a:spcPct val="90000"/>
            </a:lnSpc>
            <a:spcBef>
              <a:spcPct val="0"/>
            </a:spcBef>
            <a:spcAft>
              <a:spcPct val="35000"/>
            </a:spcAft>
            <a:buNone/>
          </a:pPr>
          <a:r>
            <a:rPr lang="en-US" sz="1400" kern="1200"/>
            <a:t>✔ </a:t>
          </a:r>
          <a:r>
            <a:rPr lang="en-US" sz="1400" b="1" kern="1200"/>
            <a:t>Facility investments should focus on fast quads, runs, &amp; vertical drop.</a:t>
          </a:r>
          <a:r>
            <a:rPr lang="en-US" sz="1400" kern="1200"/>
            <a:t> </a:t>
          </a:r>
        </a:p>
      </dsp:txBody>
      <dsp:txXfrm>
        <a:off x="7304436" y="2311"/>
        <a:ext cx="1861313" cy="1116788"/>
      </dsp:txXfrm>
    </dsp:sp>
    <dsp:sp modelId="{DD7BCA39-1DD1-4009-A4A9-02D96E89543F}">
      <dsp:nvSpPr>
        <dsp:cNvPr id="0" name=""/>
        <dsp:cNvSpPr/>
      </dsp:nvSpPr>
      <dsp:spPr>
        <a:xfrm>
          <a:off x="2295703" y="2059875"/>
          <a:ext cx="397502" cy="91440"/>
        </a:xfrm>
        <a:custGeom>
          <a:avLst/>
          <a:gdLst/>
          <a:ahLst/>
          <a:cxnLst/>
          <a:rect l="0" t="0" r="0" b="0"/>
          <a:pathLst>
            <a:path>
              <a:moveTo>
                <a:pt x="0" y="45720"/>
              </a:moveTo>
              <a:lnTo>
                <a:pt x="397502"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83751" y="2103454"/>
        <a:ext cx="21405" cy="4281"/>
      </dsp:txXfrm>
    </dsp:sp>
    <dsp:sp modelId="{BBE4A6A6-9162-4DF8-B014-ABC7D7AA49BF}">
      <dsp:nvSpPr>
        <dsp:cNvPr id="0" name=""/>
        <dsp:cNvSpPr/>
      </dsp:nvSpPr>
      <dsp:spPr>
        <a:xfrm>
          <a:off x="436189" y="1547201"/>
          <a:ext cx="1861313" cy="111678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206" tIns="95737" rIns="91206" bIns="95737" numCol="1" spcCol="1270" anchor="ctr" anchorCtr="0">
          <a:noAutofit/>
        </a:bodyPr>
        <a:lstStyle/>
        <a:p>
          <a:pPr marL="0" lvl="0" indent="0" algn="ctr" defTabSz="622300">
            <a:lnSpc>
              <a:spcPct val="90000"/>
            </a:lnSpc>
            <a:spcBef>
              <a:spcPct val="0"/>
            </a:spcBef>
            <a:spcAft>
              <a:spcPct val="35000"/>
            </a:spcAft>
            <a:buNone/>
          </a:pPr>
          <a:r>
            <a:rPr lang="en-US" sz="1400" kern="1200"/>
            <a:t>✔ </a:t>
          </a:r>
          <a:r>
            <a:rPr lang="en-US" sz="1400" b="1" kern="1200"/>
            <a:t>Monitor competitor pricing &amp; visitor response.</a:t>
          </a:r>
          <a:endParaRPr lang="en-US" sz="1400" kern="1200"/>
        </a:p>
      </dsp:txBody>
      <dsp:txXfrm>
        <a:off x="436189" y="1547201"/>
        <a:ext cx="1861313" cy="1116788"/>
      </dsp:txXfrm>
    </dsp:sp>
    <dsp:sp modelId="{BCA45EE6-FF64-464E-B615-9C453E99B8AF}">
      <dsp:nvSpPr>
        <dsp:cNvPr id="0" name=""/>
        <dsp:cNvSpPr/>
      </dsp:nvSpPr>
      <dsp:spPr>
        <a:xfrm>
          <a:off x="4585118" y="2059875"/>
          <a:ext cx="397502" cy="91440"/>
        </a:xfrm>
        <a:custGeom>
          <a:avLst/>
          <a:gdLst/>
          <a:ahLst/>
          <a:cxnLst/>
          <a:rect l="0" t="0" r="0" b="0"/>
          <a:pathLst>
            <a:path>
              <a:moveTo>
                <a:pt x="0" y="45720"/>
              </a:moveTo>
              <a:lnTo>
                <a:pt x="397502"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73167" y="2103454"/>
        <a:ext cx="21405" cy="4281"/>
      </dsp:txXfrm>
    </dsp:sp>
    <dsp:sp modelId="{92E77C26-5852-49AC-9C5F-A92E54D3AF08}">
      <dsp:nvSpPr>
        <dsp:cNvPr id="0" name=""/>
        <dsp:cNvSpPr/>
      </dsp:nvSpPr>
      <dsp:spPr>
        <a:xfrm>
          <a:off x="2725605" y="1547201"/>
          <a:ext cx="1861313" cy="111678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206" tIns="95737" rIns="91206" bIns="95737" numCol="1" spcCol="1270" anchor="ctr" anchorCtr="0">
          <a:noAutofit/>
        </a:bodyPr>
        <a:lstStyle/>
        <a:p>
          <a:pPr marL="0" lvl="0" indent="0" algn="ctr" defTabSz="622300">
            <a:lnSpc>
              <a:spcPct val="90000"/>
            </a:lnSpc>
            <a:spcBef>
              <a:spcPct val="0"/>
            </a:spcBef>
            <a:spcAft>
              <a:spcPct val="35000"/>
            </a:spcAft>
            <a:buNone/>
          </a:pPr>
          <a:r>
            <a:rPr lang="en-US" sz="1400" b="1" kern="1200" dirty="0"/>
            <a:t>Next Steps:</a:t>
          </a:r>
          <a:endParaRPr lang="en-US" sz="1400" kern="1200" dirty="0"/>
        </a:p>
      </dsp:txBody>
      <dsp:txXfrm>
        <a:off x="2725605" y="1547201"/>
        <a:ext cx="1861313" cy="1116788"/>
      </dsp:txXfrm>
    </dsp:sp>
    <dsp:sp modelId="{E6DD905B-A742-4D09-948C-5F8B51FEB1E7}">
      <dsp:nvSpPr>
        <dsp:cNvPr id="0" name=""/>
        <dsp:cNvSpPr/>
      </dsp:nvSpPr>
      <dsp:spPr>
        <a:xfrm>
          <a:off x="6874534" y="2059875"/>
          <a:ext cx="397502" cy="91440"/>
        </a:xfrm>
        <a:custGeom>
          <a:avLst/>
          <a:gdLst/>
          <a:ahLst/>
          <a:cxnLst/>
          <a:rect l="0" t="0" r="0" b="0"/>
          <a:pathLst>
            <a:path>
              <a:moveTo>
                <a:pt x="0" y="45720"/>
              </a:moveTo>
              <a:lnTo>
                <a:pt x="397502"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62583" y="2103454"/>
        <a:ext cx="21405" cy="4281"/>
      </dsp:txXfrm>
    </dsp:sp>
    <dsp:sp modelId="{813A2100-AABF-4509-91EA-CF30BACD325C}">
      <dsp:nvSpPr>
        <dsp:cNvPr id="0" name=""/>
        <dsp:cNvSpPr/>
      </dsp:nvSpPr>
      <dsp:spPr>
        <a:xfrm>
          <a:off x="5015021" y="1547201"/>
          <a:ext cx="1861313" cy="111678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206" tIns="95737" rIns="91206" bIns="95737" numCol="1" spcCol="1270" anchor="ctr" anchorCtr="0">
          <a:noAutofit/>
        </a:bodyPr>
        <a:lstStyle/>
        <a:p>
          <a:pPr marL="0" lvl="0" indent="0" algn="ctr" defTabSz="622300">
            <a:lnSpc>
              <a:spcPct val="90000"/>
            </a:lnSpc>
            <a:spcBef>
              <a:spcPct val="0"/>
            </a:spcBef>
            <a:spcAft>
              <a:spcPct val="35000"/>
            </a:spcAft>
            <a:buNone/>
          </a:pPr>
          <a:r>
            <a:rPr lang="en-US" sz="1400" b="1" kern="1200"/>
            <a:t>Begin implementing gradual ticket price increases.</a:t>
          </a:r>
          <a:endParaRPr lang="en-US" sz="1400" kern="1200"/>
        </a:p>
      </dsp:txBody>
      <dsp:txXfrm>
        <a:off x="5015021" y="1547201"/>
        <a:ext cx="1861313" cy="1116788"/>
      </dsp:txXfrm>
    </dsp:sp>
    <dsp:sp modelId="{3410ABFB-032A-4649-AB0A-01E36ED6C2B3}">
      <dsp:nvSpPr>
        <dsp:cNvPr id="0" name=""/>
        <dsp:cNvSpPr/>
      </dsp:nvSpPr>
      <dsp:spPr>
        <a:xfrm>
          <a:off x="1366846" y="2662189"/>
          <a:ext cx="6868247" cy="397502"/>
        </a:xfrm>
        <a:custGeom>
          <a:avLst/>
          <a:gdLst/>
          <a:ahLst/>
          <a:cxnLst/>
          <a:rect l="0" t="0" r="0" b="0"/>
          <a:pathLst>
            <a:path>
              <a:moveTo>
                <a:pt x="6868247" y="0"/>
              </a:moveTo>
              <a:lnTo>
                <a:pt x="6868247" y="215851"/>
              </a:lnTo>
              <a:lnTo>
                <a:pt x="0" y="215851"/>
              </a:lnTo>
              <a:lnTo>
                <a:pt x="0" y="397502"/>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28930" y="2858800"/>
        <a:ext cx="344078" cy="4281"/>
      </dsp:txXfrm>
    </dsp:sp>
    <dsp:sp modelId="{0FF3C625-B5CB-4AC1-8BF6-7AB933FFE02D}">
      <dsp:nvSpPr>
        <dsp:cNvPr id="0" name=""/>
        <dsp:cNvSpPr/>
      </dsp:nvSpPr>
      <dsp:spPr>
        <a:xfrm>
          <a:off x="7304436" y="1547201"/>
          <a:ext cx="1861313" cy="111678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206" tIns="95737" rIns="91206" bIns="95737" numCol="1" spcCol="1270" anchor="ctr" anchorCtr="0">
          <a:noAutofit/>
        </a:bodyPr>
        <a:lstStyle/>
        <a:p>
          <a:pPr marL="0" lvl="0" indent="0" algn="ctr" defTabSz="622300">
            <a:lnSpc>
              <a:spcPct val="90000"/>
            </a:lnSpc>
            <a:spcBef>
              <a:spcPct val="0"/>
            </a:spcBef>
            <a:spcAft>
              <a:spcPct val="35000"/>
            </a:spcAft>
            <a:buNone/>
          </a:pPr>
          <a:r>
            <a:rPr lang="en-US" sz="1400" b="1" kern="1200"/>
            <a:t>Evaluate potential investment in additional chair lifts.</a:t>
          </a:r>
          <a:endParaRPr lang="en-US" sz="1400" kern="1200"/>
        </a:p>
      </dsp:txBody>
      <dsp:txXfrm>
        <a:off x="7304436" y="1547201"/>
        <a:ext cx="1861313" cy="1116788"/>
      </dsp:txXfrm>
    </dsp:sp>
    <dsp:sp modelId="{7FFF5B2F-2948-4BC8-A6E7-6A96014731D3}">
      <dsp:nvSpPr>
        <dsp:cNvPr id="0" name=""/>
        <dsp:cNvSpPr/>
      </dsp:nvSpPr>
      <dsp:spPr>
        <a:xfrm>
          <a:off x="436189" y="3092091"/>
          <a:ext cx="1861313" cy="111678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206" tIns="95737" rIns="91206" bIns="95737" numCol="1" spcCol="1270" anchor="ctr" anchorCtr="0">
          <a:noAutofit/>
        </a:bodyPr>
        <a:lstStyle/>
        <a:p>
          <a:pPr marL="0" lvl="0" indent="0" algn="ctr" defTabSz="622300">
            <a:lnSpc>
              <a:spcPct val="90000"/>
            </a:lnSpc>
            <a:spcBef>
              <a:spcPct val="0"/>
            </a:spcBef>
            <a:spcAft>
              <a:spcPct val="35000"/>
            </a:spcAft>
            <a:buNone/>
          </a:pPr>
          <a:r>
            <a:rPr lang="en-US" sz="1400" b="1" kern="1200"/>
            <a:t>Continue using data-driven decision-making for pricing strategies.</a:t>
          </a:r>
          <a:endParaRPr lang="en-US" sz="1400" kern="1200"/>
        </a:p>
      </dsp:txBody>
      <dsp:txXfrm>
        <a:off x="436189" y="3092091"/>
        <a:ext cx="1861313" cy="111678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04644B-7146-4EEA-9B3F-6472BF06205D}" type="datetimeFigureOut">
              <a:rPr lang="en-US" smtClean="0"/>
              <a:t>3/6/2025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5895C-49A5-4863-AAFA-BA9520FB2D6A}" type="slidenum">
              <a:rPr lang="en-US" smtClean="0"/>
              <a:t>‹#›</a:t>
            </a:fld>
            <a:endParaRPr lang="en-US"/>
          </a:p>
        </p:txBody>
      </p:sp>
    </p:spTree>
    <p:extLst>
      <p:ext uri="{BB962C8B-B14F-4D97-AF65-F5344CB8AC3E}">
        <p14:creationId xmlns:p14="http://schemas.microsoft.com/office/powerpoint/2010/main" val="1396093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A5895C-49A5-4863-AAFA-BA9520FB2D6A}" type="slidenum">
              <a:rPr lang="en-US" smtClean="0"/>
              <a:t>1</a:t>
            </a:fld>
            <a:endParaRPr lang="en-US"/>
          </a:p>
        </p:txBody>
      </p:sp>
    </p:spTree>
    <p:extLst>
      <p:ext uri="{BB962C8B-B14F-4D97-AF65-F5344CB8AC3E}">
        <p14:creationId xmlns:p14="http://schemas.microsoft.com/office/powerpoint/2010/main" val="2355530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Notes:</a:t>
            </a:r>
            <a:r>
              <a:rPr lang="en-US" dirty="0"/>
              <a:t> </a:t>
            </a:r>
            <a:r>
              <a:rPr lang="en-US"/>
              <a:t>“Hi everyone</a:t>
            </a:r>
            <a:r>
              <a:rPr lang="en-US" dirty="0"/>
              <a:t>. Let's start with a question—are we truly making the most of our pricing potential? Big Mountain Resort is a premium skiing destination, but are we charging what the market supports? Right now, our weekend ticket price is set at $81, but based on our model, the market can support a price of $95.87. That’s a revenue gap we can’t ignore. This chart shows how our current pricing compares to the modeled optimal price. The key question is: how can we capture this untapped value without losing customers?"</a:t>
            </a:r>
          </a:p>
          <a:p>
            <a:r>
              <a:rPr lang="en-US" i="1" dirty="0"/>
              <a:t>Notes:</a:t>
            </a:r>
            <a:r>
              <a:rPr lang="en-US" dirty="0"/>
              <a:t> Start with a compelling question like "Are we making the most of our pricing potential?" This will hook the audience and lead them into the data.</a:t>
            </a:r>
          </a:p>
          <a:p>
            <a:endParaRPr lang="en-US" dirty="0"/>
          </a:p>
        </p:txBody>
      </p:sp>
      <p:sp>
        <p:nvSpPr>
          <p:cNvPr id="4" name="Slide Number Placeholder 3"/>
          <p:cNvSpPr>
            <a:spLocks noGrp="1"/>
          </p:cNvSpPr>
          <p:nvPr>
            <p:ph type="sldNum" sz="quarter" idx="5"/>
          </p:nvPr>
        </p:nvSpPr>
        <p:spPr/>
        <p:txBody>
          <a:bodyPr/>
          <a:lstStyle/>
          <a:p>
            <a:fld id="{52A5895C-49A5-4863-AAFA-BA9520FB2D6A}" type="slidenum">
              <a:rPr lang="en-US" smtClean="0"/>
              <a:t>2</a:t>
            </a:fld>
            <a:endParaRPr lang="en-US"/>
          </a:p>
        </p:txBody>
      </p:sp>
    </p:spTree>
    <p:extLst>
      <p:ext uri="{BB962C8B-B14F-4D97-AF65-F5344CB8AC3E}">
        <p14:creationId xmlns:p14="http://schemas.microsoft.com/office/powerpoint/2010/main" val="197956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Notes:</a:t>
            </a:r>
            <a:r>
              <a:rPr lang="en-US" dirty="0"/>
              <a:t> "Now, let’s talk about what really influences ticket prices. Not all resort features contribute equally to pricing power. Our analysis identified four key drivers: fast quads, number of runs, vertical drop, and annual snowfall. These features have the strongest correlation with ticket prices across comparable resorts. The takeaway here is clear—if we invest in the right areas, we can confidently raise our prices without sacrificing demand."</a:t>
            </a:r>
          </a:p>
          <a:p>
            <a:r>
              <a:rPr lang="en-US" i="1" dirty="0"/>
              <a:t>Notes:</a:t>
            </a:r>
            <a:r>
              <a:rPr lang="en-US" dirty="0"/>
              <a:t> Emphasize that not all investments lead to higher prices. Show how data reveals the most important features that justify pricing changes.</a:t>
            </a:r>
          </a:p>
          <a:p>
            <a:endParaRPr lang="en-US" dirty="0"/>
          </a:p>
        </p:txBody>
      </p:sp>
      <p:sp>
        <p:nvSpPr>
          <p:cNvPr id="4" name="Slide Number Placeholder 3"/>
          <p:cNvSpPr>
            <a:spLocks noGrp="1"/>
          </p:cNvSpPr>
          <p:nvPr>
            <p:ph type="sldNum" sz="quarter" idx="5"/>
          </p:nvPr>
        </p:nvSpPr>
        <p:spPr/>
        <p:txBody>
          <a:bodyPr/>
          <a:lstStyle/>
          <a:p>
            <a:fld id="{52A5895C-49A5-4863-AAFA-BA9520FB2D6A}" type="slidenum">
              <a:rPr lang="en-US" smtClean="0"/>
              <a:t>3</a:t>
            </a:fld>
            <a:endParaRPr lang="en-US"/>
          </a:p>
        </p:txBody>
      </p:sp>
    </p:spTree>
    <p:extLst>
      <p:ext uri="{BB962C8B-B14F-4D97-AF65-F5344CB8AC3E}">
        <p14:creationId xmlns:p14="http://schemas.microsoft.com/office/powerpoint/2010/main" val="3009922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Notes:</a:t>
            </a:r>
            <a:r>
              <a:rPr lang="en-US" dirty="0"/>
              <a:t> "So, what happens when we make changes to our facilities? We ran scenario modeling to see the impact of different investment decisions. The results were striking—adding a chair lift supports a $1.99 increase in ticket price and boosts seasonal revenue by $3.47M. However, closing too many runs has the opposite effect—closing 6 or more runs leads to a drop in ticket price. This tells us that we need to be strategic about closures while maximizing investments in high-impact areas."</a:t>
            </a:r>
          </a:p>
          <a:p>
            <a:r>
              <a:rPr lang="en-US" i="1" dirty="0"/>
              <a:t>Notes:</a:t>
            </a:r>
            <a:r>
              <a:rPr lang="en-US" dirty="0"/>
              <a:t> Explain how scenario modeling helps predict revenue changes. This slide should drive home why some investments are smarter than others.</a:t>
            </a:r>
          </a:p>
          <a:p>
            <a:endParaRPr lang="en-US" dirty="0"/>
          </a:p>
        </p:txBody>
      </p:sp>
      <p:sp>
        <p:nvSpPr>
          <p:cNvPr id="4" name="Slide Number Placeholder 3"/>
          <p:cNvSpPr>
            <a:spLocks noGrp="1"/>
          </p:cNvSpPr>
          <p:nvPr>
            <p:ph type="sldNum" sz="quarter" idx="5"/>
          </p:nvPr>
        </p:nvSpPr>
        <p:spPr/>
        <p:txBody>
          <a:bodyPr/>
          <a:lstStyle/>
          <a:p>
            <a:fld id="{52A5895C-49A5-4863-AAFA-BA9520FB2D6A}" type="slidenum">
              <a:rPr lang="en-US" smtClean="0"/>
              <a:t>4</a:t>
            </a:fld>
            <a:endParaRPr lang="en-US"/>
          </a:p>
        </p:txBody>
      </p:sp>
    </p:spTree>
    <p:extLst>
      <p:ext uri="{BB962C8B-B14F-4D97-AF65-F5344CB8AC3E}">
        <p14:creationId xmlns:p14="http://schemas.microsoft.com/office/powerpoint/2010/main" val="1893956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Notes:</a:t>
            </a:r>
            <a:r>
              <a:rPr lang="en-US" dirty="0"/>
              <a:t> "So, what’s the best course of action? The data supports a clear plan: gradually increase ticket prices to $95.87 while monitoring customer response. At the same time, we should focus investments on the factors that truly impact pricing—fast quads, the number of runs, and vertical drop. Snowmaking expansion, on the other hand, does not significantly affect pricing and should not be a priority. This strategy balances profitability with customer experience and long-term competitiveness."</a:t>
            </a:r>
          </a:p>
          <a:p>
            <a:r>
              <a:rPr lang="en-US" i="1" dirty="0"/>
              <a:t>Notes:</a:t>
            </a:r>
            <a:r>
              <a:rPr lang="en-US" dirty="0"/>
              <a:t> Use a confident tone here. The data supports gradual price increases and targeted investments. Frame this as an opportunity, not just a fix.</a:t>
            </a:r>
          </a:p>
          <a:p>
            <a:endParaRPr lang="en-US" dirty="0"/>
          </a:p>
        </p:txBody>
      </p:sp>
      <p:sp>
        <p:nvSpPr>
          <p:cNvPr id="4" name="Slide Number Placeholder 3"/>
          <p:cNvSpPr>
            <a:spLocks noGrp="1"/>
          </p:cNvSpPr>
          <p:nvPr>
            <p:ph type="sldNum" sz="quarter" idx="5"/>
          </p:nvPr>
        </p:nvSpPr>
        <p:spPr/>
        <p:txBody>
          <a:bodyPr/>
          <a:lstStyle/>
          <a:p>
            <a:fld id="{52A5895C-49A5-4863-AAFA-BA9520FB2D6A}" type="slidenum">
              <a:rPr lang="en-US" smtClean="0"/>
              <a:t>6</a:t>
            </a:fld>
            <a:endParaRPr lang="en-US"/>
          </a:p>
        </p:txBody>
      </p:sp>
    </p:spTree>
    <p:extLst>
      <p:ext uri="{BB962C8B-B14F-4D97-AF65-F5344CB8AC3E}">
        <p14:creationId xmlns:p14="http://schemas.microsoft.com/office/powerpoint/2010/main" val="1580711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Notes:</a:t>
            </a:r>
            <a:r>
              <a:rPr lang="en-US" dirty="0"/>
              <a:t> "To wrap things up, here are the key takeaways. Big Mountain Resort is underpricing its tickets, and we have a data-backed opportunity to increase prices gradually. The market supports a higher price, and by investing in the right areas—fast quads, runs, and vertical drop—we can sustain this increase without losing customer interest. Moving forward, we should start implementing price adjustments, assess potential investments, and continue using data-driven strategies to guide our decisions. Now, let’s discuss any questions you may have."</a:t>
            </a:r>
          </a:p>
          <a:p>
            <a:r>
              <a:rPr lang="en-US" i="1" dirty="0"/>
              <a:t>Notes:</a:t>
            </a:r>
            <a:r>
              <a:rPr lang="en-US" dirty="0"/>
              <a:t> Reinforce that this is a low-risk, high-reward strategy. Conclude with a strong call to action, making it clear that the next steps are actionable and data-driven.</a:t>
            </a:r>
          </a:p>
          <a:p>
            <a:endParaRPr lang="en-US" dirty="0"/>
          </a:p>
        </p:txBody>
      </p:sp>
      <p:sp>
        <p:nvSpPr>
          <p:cNvPr id="4" name="Slide Number Placeholder 3"/>
          <p:cNvSpPr>
            <a:spLocks noGrp="1"/>
          </p:cNvSpPr>
          <p:nvPr>
            <p:ph type="sldNum" sz="quarter" idx="5"/>
          </p:nvPr>
        </p:nvSpPr>
        <p:spPr/>
        <p:txBody>
          <a:bodyPr/>
          <a:lstStyle/>
          <a:p>
            <a:fld id="{52A5895C-49A5-4863-AAFA-BA9520FB2D6A}" type="slidenum">
              <a:rPr lang="en-US" smtClean="0"/>
              <a:t>7</a:t>
            </a:fld>
            <a:endParaRPr lang="en-US"/>
          </a:p>
        </p:txBody>
      </p:sp>
    </p:spTree>
    <p:extLst>
      <p:ext uri="{BB962C8B-B14F-4D97-AF65-F5344CB8AC3E}">
        <p14:creationId xmlns:p14="http://schemas.microsoft.com/office/powerpoint/2010/main" val="640342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6A90-010A-5930-FD18-F5A17C2BC5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83314E-4EB2-1E9B-C97C-0EBC191E4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B886F9-E3B0-887D-7DA9-3CEC3E643AC5}"/>
              </a:ext>
            </a:extLst>
          </p:cNvPr>
          <p:cNvSpPr>
            <a:spLocks noGrp="1"/>
          </p:cNvSpPr>
          <p:nvPr>
            <p:ph type="dt" sz="half" idx="10"/>
          </p:nvPr>
        </p:nvSpPr>
        <p:spPr/>
        <p:txBody>
          <a:bodyPr/>
          <a:lstStyle/>
          <a:p>
            <a:fld id="{1AAFECA1-B114-41DE-8A01-3C6B647F4B64}" type="datetimeFigureOut">
              <a:rPr lang="en-US" smtClean="0"/>
              <a:t>3/6/2025</a:t>
            </a:fld>
            <a:endParaRPr lang="en-US"/>
          </a:p>
        </p:txBody>
      </p:sp>
      <p:sp>
        <p:nvSpPr>
          <p:cNvPr id="5" name="Footer Placeholder 4">
            <a:extLst>
              <a:ext uri="{FF2B5EF4-FFF2-40B4-BE49-F238E27FC236}">
                <a16:creationId xmlns:a16="http://schemas.microsoft.com/office/drawing/2014/main" id="{3169B903-63FC-411F-12BA-7FE8B29A1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401F78-44BC-E0C2-2791-6A3E881B9997}"/>
              </a:ext>
            </a:extLst>
          </p:cNvPr>
          <p:cNvSpPr>
            <a:spLocks noGrp="1"/>
          </p:cNvSpPr>
          <p:nvPr>
            <p:ph type="sldNum" sz="quarter" idx="12"/>
          </p:nvPr>
        </p:nvSpPr>
        <p:spPr/>
        <p:txBody>
          <a:bodyPr/>
          <a:lstStyle/>
          <a:p>
            <a:fld id="{67A2C5C0-6B65-4613-8811-60DA9AB45F36}" type="slidenum">
              <a:rPr lang="en-US" smtClean="0"/>
              <a:t>‹#›</a:t>
            </a:fld>
            <a:endParaRPr lang="en-US"/>
          </a:p>
        </p:txBody>
      </p:sp>
    </p:spTree>
    <p:extLst>
      <p:ext uri="{BB962C8B-B14F-4D97-AF65-F5344CB8AC3E}">
        <p14:creationId xmlns:p14="http://schemas.microsoft.com/office/powerpoint/2010/main" val="230138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6178F-AAE8-C2F8-0A0C-B6A1A9A658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C20373-DDBD-92C9-5D95-073FD1F54E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1EF64F-0915-74EC-637D-27D8370324AF}"/>
              </a:ext>
            </a:extLst>
          </p:cNvPr>
          <p:cNvSpPr>
            <a:spLocks noGrp="1"/>
          </p:cNvSpPr>
          <p:nvPr>
            <p:ph type="dt" sz="half" idx="10"/>
          </p:nvPr>
        </p:nvSpPr>
        <p:spPr/>
        <p:txBody>
          <a:bodyPr/>
          <a:lstStyle/>
          <a:p>
            <a:fld id="{1AAFECA1-B114-41DE-8A01-3C6B647F4B64}" type="datetimeFigureOut">
              <a:rPr lang="en-US" smtClean="0"/>
              <a:t>3/6/2025</a:t>
            </a:fld>
            <a:endParaRPr lang="en-US"/>
          </a:p>
        </p:txBody>
      </p:sp>
      <p:sp>
        <p:nvSpPr>
          <p:cNvPr id="5" name="Footer Placeholder 4">
            <a:extLst>
              <a:ext uri="{FF2B5EF4-FFF2-40B4-BE49-F238E27FC236}">
                <a16:creationId xmlns:a16="http://schemas.microsoft.com/office/drawing/2014/main" id="{32A6542E-A080-6567-60DF-84EFDF345F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E9B64-FCD6-2FA9-5F25-84D3721D929D}"/>
              </a:ext>
            </a:extLst>
          </p:cNvPr>
          <p:cNvSpPr>
            <a:spLocks noGrp="1"/>
          </p:cNvSpPr>
          <p:nvPr>
            <p:ph type="sldNum" sz="quarter" idx="12"/>
          </p:nvPr>
        </p:nvSpPr>
        <p:spPr/>
        <p:txBody>
          <a:bodyPr/>
          <a:lstStyle/>
          <a:p>
            <a:fld id="{67A2C5C0-6B65-4613-8811-60DA9AB45F36}" type="slidenum">
              <a:rPr lang="en-US" smtClean="0"/>
              <a:t>‹#›</a:t>
            </a:fld>
            <a:endParaRPr lang="en-US"/>
          </a:p>
        </p:txBody>
      </p:sp>
    </p:spTree>
    <p:extLst>
      <p:ext uri="{BB962C8B-B14F-4D97-AF65-F5344CB8AC3E}">
        <p14:creationId xmlns:p14="http://schemas.microsoft.com/office/powerpoint/2010/main" val="243522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F2651F-5FF3-42E1-979A-879F5F8308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36F35B-CD1B-8D29-A028-272A5A3851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C410E8-5436-CB84-7718-E565A3C9AC86}"/>
              </a:ext>
            </a:extLst>
          </p:cNvPr>
          <p:cNvSpPr>
            <a:spLocks noGrp="1"/>
          </p:cNvSpPr>
          <p:nvPr>
            <p:ph type="dt" sz="half" idx="10"/>
          </p:nvPr>
        </p:nvSpPr>
        <p:spPr/>
        <p:txBody>
          <a:bodyPr/>
          <a:lstStyle/>
          <a:p>
            <a:fld id="{1AAFECA1-B114-41DE-8A01-3C6B647F4B64}" type="datetimeFigureOut">
              <a:rPr lang="en-US" smtClean="0"/>
              <a:t>3/6/2025</a:t>
            </a:fld>
            <a:endParaRPr lang="en-US"/>
          </a:p>
        </p:txBody>
      </p:sp>
      <p:sp>
        <p:nvSpPr>
          <p:cNvPr id="5" name="Footer Placeholder 4">
            <a:extLst>
              <a:ext uri="{FF2B5EF4-FFF2-40B4-BE49-F238E27FC236}">
                <a16:creationId xmlns:a16="http://schemas.microsoft.com/office/drawing/2014/main" id="{E5821613-7E4E-F7D7-5D47-07E94F9CC6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88EE1-BBEC-FECE-24E9-19450C72C498}"/>
              </a:ext>
            </a:extLst>
          </p:cNvPr>
          <p:cNvSpPr>
            <a:spLocks noGrp="1"/>
          </p:cNvSpPr>
          <p:nvPr>
            <p:ph type="sldNum" sz="quarter" idx="12"/>
          </p:nvPr>
        </p:nvSpPr>
        <p:spPr/>
        <p:txBody>
          <a:bodyPr/>
          <a:lstStyle/>
          <a:p>
            <a:fld id="{67A2C5C0-6B65-4613-8811-60DA9AB45F36}" type="slidenum">
              <a:rPr lang="en-US" smtClean="0"/>
              <a:t>‹#›</a:t>
            </a:fld>
            <a:endParaRPr lang="en-US"/>
          </a:p>
        </p:txBody>
      </p:sp>
    </p:spTree>
    <p:extLst>
      <p:ext uri="{BB962C8B-B14F-4D97-AF65-F5344CB8AC3E}">
        <p14:creationId xmlns:p14="http://schemas.microsoft.com/office/powerpoint/2010/main" val="1456948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2414-6C36-FC6B-40C4-DA9F8FD786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D77628-721B-DBC3-2E48-AB0FFA9F88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A2BFE-A574-5DD0-37AF-A57FC9BAA80A}"/>
              </a:ext>
            </a:extLst>
          </p:cNvPr>
          <p:cNvSpPr>
            <a:spLocks noGrp="1"/>
          </p:cNvSpPr>
          <p:nvPr>
            <p:ph type="dt" sz="half" idx="10"/>
          </p:nvPr>
        </p:nvSpPr>
        <p:spPr/>
        <p:txBody>
          <a:bodyPr/>
          <a:lstStyle/>
          <a:p>
            <a:fld id="{1AAFECA1-B114-41DE-8A01-3C6B647F4B64}" type="datetimeFigureOut">
              <a:rPr lang="en-US" smtClean="0"/>
              <a:t>3/6/2025</a:t>
            </a:fld>
            <a:endParaRPr lang="en-US"/>
          </a:p>
        </p:txBody>
      </p:sp>
      <p:sp>
        <p:nvSpPr>
          <p:cNvPr id="5" name="Footer Placeholder 4">
            <a:extLst>
              <a:ext uri="{FF2B5EF4-FFF2-40B4-BE49-F238E27FC236}">
                <a16:creationId xmlns:a16="http://schemas.microsoft.com/office/drawing/2014/main" id="{51ADDF0F-5AB3-00AA-666E-0372A6BFD1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C413EA-3430-DE6C-0B4A-871BF4CB0A6F}"/>
              </a:ext>
            </a:extLst>
          </p:cNvPr>
          <p:cNvSpPr>
            <a:spLocks noGrp="1"/>
          </p:cNvSpPr>
          <p:nvPr>
            <p:ph type="sldNum" sz="quarter" idx="12"/>
          </p:nvPr>
        </p:nvSpPr>
        <p:spPr/>
        <p:txBody>
          <a:bodyPr/>
          <a:lstStyle/>
          <a:p>
            <a:fld id="{67A2C5C0-6B65-4613-8811-60DA9AB45F36}" type="slidenum">
              <a:rPr lang="en-US" smtClean="0"/>
              <a:t>‹#›</a:t>
            </a:fld>
            <a:endParaRPr lang="en-US"/>
          </a:p>
        </p:txBody>
      </p:sp>
    </p:spTree>
    <p:extLst>
      <p:ext uri="{BB962C8B-B14F-4D97-AF65-F5344CB8AC3E}">
        <p14:creationId xmlns:p14="http://schemas.microsoft.com/office/powerpoint/2010/main" val="432853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76B2C-D56F-BA8D-6501-8DEEEB07AF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545578-06E0-FAF0-2E29-075990F3E24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9A6892-C56E-6EDB-2D6F-174E7A3A14F3}"/>
              </a:ext>
            </a:extLst>
          </p:cNvPr>
          <p:cNvSpPr>
            <a:spLocks noGrp="1"/>
          </p:cNvSpPr>
          <p:nvPr>
            <p:ph type="dt" sz="half" idx="10"/>
          </p:nvPr>
        </p:nvSpPr>
        <p:spPr/>
        <p:txBody>
          <a:bodyPr/>
          <a:lstStyle/>
          <a:p>
            <a:fld id="{1AAFECA1-B114-41DE-8A01-3C6B647F4B64}" type="datetimeFigureOut">
              <a:rPr lang="en-US" smtClean="0"/>
              <a:t>3/6/2025</a:t>
            </a:fld>
            <a:endParaRPr lang="en-US"/>
          </a:p>
        </p:txBody>
      </p:sp>
      <p:sp>
        <p:nvSpPr>
          <p:cNvPr id="5" name="Footer Placeholder 4">
            <a:extLst>
              <a:ext uri="{FF2B5EF4-FFF2-40B4-BE49-F238E27FC236}">
                <a16:creationId xmlns:a16="http://schemas.microsoft.com/office/drawing/2014/main" id="{6AD5F53B-78D5-A23C-D16D-37A5C5C6F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64D409-19D5-85C2-CBA2-D8E4F658BF89}"/>
              </a:ext>
            </a:extLst>
          </p:cNvPr>
          <p:cNvSpPr>
            <a:spLocks noGrp="1"/>
          </p:cNvSpPr>
          <p:nvPr>
            <p:ph type="sldNum" sz="quarter" idx="12"/>
          </p:nvPr>
        </p:nvSpPr>
        <p:spPr/>
        <p:txBody>
          <a:bodyPr/>
          <a:lstStyle/>
          <a:p>
            <a:fld id="{67A2C5C0-6B65-4613-8811-60DA9AB45F36}" type="slidenum">
              <a:rPr lang="en-US" smtClean="0"/>
              <a:t>‹#›</a:t>
            </a:fld>
            <a:endParaRPr lang="en-US"/>
          </a:p>
        </p:txBody>
      </p:sp>
    </p:spTree>
    <p:extLst>
      <p:ext uri="{BB962C8B-B14F-4D97-AF65-F5344CB8AC3E}">
        <p14:creationId xmlns:p14="http://schemas.microsoft.com/office/powerpoint/2010/main" val="2974661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FB41-C6D7-37C1-6765-7EBAB89D7A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08FA62-8211-0366-2336-9E962D2A15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C11392-B7C7-F565-6C3D-F68F61E8E7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076278-C954-D278-BB63-C836ED5B4918}"/>
              </a:ext>
            </a:extLst>
          </p:cNvPr>
          <p:cNvSpPr>
            <a:spLocks noGrp="1"/>
          </p:cNvSpPr>
          <p:nvPr>
            <p:ph type="dt" sz="half" idx="10"/>
          </p:nvPr>
        </p:nvSpPr>
        <p:spPr/>
        <p:txBody>
          <a:bodyPr/>
          <a:lstStyle/>
          <a:p>
            <a:fld id="{1AAFECA1-B114-41DE-8A01-3C6B647F4B64}" type="datetimeFigureOut">
              <a:rPr lang="en-US" smtClean="0"/>
              <a:t>3/6/2025</a:t>
            </a:fld>
            <a:endParaRPr lang="en-US"/>
          </a:p>
        </p:txBody>
      </p:sp>
      <p:sp>
        <p:nvSpPr>
          <p:cNvPr id="6" name="Footer Placeholder 5">
            <a:extLst>
              <a:ext uri="{FF2B5EF4-FFF2-40B4-BE49-F238E27FC236}">
                <a16:creationId xmlns:a16="http://schemas.microsoft.com/office/drawing/2014/main" id="{BF255336-6114-22E3-3CC1-C15F9E1815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6136DA-691A-F615-5152-CB7F3841E88D}"/>
              </a:ext>
            </a:extLst>
          </p:cNvPr>
          <p:cNvSpPr>
            <a:spLocks noGrp="1"/>
          </p:cNvSpPr>
          <p:nvPr>
            <p:ph type="sldNum" sz="quarter" idx="12"/>
          </p:nvPr>
        </p:nvSpPr>
        <p:spPr/>
        <p:txBody>
          <a:bodyPr/>
          <a:lstStyle/>
          <a:p>
            <a:fld id="{67A2C5C0-6B65-4613-8811-60DA9AB45F36}" type="slidenum">
              <a:rPr lang="en-US" smtClean="0"/>
              <a:t>‹#›</a:t>
            </a:fld>
            <a:endParaRPr lang="en-US"/>
          </a:p>
        </p:txBody>
      </p:sp>
    </p:spTree>
    <p:extLst>
      <p:ext uri="{BB962C8B-B14F-4D97-AF65-F5344CB8AC3E}">
        <p14:creationId xmlns:p14="http://schemas.microsoft.com/office/powerpoint/2010/main" val="1898031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E8814-69DF-7A9D-3758-51B81C8DD1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994E7B-6596-5D27-A5EF-F99AE22EC5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2CC535-00DA-970D-38DD-BC0DB9D029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4CDEC3-E3E6-415B-6335-BDD042CA53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C4E358-65C3-BD93-2D0D-06F2579B8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FFFF6D-3B7A-50E0-09E5-A20AC97410A1}"/>
              </a:ext>
            </a:extLst>
          </p:cNvPr>
          <p:cNvSpPr>
            <a:spLocks noGrp="1"/>
          </p:cNvSpPr>
          <p:nvPr>
            <p:ph type="dt" sz="half" idx="10"/>
          </p:nvPr>
        </p:nvSpPr>
        <p:spPr/>
        <p:txBody>
          <a:bodyPr/>
          <a:lstStyle/>
          <a:p>
            <a:fld id="{1AAFECA1-B114-41DE-8A01-3C6B647F4B64}" type="datetimeFigureOut">
              <a:rPr lang="en-US" smtClean="0"/>
              <a:t>3/6/2025</a:t>
            </a:fld>
            <a:endParaRPr lang="en-US"/>
          </a:p>
        </p:txBody>
      </p:sp>
      <p:sp>
        <p:nvSpPr>
          <p:cNvPr id="8" name="Footer Placeholder 7">
            <a:extLst>
              <a:ext uri="{FF2B5EF4-FFF2-40B4-BE49-F238E27FC236}">
                <a16:creationId xmlns:a16="http://schemas.microsoft.com/office/drawing/2014/main" id="{6E3DC0D0-883F-5E92-9563-C5E1488802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CCEDDE-169A-05C4-451F-507B639474D9}"/>
              </a:ext>
            </a:extLst>
          </p:cNvPr>
          <p:cNvSpPr>
            <a:spLocks noGrp="1"/>
          </p:cNvSpPr>
          <p:nvPr>
            <p:ph type="sldNum" sz="quarter" idx="12"/>
          </p:nvPr>
        </p:nvSpPr>
        <p:spPr/>
        <p:txBody>
          <a:bodyPr/>
          <a:lstStyle/>
          <a:p>
            <a:fld id="{67A2C5C0-6B65-4613-8811-60DA9AB45F36}" type="slidenum">
              <a:rPr lang="en-US" smtClean="0"/>
              <a:t>‹#›</a:t>
            </a:fld>
            <a:endParaRPr lang="en-US"/>
          </a:p>
        </p:txBody>
      </p:sp>
    </p:spTree>
    <p:extLst>
      <p:ext uri="{BB962C8B-B14F-4D97-AF65-F5344CB8AC3E}">
        <p14:creationId xmlns:p14="http://schemas.microsoft.com/office/powerpoint/2010/main" val="1708045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7AAAD-2073-7BC0-2DA0-D0B4C34597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C05066-4E6A-879B-1EC0-772D5CBD46FB}"/>
              </a:ext>
            </a:extLst>
          </p:cNvPr>
          <p:cNvSpPr>
            <a:spLocks noGrp="1"/>
          </p:cNvSpPr>
          <p:nvPr>
            <p:ph type="dt" sz="half" idx="10"/>
          </p:nvPr>
        </p:nvSpPr>
        <p:spPr/>
        <p:txBody>
          <a:bodyPr/>
          <a:lstStyle/>
          <a:p>
            <a:fld id="{1AAFECA1-B114-41DE-8A01-3C6B647F4B64}" type="datetimeFigureOut">
              <a:rPr lang="en-US" smtClean="0"/>
              <a:t>3/6/2025</a:t>
            </a:fld>
            <a:endParaRPr lang="en-US"/>
          </a:p>
        </p:txBody>
      </p:sp>
      <p:sp>
        <p:nvSpPr>
          <p:cNvPr id="4" name="Footer Placeholder 3">
            <a:extLst>
              <a:ext uri="{FF2B5EF4-FFF2-40B4-BE49-F238E27FC236}">
                <a16:creationId xmlns:a16="http://schemas.microsoft.com/office/drawing/2014/main" id="{E6C7CCDE-D2F6-7E55-5678-8695C70D96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19794A-4614-EAA7-14CE-10A99AA95B2C}"/>
              </a:ext>
            </a:extLst>
          </p:cNvPr>
          <p:cNvSpPr>
            <a:spLocks noGrp="1"/>
          </p:cNvSpPr>
          <p:nvPr>
            <p:ph type="sldNum" sz="quarter" idx="12"/>
          </p:nvPr>
        </p:nvSpPr>
        <p:spPr/>
        <p:txBody>
          <a:bodyPr/>
          <a:lstStyle/>
          <a:p>
            <a:fld id="{67A2C5C0-6B65-4613-8811-60DA9AB45F36}" type="slidenum">
              <a:rPr lang="en-US" smtClean="0"/>
              <a:t>‹#›</a:t>
            </a:fld>
            <a:endParaRPr lang="en-US"/>
          </a:p>
        </p:txBody>
      </p:sp>
    </p:spTree>
    <p:extLst>
      <p:ext uri="{BB962C8B-B14F-4D97-AF65-F5344CB8AC3E}">
        <p14:creationId xmlns:p14="http://schemas.microsoft.com/office/powerpoint/2010/main" val="3510216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A93B0E-C86D-63DD-5B36-058D8941879D}"/>
              </a:ext>
            </a:extLst>
          </p:cNvPr>
          <p:cNvSpPr>
            <a:spLocks noGrp="1"/>
          </p:cNvSpPr>
          <p:nvPr>
            <p:ph type="dt" sz="half" idx="10"/>
          </p:nvPr>
        </p:nvSpPr>
        <p:spPr/>
        <p:txBody>
          <a:bodyPr/>
          <a:lstStyle/>
          <a:p>
            <a:fld id="{1AAFECA1-B114-41DE-8A01-3C6B647F4B64}" type="datetimeFigureOut">
              <a:rPr lang="en-US" smtClean="0"/>
              <a:t>3/6/2025</a:t>
            </a:fld>
            <a:endParaRPr lang="en-US"/>
          </a:p>
        </p:txBody>
      </p:sp>
      <p:sp>
        <p:nvSpPr>
          <p:cNvPr id="3" name="Footer Placeholder 2">
            <a:extLst>
              <a:ext uri="{FF2B5EF4-FFF2-40B4-BE49-F238E27FC236}">
                <a16:creationId xmlns:a16="http://schemas.microsoft.com/office/drawing/2014/main" id="{561ED5E3-D9DD-9C1A-8A57-CD63BDFCEF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4DDB59-4495-CD80-A9DB-6C2E195030F0}"/>
              </a:ext>
            </a:extLst>
          </p:cNvPr>
          <p:cNvSpPr>
            <a:spLocks noGrp="1"/>
          </p:cNvSpPr>
          <p:nvPr>
            <p:ph type="sldNum" sz="quarter" idx="12"/>
          </p:nvPr>
        </p:nvSpPr>
        <p:spPr/>
        <p:txBody>
          <a:bodyPr/>
          <a:lstStyle/>
          <a:p>
            <a:fld id="{67A2C5C0-6B65-4613-8811-60DA9AB45F36}" type="slidenum">
              <a:rPr lang="en-US" smtClean="0"/>
              <a:t>‹#›</a:t>
            </a:fld>
            <a:endParaRPr lang="en-US"/>
          </a:p>
        </p:txBody>
      </p:sp>
    </p:spTree>
    <p:extLst>
      <p:ext uri="{BB962C8B-B14F-4D97-AF65-F5344CB8AC3E}">
        <p14:creationId xmlns:p14="http://schemas.microsoft.com/office/powerpoint/2010/main" val="174402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FB8B3-A577-B115-DDCF-8DCD750AF8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16155B-A2BF-228A-6A4F-F1A6774A26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505B1E-A045-F8FC-D4B7-E9DFC1042A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6B2B2E-6860-1B82-30E0-8722EAA4E5C6}"/>
              </a:ext>
            </a:extLst>
          </p:cNvPr>
          <p:cNvSpPr>
            <a:spLocks noGrp="1"/>
          </p:cNvSpPr>
          <p:nvPr>
            <p:ph type="dt" sz="half" idx="10"/>
          </p:nvPr>
        </p:nvSpPr>
        <p:spPr/>
        <p:txBody>
          <a:bodyPr/>
          <a:lstStyle/>
          <a:p>
            <a:fld id="{1AAFECA1-B114-41DE-8A01-3C6B647F4B64}" type="datetimeFigureOut">
              <a:rPr lang="en-US" smtClean="0"/>
              <a:t>3/6/2025</a:t>
            </a:fld>
            <a:endParaRPr lang="en-US"/>
          </a:p>
        </p:txBody>
      </p:sp>
      <p:sp>
        <p:nvSpPr>
          <p:cNvPr id="6" name="Footer Placeholder 5">
            <a:extLst>
              <a:ext uri="{FF2B5EF4-FFF2-40B4-BE49-F238E27FC236}">
                <a16:creationId xmlns:a16="http://schemas.microsoft.com/office/drawing/2014/main" id="{0FA50ACB-E6E1-1ABD-BE59-C81B793670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6889C4-69E8-E383-2223-020295087B29}"/>
              </a:ext>
            </a:extLst>
          </p:cNvPr>
          <p:cNvSpPr>
            <a:spLocks noGrp="1"/>
          </p:cNvSpPr>
          <p:nvPr>
            <p:ph type="sldNum" sz="quarter" idx="12"/>
          </p:nvPr>
        </p:nvSpPr>
        <p:spPr/>
        <p:txBody>
          <a:bodyPr/>
          <a:lstStyle/>
          <a:p>
            <a:fld id="{67A2C5C0-6B65-4613-8811-60DA9AB45F36}" type="slidenum">
              <a:rPr lang="en-US" smtClean="0"/>
              <a:t>‹#›</a:t>
            </a:fld>
            <a:endParaRPr lang="en-US"/>
          </a:p>
        </p:txBody>
      </p:sp>
    </p:spTree>
    <p:extLst>
      <p:ext uri="{BB962C8B-B14F-4D97-AF65-F5344CB8AC3E}">
        <p14:creationId xmlns:p14="http://schemas.microsoft.com/office/powerpoint/2010/main" val="86033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A2DC-E3BD-9FB6-C87D-AF8D3492E4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FCF7DD-4B54-6C88-3954-4552296E13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1D07C0-EE2D-76B9-7D2A-6929709CDA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7438F0-11A3-D767-ED1A-EC81F83E6D37}"/>
              </a:ext>
            </a:extLst>
          </p:cNvPr>
          <p:cNvSpPr>
            <a:spLocks noGrp="1"/>
          </p:cNvSpPr>
          <p:nvPr>
            <p:ph type="dt" sz="half" idx="10"/>
          </p:nvPr>
        </p:nvSpPr>
        <p:spPr/>
        <p:txBody>
          <a:bodyPr/>
          <a:lstStyle/>
          <a:p>
            <a:fld id="{1AAFECA1-B114-41DE-8A01-3C6B647F4B64}" type="datetimeFigureOut">
              <a:rPr lang="en-US" smtClean="0"/>
              <a:t>3/6/2025</a:t>
            </a:fld>
            <a:endParaRPr lang="en-US"/>
          </a:p>
        </p:txBody>
      </p:sp>
      <p:sp>
        <p:nvSpPr>
          <p:cNvPr id="6" name="Footer Placeholder 5">
            <a:extLst>
              <a:ext uri="{FF2B5EF4-FFF2-40B4-BE49-F238E27FC236}">
                <a16:creationId xmlns:a16="http://schemas.microsoft.com/office/drawing/2014/main" id="{73745754-74A4-0E93-1A59-5498D84BC6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B3277B-248F-9F08-B7C8-1614CF12557E}"/>
              </a:ext>
            </a:extLst>
          </p:cNvPr>
          <p:cNvSpPr>
            <a:spLocks noGrp="1"/>
          </p:cNvSpPr>
          <p:nvPr>
            <p:ph type="sldNum" sz="quarter" idx="12"/>
          </p:nvPr>
        </p:nvSpPr>
        <p:spPr/>
        <p:txBody>
          <a:bodyPr/>
          <a:lstStyle/>
          <a:p>
            <a:fld id="{67A2C5C0-6B65-4613-8811-60DA9AB45F36}" type="slidenum">
              <a:rPr lang="en-US" smtClean="0"/>
              <a:t>‹#›</a:t>
            </a:fld>
            <a:endParaRPr lang="en-US"/>
          </a:p>
        </p:txBody>
      </p:sp>
    </p:spTree>
    <p:extLst>
      <p:ext uri="{BB962C8B-B14F-4D97-AF65-F5344CB8AC3E}">
        <p14:creationId xmlns:p14="http://schemas.microsoft.com/office/powerpoint/2010/main" val="1101540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5734FF-E7FE-6BFC-363E-8A965F0BFD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5193C9-3244-132A-37EA-3F5EE15E55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E72C0-A1F1-2D46-67B7-11F9DB34F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AFECA1-B114-41DE-8A01-3C6B647F4B64}" type="datetimeFigureOut">
              <a:rPr lang="en-US" smtClean="0"/>
              <a:t>3/6/2025</a:t>
            </a:fld>
            <a:endParaRPr lang="en-US"/>
          </a:p>
        </p:txBody>
      </p:sp>
      <p:sp>
        <p:nvSpPr>
          <p:cNvPr id="5" name="Footer Placeholder 4">
            <a:extLst>
              <a:ext uri="{FF2B5EF4-FFF2-40B4-BE49-F238E27FC236}">
                <a16:creationId xmlns:a16="http://schemas.microsoft.com/office/drawing/2014/main" id="{40AE5415-C8F5-42BA-AF7A-DA52A2FBC8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3081C9B-C579-DD1D-79D0-2106546A6C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A2C5C0-6B65-4613-8811-60DA9AB45F36}" type="slidenum">
              <a:rPr lang="en-US" smtClean="0"/>
              <a:t>‹#›</a:t>
            </a:fld>
            <a:endParaRPr lang="en-US"/>
          </a:p>
        </p:txBody>
      </p:sp>
    </p:spTree>
    <p:extLst>
      <p:ext uri="{BB962C8B-B14F-4D97-AF65-F5344CB8AC3E}">
        <p14:creationId xmlns:p14="http://schemas.microsoft.com/office/powerpoint/2010/main" val="3009103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4E68339-1B90-44F9-BCC4-4600A6E24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22">
            <a:extLst>
              <a:ext uri="{FF2B5EF4-FFF2-40B4-BE49-F238E27FC236}">
                <a16:creationId xmlns:a16="http://schemas.microsoft.com/office/drawing/2014/main" id="{872620E9-8809-9A2B-D238-FBFBF6700D46}"/>
              </a:ext>
            </a:extLst>
          </p:cNvPr>
          <p:cNvSpPr>
            <a:spLocks noGrp="1"/>
          </p:cNvSpPr>
          <p:nvPr>
            <p:ph type="ctrTitle"/>
          </p:nvPr>
        </p:nvSpPr>
        <p:spPr>
          <a:xfrm>
            <a:off x="1525712" y="2400475"/>
            <a:ext cx="9142288" cy="2068222"/>
          </a:xfrm>
        </p:spPr>
        <p:txBody>
          <a:bodyPr>
            <a:normAutofit/>
          </a:bodyPr>
          <a:lstStyle/>
          <a:p>
            <a:r>
              <a:rPr lang="en-US" sz="4400" dirty="0"/>
              <a:t>Big Mountain Resort: Data-Driven Pricing Strategy</a:t>
            </a:r>
            <a:br>
              <a:rPr lang="en-US" sz="4400" dirty="0"/>
            </a:br>
            <a:endParaRPr lang="en-US" sz="4400" dirty="0"/>
          </a:p>
        </p:txBody>
      </p:sp>
      <p:sp>
        <p:nvSpPr>
          <p:cNvPr id="24" name="Subtitle 23">
            <a:extLst>
              <a:ext uri="{FF2B5EF4-FFF2-40B4-BE49-F238E27FC236}">
                <a16:creationId xmlns:a16="http://schemas.microsoft.com/office/drawing/2014/main" id="{DEF073F4-4AD5-18ED-627C-611752D0E91C}"/>
              </a:ext>
            </a:extLst>
          </p:cNvPr>
          <p:cNvSpPr>
            <a:spLocks noGrp="1"/>
          </p:cNvSpPr>
          <p:nvPr>
            <p:ph type="subTitle" idx="1"/>
          </p:nvPr>
        </p:nvSpPr>
        <p:spPr>
          <a:xfrm>
            <a:off x="2511706" y="4409316"/>
            <a:ext cx="8995458" cy="1470623"/>
          </a:xfrm>
        </p:spPr>
        <p:txBody>
          <a:bodyPr>
            <a:normAutofit/>
          </a:bodyPr>
          <a:lstStyle/>
          <a:p>
            <a:r>
              <a:rPr lang="en-US" dirty="0"/>
              <a:t>Optimizing Ticket Prices and Investments for Sustainable Growth</a:t>
            </a:r>
          </a:p>
          <a:p>
            <a:endParaRPr lang="en-US" dirty="0"/>
          </a:p>
          <a:p>
            <a:r>
              <a:rPr lang="en-US" dirty="0"/>
              <a:t>Mesfin Kebede</a:t>
            </a:r>
          </a:p>
        </p:txBody>
      </p:sp>
      <p:pic>
        <p:nvPicPr>
          <p:cNvPr id="28" name="Graphic 27" descr="Mountains">
            <a:extLst>
              <a:ext uri="{FF2B5EF4-FFF2-40B4-BE49-F238E27FC236}">
                <a16:creationId xmlns:a16="http://schemas.microsoft.com/office/drawing/2014/main" id="{E19B4845-509D-E8B4-CEB4-49C8BA2F5D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58070" y="1133637"/>
            <a:ext cx="1075860" cy="1075860"/>
          </a:xfrm>
          <a:prstGeom prst="rect">
            <a:avLst/>
          </a:prstGeom>
        </p:spPr>
      </p:pic>
    </p:spTree>
    <p:extLst>
      <p:ext uri="{BB962C8B-B14F-4D97-AF65-F5344CB8AC3E}">
        <p14:creationId xmlns:p14="http://schemas.microsoft.com/office/powerpoint/2010/main" val="1058803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16975-4DD0-5986-BEF0-FC1C2D261090}"/>
              </a:ext>
            </a:extLst>
          </p:cNvPr>
          <p:cNvSpPr>
            <a:spLocks noGrp="1"/>
          </p:cNvSpPr>
          <p:nvPr>
            <p:ph type="title"/>
          </p:nvPr>
        </p:nvSpPr>
        <p:spPr>
          <a:xfrm>
            <a:off x="876693" y="741391"/>
            <a:ext cx="3455821" cy="1616203"/>
          </a:xfrm>
        </p:spPr>
        <p:txBody>
          <a:bodyPr anchor="b">
            <a:normAutofit/>
          </a:bodyPr>
          <a:lstStyle/>
          <a:p>
            <a:r>
              <a:rPr lang="en-US" sz="2200" b="1" dirty="0"/>
              <a:t>The Problem – Lost Revenue Due to Underpricing</a:t>
            </a:r>
            <a:br>
              <a:rPr lang="en-US" sz="2200" b="1" dirty="0"/>
            </a:br>
            <a:br>
              <a:rPr lang="en-US" sz="2200" b="1" dirty="0"/>
            </a:br>
            <a:endParaRPr lang="en-US" sz="2200" dirty="0"/>
          </a:p>
        </p:txBody>
      </p:sp>
      <p:sp>
        <p:nvSpPr>
          <p:cNvPr id="3" name="Content Placeholder 2">
            <a:extLst>
              <a:ext uri="{FF2B5EF4-FFF2-40B4-BE49-F238E27FC236}">
                <a16:creationId xmlns:a16="http://schemas.microsoft.com/office/drawing/2014/main" id="{711374E5-46BB-79F1-FAC2-368B21ACE01E}"/>
              </a:ext>
            </a:extLst>
          </p:cNvPr>
          <p:cNvSpPr>
            <a:spLocks noGrp="1"/>
          </p:cNvSpPr>
          <p:nvPr>
            <p:ph idx="1"/>
          </p:nvPr>
        </p:nvSpPr>
        <p:spPr>
          <a:xfrm>
            <a:off x="876693" y="2533476"/>
            <a:ext cx="3455821" cy="3447832"/>
          </a:xfrm>
        </p:spPr>
        <p:txBody>
          <a:bodyPr anchor="t">
            <a:normAutofit/>
          </a:bodyPr>
          <a:lstStyle/>
          <a:p>
            <a:pPr marL="0" indent="0">
              <a:buNone/>
            </a:pPr>
            <a:r>
              <a:rPr lang="en-US" sz="1700" b="1" dirty="0"/>
              <a:t>Big Mountain is Leaving Money on the Table</a:t>
            </a:r>
          </a:p>
          <a:p>
            <a:pPr>
              <a:buFont typeface="Arial" panose="020B0604020202020204" pitchFamily="34" charset="0"/>
              <a:buChar char="•"/>
            </a:pPr>
            <a:r>
              <a:rPr lang="en-US" sz="1700" b="1" dirty="0"/>
              <a:t>Current ticket price:</a:t>
            </a:r>
            <a:r>
              <a:rPr lang="en-US" sz="1700" dirty="0"/>
              <a:t> $81</a:t>
            </a:r>
          </a:p>
          <a:p>
            <a:pPr>
              <a:buFont typeface="Arial" panose="020B0604020202020204" pitchFamily="34" charset="0"/>
              <a:buChar char="•"/>
            </a:pPr>
            <a:r>
              <a:rPr lang="en-US" sz="1700" b="1" dirty="0"/>
              <a:t>Market-supported price:</a:t>
            </a:r>
            <a:r>
              <a:rPr lang="en-US" sz="1700" dirty="0"/>
              <a:t> $95.87</a:t>
            </a:r>
          </a:p>
          <a:p>
            <a:pPr>
              <a:buFont typeface="Arial" panose="020B0604020202020204" pitchFamily="34" charset="0"/>
              <a:buChar char="•"/>
            </a:pPr>
            <a:r>
              <a:rPr lang="en-US" sz="1700" b="1" dirty="0"/>
              <a:t>Lost revenue opportunity</a:t>
            </a:r>
            <a:endParaRPr lang="en-US" sz="1700" dirty="0"/>
          </a:p>
          <a:p>
            <a:pPr>
              <a:buFont typeface="Arial" panose="020B0604020202020204" pitchFamily="34" charset="0"/>
              <a:buChar char="•"/>
            </a:pPr>
            <a:r>
              <a:rPr lang="en-US" sz="1700" b="1" dirty="0"/>
              <a:t>Why it matters:</a:t>
            </a:r>
            <a:r>
              <a:rPr lang="en-US" sz="1700" dirty="0"/>
              <a:t> Revenue potential is being missed.</a:t>
            </a:r>
          </a:p>
          <a:p>
            <a:pPr marL="0" indent="0">
              <a:buNone/>
            </a:pPr>
            <a:r>
              <a:rPr lang="en-US" sz="1700" dirty="0"/>
              <a:t>🔹 </a:t>
            </a:r>
            <a:r>
              <a:rPr lang="en-US" sz="1700" i="1" dirty="0"/>
              <a:t>How can we capture this untapped value without losing customers?</a:t>
            </a:r>
            <a:endParaRPr lang="en-US" sz="1700" dirty="0"/>
          </a:p>
          <a:p>
            <a:endParaRPr lang="en-US" sz="1700" dirty="0"/>
          </a:p>
        </p:txBody>
      </p:sp>
      <p:pic>
        <p:nvPicPr>
          <p:cNvPr id="5" name="Picture 4" descr="A graph of a price comparison&#10;&#10;AI-generated content may be incorrect.">
            <a:extLst>
              <a:ext uri="{FF2B5EF4-FFF2-40B4-BE49-F238E27FC236}">
                <a16:creationId xmlns:a16="http://schemas.microsoft.com/office/drawing/2014/main" id="{FE8862B6-23D7-DEAC-C83D-C3D7F766E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7672" y="1349131"/>
            <a:ext cx="6389346" cy="4169048"/>
          </a:xfrm>
          <a:prstGeom prst="rect">
            <a:avLst/>
          </a:prstGeom>
        </p:spPr>
      </p:pic>
      <p:grpSp>
        <p:nvGrpSpPr>
          <p:cNvPr id="66" name="Group 65">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67" name="Rectangle 66">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08339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2EF58-DE57-3141-CE87-BCD847CD6078}"/>
              </a:ext>
            </a:extLst>
          </p:cNvPr>
          <p:cNvSpPr>
            <a:spLocks noGrp="1"/>
          </p:cNvSpPr>
          <p:nvPr>
            <p:ph type="title"/>
          </p:nvPr>
        </p:nvSpPr>
        <p:spPr>
          <a:xfrm>
            <a:off x="876693" y="741391"/>
            <a:ext cx="3455821" cy="1616203"/>
          </a:xfrm>
        </p:spPr>
        <p:txBody>
          <a:bodyPr anchor="b">
            <a:normAutofit/>
          </a:bodyPr>
          <a:lstStyle/>
          <a:p>
            <a:r>
              <a:rPr lang="en-US" sz="2700" b="1"/>
              <a:t>What Drives Ticket Prices?</a:t>
            </a:r>
            <a:br>
              <a:rPr lang="en-US" sz="2700" b="1"/>
            </a:br>
            <a:br>
              <a:rPr lang="en-US" sz="2700" b="1"/>
            </a:br>
            <a:endParaRPr lang="en-US" sz="2700"/>
          </a:p>
        </p:txBody>
      </p:sp>
      <p:sp>
        <p:nvSpPr>
          <p:cNvPr id="3" name="Content Placeholder 2">
            <a:extLst>
              <a:ext uri="{FF2B5EF4-FFF2-40B4-BE49-F238E27FC236}">
                <a16:creationId xmlns:a16="http://schemas.microsoft.com/office/drawing/2014/main" id="{971212C1-AFD8-1137-9124-FE5E0CD8D612}"/>
              </a:ext>
            </a:extLst>
          </p:cNvPr>
          <p:cNvSpPr>
            <a:spLocks noGrp="1"/>
          </p:cNvSpPr>
          <p:nvPr>
            <p:ph idx="1"/>
          </p:nvPr>
        </p:nvSpPr>
        <p:spPr>
          <a:xfrm>
            <a:off x="876693" y="2533476"/>
            <a:ext cx="3455821" cy="3447832"/>
          </a:xfrm>
        </p:spPr>
        <p:txBody>
          <a:bodyPr anchor="t">
            <a:normAutofit/>
          </a:bodyPr>
          <a:lstStyle/>
          <a:p>
            <a:pPr marL="0" indent="0">
              <a:buNone/>
            </a:pPr>
            <a:r>
              <a:rPr lang="en-US" sz="2000" b="1" dirty="0"/>
              <a:t>Some Resort Features Drive Pricing More Than Others</a:t>
            </a:r>
          </a:p>
          <a:p>
            <a:pPr>
              <a:buFont typeface="Arial" panose="020B0604020202020204" pitchFamily="34" charset="0"/>
              <a:buChar char="•"/>
            </a:pPr>
            <a:r>
              <a:rPr lang="en-US" sz="2000" b="1" dirty="0"/>
              <a:t>Top 4 Pricing Factors:</a:t>
            </a:r>
            <a:endParaRPr lang="en-US" sz="2000" dirty="0"/>
          </a:p>
          <a:p>
            <a:pPr marL="742950" lvl="1" indent="-285750">
              <a:buFont typeface="Arial" panose="020B0604020202020204" pitchFamily="34" charset="0"/>
              <a:buChar char="•"/>
            </a:pPr>
            <a:r>
              <a:rPr lang="en-US" sz="2000" dirty="0"/>
              <a:t>Fast Quads 🚠</a:t>
            </a:r>
          </a:p>
          <a:p>
            <a:pPr marL="742950" lvl="1" indent="-285750">
              <a:buFont typeface="Arial" panose="020B0604020202020204" pitchFamily="34" charset="0"/>
              <a:buChar char="•"/>
            </a:pPr>
            <a:r>
              <a:rPr lang="en-US" sz="2000" dirty="0"/>
              <a:t>Number of Runs 🏔</a:t>
            </a:r>
          </a:p>
          <a:p>
            <a:pPr marL="742950" lvl="1" indent="-285750">
              <a:buFont typeface="Arial" panose="020B0604020202020204" pitchFamily="34" charset="0"/>
              <a:buChar char="•"/>
            </a:pPr>
            <a:r>
              <a:rPr lang="en-US" sz="2000" dirty="0"/>
              <a:t>Vertical Drop 📉</a:t>
            </a:r>
          </a:p>
          <a:p>
            <a:pPr marL="742950" lvl="1" indent="-285750">
              <a:buFont typeface="Arial" panose="020B0604020202020204" pitchFamily="34" charset="0"/>
              <a:buChar char="•"/>
            </a:pPr>
            <a:r>
              <a:rPr lang="en-US" sz="2000" dirty="0"/>
              <a:t>Annual Snowfall ❄️</a:t>
            </a:r>
          </a:p>
          <a:p>
            <a:pPr marL="0" indent="0">
              <a:buNone/>
            </a:pPr>
            <a:r>
              <a:rPr lang="en-US" sz="2000" dirty="0"/>
              <a:t>🔹 </a:t>
            </a:r>
            <a:r>
              <a:rPr lang="en-US" sz="2000" i="1" dirty="0"/>
              <a:t>Investing in the right areas will increase pricing power.</a:t>
            </a:r>
            <a:endParaRPr lang="en-US" sz="2000" dirty="0"/>
          </a:p>
          <a:p>
            <a:endParaRPr lang="en-US" sz="2000" dirty="0"/>
          </a:p>
        </p:txBody>
      </p:sp>
      <p:pic>
        <p:nvPicPr>
          <p:cNvPr id="5" name="Picture 4" descr="A graph with blue and white text&#10;&#10;AI-generated content may be incorrect.">
            <a:extLst>
              <a:ext uri="{FF2B5EF4-FFF2-40B4-BE49-F238E27FC236}">
                <a16:creationId xmlns:a16="http://schemas.microsoft.com/office/drawing/2014/main" id="{92327D22-76B2-E4C1-1ED4-0A37AA8FA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7672" y="981744"/>
            <a:ext cx="6389346" cy="4903822"/>
          </a:xfrm>
          <a:prstGeom prst="rect">
            <a:avLst/>
          </a:prstGeom>
        </p:spPr>
      </p:pic>
      <p:grpSp>
        <p:nvGrpSpPr>
          <p:cNvPr id="19" name="Group 1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0" name="Rectangle 1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0884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D118A-36E9-97B5-C74B-C4A11D187422}"/>
              </a:ext>
            </a:extLst>
          </p:cNvPr>
          <p:cNvSpPr>
            <a:spLocks noGrp="1"/>
          </p:cNvSpPr>
          <p:nvPr>
            <p:ph type="title"/>
          </p:nvPr>
        </p:nvSpPr>
        <p:spPr>
          <a:xfrm>
            <a:off x="876693" y="741391"/>
            <a:ext cx="3455821" cy="1616203"/>
          </a:xfrm>
        </p:spPr>
        <p:txBody>
          <a:bodyPr anchor="b">
            <a:normAutofit/>
          </a:bodyPr>
          <a:lstStyle/>
          <a:p>
            <a:r>
              <a:rPr lang="en-US" sz="2700" b="1"/>
              <a:t>Impact of Facility Changes on Pricing</a:t>
            </a:r>
            <a:br>
              <a:rPr lang="en-US" sz="2700" b="1"/>
            </a:br>
            <a:br>
              <a:rPr lang="en-US" sz="2700" b="1"/>
            </a:br>
            <a:endParaRPr lang="en-US" sz="2700"/>
          </a:p>
        </p:txBody>
      </p:sp>
      <p:sp>
        <p:nvSpPr>
          <p:cNvPr id="3" name="Content Placeholder 2">
            <a:extLst>
              <a:ext uri="{FF2B5EF4-FFF2-40B4-BE49-F238E27FC236}">
                <a16:creationId xmlns:a16="http://schemas.microsoft.com/office/drawing/2014/main" id="{CC5EA92A-DD68-D168-26DC-C3E9FE524FB8}"/>
              </a:ext>
            </a:extLst>
          </p:cNvPr>
          <p:cNvSpPr>
            <a:spLocks noGrp="1"/>
          </p:cNvSpPr>
          <p:nvPr>
            <p:ph idx="1"/>
          </p:nvPr>
        </p:nvSpPr>
        <p:spPr>
          <a:xfrm>
            <a:off x="876693" y="2533476"/>
            <a:ext cx="3455821" cy="3447832"/>
          </a:xfrm>
        </p:spPr>
        <p:txBody>
          <a:bodyPr anchor="t">
            <a:normAutofit/>
          </a:bodyPr>
          <a:lstStyle/>
          <a:p>
            <a:pPr marL="0" indent="0">
              <a:buNone/>
            </a:pPr>
            <a:r>
              <a:rPr lang="en-US" sz="1300" b="1"/>
              <a:t>What Happens When We Make Changes?</a:t>
            </a:r>
          </a:p>
          <a:p>
            <a:r>
              <a:rPr lang="en-US" sz="1300" b="1"/>
              <a:t>Adding a Chair Lift:</a:t>
            </a:r>
            <a:endParaRPr lang="en-US" sz="1300"/>
          </a:p>
          <a:p>
            <a:pPr marL="742950" lvl="1" indent="-285750"/>
            <a:r>
              <a:rPr lang="en-US" sz="1300"/>
              <a:t>Supports a </a:t>
            </a:r>
            <a:r>
              <a:rPr lang="en-US" sz="1300" b="1"/>
              <a:t>$1.99 ticket price increase</a:t>
            </a:r>
            <a:endParaRPr lang="en-US" sz="1300"/>
          </a:p>
          <a:p>
            <a:pPr marL="742950" lvl="1" indent="-285750"/>
            <a:r>
              <a:rPr lang="en-US" sz="1300"/>
              <a:t>Increases </a:t>
            </a:r>
            <a:r>
              <a:rPr lang="en-US" sz="1300" b="1"/>
              <a:t>seasonal revenue by ~$3.47M</a:t>
            </a:r>
            <a:endParaRPr lang="en-US" sz="1300"/>
          </a:p>
          <a:p>
            <a:r>
              <a:rPr lang="en-US" sz="1300" b="1"/>
              <a:t>Closing Runs:</a:t>
            </a:r>
            <a:endParaRPr lang="en-US" sz="1300"/>
          </a:p>
          <a:p>
            <a:pPr marL="742950" lvl="1" indent="-285750"/>
            <a:r>
              <a:rPr lang="en-US" sz="1300" b="1"/>
              <a:t>Closing up to 5 runs</a:t>
            </a:r>
            <a:r>
              <a:rPr lang="en-US" sz="1300"/>
              <a:t> = No major impact.</a:t>
            </a:r>
          </a:p>
          <a:p>
            <a:pPr marL="742950" lvl="1" indent="-285750"/>
            <a:r>
              <a:rPr lang="en-US" sz="1300" b="1"/>
              <a:t>Closing 6+ runs</a:t>
            </a:r>
            <a:r>
              <a:rPr lang="en-US" sz="1300"/>
              <a:t> = Significant ticket price drop.</a:t>
            </a:r>
          </a:p>
          <a:p>
            <a:pPr marL="0" indent="0">
              <a:buNone/>
            </a:pPr>
            <a:r>
              <a:rPr lang="en-US" sz="1300"/>
              <a:t>🔹 </a:t>
            </a:r>
            <a:r>
              <a:rPr lang="en-US" sz="1300" i="1"/>
              <a:t>Carefully selecting facility changes ensures revenue growth.</a:t>
            </a:r>
            <a:endParaRPr lang="en-US" sz="1300"/>
          </a:p>
          <a:p>
            <a:pPr marL="0" indent="0">
              <a:buNone/>
            </a:pPr>
            <a:r>
              <a:rPr lang="en-US" sz="1300" i="1"/>
              <a:t>revenue growth.</a:t>
            </a:r>
            <a:endParaRPr lang="en-US" sz="1300"/>
          </a:p>
          <a:p>
            <a:endParaRPr lang="en-US" sz="1300"/>
          </a:p>
        </p:txBody>
      </p:sp>
      <p:pic>
        <p:nvPicPr>
          <p:cNvPr id="5" name="Picture 4" descr="A graph of a graph of a price&#10;&#10;AI-generated content may be incorrect.">
            <a:extLst>
              <a:ext uri="{FF2B5EF4-FFF2-40B4-BE49-F238E27FC236}">
                <a16:creationId xmlns:a16="http://schemas.microsoft.com/office/drawing/2014/main" id="{6922D361-87A1-FCD5-D73D-FC40C3747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7672" y="1772425"/>
            <a:ext cx="6389346" cy="3322460"/>
          </a:xfrm>
          <a:prstGeom prst="rect">
            <a:avLst/>
          </a:prstGeom>
        </p:spPr>
      </p:pic>
      <p:grpSp>
        <p:nvGrpSpPr>
          <p:cNvPr id="21" name="Group 2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2" name="Rectangle 2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79309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8E13-6A2B-F72A-2452-E71EAF88720A}"/>
              </a:ext>
            </a:extLst>
          </p:cNvPr>
          <p:cNvSpPr>
            <a:spLocks noGrp="1"/>
          </p:cNvSpPr>
          <p:nvPr>
            <p:ph type="title"/>
          </p:nvPr>
        </p:nvSpPr>
        <p:spPr/>
        <p:txBody>
          <a:bodyPr/>
          <a:lstStyle/>
          <a:p>
            <a:r>
              <a:rPr lang="en-US" b="1" dirty="0"/>
              <a:t>Competitive Positioning &amp; Market</a:t>
            </a:r>
            <a:br>
              <a:rPr lang="en-US" b="1" dirty="0"/>
            </a:br>
            <a:endParaRPr lang="en-US" dirty="0"/>
          </a:p>
        </p:txBody>
      </p:sp>
      <p:graphicFrame>
        <p:nvGraphicFramePr>
          <p:cNvPr id="10" name="Content Placeholder 2">
            <a:extLst>
              <a:ext uri="{FF2B5EF4-FFF2-40B4-BE49-F238E27FC236}">
                <a16:creationId xmlns:a16="http://schemas.microsoft.com/office/drawing/2014/main" id="{36DB222D-BE1A-2F3A-A885-F1A0E93CB587}"/>
              </a:ext>
            </a:extLst>
          </p:cNvPr>
          <p:cNvGraphicFramePr>
            <a:graphicFrameLocks noGrp="1"/>
          </p:cNvGraphicFramePr>
          <p:nvPr>
            <p:ph idx="1"/>
            <p:extLst>
              <p:ext uri="{D42A27DB-BD31-4B8C-83A1-F6EECF244321}">
                <p14:modId xmlns:p14="http://schemas.microsoft.com/office/powerpoint/2010/main" val="40930464"/>
              </p:ext>
            </p:extLst>
          </p:nvPr>
        </p:nvGraphicFramePr>
        <p:xfrm>
          <a:off x="838200" y="1782763"/>
          <a:ext cx="4692588" cy="3930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2">
            <a:extLst>
              <a:ext uri="{FF2B5EF4-FFF2-40B4-BE49-F238E27FC236}">
                <a16:creationId xmlns:a16="http://schemas.microsoft.com/office/drawing/2014/main" id="{316BB3A1-FA57-5097-CF57-6D92A54C7DB7}"/>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a:extLst>
              <a:ext uri="{FF2B5EF4-FFF2-40B4-BE49-F238E27FC236}">
                <a16:creationId xmlns:a16="http://schemas.microsoft.com/office/drawing/2014/main" id="{329293B0-C3F7-59D0-942E-B9041959A8E4}"/>
              </a:ext>
            </a:extLst>
          </p:cNvPr>
          <p:cNvSpPr>
            <a:spLocks noChangeArrowheads="1"/>
          </p:cNvSpPr>
          <p:nvPr/>
        </p:nvSpPr>
        <p:spPr bwMode="auto">
          <a:xfrm>
            <a:off x="0" y="473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descr="A chart with numbers and a red line&#10;&#10;AI-generated content may be incorrect.">
            <a:extLst>
              <a:ext uri="{FF2B5EF4-FFF2-40B4-BE49-F238E27FC236}">
                <a16:creationId xmlns:a16="http://schemas.microsoft.com/office/drawing/2014/main" id="{EADE648D-0232-5A13-D117-4E4B0928C1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30788" y="1145220"/>
            <a:ext cx="6320901" cy="5688317"/>
          </a:xfrm>
          <a:prstGeom prst="rect">
            <a:avLst/>
          </a:prstGeom>
        </p:spPr>
      </p:pic>
    </p:spTree>
    <p:extLst>
      <p:ext uri="{BB962C8B-B14F-4D97-AF65-F5344CB8AC3E}">
        <p14:creationId xmlns:p14="http://schemas.microsoft.com/office/powerpoint/2010/main" val="1818075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BEF9E-608B-9CA3-0910-B1D555F127D5}"/>
              </a:ext>
            </a:extLst>
          </p:cNvPr>
          <p:cNvSpPr>
            <a:spLocks noGrp="1"/>
          </p:cNvSpPr>
          <p:nvPr>
            <p:ph type="title"/>
          </p:nvPr>
        </p:nvSpPr>
        <p:spPr>
          <a:xfrm>
            <a:off x="876693" y="741391"/>
            <a:ext cx="3455821" cy="1616203"/>
          </a:xfrm>
        </p:spPr>
        <p:txBody>
          <a:bodyPr anchor="b">
            <a:normAutofit/>
          </a:bodyPr>
          <a:lstStyle/>
          <a:p>
            <a:r>
              <a:rPr lang="en-US" sz="2700" b="1"/>
              <a:t>The Recommendation – A Smarter Pricing Strategy</a:t>
            </a:r>
            <a:br>
              <a:rPr lang="en-US" sz="2700" b="1"/>
            </a:br>
            <a:endParaRPr lang="en-US" sz="2700"/>
          </a:p>
        </p:txBody>
      </p:sp>
      <p:sp>
        <p:nvSpPr>
          <p:cNvPr id="3" name="Content Placeholder 2">
            <a:extLst>
              <a:ext uri="{FF2B5EF4-FFF2-40B4-BE49-F238E27FC236}">
                <a16:creationId xmlns:a16="http://schemas.microsoft.com/office/drawing/2014/main" id="{70943C78-C123-6269-C539-ECC70A029AFE}"/>
              </a:ext>
            </a:extLst>
          </p:cNvPr>
          <p:cNvSpPr>
            <a:spLocks noGrp="1"/>
          </p:cNvSpPr>
          <p:nvPr>
            <p:ph idx="1"/>
          </p:nvPr>
        </p:nvSpPr>
        <p:spPr>
          <a:xfrm>
            <a:off x="876693" y="2533476"/>
            <a:ext cx="3455821" cy="3447832"/>
          </a:xfrm>
        </p:spPr>
        <p:txBody>
          <a:bodyPr anchor="t">
            <a:normAutofit/>
          </a:bodyPr>
          <a:lstStyle/>
          <a:p>
            <a:pPr marL="0" indent="0">
              <a:buNone/>
            </a:pPr>
            <a:r>
              <a:rPr lang="en-US" sz="1400" b="1" dirty="0"/>
              <a:t>What Should Big Mountain Do Next?</a:t>
            </a:r>
          </a:p>
          <a:p>
            <a:r>
              <a:rPr lang="en-US" sz="1400" dirty="0"/>
              <a:t>✔ </a:t>
            </a:r>
            <a:r>
              <a:rPr lang="en-US" sz="1400" b="1" dirty="0"/>
              <a:t>Gradually increase ticket prices to $95.87</a:t>
            </a:r>
            <a:r>
              <a:rPr lang="en-US" sz="1400" dirty="0"/>
              <a:t> while monitoring visitor response. </a:t>
            </a:r>
          </a:p>
          <a:p>
            <a:r>
              <a:rPr lang="en-US" sz="1400" dirty="0"/>
              <a:t>✔ </a:t>
            </a:r>
            <a:r>
              <a:rPr lang="en-US" sz="1400" b="1" dirty="0"/>
              <a:t>Invest in revenue-driving features</a:t>
            </a:r>
            <a:r>
              <a:rPr lang="en-US" sz="1400" dirty="0"/>
              <a:t> (fast quads, runs, vertical drop). </a:t>
            </a:r>
          </a:p>
          <a:p>
            <a:r>
              <a:rPr lang="en-US" sz="1400" dirty="0"/>
              <a:t>✔ </a:t>
            </a:r>
            <a:r>
              <a:rPr lang="en-US" sz="1400" b="1" dirty="0"/>
              <a:t>Avoid unnecessary expenses</a:t>
            </a:r>
            <a:r>
              <a:rPr lang="en-US" sz="1400" dirty="0"/>
              <a:t> (e.g., snowmaking expansion).</a:t>
            </a:r>
          </a:p>
          <a:p>
            <a:pPr marL="0" indent="0">
              <a:buNone/>
            </a:pPr>
            <a:endParaRPr lang="en-US" sz="1400" dirty="0"/>
          </a:p>
          <a:p>
            <a:pPr marL="0" indent="0">
              <a:buNone/>
            </a:pPr>
            <a:r>
              <a:rPr lang="en-US" sz="1400" dirty="0"/>
              <a:t>🔹 </a:t>
            </a:r>
            <a:r>
              <a:rPr lang="en-US" sz="1400" i="1" dirty="0"/>
              <a:t>This plan balances profitability and customer satisfaction.</a:t>
            </a:r>
            <a:endParaRPr lang="en-US" sz="1400" dirty="0"/>
          </a:p>
          <a:p>
            <a:endParaRPr lang="en-US" sz="1400" dirty="0"/>
          </a:p>
        </p:txBody>
      </p:sp>
      <p:pic>
        <p:nvPicPr>
          <p:cNvPr id="5" name="Picture 4" descr="A graph with blue and white text&#10;&#10;AI-generated content may be incorrect.">
            <a:extLst>
              <a:ext uri="{FF2B5EF4-FFF2-40B4-BE49-F238E27FC236}">
                <a16:creationId xmlns:a16="http://schemas.microsoft.com/office/drawing/2014/main" id="{404449F7-D0EF-20A8-B2E0-D0C3FC069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7672" y="981744"/>
            <a:ext cx="6389346" cy="4903822"/>
          </a:xfrm>
          <a:prstGeom prst="rect">
            <a:avLst/>
          </a:prstGeom>
        </p:spPr>
      </p:pic>
      <p:grpSp>
        <p:nvGrpSpPr>
          <p:cNvPr id="26" name="Group 25">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7" name="Rectangle 26">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06486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99B7-9A74-E4A3-A7EE-30864F8D7C14}"/>
              </a:ext>
            </a:extLst>
          </p:cNvPr>
          <p:cNvSpPr>
            <a:spLocks noGrp="1"/>
          </p:cNvSpPr>
          <p:nvPr>
            <p:ph type="title"/>
          </p:nvPr>
        </p:nvSpPr>
        <p:spPr>
          <a:xfrm>
            <a:off x="838200" y="365125"/>
            <a:ext cx="5837808" cy="1381125"/>
          </a:xfrm>
        </p:spPr>
        <p:txBody>
          <a:bodyPr/>
          <a:lstStyle/>
          <a:p>
            <a:r>
              <a:rPr lang="en-US" b="1" dirty="0"/>
              <a:t>Summary &amp; Next Steps</a:t>
            </a:r>
            <a:br>
              <a:rPr lang="en-US" b="1" dirty="0"/>
            </a:br>
            <a:endParaRPr lang="en-US" dirty="0"/>
          </a:p>
        </p:txBody>
      </p:sp>
      <p:graphicFrame>
        <p:nvGraphicFramePr>
          <p:cNvPr id="8" name="Content Placeholder 2">
            <a:extLst>
              <a:ext uri="{FF2B5EF4-FFF2-40B4-BE49-F238E27FC236}">
                <a16:creationId xmlns:a16="http://schemas.microsoft.com/office/drawing/2014/main" id="{3B0F03E2-47B2-CFEA-7B30-DC8276D8B408}"/>
              </a:ext>
            </a:extLst>
          </p:cNvPr>
          <p:cNvGraphicFramePr>
            <a:graphicFrameLocks noGrp="1"/>
          </p:cNvGraphicFramePr>
          <p:nvPr>
            <p:ph idx="1"/>
            <p:extLst>
              <p:ext uri="{D42A27DB-BD31-4B8C-83A1-F6EECF244321}">
                <p14:modId xmlns:p14="http://schemas.microsoft.com/office/powerpoint/2010/main" val="1826640180"/>
              </p:ext>
            </p:extLst>
          </p:nvPr>
        </p:nvGraphicFramePr>
        <p:xfrm>
          <a:off x="838200" y="1825625"/>
          <a:ext cx="9601940" cy="42111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2">
            <a:extLst>
              <a:ext uri="{FF2B5EF4-FFF2-40B4-BE49-F238E27FC236}">
                <a16:creationId xmlns:a16="http://schemas.microsoft.com/office/drawing/2014/main" id="{929A1677-1A60-0456-CC2B-53C757ADC1C7}"/>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a:extLst>
              <a:ext uri="{FF2B5EF4-FFF2-40B4-BE49-F238E27FC236}">
                <a16:creationId xmlns:a16="http://schemas.microsoft.com/office/drawing/2014/main" id="{1A9E5D2E-6848-3FB7-8516-4FB58D892D9E}"/>
              </a:ext>
            </a:extLst>
          </p:cNvPr>
          <p:cNvSpPr>
            <a:spLocks noChangeArrowheads="1"/>
          </p:cNvSpPr>
          <p:nvPr/>
        </p:nvSpPr>
        <p:spPr bwMode="auto">
          <a:xfrm>
            <a:off x="0" y="473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6875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D662B-351B-424D-815B-C5C853933888}"/>
              </a:ext>
            </a:extLst>
          </p:cNvPr>
          <p:cNvSpPr>
            <a:spLocks noGrp="1"/>
          </p:cNvSpPr>
          <p:nvPr>
            <p:ph type="title"/>
          </p:nvPr>
        </p:nvSpPr>
        <p:spPr>
          <a:xfrm>
            <a:off x="3849587" y="1445821"/>
            <a:ext cx="3415607" cy="2242738"/>
          </a:xfrm>
        </p:spPr>
        <p:txBody>
          <a:bodyPr>
            <a:normAutofit fontScale="90000"/>
          </a:bodyPr>
          <a:lstStyle/>
          <a:p>
            <a:pPr algn="ctr"/>
            <a:br>
              <a:rPr lang="en-US" altLang="en-US" i="1" dirty="0">
                <a:latin typeface="Arial" panose="020B0604020202020204" pitchFamily="34" charset="0"/>
              </a:rPr>
            </a:br>
            <a:br>
              <a:rPr kumimoji="0" lang="en-US" altLang="en-US" sz="4400" b="0" i="0" u="none" strike="noStrike" cap="none" normalizeH="0" baseline="0" dirty="0">
                <a:ln>
                  <a:noFill/>
                </a:ln>
                <a:solidFill>
                  <a:schemeClr val="tx1"/>
                </a:solidFill>
                <a:effectLst/>
                <a:latin typeface="Arial" panose="020B0604020202020204" pitchFamily="34" charset="0"/>
              </a:rPr>
            </a:br>
            <a:r>
              <a:rPr kumimoji="0" lang="en-US" altLang="en-US" sz="4400" b="1" i="0" u="none" strike="noStrike" cap="none" normalizeH="0" baseline="0" dirty="0">
                <a:ln>
                  <a:noFill/>
                </a:ln>
                <a:solidFill>
                  <a:schemeClr val="tx1"/>
                </a:solidFill>
                <a:effectLst/>
                <a:latin typeface="Arial" panose="020B0604020202020204" pitchFamily="34" charset="0"/>
              </a:rPr>
              <a:t>Thank You!</a:t>
            </a:r>
            <a:br>
              <a:rPr kumimoji="0" lang="en-US" altLang="en-US" sz="4400" b="1" i="0" u="none" strike="noStrike" cap="none" normalizeH="0" baseline="0" dirty="0">
                <a:ln>
                  <a:noFill/>
                </a:ln>
                <a:solidFill>
                  <a:schemeClr val="tx1"/>
                </a:solidFill>
                <a:effectLst/>
                <a:latin typeface="Arial" panose="020B0604020202020204" pitchFamily="34" charset="0"/>
              </a:rPr>
            </a:br>
            <a:br>
              <a:rPr kumimoji="0" lang="en-US" altLang="en-US" sz="4400" b="1" i="0" u="none" strike="noStrike" cap="none" normalizeH="0" baseline="0" dirty="0">
                <a:ln>
                  <a:noFill/>
                </a:ln>
                <a:solidFill>
                  <a:schemeClr val="tx1"/>
                </a:solidFill>
                <a:effectLst/>
                <a:latin typeface="Arial" panose="020B0604020202020204" pitchFamily="34" charset="0"/>
              </a:rPr>
            </a:br>
            <a:r>
              <a:rPr lang="en-US" altLang="en-US" dirty="0">
                <a:latin typeface="Arial" panose="020B0604020202020204" pitchFamily="34" charset="0"/>
              </a:rPr>
              <a:t>Questions?</a:t>
            </a:r>
            <a:br>
              <a:rPr kumimoji="0" lang="en-US" altLang="en-US" sz="4400" b="1" i="0" u="none" strike="noStrike" cap="none" normalizeH="0" baseline="0" dirty="0">
                <a:ln>
                  <a:noFill/>
                </a:ln>
                <a:solidFill>
                  <a:schemeClr val="tx1"/>
                </a:solidFill>
                <a:effectLst/>
                <a:latin typeface="Arial" panose="020B0604020202020204" pitchFamily="34" charset="0"/>
              </a:rPr>
            </a:br>
            <a:endParaRPr lang="en-US" dirty="0"/>
          </a:p>
        </p:txBody>
      </p:sp>
      <p:sp>
        <p:nvSpPr>
          <p:cNvPr id="4" name="Rectangle 1">
            <a:extLst>
              <a:ext uri="{FF2B5EF4-FFF2-40B4-BE49-F238E27FC236}">
                <a16:creationId xmlns:a16="http://schemas.microsoft.com/office/drawing/2014/main" id="{15AF32D1-E86E-CDBD-12B3-35DA65928C1B}"/>
              </a:ext>
            </a:extLst>
          </p:cNvPr>
          <p:cNvSpPr>
            <a:spLocks noChangeArrowheads="1"/>
          </p:cNvSpPr>
          <p:nvPr/>
        </p:nvSpPr>
        <p:spPr bwMode="auto">
          <a:xfrm>
            <a:off x="1695287" y="5257180"/>
            <a:ext cx="897033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Let’s make Big Mountain the top choice for skiers while maximizing profitability!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i="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E36A50C-2138-2DCF-5CFE-01F9C9B3230E}"/>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66271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TotalTime>
  <Words>1023</Words>
  <Application>Microsoft Office PowerPoint</Application>
  <PresentationFormat>Widescreen</PresentationFormat>
  <Paragraphs>73</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Big Mountain Resort: Data-Driven Pricing Strategy </vt:lpstr>
      <vt:lpstr>The Problem – Lost Revenue Due to Underpricing  </vt:lpstr>
      <vt:lpstr>What Drives Ticket Prices?  </vt:lpstr>
      <vt:lpstr>Impact of Facility Changes on Pricing  </vt:lpstr>
      <vt:lpstr>Competitive Positioning &amp; Market </vt:lpstr>
      <vt:lpstr>The Recommendation – A Smarter Pricing Strategy </vt:lpstr>
      <vt:lpstr>Summary &amp; Next Steps </vt:lpstr>
      <vt:lpstr>  Thank You!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Mesfin Kebede</dc:creator>
  <cp:lastModifiedBy>Mesfin Kebede</cp:lastModifiedBy>
  <cp:revision>1</cp:revision>
  <dcterms:created xsi:type="dcterms:W3CDTF">2025-03-07T01:02:27Z</dcterms:created>
  <dcterms:modified xsi:type="dcterms:W3CDTF">2025-03-07T02:07:41Z</dcterms:modified>
</cp:coreProperties>
</file>