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1" r:id="rId13"/>
    <p:sldId id="268" r:id="rId14"/>
    <p:sldId id="269" r:id="rId15"/>
    <p:sldId id="301" r:id="rId16"/>
    <p:sldId id="30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7010400" cy="9296400"/>
  <p:embeddedFontLst>
    <p:embeddedFont>
      <p:font typeface="Helvetica Neue Light" panose="020B0604020202020204" charset="0"/>
      <p:regular r:id="rId49"/>
      <p:bold r:id="rId50"/>
      <p:italic r:id="rId51"/>
      <p:boldItalic r:id="rId52"/>
    </p:embeddedFon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i/e1hRLd32UamXtmuU8MKnQb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87EE5C-6CF5-43D2-8E52-DA139159BB1C}">
  <a:tblStyle styleId="{1887EE5C-6CF5-43D2-8E52-DA139159B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76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91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7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12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68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7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6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7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71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230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682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b848b937_1_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eb848b9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4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472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21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187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134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616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367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014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722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380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843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69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11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b848b937_1_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5eb848b93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964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744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b848b937_1_1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5eb848b93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08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44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19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820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269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b848b937_1_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eb848b93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392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09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b848b937_1_3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5eb848b93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9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3870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681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7891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55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426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27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7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94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91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2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1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iMAS_iOS_Mobile_Application_Security_Projec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OWASP_iGoat_Project" TargetMode="External"/><Relationship Id="rId4" Type="http://schemas.openxmlformats.org/officeDocument/2006/relationships/hyperlink" Target="https://www.owasp.org/index.php/Projects/OWASP_GoatDroid_Project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46038" y="2214564"/>
            <a:ext cx="9026244" cy="232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TEK304 - </a:t>
            </a:r>
            <a:r>
              <a:rPr lang="en-GB" sz="3600" dirty="0" err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Sikkerhet</a:t>
            </a: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 mobile </a:t>
            </a:r>
            <a:r>
              <a:rPr lang="en-GB" sz="3600" dirty="0" err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applikasjoner</a:t>
            </a: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/>
            </a:r>
            <a:b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GB" sz="3600" dirty="0" err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høst</a:t>
            </a: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'19)</a:t>
            </a:r>
            <a:b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/>
            </a:r>
            <a:br>
              <a:rPr lang="en-GB" sz="36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GB" sz="2520" b="1" dirty="0"/>
              <a:t>TEK304 - Security in Mobile Applications (Autumn '19)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0</a:t>
            </a:fld>
            <a:endParaRPr/>
          </a:p>
        </p:txBody>
      </p:sp>
      <p:pic>
        <p:nvPicPr>
          <p:cNvPr id="90" name="Google Shape;90;p1" descr="1611572222035324373&amp;th=165d7465c04d6dd5&amp;view=fimg&amp;sz=s0-l75-ft&amp;attbid=ANGjdJ8IFi6iv3ED10D9lg7SxM2_PGOStYTXp_SE0DBMx0_Dt5kD2y5rHmapbelflYAaLqm-05mOBIsQt-H-14dwk4dT5goj_PMH_AkRvSMVEfgZ2CYMsEbHIutwaGQ&amp;disp=em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2607" y="5568950"/>
            <a:ext cx="1209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14"/>
          <p:cNvGraphicFramePr/>
          <p:nvPr/>
        </p:nvGraphicFramePr>
        <p:xfrm>
          <a:off x="532000" y="754647"/>
          <a:ext cx="8360975" cy="4403325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1251925"/>
                <a:gridCol w="4805125"/>
                <a:gridCol w="2303925"/>
              </a:tblGrid>
              <a:tr h="4104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content (cont’d)</a:t>
                      </a:r>
                      <a:endParaRPr sz="1800" b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</a:tr>
              <a:tr h="52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Analyzing iOS Applications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Attacking iOS Applications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2, Page 17)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3, Page 69)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Guest lecture 2: Mobile application hacking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iOS Implementation Insecurities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Writing Secure iOS Applications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4, Page 133)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5, Page 149)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Guest lecture 3: Cross-Platform Mobile Applications</a:t>
                      </a:r>
                      <a:endParaRPr/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Secure REST based communication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Cross Platform Mobile Applications </a:t>
                      </a:r>
                      <a:endParaRPr/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and Other sources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18, Page 729)</a:t>
                      </a:r>
                      <a:endParaRPr/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 preparation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summary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GB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Today’s Lecture</a:t>
            </a:r>
            <a:endParaRPr sz="40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3363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dirty="0"/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endParaRPr lang="en-GB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Application (In)security</a:t>
            </a:r>
            <a:endParaRPr dirty="0"/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endParaRPr lang="en-GB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Exercises 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&amp; next time</a:t>
            </a:r>
            <a:endParaRPr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754155" y="274973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GB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Motivation</a:t>
            </a:r>
            <a:endParaRPr sz="40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628650" y="1398494"/>
            <a:ext cx="7886700" cy="477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Number of smartphone users in the world (in billion)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654" y="2094611"/>
            <a:ext cx="7412691" cy="408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628649" y="121285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Smartphone penetration rate in the world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098" y="1605429"/>
            <a:ext cx="7334249" cy="417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shopping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the Internet in shopping</a:t>
            </a:r>
          </a:p>
          <a:p>
            <a:endParaRPr lang="en-GB" dirty="0" smtClean="0"/>
          </a:p>
          <a:p>
            <a:r>
              <a:rPr lang="en-GB" dirty="0" smtClean="0"/>
              <a:t>The role of smartphones in this respect is immense.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2016, 58.3 percent of global internet users had purchased products online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Various countries of different experiences in this respect.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15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</p:spPr>
        <p:txBody>
          <a:bodyPr/>
          <a:lstStyle/>
          <a:p>
            <a:pPr marL="114300" indent="0">
              <a:buNone/>
            </a:pPr>
            <a:r>
              <a:rPr lang="en-GB" dirty="0" smtClean="0"/>
              <a:t>Percentage of Internet </a:t>
            </a:r>
            <a:r>
              <a:rPr lang="en-GB" dirty="0"/>
              <a:t>users </a:t>
            </a:r>
            <a:r>
              <a:rPr lang="en-GB" dirty="0" smtClean="0"/>
              <a:t>online shopping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747005"/>
            <a:ext cx="6757987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0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628650" y="1201271"/>
            <a:ext cx="7886700" cy="497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dirty="0" smtClean="0"/>
              <a:t>Internet penetration </a:t>
            </a:r>
            <a:r>
              <a:rPr lang="en-GB" dirty="0"/>
              <a:t>rate in the world</a:t>
            </a:r>
            <a:endParaRPr dirty="0"/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813" y="1569151"/>
            <a:ext cx="5411474" cy="46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628650" y="24897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GB" sz="42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Mobile Application (In)security</a:t>
            </a:r>
            <a:endParaRPr sz="42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300"/>
            </a:pPr>
            <a:r>
              <a:rPr lang="en-GB" dirty="0"/>
              <a:t>Mobile Application (In)security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 smtClean="0"/>
              <a:t>The </a:t>
            </a:r>
            <a:r>
              <a:rPr lang="en-GB" dirty="0"/>
              <a:t>Evolution of Mobile Applications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lang="en-GB" dirty="0" smtClean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 smtClean="0"/>
              <a:t>Common </a:t>
            </a:r>
            <a:r>
              <a:rPr lang="en-GB" dirty="0"/>
              <a:t>Mobile Application Functions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100"/>
              <a:buChar char="•"/>
            </a:pPr>
            <a:endParaRPr lang="en-GB" dirty="0" smtClean="0">
              <a:solidFill>
                <a:srgbClr val="0000FF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100"/>
              <a:buChar char="•"/>
            </a:pPr>
            <a:r>
              <a:rPr lang="en-GB" dirty="0" smtClean="0">
                <a:solidFill>
                  <a:srgbClr val="0000FF"/>
                </a:solidFill>
              </a:rPr>
              <a:t>Benefits </a:t>
            </a:r>
            <a:r>
              <a:rPr lang="en-GB" dirty="0">
                <a:solidFill>
                  <a:srgbClr val="0000FF"/>
                </a:solidFill>
              </a:rPr>
              <a:t>of Mobile Applications</a:t>
            </a:r>
            <a:endParaRPr dirty="0">
              <a:solidFill>
                <a:srgbClr val="0000FF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lang="en-GB" dirty="0" smtClean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 smtClean="0"/>
              <a:t>Mobile </a:t>
            </a:r>
            <a:r>
              <a:rPr lang="en-GB" dirty="0"/>
              <a:t>Application Security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lang="en-GB" dirty="0" smtClean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 smtClean="0"/>
              <a:t>The </a:t>
            </a:r>
            <a:r>
              <a:rPr lang="en-GB" dirty="0"/>
              <a:t>OWASP Mobile Security Project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lang="en-GB" dirty="0" smtClean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 smtClean="0"/>
              <a:t>The </a:t>
            </a:r>
            <a:r>
              <a:rPr lang="en-GB" dirty="0"/>
              <a:t>Future of Mobile Application Security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GB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am I doing?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Responsible for:</a:t>
            </a:r>
            <a:endParaRPr/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Security in Mobile Applications</a:t>
            </a:r>
            <a:endParaRPr/>
          </a:p>
          <a:p>
            <a:pPr marL="233363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Intelligent systems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Education</a:t>
            </a:r>
            <a:endParaRPr/>
          </a:p>
          <a:p>
            <a:pPr marL="233363" lvl="1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BSc in Computer Science</a:t>
            </a:r>
            <a:endParaRPr/>
          </a:p>
          <a:p>
            <a:pPr marL="233363" lvl="1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MSc in Computer Science </a:t>
            </a:r>
            <a:endParaRPr/>
          </a:p>
          <a:p>
            <a:pPr marL="233363" lvl="1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PhD in IT (software engineering track) – Web Service, SOA, Mobile Applications, and HCI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Associate Professor at Kristiania University College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Researches: Mobile applications, Software architecture, Mulsemedia, E-Learning, and Business Process Engineering.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computing has changed the world; in particular, the way you work, interact, and socialize.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It has brought infinite possibilities to your fingertips.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 development is now so popular that Apple’s trademark, “</a:t>
            </a:r>
            <a:r>
              <a:rPr lang="en-GB">
                <a:solidFill>
                  <a:srgbClr val="0000FF"/>
                </a:solidFill>
              </a:rPr>
              <a:t>There’s an app for that</a:t>
            </a:r>
            <a:r>
              <a:rPr lang="en-GB"/>
              <a:t>” is bordering on reality.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b848b937_1_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Introduction ...</a:t>
            </a:r>
            <a:endParaRPr/>
          </a:p>
        </p:txBody>
      </p:sp>
      <p:sp>
        <p:nvSpPr>
          <p:cNvPr id="208" name="Google Shape;208;g5eb848b937_1_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However, the vast majority of mobile applications are far from secure.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Here, we categorize these vulnerabilities based on the Open Web Application Security Project (OWASP) Top 10 mobile security risks.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Overview of some of the open source mobile security tools endorsed by OWASP.</a:t>
            </a:r>
            <a:endParaRPr/>
          </a:p>
        </p:txBody>
      </p:sp>
      <p:sp>
        <p:nvSpPr>
          <p:cNvPr id="209" name="Google Shape;209;g5eb848b937_1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Evolution of Mobile Applications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The first mobile phone applications were developed by handset manufacturers.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Documentation was sparse, and little information existed in the public domain on the operating internals.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This can be attributed to vendors’ fear that opening the platforms to third-party development might have exposed trade secrets.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Evolution of Mobile Applications …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The early applications look the manufacturer-based apps found on today’s phone-  contacts, calendars, Nokia’s popular Snake, etc.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When smartphones emerged as the successor to personal digital assistants (PDAs), application development really began to take off.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applications have evolved by taking advantage of enhanced platforms- GPS, camera, battery life, displays, and processor.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Evolution of Mobile Applications …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Third-party application development emerged in 2008 when Apple announced the first distribution service, the App Store, following the release of first iPhone.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Google closely followed with the Android Market (today’s Play Store). Then, other markets exist like Windows Phone Store, the Amazon Appstore, and the BlackBerry World.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However, the increased competition for third-party application development has left the developer markets somewhat fragmented.</a:t>
            </a:r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Evolution of Mobile Applications …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Majority mobile applications are platform specific, and software vendors work on different operating systems, programming languages, and tools to provide multi-platform coverage.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That is, iOS developed using Objective-C (now swift), Android, BlackBerry using Java (up until BlackBerry 10, which also uses Qt) and Windows Phone applications using the .NET Framework.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However, a recent increase has occurred in the development of cross-platform mobile applications to reduce development costs and overheads.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1016255"/>
            <a:ext cx="8343900" cy="5340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185738"/>
            <a:ext cx="7886700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 b="1"/>
              <a:t>Google distribution stores, there are believed to be more than 3 million (2018) applications (</a:t>
            </a:r>
            <a:r>
              <a:rPr lang="en-GB" sz="2400" b="1">
                <a:solidFill>
                  <a:srgbClr val="0070C0"/>
                </a:solidFill>
              </a:rPr>
              <a:t>statista.com</a:t>
            </a:r>
            <a:r>
              <a:rPr lang="en-GB" sz="2400" b="1"/>
              <a:t>)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628650" y="185738"/>
            <a:ext cx="7886700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 b="1"/>
              <a:t>Number of apps available in leading app stores as of 2nd quarter 2019 (</a:t>
            </a:r>
            <a:r>
              <a:rPr lang="en-GB" sz="2400" b="1">
                <a:solidFill>
                  <a:srgbClr val="0070C0"/>
                </a:solidFill>
              </a:rPr>
              <a:t>statista.com</a:t>
            </a:r>
            <a:r>
              <a:rPr lang="en-GB" sz="2400" b="1"/>
              <a:t>)</a:t>
            </a:r>
            <a:endParaRPr sz="2400"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027907"/>
            <a:ext cx="7620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Common Mobile Application Functions: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628650" y="1465018"/>
            <a:ext cx="7886700" cy="7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The Google’s distribution covers Apps in a wide range of functions including the following: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1314">
            <a:off x="5823137" y="3206402"/>
            <a:ext cx="2150430" cy="3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99470">
            <a:off x="3808524" y="2127597"/>
            <a:ext cx="1738313" cy="306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677419">
            <a:off x="1290080" y="2642424"/>
            <a:ext cx="1956851" cy="32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2646806" y="2388611"/>
            <a:ext cx="1808561" cy="84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(e.g, Amazon)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6432833" y="2603793"/>
            <a:ext cx="1872295" cy="86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banking (e.g., Barclays)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3207073" y="5532215"/>
            <a:ext cx="2256235" cy="81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networking (e.g., Facebook)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Common Mobile Application Functions …</a:t>
            </a: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3243382" y="1722876"/>
            <a:ext cx="1814513" cy="61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Voice chat (e.g., Skype)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0403" y="3632201"/>
            <a:ext cx="31432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80" y="2615088"/>
            <a:ext cx="31146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222306">
            <a:off x="4043483" y="1767682"/>
            <a:ext cx="20288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617980" y="5855415"/>
            <a:ext cx="2225233" cy="63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Messaging (e.g., WhatsApp)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6581225" y="2894014"/>
            <a:ext cx="1819825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(e.g., Sky Go)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GB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Student’s Expectations</a:t>
            </a:r>
            <a:endParaRPr sz="40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3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Scientific,  Technical, Standards, etc.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194" y="2431454"/>
            <a:ext cx="3865612" cy="386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Common Mobile Application Functions …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838887">
            <a:off x="3252789" y="2000009"/>
            <a:ext cx="3467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11597">
            <a:off x="1259729" y="2612647"/>
            <a:ext cx="191452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55377">
            <a:off x="6375637" y="2711146"/>
            <a:ext cx="1867667" cy="391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5274912" y="1629269"/>
            <a:ext cx="1695749" cy="84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(e.g., Angry Birds)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638426" y="5386388"/>
            <a:ext cx="23479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(e.g., Gmail)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6619193" y="5101594"/>
            <a:ext cx="1914521" cy="94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b="1"/>
              <a:t>File sharing (e.g., Dropbox)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Common Mobile Application Functions …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Functionality of mobile apps often overlap with web applications. 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In many cases both mobile and web use the same core server-side APIs and display smartphone-compatible interface at presentation layer.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In addition to distribution markets, mobile apps have been widely adopted in key business functions which provide access to highly sensitive corporate data. 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eb848b937_1_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Common Mobile Application Functions …</a:t>
            </a:r>
            <a:endParaRPr/>
          </a:p>
        </p:txBody>
      </p:sp>
      <p:sp>
        <p:nvSpPr>
          <p:cNvPr id="303" name="Google Shape;303;g5eb848b937_1_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Examples of apps used in business, document storage, travel and expenses, HR applications, internal applications(corporate intranet), instant messaging, etc.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The business apps are considered to be “internal” applications and are typically developed in-house or specifically for an organization which also use VPN.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“geo fencing” is being introduced whereby GPS is used to ascertain whether a user is in a certain location thereby tailors or restricts functionality based on the result.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04" name="Google Shape;304;g5eb848b937_1_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Benefits of Mobile Applications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Commercial incentives and benefits of mobile applications are among the reasons for their rapid rise. However, technical factors like the following have also contributed to their success.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HTTP is widely adopted in mobile deployments.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The technically advanced features and a better user experience. 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b848b937_1_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Benefits of Mobile Applications ...</a:t>
            </a:r>
            <a:endParaRPr/>
          </a:p>
        </p:txBody>
      </p:sp>
      <p:sp>
        <p:nvSpPr>
          <p:cNvPr id="317" name="Google Shape;317;g5eb848b937_1_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Example of such features include enhancements in battery life and processing power allow the modern smartphone to run not just one but many applications at once and for longer.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Improvements in cellular network (3G and 4G high-speed Internet access) allowed mobile applications to take full advantage to access online services.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The use of common technologies and languages (e.g., Java) in mobile development has helped with the mobile revolution.</a:t>
            </a:r>
            <a:endParaRPr/>
          </a:p>
        </p:txBody>
      </p:sp>
      <p:sp>
        <p:nvSpPr>
          <p:cNvPr id="318" name="Google Shape;318;g5eb848b937_1_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Mobile Application Security</a:t>
            </a:r>
            <a:endParaRPr/>
          </a:p>
        </p:txBody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applications are affected by a range of security vulnerabilities.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Many of the attacks are inherited from traditional attacks against web and desktop applications.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Attacks specific to the mobile- arise due to the way mobile applications are used and the relatively unique entry points and the attack surfaces it has. </a:t>
            </a:r>
            <a:endParaRPr/>
          </a:p>
        </p:txBody>
      </p:sp>
      <p:sp>
        <p:nvSpPr>
          <p:cNvPr id="325" name="Google Shape;32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Mobile Application Security … attack surfaces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communication may often occur over an untrusted or insecure network such as hotel or café Wi-Fi, mobile hotspot, or cellular.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devices are carried with you wherever you go, creating many opportunities for them to be lost or stolen.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Malware is widespread within the unofficial distribution markets, and developers must be conscious of attacks from other applications.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applications can derive input from a large number of possible sources as entry points – NFC, Bluetooth, SMS, camera, USB, etc.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Mobile Application Security …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The most serious attacks against mobile applications are those that expose sensitive data or facilitate a compromise on the host device.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These vulnerabilities are more to the mobile end user’s data and device as opposed to all other users of the service.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Server-side vulnerabilities can expose unrestricted access to back end systems. Thus, although they pose the greatest risk to mobile application deployments, these issues are well documented and understood.</a:t>
            </a:r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Mobile Application Security …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 security has not fully matured as an area of focus and majority of mobile applications are still considered insecure.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Mobile applications tested since 2012 were found to be affected by some common categories of client-side vulnerability.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b848b937_1_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Mobile Application Security …</a:t>
            </a:r>
            <a:endParaRPr/>
          </a:p>
        </p:txBody>
      </p:sp>
      <p:sp>
        <p:nvSpPr>
          <p:cNvPr id="352" name="Google Shape;352;g5eb848b937_1_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pic>
        <p:nvPicPr>
          <p:cNvPr id="353" name="Google Shape;353;g5eb848b937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25" y="1855000"/>
            <a:ext cx="7741125" cy="38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GB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Reference resources</a:t>
            </a:r>
            <a:endParaRPr sz="40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-GB"/>
              <a:t>The Mobile Application Hacker's Handbook by Dominic Chell, Tyrone Erasmus, Shaun Colley, Ollie Whitehouse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33362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Various Web resources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Key Problem Factors for Mobile Security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Most occur when an application must handle or protect sensitive data or process data that has originated from an untrusted source:</a:t>
            </a:r>
            <a:endParaRPr/>
          </a:p>
          <a:p>
            <a:pPr marL="17145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Underdeveloped Security Awareness - developers cannot trust the host operating system or even their own application (lack of awareness on the many attack surfaces).</a:t>
            </a:r>
            <a:endParaRPr/>
          </a:p>
          <a:p>
            <a:pPr marL="17145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Ever-changing Attack Surfaces – new vulnerabilities that may undermine the accepted defences may happen even in the middle of a project (e.g. discovery of Apple’s “goto fail” vulnerability).</a:t>
            </a: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eb848b937_1_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Key Problem Factors for Mobile Security ...</a:t>
            </a:r>
            <a:endParaRPr/>
          </a:p>
        </p:txBody>
      </p:sp>
      <p:sp>
        <p:nvSpPr>
          <p:cNvPr id="366" name="Google Shape;366;g5eb848b937_1_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Economic and Time Constraints – not having permanent (expensive) security expertise – hence testing finds only low-hanging fruit. </a:t>
            </a:r>
            <a:endParaRPr/>
          </a:p>
          <a:p>
            <a:pPr marL="17145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Custom Development – in-house or third-party dev’t teams may not have full awareness of the code and misuse could lead to security defects. </a:t>
            </a:r>
            <a:endParaRPr/>
          </a:p>
          <a:p>
            <a:pPr marL="17145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E.g., the vulnerability occurred by the </a:t>
            </a:r>
            <a:r>
              <a:rPr lang="en-GB" b="1"/>
              <a:t>addJavascriptInterface</a:t>
            </a:r>
            <a:r>
              <a:rPr lang="en-GB"/>
              <a:t> that affected the Android </a:t>
            </a:r>
            <a:r>
              <a:rPr lang="en-GB" b="1"/>
              <a:t>Webview</a:t>
            </a:r>
            <a:r>
              <a:rPr lang="en-GB"/>
              <a:t> component which resulted in a remote compromise of the device. </a:t>
            </a:r>
            <a:endParaRPr/>
          </a:p>
        </p:txBody>
      </p:sp>
      <p:sp>
        <p:nvSpPr>
          <p:cNvPr id="367" name="Google Shape;367;g5eb848b937_1_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OWASP Mobile Security Project</a:t>
            </a:r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body" idx="1"/>
          </p:nvPr>
        </p:nvSpPr>
        <p:spPr>
          <a:xfrm>
            <a:off x="628650" y="5585340"/>
            <a:ext cx="78867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 to the renowned OWASP Top 10, the Mobile Security Project defines an equivalent Top 10 Mobile Risks as below:</a:t>
            </a:r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pic>
        <p:nvPicPr>
          <p:cNvPr id="375" name="Google Shape;3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456" y="1491964"/>
            <a:ext cx="6415088" cy="40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OWASP Mobile Security Tools</a:t>
            </a:r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b="1"/>
              <a:t>iMAS - </a:t>
            </a:r>
            <a:r>
              <a:rPr lang="en-GB" sz="1800"/>
              <a:t>Deals with how to reduce an adversary’s ability to reverse engineer, manipulate, and exploit an iOS application.</a:t>
            </a:r>
            <a:r>
              <a:rPr lang="en-GB"/>
              <a:t>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https://www.owasp.org/index.php/OWASP_iMAS_iOS_Mobile_Application_Security_Project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b="1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b="1"/>
              <a:t>GoatDroid - </a:t>
            </a:r>
            <a:r>
              <a:rPr lang="en-GB" sz="1800"/>
              <a:t>Provide coverage for most of the OWASP Top 10 Mobile Risks as a good starting point for beginners in Android application security.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https://www.owasp.org/index.php/Projects/OWASP_GoatDroid_Project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b="1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b="1"/>
              <a:t>iGoat - </a:t>
            </a:r>
            <a:r>
              <a:rPr lang="en-GB" sz="1800"/>
              <a:t>It is a training application for improving your iOS assessment knowledge – covers local storage, the key chain, SQL injection, and more.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https://www.owasp.org/index.php/OWASP_iGoat_Project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Future of Mobile Application Security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Classic vulnerabilities such as insecure data storage and insufficient transport security will continue to be prevalent.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New categories of attacks to arise following advances in mobile technologies. 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New hardware components and increased adoption in existing technologies will lead to the discovery of new vulnerabilities.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The Future of Mobile Application Security …</a:t>
            </a:r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Criminals will seek to take advantage of vulnerabilities for financial gain - banking malware and premium-rate SMS fraud will continue.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Browser-based and Hybrid applications will continue to use commercial and freely available frameworks which are also potential threats.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Despite all the changes in mobile applications no signs exist that the classic attacks are diminishing.</a:t>
            </a:r>
            <a:endParaRPr/>
          </a:p>
        </p:txBody>
      </p:sp>
      <p:sp>
        <p:nvSpPr>
          <p:cNvPr id="396" name="Google Shape;396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GB" sz="4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Exercises &amp; next time</a:t>
            </a:r>
            <a:endParaRPr sz="4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4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dirty="0"/>
              <a:t>Now it's time for group work/Lab!</a:t>
            </a:r>
            <a:endParaRPr dirty="0"/>
          </a:p>
          <a:p>
            <a:pPr marL="514350" lvl="1" indent="-171450"/>
            <a:r>
              <a:rPr lang="en-GB" dirty="0"/>
              <a:t>In this room (A5-10) until </a:t>
            </a:r>
            <a:r>
              <a:rPr lang="en-GB" dirty="0" smtClean="0"/>
              <a:t>4PM</a:t>
            </a:r>
            <a:r>
              <a:rPr lang="en-GB" dirty="0"/>
              <a:t>.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dirty="0"/>
              <a:t>Today's exercises: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Characteristics of mobile applications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Security in mobile application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dirty="0"/>
              <a:t>Main topics, next time: Introduction (cont’d): 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Threats to Mobile Security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Mobile Security Technical Controls,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Mobile Security Principles.</a:t>
            </a:r>
            <a:endParaRPr dirty="0"/>
          </a:p>
        </p:txBody>
      </p:sp>
      <p:sp>
        <p:nvSpPr>
          <p:cNvPr id="403" name="Google Shape;403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</a:pPr>
            <a:r>
              <a:rPr lang="en-GB" sz="675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Tor-Morten Grønli (Basert på T. Sandnes 16)</a:t>
            </a:r>
            <a:endParaRPr sz="675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4" name="Google Shape;404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Arial"/>
              <a:buNone/>
            </a:pPr>
            <a:r>
              <a:rPr lang="en-GB" sz="675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Slide 26 (av 27)</a:t>
            </a:r>
            <a:endParaRPr sz="675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131" name="Google Shape;131;p7"/>
          <p:cNvGraphicFramePr/>
          <p:nvPr>
            <p:extLst>
              <p:ext uri="{D42A27DB-BD31-4B8C-83A1-F6EECF244321}">
                <p14:modId xmlns:p14="http://schemas.microsoft.com/office/powerpoint/2010/main" val="1480932955"/>
              </p:ext>
            </p:extLst>
          </p:nvPr>
        </p:nvGraphicFramePr>
        <p:xfrm>
          <a:off x="537322" y="1064808"/>
          <a:ext cx="8215325" cy="5001800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3029725"/>
                <a:gridCol w="5185600"/>
              </a:tblGrid>
              <a:tr h="1173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 u="none" strike="noStrike" cap="none" dirty="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TEK304 - Security in Mobile Applications</a:t>
                      </a:r>
                      <a:br>
                        <a:rPr lang="en-GB" sz="3000" u="none" strike="noStrike" cap="none" dirty="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GB" sz="3000" u="none" strike="noStrike" cap="none" dirty="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(Autumn '19)</a:t>
                      </a:r>
                      <a:endParaRPr sz="3000" u="none" strike="noStrike" cap="none" dirty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Credits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7’5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Teaching language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 at Bachelor of IT - Frontend and Mobile Development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Absolute prerequisites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PGR201 Android programming, subsidiary PG4600 Mobile development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Recommended prerequisites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 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Teaching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Autumn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coordinator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8"/>
          <p:cNvGraphicFramePr/>
          <p:nvPr/>
        </p:nvGraphicFramePr>
        <p:xfrm>
          <a:off x="401171" y="1414460"/>
          <a:ext cx="8272475" cy="3587975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8272475"/>
              </a:tblGrid>
              <a:tr h="8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</a:t>
                      </a:r>
                      <a:endParaRPr sz="2000" b="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</a:tr>
              <a:tr h="2765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course aims to provide an introduction to the vulnerability of mobile applications to attacks. What different types of threats exist, and how can one guard against these? 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course addresses general threats, regardless of operating system, but focuses in particular on securing applications on iOS and Android platform.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9"/>
          <p:cNvGraphicFramePr/>
          <p:nvPr/>
        </p:nvGraphicFramePr>
        <p:xfrm>
          <a:off x="422742" y="1143001"/>
          <a:ext cx="8301025" cy="4379650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8301025"/>
              </a:tblGrid>
              <a:tr h="5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outcome</a:t>
                      </a:r>
                      <a:endParaRPr sz="2000" b="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050" marR="60050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</a:tr>
              <a:tr h="3851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Knowledge - the candidate must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knowledge of the different types of threats that exist for mobile applications in general, and for applications on the iOS and Android platforms in particular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knowledge of the types of attacks that have been most dominant in recent times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the necessary knowledge of the structure of the iOS and Android platforms related to possible threats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GB" sz="2000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lang="en-GB" sz="20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now about security models for iOS and Android</a:t>
                      </a:r>
                      <a:endParaRPr sz="20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050" marR="60050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0"/>
          <p:cNvGraphicFramePr/>
          <p:nvPr/>
        </p:nvGraphicFramePr>
        <p:xfrm>
          <a:off x="467563" y="751855"/>
          <a:ext cx="8272475" cy="4757842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8272475"/>
              </a:tblGrid>
              <a:tr h="46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outcome (cont’d)</a:t>
                      </a:r>
                      <a:endParaRPr sz="1800" b="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050" marR="60050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</a:tr>
              <a:tr h="411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Skills - the candidate should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 able to identify possible vulnerabilities in mobile applications on the iOS and Android platforms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 able to develop measures to secure mobile applications on the iOS and Android platforms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competence - the candidate must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 able to account for the threat picture around mobile applications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 able to explain how security can be incorporated as a natural element when developing mobile applications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Examination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GB" sz="1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written exam 25 %, no aids Individual written exam 75 % hand in.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050" marR="60050" marT="0" marB="0" anchor="ctr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3"/>
          <p:cNvGraphicFramePr/>
          <p:nvPr/>
        </p:nvGraphicFramePr>
        <p:xfrm>
          <a:off x="513788" y="889749"/>
          <a:ext cx="8334375" cy="4804685"/>
        </p:xfrm>
        <a:graphic>
          <a:graphicData uri="http://schemas.openxmlformats.org/drawingml/2006/table">
            <a:tbl>
              <a:tblPr>
                <a:noFill/>
                <a:tableStyleId>{1887EE5C-6CF5-43D2-8E52-DA139159BB1C}</a:tableStyleId>
              </a:tblPr>
              <a:tblGrid>
                <a:gridCol w="1074300"/>
                <a:gridCol w="4974075"/>
                <a:gridCol w="2286000"/>
              </a:tblGrid>
              <a:tr h="414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content</a:t>
                      </a:r>
                      <a:endParaRPr sz="1800" b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</a:t>
                      </a:r>
                      <a:endParaRPr sz="18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</a:tr>
              <a:tr h="64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(Aug. 22)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Introduction: 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Motivation, Mobile Application (In)security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1, Page 1)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Introduction: </a:t>
                      </a:r>
                      <a:endParaRPr sz="160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Threats to Mobile Security,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Mobile Security Technical Controls,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Mobile Security Principles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Analysing Android Applications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Attacking Android Applications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6, Page 173)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7, Page 247)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and Exploiting Android Implementation Issues Writing Secure Android Applications</a:t>
                      </a:r>
                      <a:endParaRPr/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8, Page 353)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(Chapter 9, Page 427)</a:t>
                      </a:r>
                      <a:endParaRPr/>
                    </a:p>
                  </a:txBody>
                  <a:tcPr marL="62300" marR="623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Guest lecture 1: Organizational perspectives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Identification, analysis and risk assessment on Android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2275</Words>
  <Application>Microsoft Office PowerPoint</Application>
  <PresentationFormat>On-screen Show (4:3)</PresentationFormat>
  <Paragraphs>328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Helvetica Neue Light</vt:lpstr>
      <vt:lpstr>Cambria</vt:lpstr>
      <vt:lpstr>Noto Sans Symbols</vt:lpstr>
      <vt:lpstr>Calibri</vt:lpstr>
      <vt:lpstr>Arial</vt:lpstr>
      <vt:lpstr>Office Theme</vt:lpstr>
      <vt:lpstr>TEK304 - Sikkerhet i mobile applikasjoner (høst '19)  TEK304 - Security in Mobile Applications (Autumn '19)</vt:lpstr>
      <vt:lpstr>What am I doing?</vt:lpstr>
      <vt:lpstr>Student’s Expectations</vt:lpstr>
      <vt:lpstr>Reference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Lecture</vt:lpstr>
      <vt:lpstr>Motivation</vt:lpstr>
      <vt:lpstr>PowerPoint Presentation</vt:lpstr>
      <vt:lpstr>PowerPoint Presentation</vt:lpstr>
      <vt:lpstr>Online shopping</vt:lpstr>
      <vt:lpstr>PowerPoint Presentation</vt:lpstr>
      <vt:lpstr>PowerPoint Presentation</vt:lpstr>
      <vt:lpstr>Mobile Application (In)security</vt:lpstr>
      <vt:lpstr>Mobile Application (In)security</vt:lpstr>
      <vt:lpstr>Introduction</vt:lpstr>
      <vt:lpstr>Introduction ...</vt:lpstr>
      <vt:lpstr>The Evolution of Mobile Applications</vt:lpstr>
      <vt:lpstr>The Evolution of Mobile Applications …</vt:lpstr>
      <vt:lpstr>The Evolution of Mobile Applications …</vt:lpstr>
      <vt:lpstr>The Evolution of Mobile Applications …</vt:lpstr>
      <vt:lpstr>Google distribution stores, there are believed to be more than 3 million (2018) applications (statista.com)</vt:lpstr>
      <vt:lpstr>Number of apps available in leading app stores as of 2nd quarter 2019 (statista.com)</vt:lpstr>
      <vt:lpstr>Common Mobile Application Functions:</vt:lpstr>
      <vt:lpstr>Common Mobile Application Functions …</vt:lpstr>
      <vt:lpstr>Common Mobile Application Functions …</vt:lpstr>
      <vt:lpstr>Common Mobile Application Functions …</vt:lpstr>
      <vt:lpstr>Common Mobile Application Functions …</vt:lpstr>
      <vt:lpstr>Benefits of Mobile Applications</vt:lpstr>
      <vt:lpstr>Benefits of Mobile Applications ...</vt:lpstr>
      <vt:lpstr>Mobile Application Security</vt:lpstr>
      <vt:lpstr>Mobile Application Security … attack surfaces</vt:lpstr>
      <vt:lpstr>Mobile Application Security …</vt:lpstr>
      <vt:lpstr>Mobile Application Security …</vt:lpstr>
      <vt:lpstr>Mobile Application Security …</vt:lpstr>
      <vt:lpstr>Key Problem Factors for Mobile Security</vt:lpstr>
      <vt:lpstr>Key Problem Factors for Mobile Security ...</vt:lpstr>
      <vt:lpstr>The OWASP Mobile Security Project</vt:lpstr>
      <vt:lpstr>OWASP Mobile Security Tools</vt:lpstr>
      <vt:lpstr>The Future of Mobile Application Security</vt:lpstr>
      <vt:lpstr>The Future of Mobile Application Security …</vt:lpstr>
      <vt:lpstr>Exercises &amp; 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TEK304 - Sikkerhet i mobile applikasjoner (høst '19)  TEK304 - Security in Mobile Applications (Autumn '19)</dc:title>
  <dc:creator>David Duccini</dc:creator>
  <cp:lastModifiedBy>Gebre Assres</cp:lastModifiedBy>
  <cp:revision>9</cp:revision>
  <dcterms:created xsi:type="dcterms:W3CDTF">2015-01-10T13:21:37Z</dcterms:created>
  <dcterms:modified xsi:type="dcterms:W3CDTF">2019-08-22T10:01:34Z</dcterms:modified>
</cp:coreProperties>
</file>