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48"/>
  </p:notesMasterIdLst>
  <p:sldIdLst>
    <p:sldId id="343" r:id="rId2"/>
    <p:sldId id="349" r:id="rId3"/>
    <p:sldId id="350" r:id="rId4"/>
    <p:sldId id="355" r:id="rId5"/>
    <p:sldId id="358" r:id="rId6"/>
    <p:sldId id="394" r:id="rId7"/>
    <p:sldId id="351" r:id="rId8"/>
    <p:sldId id="352" r:id="rId9"/>
    <p:sldId id="353" r:id="rId10"/>
    <p:sldId id="354" r:id="rId11"/>
    <p:sldId id="356" r:id="rId12"/>
    <p:sldId id="357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6" r:id="rId38"/>
    <p:sldId id="385" r:id="rId39"/>
    <p:sldId id="387" r:id="rId40"/>
    <p:sldId id="391" r:id="rId41"/>
    <p:sldId id="392" r:id="rId42"/>
    <p:sldId id="388" r:id="rId43"/>
    <p:sldId id="393" r:id="rId44"/>
    <p:sldId id="389" r:id="rId45"/>
    <p:sldId id="390" r:id="rId46"/>
    <p:sldId id="395" r:id="rId47"/>
  </p:sldIdLst>
  <p:sldSz cx="9144000" cy="6858000" type="screen4x3"/>
  <p:notesSz cx="7559675" cy="106918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ejaVu Sans"/>
        <a:cs typeface="DejaVu San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ejaVu Sans"/>
        <a:cs typeface="DejaVu San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ejaVu Sans"/>
        <a:cs typeface="DejaVu San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ejaVu Sans"/>
        <a:cs typeface="DejaVu San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ejaVu Sans"/>
        <a:cs typeface="DejaVu San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DejaVu Sans"/>
        <a:cs typeface="DejaVu San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DejaVu Sans"/>
        <a:cs typeface="DejaVu San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DejaVu Sans"/>
        <a:cs typeface="DejaVu San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DejaVu Sans"/>
        <a:cs typeface="DejaVu San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B0C55-0635-4BAE-86D7-C94E41EBBADB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703C8-AF4B-48D8-B137-8DFDD6926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92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703C8-AF4B-48D8-B137-8DFDD69268B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15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FA10-4079-4881-A346-926343C411E4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860A-4D50-4F97-BE4E-E5D60EC7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28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99CE1-74B1-4ADD-9D14-42711D2238C0}" type="datetime1">
              <a:rPr lang="en-US" smtClean="0"/>
              <a:pPr>
                <a:defRPr/>
              </a:pPr>
              <a:t>9/5/2019</a:t>
            </a:fld>
            <a:endParaRPr lang="en-US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89B1C-E8B0-4B4E-94AE-3D6E4A8ED844}" type="slidenum">
              <a:rPr lang="en-US" smtClean="0"/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73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99CE1-74B1-4ADD-9D14-42711D2238C0}" type="datetime1">
              <a:rPr lang="en-US" smtClean="0"/>
              <a:pPr>
                <a:defRPr/>
              </a:pPr>
              <a:t>9/5/2019</a:t>
            </a:fld>
            <a:endParaRPr lang="en-US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89B1C-E8B0-4B4E-94AE-3D6E4A8ED844}" type="slidenum">
              <a:rPr lang="en-US" smtClean="0"/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004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99CE1-74B1-4ADD-9D14-42711D2238C0}" type="datetime1">
              <a:rPr lang="en-US" smtClean="0"/>
              <a:pPr>
                <a:defRPr/>
              </a:pPr>
              <a:t>9/5/2019</a:t>
            </a:fld>
            <a:endParaRPr lang="en-US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89B1C-E8B0-4B4E-94AE-3D6E4A8ED844}" type="slidenum">
              <a:rPr lang="en-US" smtClean="0"/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561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99CE1-74B1-4ADD-9D14-42711D2238C0}" type="datetime1">
              <a:rPr lang="en-US" smtClean="0"/>
              <a:pPr>
                <a:defRPr/>
              </a:pPr>
              <a:t>9/5/2019</a:t>
            </a:fld>
            <a:endParaRPr lang="en-US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89B1C-E8B0-4B4E-94AE-3D6E4A8ED844}" type="slidenum">
              <a:rPr lang="en-US" smtClean="0"/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980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99CE1-74B1-4ADD-9D14-42711D2238C0}" type="datetime1">
              <a:rPr lang="en-US" smtClean="0"/>
              <a:pPr>
                <a:defRPr/>
              </a:pPr>
              <a:t>9/5/2019</a:t>
            </a:fld>
            <a:endParaRPr lang="en-US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89B1C-E8B0-4B4E-94AE-3D6E4A8ED844}" type="slidenum">
              <a:rPr lang="en-US" smtClean="0"/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502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99CE1-74B1-4ADD-9D14-42711D2238C0}" type="datetime1">
              <a:rPr lang="en-US" smtClean="0"/>
              <a:pPr>
                <a:defRPr/>
              </a:pPr>
              <a:t>9/5/2019</a:t>
            </a:fld>
            <a:endParaRPr lang="en-US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89B1C-E8B0-4B4E-94AE-3D6E4A8ED844}" type="slidenum">
              <a:rPr lang="en-US" smtClean="0"/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92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FA10-4079-4881-A346-926343C411E4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860A-4D50-4F97-BE4E-E5D60EC70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41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99CE1-74B1-4ADD-9D14-42711D2238C0}" type="datetime1">
              <a:rPr lang="en-US" smtClean="0"/>
              <a:pPr>
                <a:defRPr/>
              </a:pPr>
              <a:t>9/5/2019</a:t>
            </a:fld>
            <a:endParaRPr lang="en-US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89B1C-E8B0-4B4E-94AE-3D6E4A8ED844}" type="slidenum">
              <a:rPr lang="en-US" smtClean="0"/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150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99CE1-74B1-4ADD-9D14-42711D2238C0}" type="datetime1">
              <a:rPr lang="en-US" smtClean="0"/>
              <a:pPr>
                <a:defRPr/>
              </a:pPr>
              <a:t>9/5/2019</a:t>
            </a:fld>
            <a:endParaRPr lang="en-US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89B1C-E8B0-4B4E-94AE-3D6E4A8ED844}" type="slidenum">
              <a:rPr lang="en-US" smtClean="0"/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730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99CE1-74B1-4ADD-9D14-42711D2238C0}" type="datetime1">
              <a:rPr lang="en-US" smtClean="0"/>
              <a:pPr>
                <a:defRPr/>
              </a:pPr>
              <a:t>9/5/2019</a:t>
            </a:fld>
            <a:endParaRPr lang="en-US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89B1C-E8B0-4B4E-94AE-3D6E4A8ED844}" type="slidenum">
              <a:rPr lang="en-US" smtClean="0"/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517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199CE1-74B1-4ADD-9D14-42711D2238C0}" type="datetime1">
              <a:rPr lang="en-US" smtClean="0"/>
              <a:pPr>
                <a:defRPr/>
              </a:pPr>
              <a:t>9/5/2019</a:t>
            </a:fld>
            <a:endParaRPr lang="en-US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989B1C-E8B0-4B4E-94AE-3D6E4A8ED844}" type="slidenum">
              <a:rPr lang="en-US" smtClean="0"/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192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run/emulator#limitation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apps.evozi.com/apk-downloader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9480" y="620688"/>
            <a:ext cx="6858000" cy="86647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+mn-lt"/>
              </a:rPr>
              <a:t>This Week</a:t>
            </a:r>
            <a:endParaRPr lang="en-GB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9480" y="2132856"/>
            <a:ext cx="6858000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600" dirty="0" smtClean="0"/>
              <a:t>Analysing Android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600" dirty="0" smtClean="0"/>
              <a:t>Attacking Android Applications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923" y="5877272"/>
            <a:ext cx="1207113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7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Your First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Android SDK Manager </a:t>
            </a:r>
            <a:r>
              <a:rPr lang="en-GB" sz="2000" dirty="0" smtClean="0"/>
              <a:t>interface and emulators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844824"/>
            <a:ext cx="6749752" cy="469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2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Your First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59" y="1825626"/>
            <a:ext cx="7916391" cy="414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3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Your First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369" y="1825625"/>
            <a:ext cx="58092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9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Your First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AVD Manager’s user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9" y="1759277"/>
            <a:ext cx="41719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8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Your First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 smtClean="0"/>
              <a:t>Actual </a:t>
            </a:r>
            <a:r>
              <a:rPr lang="en-GB" sz="2600" dirty="0"/>
              <a:t>device and an </a:t>
            </a:r>
            <a:r>
              <a:rPr lang="en-GB" sz="2600" dirty="0" smtClean="0"/>
              <a:t>emulator:</a:t>
            </a:r>
          </a:p>
          <a:p>
            <a:r>
              <a:rPr lang="en-GB" sz="2600" dirty="0"/>
              <a:t>Emulators provide </a:t>
            </a:r>
            <a:r>
              <a:rPr lang="en-GB" sz="2600" dirty="0">
                <a:solidFill>
                  <a:schemeClr val="accent4"/>
                </a:solidFill>
              </a:rPr>
              <a:t>root access </a:t>
            </a:r>
            <a:r>
              <a:rPr lang="en-GB" sz="2600" dirty="0"/>
              <a:t>by default whereas actual devices do not. </a:t>
            </a:r>
            <a:endParaRPr lang="en-GB" sz="2600" dirty="0" smtClean="0"/>
          </a:p>
          <a:p>
            <a:r>
              <a:rPr lang="en-GB" sz="2600" dirty="0" smtClean="0"/>
              <a:t>Emulators </a:t>
            </a:r>
            <a:r>
              <a:rPr lang="en-GB" sz="2600" dirty="0"/>
              <a:t>do not operate correctly for certain applications </a:t>
            </a:r>
            <a:r>
              <a:rPr lang="en-GB" sz="2600" dirty="0" smtClean="0"/>
              <a:t>that make use of physical hardware </a:t>
            </a:r>
            <a:r>
              <a:rPr lang="en-GB" sz="2600" dirty="0"/>
              <a:t>such as </a:t>
            </a:r>
            <a:r>
              <a:rPr lang="en-GB" sz="2600" dirty="0" smtClean="0"/>
              <a:t>USB, headphones</a:t>
            </a:r>
            <a:r>
              <a:rPr lang="en-GB" sz="2600" dirty="0"/>
              <a:t>, </a:t>
            </a:r>
            <a:r>
              <a:rPr lang="en-GB" sz="2600" dirty="0">
                <a:solidFill>
                  <a:schemeClr val="accent4"/>
                </a:solidFill>
              </a:rPr>
              <a:t>Wi-Fi</a:t>
            </a:r>
            <a:r>
              <a:rPr lang="en-GB" sz="2600" dirty="0"/>
              <a:t>, </a:t>
            </a:r>
            <a:r>
              <a:rPr lang="en-GB" sz="2600" dirty="0">
                <a:solidFill>
                  <a:schemeClr val="accent4"/>
                </a:solidFill>
              </a:rPr>
              <a:t>Bluetooth</a:t>
            </a:r>
            <a:r>
              <a:rPr lang="en-GB" sz="2600" dirty="0"/>
              <a:t>, </a:t>
            </a:r>
            <a:r>
              <a:rPr lang="en-GB" sz="2600" dirty="0" smtClean="0"/>
              <a:t>etc.</a:t>
            </a:r>
            <a:endParaRPr lang="en-GB" sz="2600" dirty="0"/>
          </a:p>
          <a:p>
            <a:r>
              <a:rPr lang="en-GB" sz="2600" dirty="0"/>
              <a:t>You are not able to place or receive </a:t>
            </a:r>
            <a:r>
              <a:rPr lang="en-GB" sz="2600" dirty="0">
                <a:solidFill>
                  <a:schemeClr val="accent4"/>
                </a:solidFill>
              </a:rPr>
              <a:t>real phone calls </a:t>
            </a:r>
            <a:r>
              <a:rPr lang="en-GB" sz="2600" dirty="0"/>
              <a:t>on </a:t>
            </a:r>
            <a:r>
              <a:rPr lang="en-GB" sz="2600" dirty="0" smtClean="0"/>
              <a:t>emulator but an </a:t>
            </a:r>
            <a:r>
              <a:rPr lang="en-GB" sz="2600" dirty="0"/>
              <a:t>interface exists </a:t>
            </a:r>
            <a:r>
              <a:rPr lang="en-GB" sz="2600" dirty="0" smtClean="0"/>
              <a:t>to </a:t>
            </a:r>
            <a:r>
              <a:rPr lang="en-GB" sz="2600" dirty="0"/>
              <a:t>emulate </a:t>
            </a:r>
            <a:r>
              <a:rPr lang="en-GB" sz="2600" dirty="0" smtClean="0"/>
              <a:t>this.</a:t>
            </a:r>
          </a:p>
        </p:txBody>
      </p:sp>
    </p:spTree>
    <p:extLst>
      <p:ext uri="{BB962C8B-B14F-4D97-AF65-F5344CB8AC3E}">
        <p14:creationId xmlns:p14="http://schemas.microsoft.com/office/powerpoint/2010/main" val="195185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Your First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Actual </a:t>
            </a:r>
            <a:r>
              <a:rPr lang="en-GB" sz="2400" dirty="0"/>
              <a:t>device and an </a:t>
            </a:r>
            <a:r>
              <a:rPr lang="en-GB" sz="2400" dirty="0" smtClean="0"/>
              <a:t>emulator:</a:t>
            </a:r>
          </a:p>
          <a:p>
            <a:r>
              <a:rPr lang="en-GB" sz="2400" dirty="0" smtClean="0"/>
              <a:t>The </a:t>
            </a:r>
            <a:r>
              <a:rPr lang="en-GB" sz="2400" dirty="0"/>
              <a:t>Android </a:t>
            </a:r>
            <a:r>
              <a:rPr lang="en-GB" sz="2400" dirty="0" smtClean="0"/>
              <a:t>emulator </a:t>
            </a:r>
            <a:r>
              <a:rPr lang="en-GB" sz="2400" dirty="0">
                <a:solidFill>
                  <a:schemeClr val="accent4"/>
                </a:solidFill>
              </a:rPr>
              <a:t>doesn't include virtual hardware </a:t>
            </a:r>
            <a:r>
              <a:rPr lang="en-GB" sz="2400" dirty="0"/>
              <a:t>for the </a:t>
            </a:r>
            <a:r>
              <a:rPr lang="en-GB" sz="2400" dirty="0" smtClean="0"/>
              <a:t>following: Bluetooth, NFC, SD </a:t>
            </a:r>
            <a:r>
              <a:rPr lang="en-GB" sz="2400" dirty="0"/>
              <a:t>card </a:t>
            </a:r>
            <a:r>
              <a:rPr lang="en-GB" sz="2400" dirty="0" smtClean="0"/>
              <a:t>insert/eject, Device-attached headphones, USB, etc.</a:t>
            </a:r>
          </a:p>
          <a:p>
            <a:r>
              <a:rPr lang="en-GB" sz="2400" dirty="0" smtClean="0"/>
              <a:t>At </a:t>
            </a:r>
            <a:r>
              <a:rPr lang="en-GB" sz="2400" dirty="0"/>
              <a:t>the lowest levels of operation, an emulator is </a:t>
            </a:r>
            <a:r>
              <a:rPr lang="en-GB" sz="2400" dirty="0">
                <a:solidFill>
                  <a:schemeClr val="accent4"/>
                </a:solidFill>
              </a:rPr>
              <a:t>not </a:t>
            </a:r>
            <a:r>
              <a:rPr lang="en-GB" sz="2400" dirty="0" smtClean="0">
                <a:solidFill>
                  <a:schemeClr val="accent4"/>
                </a:solidFill>
              </a:rPr>
              <a:t>an exact </a:t>
            </a:r>
            <a:r>
              <a:rPr lang="en-GB" sz="2400" dirty="0">
                <a:solidFill>
                  <a:schemeClr val="accent4"/>
                </a:solidFill>
              </a:rPr>
              <a:t>replica</a:t>
            </a:r>
            <a:r>
              <a:rPr lang="en-GB" sz="2400" dirty="0"/>
              <a:t> of how Android runs on a real device, even though it may feel that way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You can </a:t>
            </a:r>
            <a:r>
              <a:rPr lang="en-GB" sz="2400" dirty="0"/>
              <a:t>do a surprising amount of testing or hacking </a:t>
            </a:r>
            <a:r>
              <a:rPr lang="en-GB" sz="2400" dirty="0">
                <a:solidFill>
                  <a:schemeClr val="accent4"/>
                </a:solidFill>
              </a:rPr>
              <a:t>without </a:t>
            </a:r>
            <a:r>
              <a:rPr lang="en-GB" sz="2400" dirty="0" smtClean="0">
                <a:solidFill>
                  <a:schemeClr val="accent4"/>
                </a:solidFill>
              </a:rPr>
              <a:t>root access </a:t>
            </a:r>
            <a:r>
              <a:rPr lang="en-GB" sz="2400" dirty="0"/>
              <a:t>on an Android device.</a:t>
            </a:r>
            <a:endParaRPr lang="en-GB" sz="2400" dirty="0" smtClean="0"/>
          </a:p>
          <a:p>
            <a:pPr marL="0" indent="0">
              <a:buNone/>
            </a:pPr>
            <a:r>
              <a:rPr lang="en-GB" sz="2300" dirty="0">
                <a:hlinkClick r:id="rId2"/>
              </a:rPr>
              <a:t>https://developer.android.com/studio/run/emulator#limitations</a:t>
            </a:r>
            <a:endParaRPr lang="en-GB" sz="2300" dirty="0" smtClean="0"/>
          </a:p>
        </p:txBody>
      </p:sp>
    </p:spTree>
    <p:extLst>
      <p:ext uri="{BB962C8B-B14F-4D97-AF65-F5344CB8AC3E}">
        <p14:creationId xmlns:p14="http://schemas.microsoft.com/office/powerpoint/2010/main" val="2279548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Understanding Android </a:t>
            </a:r>
            <a:r>
              <a:rPr lang="en-GB" sz="4000" dirty="0" smtClean="0"/>
              <a:t>Applications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After the application </a:t>
            </a:r>
            <a:r>
              <a:rPr lang="en-GB" dirty="0" smtClean="0"/>
              <a:t>has been </a:t>
            </a:r>
            <a:r>
              <a:rPr lang="en-GB" dirty="0"/>
              <a:t>installed, a new </a:t>
            </a:r>
            <a:r>
              <a:rPr lang="en-GB" dirty="0">
                <a:solidFill>
                  <a:schemeClr val="accent4"/>
                </a:solidFill>
              </a:rPr>
              <a:t>home screen icon appears</a:t>
            </a:r>
            <a:r>
              <a:rPr lang="en-GB" dirty="0"/>
              <a:t> that allows </a:t>
            </a:r>
            <a:r>
              <a:rPr lang="en-GB" dirty="0" smtClean="0"/>
              <a:t>one to </a:t>
            </a:r>
            <a:r>
              <a:rPr lang="en-GB" dirty="0"/>
              <a:t>open the </a:t>
            </a:r>
            <a:r>
              <a:rPr lang="en-GB" dirty="0" smtClean="0"/>
              <a:t>application. </a:t>
            </a:r>
          </a:p>
          <a:p>
            <a:r>
              <a:rPr lang="en-GB" dirty="0" smtClean="0"/>
              <a:t>As </a:t>
            </a:r>
            <a:r>
              <a:rPr lang="en-GB" dirty="0"/>
              <a:t>a technical person, </a:t>
            </a:r>
            <a:r>
              <a:rPr lang="en-GB" dirty="0">
                <a:solidFill>
                  <a:schemeClr val="accent4"/>
                </a:solidFill>
              </a:rPr>
              <a:t>you should not feel satisfied </a:t>
            </a:r>
            <a:r>
              <a:rPr lang="en-GB" dirty="0"/>
              <a:t>with not knowing exactly how and why </a:t>
            </a:r>
            <a:r>
              <a:rPr lang="en-GB" dirty="0" smtClean="0"/>
              <a:t>installation worked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What </a:t>
            </a:r>
            <a:r>
              <a:rPr lang="en-GB" dirty="0"/>
              <a:t>happened </a:t>
            </a:r>
            <a:r>
              <a:rPr lang="en-GB" dirty="0">
                <a:solidFill>
                  <a:schemeClr val="accent4"/>
                </a:solidFill>
              </a:rPr>
              <a:t>behind the scenes </a:t>
            </a:r>
            <a:r>
              <a:rPr lang="en-GB" dirty="0"/>
              <a:t>when you clicked the button to install that application? </a:t>
            </a:r>
            <a:endParaRPr lang="en-GB" dirty="0" smtClean="0"/>
          </a:p>
          <a:p>
            <a:r>
              <a:rPr lang="en-GB" dirty="0" smtClean="0"/>
              <a:t>How </a:t>
            </a:r>
            <a:r>
              <a:rPr lang="en-GB" dirty="0"/>
              <a:t>did </a:t>
            </a:r>
            <a:r>
              <a:rPr lang="en-GB" dirty="0" smtClean="0"/>
              <a:t>this application </a:t>
            </a:r>
            <a:r>
              <a:rPr lang="en-GB" dirty="0"/>
              <a:t>reach your device? </a:t>
            </a:r>
            <a:endParaRPr lang="en-GB" dirty="0" smtClean="0"/>
          </a:p>
          <a:p>
            <a:r>
              <a:rPr lang="en-GB" dirty="0" smtClean="0"/>
              <a:t>How </a:t>
            </a:r>
            <a:r>
              <a:rPr lang="en-GB" dirty="0"/>
              <a:t>did it go from a </a:t>
            </a:r>
            <a:r>
              <a:rPr lang="en-GB" dirty="0">
                <a:solidFill>
                  <a:schemeClr val="accent4"/>
                </a:solidFill>
              </a:rPr>
              <a:t>packaged download to an installed </a:t>
            </a:r>
            <a:r>
              <a:rPr lang="en-GB" dirty="0"/>
              <a:t>application that you </a:t>
            </a:r>
            <a:r>
              <a:rPr lang="en-GB" dirty="0" smtClean="0"/>
              <a:t>can use </a:t>
            </a:r>
            <a:r>
              <a:rPr lang="en-GB" dirty="0"/>
              <a:t>securely? </a:t>
            </a:r>
            <a:endParaRPr lang="en-GB" dirty="0" smtClean="0"/>
          </a:p>
          <a:p>
            <a:r>
              <a:rPr lang="en-GB" dirty="0" smtClean="0"/>
              <a:t>These </a:t>
            </a:r>
            <a:r>
              <a:rPr lang="en-GB" dirty="0"/>
              <a:t>are all questions that you need to answer before you can be satisfied with moving </a:t>
            </a:r>
            <a:r>
              <a:rPr lang="en-GB" dirty="0" smtClean="0"/>
              <a:t>onto assessing </a:t>
            </a:r>
            <a:r>
              <a:rPr lang="en-GB" dirty="0"/>
              <a:t>Android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734124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Android OS </a:t>
            </a:r>
            <a:r>
              <a:rPr lang="en-GB" dirty="0" smtClean="0"/>
              <a:t>has two </a:t>
            </a:r>
            <a:r>
              <a:rPr lang="en-GB" dirty="0"/>
              <a:t>distinct </a:t>
            </a:r>
            <a:r>
              <a:rPr lang="en-GB" dirty="0" smtClean="0"/>
              <a:t>features: modified </a:t>
            </a:r>
            <a:r>
              <a:rPr lang="en-GB" dirty="0"/>
              <a:t>Linux </a:t>
            </a:r>
            <a:r>
              <a:rPr lang="en-GB" dirty="0">
                <a:solidFill>
                  <a:schemeClr val="accent4"/>
                </a:solidFill>
              </a:rPr>
              <a:t>kernel</a:t>
            </a:r>
            <a:r>
              <a:rPr lang="en-GB" dirty="0"/>
              <a:t> and an application </a:t>
            </a:r>
            <a:r>
              <a:rPr lang="en-GB" dirty="0">
                <a:solidFill>
                  <a:schemeClr val="accent4"/>
                </a:solidFill>
              </a:rPr>
              <a:t>virtual machine </a:t>
            </a:r>
            <a:r>
              <a:rPr lang="en-GB" dirty="0"/>
              <a:t>that runs Java-like applications</a:t>
            </a:r>
            <a:r>
              <a:rPr lang="en-GB" dirty="0" smtClean="0"/>
              <a:t>.</a:t>
            </a:r>
          </a:p>
          <a:p>
            <a:r>
              <a:rPr lang="en-GB" dirty="0"/>
              <a:t>The differences between the mainline Linux kernel and the Android kernel have varied over the </a:t>
            </a:r>
            <a:r>
              <a:rPr lang="en-GB" dirty="0" smtClean="0"/>
              <a:t>years.</a:t>
            </a:r>
          </a:p>
          <a:p>
            <a:r>
              <a:rPr lang="en-GB" dirty="0"/>
              <a:t>On conventional Linux, applications that are started by a user are </a:t>
            </a:r>
            <a:r>
              <a:rPr lang="en-GB" dirty="0">
                <a:solidFill>
                  <a:schemeClr val="accent4"/>
                </a:solidFill>
              </a:rPr>
              <a:t>run under that user’s context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5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400" dirty="0">
                <a:solidFill>
                  <a:prstClr val="black"/>
                </a:solidFill>
                <a:latin typeface="Calibri Light" panose="020F0302020204030204"/>
              </a:rPr>
              <a:t>Understanding …</a:t>
            </a:r>
            <a:endParaRPr lang="en-GB" sz="33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91" name="CustomShape 2"/>
          <p:cNvSpPr/>
          <p:nvPr/>
        </p:nvSpPr>
        <p:spPr>
          <a:xfrm rot="16200000">
            <a:off x="-1494618" y="3544057"/>
            <a:ext cx="4453012" cy="54927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14840" fontAlgn="auto">
              <a:spcBef>
                <a:spcPts val="561"/>
              </a:spcBef>
              <a:spcAft>
                <a:spcPts val="0"/>
              </a:spcAft>
              <a:buClr>
                <a:srgbClr val="A9A57C"/>
              </a:buClr>
              <a:defRPr/>
            </a:pPr>
            <a:r>
              <a:rPr lang="en-US" sz="2800" spc="-1" dirty="0">
                <a:solidFill>
                  <a:srgbClr val="2F2B20"/>
                </a:solidFill>
                <a:latin typeface="Calibri"/>
                <a:ea typeface="宋体"/>
              </a:rPr>
              <a:t>Android Security Framework </a:t>
            </a:r>
            <a:endParaRPr lang="en-US" sz="2800" spc="-1" dirty="0"/>
          </a:p>
        </p:txBody>
      </p:sp>
      <p:sp>
        <p:nvSpPr>
          <p:cNvPr id="92" name="CustomShape 3"/>
          <p:cNvSpPr/>
          <p:nvPr/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noFill/>
          <a:ln w="1908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748ABCD0-4931-474C-8DA9-522B89AD2AC7}" type="slidenum">
              <a:rPr lang="en-US" spc="-1">
                <a:solidFill>
                  <a:srgbClr val="FFFFFF"/>
                </a:solidFill>
                <a:latin typeface="Calibri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n-US" spc="-1"/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9901" y="1556792"/>
            <a:ext cx="6906419" cy="503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50163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This </a:t>
            </a:r>
            <a:r>
              <a:rPr lang="en-GB" dirty="0" smtClean="0">
                <a:solidFill>
                  <a:schemeClr val="accent4"/>
                </a:solidFill>
              </a:rPr>
              <a:t>model relies </a:t>
            </a:r>
            <a:r>
              <a:rPr lang="en-GB" dirty="0">
                <a:solidFill>
                  <a:schemeClr val="accent4"/>
                </a:solidFill>
              </a:rPr>
              <a:t>on a user’s not installing malicious </a:t>
            </a:r>
            <a:r>
              <a:rPr lang="en-GB" dirty="0"/>
              <a:t>software on her computer because there are no </a:t>
            </a:r>
            <a:r>
              <a:rPr lang="en-GB" dirty="0" smtClean="0"/>
              <a:t>protection mechanisms </a:t>
            </a:r>
            <a:r>
              <a:rPr lang="en-GB" dirty="0"/>
              <a:t>against accessing files that are owned by the same user that you are running as.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contrast </a:t>
            </a:r>
            <a:r>
              <a:rPr lang="en-GB" dirty="0" smtClean="0"/>
              <a:t>to conventional </a:t>
            </a:r>
            <a:r>
              <a:rPr lang="en-GB" dirty="0"/>
              <a:t>Linux computing, </a:t>
            </a:r>
            <a:r>
              <a:rPr lang="en-GB" dirty="0">
                <a:solidFill>
                  <a:schemeClr val="accent4"/>
                </a:solidFill>
              </a:rPr>
              <a:t>each application</a:t>
            </a:r>
            <a:r>
              <a:rPr lang="en-GB" dirty="0"/>
              <a:t> that is installed on an Android device is </a:t>
            </a:r>
            <a:r>
              <a:rPr lang="en-GB" dirty="0">
                <a:solidFill>
                  <a:schemeClr val="accent4"/>
                </a:solidFill>
              </a:rPr>
              <a:t>assigned its </a:t>
            </a:r>
            <a:r>
              <a:rPr lang="en-GB" dirty="0" smtClean="0">
                <a:solidFill>
                  <a:schemeClr val="accent4"/>
                </a:solidFill>
              </a:rPr>
              <a:t>own unique </a:t>
            </a:r>
            <a:r>
              <a:rPr lang="en-GB" dirty="0">
                <a:solidFill>
                  <a:schemeClr val="accent4"/>
                </a:solidFill>
              </a:rPr>
              <a:t>user identifier (UID)</a:t>
            </a:r>
            <a:r>
              <a:rPr lang="en-GB" dirty="0"/>
              <a:t> and group identifier (GID).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certain instances this statement does not hold </a:t>
            </a:r>
            <a:r>
              <a:rPr lang="en-GB" dirty="0" smtClean="0"/>
              <a:t>true and </a:t>
            </a:r>
            <a:r>
              <a:rPr lang="en-GB" dirty="0"/>
              <a:t>applications can run under the same </a:t>
            </a:r>
            <a:r>
              <a:rPr lang="en-GB" dirty="0" smtClean="0"/>
              <a:t>user - Application Sandbox.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22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858000" cy="72008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Analysing Android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394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</a:t>
            </a:r>
            <a:r>
              <a:rPr lang="en-GB" dirty="0" err="1"/>
              <a:t>Dalvik</a:t>
            </a:r>
            <a:r>
              <a:rPr lang="en-GB" dirty="0"/>
              <a:t> Virtual Machine (</a:t>
            </a:r>
            <a:r>
              <a:rPr lang="en-GB" dirty="0">
                <a:solidFill>
                  <a:schemeClr val="accent4"/>
                </a:solidFill>
              </a:rPr>
              <a:t>DVM</a:t>
            </a:r>
            <a:r>
              <a:rPr lang="en-GB" dirty="0"/>
              <a:t>) was specifically designed for the Android platform and is </a:t>
            </a:r>
            <a:r>
              <a:rPr lang="en-GB" dirty="0" smtClean="0"/>
              <a:t>unique. </a:t>
            </a:r>
          </a:p>
          <a:p>
            <a:r>
              <a:rPr lang="en-GB" dirty="0" smtClean="0"/>
              <a:t>The main </a:t>
            </a:r>
            <a:r>
              <a:rPr lang="en-GB" dirty="0"/>
              <a:t>reason for its existence is </a:t>
            </a:r>
            <a:r>
              <a:rPr lang="en-GB" dirty="0" smtClean="0"/>
              <a:t>to </a:t>
            </a:r>
            <a:r>
              <a:rPr lang="en-GB" dirty="0"/>
              <a:t>run on hardware with processing and </a:t>
            </a:r>
            <a:r>
              <a:rPr lang="en-GB" dirty="0" smtClean="0"/>
              <a:t>memory constraints </a:t>
            </a:r>
            <a:r>
              <a:rPr lang="en-GB" dirty="0"/>
              <a:t>and is much lighter than the normal </a:t>
            </a:r>
            <a:r>
              <a:rPr lang="en-GB" dirty="0" smtClean="0"/>
              <a:t>JVM.</a:t>
            </a:r>
          </a:p>
          <a:p>
            <a:r>
              <a:rPr lang="en-GB" dirty="0"/>
              <a:t>The code that runs on it is </a:t>
            </a:r>
            <a:r>
              <a:rPr lang="en-GB" dirty="0" smtClean="0"/>
              <a:t>written and </a:t>
            </a:r>
            <a:r>
              <a:rPr lang="en-GB" dirty="0"/>
              <a:t>compiled to </a:t>
            </a:r>
            <a:r>
              <a:rPr lang="en-GB" dirty="0">
                <a:solidFill>
                  <a:schemeClr val="accent4"/>
                </a:solidFill>
              </a:rPr>
              <a:t>Java classes</a:t>
            </a:r>
            <a:r>
              <a:rPr lang="en-GB" dirty="0"/>
              <a:t> and then converted into a single DEX file using the dx SDK utility</a:t>
            </a:r>
            <a:r>
              <a:rPr lang="en-GB" dirty="0" smtClean="0"/>
              <a:t>.</a:t>
            </a:r>
          </a:p>
          <a:p>
            <a:r>
              <a:rPr lang="en-GB" dirty="0"/>
              <a:t>Android applications are distributed in the form of a zipped archive with the file extension of .</a:t>
            </a:r>
            <a:r>
              <a:rPr lang="en-GB" dirty="0" err="1"/>
              <a:t>apk</a:t>
            </a:r>
            <a:r>
              <a:rPr lang="en-GB" dirty="0"/>
              <a:t>, which </a:t>
            </a:r>
            <a:r>
              <a:rPr lang="en-GB" dirty="0" smtClean="0"/>
              <a:t>stands for </a:t>
            </a:r>
            <a:r>
              <a:rPr lang="en-GB" dirty="0">
                <a:solidFill>
                  <a:schemeClr val="accent4"/>
                </a:solidFill>
              </a:rPr>
              <a:t>Android Package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570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very </a:t>
            </a:r>
            <a:r>
              <a:rPr lang="en-GB" dirty="0"/>
              <a:t>strictly defined folder structure is used by </a:t>
            </a:r>
            <a:r>
              <a:rPr lang="en-GB" dirty="0" smtClean="0"/>
              <a:t>every APK as shown below. 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/assets</a:t>
            </a:r>
          </a:p>
          <a:p>
            <a:pPr marL="457200" lvl="1" indent="0">
              <a:buNone/>
            </a:pPr>
            <a:r>
              <a:rPr lang="en-GB" dirty="0"/>
              <a:t>/res</a:t>
            </a:r>
          </a:p>
          <a:p>
            <a:pPr marL="457200" lvl="1" indent="0">
              <a:buNone/>
            </a:pPr>
            <a:r>
              <a:rPr lang="en-GB" dirty="0"/>
              <a:t>/lib</a:t>
            </a:r>
          </a:p>
          <a:p>
            <a:pPr marL="457200" lvl="1" indent="0">
              <a:buNone/>
            </a:pPr>
            <a:r>
              <a:rPr lang="en-GB" dirty="0"/>
              <a:t>/META-INF</a:t>
            </a:r>
          </a:p>
          <a:p>
            <a:pPr marL="457200" lvl="1" indent="0">
              <a:buNone/>
            </a:pPr>
            <a:r>
              <a:rPr lang="en-GB" dirty="0"/>
              <a:t>AndroidManifest.xml</a:t>
            </a:r>
          </a:p>
          <a:p>
            <a:pPr marL="457200" lvl="1" indent="0">
              <a:buNone/>
            </a:pPr>
            <a:r>
              <a:rPr lang="en-GB" dirty="0" err="1"/>
              <a:t>classes.dex</a:t>
            </a:r>
            <a:endParaRPr lang="en-GB" dirty="0"/>
          </a:p>
          <a:p>
            <a:pPr marL="457200" lvl="1" indent="0">
              <a:buNone/>
            </a:pPr>
            <a:r>
              <a:rPr lang="en-GB" dirty="0" err="1"/>
              <a:t>resources.asrc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32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 dirty="0"/>
              <a:t>Assets—</a:t>
            </a:r>
            <a:r>
              <a:rPr lang="en-GB" dirty="0"/>
              <a:t>Allows the developer to place files in this directory that they would like bundled with </a:t>
            </a:r>
            <a:r>
              <a:rPr lang="en-GB" dirty="0" smtClean="0"/>
              <a:t>the application</a:t>
            </a:r>
            <a:r>
              <a:rPr lang="en-GB" dirty="0"/>
              <a:t>.</a:t>
            </a:r>
          </a:p>
          <a:p>
            <a:r>
              <a:rPr lang="en-GB" b="1" dirty="0"/>
              <a:t>Res—</a:t>
            </a:r>
            <a:r>
              <a:rPr lang="en-GB" dirty="0"/>
              <a:t>Contains all the application activity layouts, images used, and any other files that the developer </a:t>
            </a:r>
            <a:r>
              <a:rPr lang="en-GB" dirty="0" smtClean="0"/>
              <a:t>would like </a:t>
            </a:r>
            <a:r>
              <a:rPr lang="en-GB" dirty="0"/>
              <a:t>accessed from code in a structured way. These files are placed in the raw/ subdirectory.</a:t>
            </a:r>
          </a:p>
          <a:p>
            <a:r>
              <a:rPr lang="en-GB" b="1" dirty="0"/>
              <a:t>Lib—</a:t>
            </a:r>
            <a:r>
              <a:rPr lang="en-GB" dirty="0"/>
              <a:t>Contains any native libraries that are bundled with the application. These are split by </a:t>
            </a:r>
            <a:r>
              <a:rPr lang="en-GB" dirty="0" smtClean="0"/>
              <a:t>architecture under </a:t>
            </a:r>
            <a:r>
              <a:rPr lang="en-GB" dirty="0"/>
              <a:t>this directory and loaded by the application according to the detected CPU architecture; for </a:t>
            </a:r>
            <a:r>
              <a:rPr lang="en-GB" dirty="0" smtClean="0"/>
              <a:t>example, x86</a:t>
            </a:r>
            <a:r>
              <a:rPr lang="en-GB" dirty="0"/>
              <a:t>, ARM, MIPS.</a:t>
            </a:r>
          </a:p>
          <a:p>
            <a:r>
              <a:rPr lang="en-GB" b="1" dirty="0"/>
              <a:t>META</a:t>
            </a:r>
            <a:r>
              <a:rPr lang="en-GB" dirty="0"/>
              <a:t>-</a:t>
            </a:r>
            <a:r>
              <a:rPr lang="en-GB" b="1" dirty="0"/>
              <a:t>INF—</a:t>
            </a:r>
            <a:r>
              <a:rPr lang="en-GB" dirty="0"/>
              <a:t>This folder contains the certificate of the application and files that hold an inventory list of </a:t>
            </a:r>
            <a:r>
              <a:rPr lang="en-GB" dirty="0" smtClean="0"/>
              <a:t>all included </a:t>
            </a:r>
            <a:r>
              <a:rPr lang="en-GB" dirty="0"/>
              <a:t>files in the zip archive and their hashes.</a:t>
            </a:r>
          </a:p>
          <a:p>
            <a:r>
              <a:rPr lang="en-GB" b="1" dirty="0" err="1"/>
              <a:t>classes.dex</a:t>
            </a:r>
            <a:r>
              <a:rPr lang="en-GB" b="1" dirty="0"/>
              <a:t>—</a:t>
            </a:r>
            <a:r>
              <a:rPr lang="en-GB" dirty="0"/>
              <a:t>this is </a:t>
            </a:r>
            <a:r>
              <a:rPr lang="en-GB" dirty="0" smtClean="0"/>
              <a:t>the </a:t>
            </a:r>
            <a:r>
              <a:rPr lang="en-GB" dirty="0"/>
              <a:t>executable file containing the </a:t>
            </a:r>
            <a:r>
              <a:rPr lang="en-GB" dirty="0" err="1"/>
              <a:t>Dalvik</a:t>
            </a:r>
            <a:r>
              <a:rPr lang="en-GB" dirty="0"/>
              <a:t> </a:t>
            </a:r>
            <a:r>
              <a:rPr lang="en-GB" dirty="0" err="1"/>
              <a:t>bytecode</a:t>
            </a:r>
            <a:r>
              <a:rPr lang="en-GB" dirty="0"/>
              <a:t> of the application. It is </a:t>
            </a:r>
            <a:r>
              <a:rPr lang="en-GB" dirty="0" smtClean="0"/>
              <a:t>the actual </a:t>
            </a:r>
            <a:r>
              <a:rPr lang="en-GB" dirty="0"/>
              <a:t>code that will run on the </a:t>
            </a:r>
            <a:r>
              <a:rPr lang="en-GB" dirty="0" err="1"/>
              <a:t>Dalvik</a:t>
            </a:r>
            <a:r>
              <a:rPr lang="en-GB" dirty="0"/>
              <a:t> Virtual </a:t>
            </a:r>
            <a:r>
              <a:rPr lang="en-GB" dirty="0" smtClean="0"/>
              <a:t>Machine.</a:t>
            </a:r>
          </a:p>
          <a:p>
            <a:r>
              <a:rPr lang="en-GB" b="1" dirty="0"/>
              <a:t>AndroidManifest.xml</a:t>
            </a:r>
            <a:r>
              <a:rPr lang="en-GB" dirty="0"/>
              <a:t>—the manifest file containing all configuration information about the application </a:t>
            </a:r>
            <a:r>
              <a:rPr lang="en-GB" dirty="0" smtClean="0"/>
              <a:t>and defined </a:t>
            </a:r>
            <a:r>
              <a:rPr lang="en-GB" dirty="0"/>
              <a:t>security parameters. </a:t>
            </a:r>
          </a:p>
          <a:p>
            <a:r>
              <a:rPr lang="en-GB" b="1" dirty="0" err="1"/>
              <a:t>Resources.asrc</a:t>
            </a:r>
            <a:r>
              <a:rPr lang="en-GB" b="1" dirty="0"/>
              <a:t>—</a:t>
            </a:r>
            <a:r>
              <a:rPr lang="en-GB" dirty="0"/>
              <a:t>Resources can be compiled into this file instead of being put into the res folder. </a:t>
            </a:r>
            <a:r>
              <a:rPr lang="en-GB" dirty="0" smtClean="0"/>
              <a:t>Also contains </a:t>
            </a:r>
            <a:r>
              <a:rPr lang="en-GB" dirty="0"/>
              <a:t>any application </a:t>
            </a:r>
            <a:r>
              <a:rPr lang="en-GB" dirty="0" smtClean="0"/>
              <a:t>strings.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035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APK is installed in </a:t>
            </a:r>
            <a:r>
              <a:rPr lang="en-GB" dirty="0" smtClean="0">
                <a:solidFill>
                  <a:schemeClr val="accent4"/>
                </a:solidFill>
              </a:rPr>
              <a:t>Linux</a:t>
            </a:r>
            <a:r>
              <a:rPr lang="en-GB" dirty="0" smtClean="0"/>
              <a:t> using </a:t>
            </a:r>
            <a:r>
              <a:rPr lang="en-GB" dirty="0">
                <a:solidFill>
                  <a:schemeClr val="accent4"/>
                </a:solidFill>
              </a:rPr>
              <a:t>$ </a:t>
            </a:r>
            <a:r>
              <a:rPr lang="en-GB" dirty="0" err="1">
                <a:solidFill>
                  <a:schemeClr val="accent4"/>
                </a:solidFill>
              </a:rPr>
              <a:t>adb</a:t>
            </a:r>
            <a:r>
              <a:rPr lang="en-GB" dirty="0">
                <a:solidFill>
                  <a:schemeClr val="accent4"/>
                </a:solidFill>
              </a:rPr>
              <a:t> install /path/to/</a:t>
            </a:r>
            <a:r>
              <a:rPr lang="en-GB" dirty="0" err="1">
                <a:solidFill>
                  <a:schemeClr val="accent4"/>
                </a:solidFill>
              </a:rPr>
              <a:t>yourapplication.apk</a:t>
            </a:r>
            <a:endParaRPr lang="en-GB" dirty="0">
              <a:solidFill>
                <a:schemeClr val="accent4"/>
              </a:solidFill>
            </a:endParaRPr>
          </a:p>
          <a:p>
            <a:r>
              <a:rPr lang="en-GB" dirty="0" smtClean="0"/>
              <a:t>Installing </a:t>
            </a:r>
            <a:r>
              <a:rPr lang="en-GB" dirty="0"/>
              <a:t>the APK requires </a:t>
            </a:r>
            <a:r>
              <a:rPr lang="en-GB" dirty="0">
                <a:solidFill>
                  <a:schemeClr val="accent4"/>
                </a:solidFill>
              </a:rPr>
              <a:t>USB Debugging to be turned on</a:t>
            </a:r>
            <a:r>
              <a:rPr lang="en-GB" dirty="0"/>
              <a:t> in the settings and a physical connection </a:t>
            </a:r>
            <a:r>
              <a:rPr lang="en-GB" dirty="0" smtClean="0"/>
              <a:t>from your </a:t>
            </a:r>
            <a:r>
              <a:rPr lang="en-GB" dirty="0"/>
              <a:t>device to your computer</a:t>
            </a:r>
            <a:r>
              <a:rPr lang="en-GB" dirty="0" smtClean="0"/>
              <a:t>.</a:t>
            </a:r>
          </a:p>
          <a:p>
            <a:r>
              <a:rPr lang="en-GB" dirty="0"/>
              <a:t>To install an APK by browsing to it on a web server you must first select the </a:t>
            </a:r>
            <a:r>
              <a:rPr lang="en-GB" dirty="0">
                <a:solidFill>
                  <a:schemeClr val="accent4"/>
                </a:solidFill>
              </a:rPr>
              <a:t>Unknown sources </a:t>
            </a:r>
            <a:r>
              <a:rPr lang="en-GB" dirty="0"/>
              <a:t>box in </a:t>
            </a:r>
            <a:r>
              <a:rPr lang="en-GB" dirty="0" smtClean="0"/>
              <a:t>your device </a:t>
            </a:r>
            <a:r>
              <a:rPr lang="en-GB" dirty="0"/>
              <a:t>settings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0900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Tools to Explore </a:t>
            </a:r>
            <a:r>
              <a:rPr lang="en-GB" dirty="0" smtClean="0"/>
              <a:t>Android:</a:t>
            </a:r>
            <a:endParaRPr lang="en-GB" dirty="0"/>
          </a:p>
          <a:p>
            <a:pPr lvl="1">
              <a:buFont typeface="Symbol" panose="05050102010706020507" pitchFamily="18" charset="2"/>
              <a:buChar char=""/>
            </a:pPr>
            <a:r>
              <a:rPr lang="en-GB" dirty="0">
                <a:solidFill>
                  <a:schemeClr val="accent4"/>
                </a:solidFill>
              </a:rPr>
              <a:t>ADB</a:t>
            </a:r>
            <a:r>
              <a:rPr lang="en-GB" dirty="0"/>
              <a:t> is the </a:t>
            </a:r>
            <a:r>
              <a:rPr lang="en-GB" dirty="0" smtClean="0"/>
              <a:t>most </a:t>
            </a:r>
            <a:r>
              <a:rPr lang="en-GB" dirty="0"/>
              <a:t>useful SDK tool for exploring </a:t>
            </a:r>
            <a:r>
              <a:rPr lang="en-GB" dirty="0" smtClean="0"/>
              <a:t>Android: e.g. show connected devices, push file to .., etc.</a:t>
            </a:r>
          </a:p>
          <a:p>
            <a:pPr lvl="1">
              <a:buFont typeface="Symbol" panose="05050102010706020507" pitchFamily="18" charset="2"/>
              <a:buChar char=""/>
            </a:pPr>
            <a:r>
              <a:rPr lang="en-GB" dirty="0" err="1">
                <a:solidFill>
                  <a:schemeClr val="accent4"/>
                </a:solidFill>
              </a:rPr>
              <a:t>BusyBox</a:t>
            </a:r>
            <a:r>
              <a:rPr lang="en-GB" dirty="0">
                <a:solidFill>
                  <a:schemeClr val="accent4"/>
                </a:solidFill>
              </a:rPr>
              <a:t> </a:t>
            </a:r>
            <a:r>
              <a:rPr lang="en-GB" dirty="0"/>
              <a:t>incorporates a large variety of standard Linux utilities into a single binary</a:t>
            </a:r>
            <a:r>
              <a:rPr lang="en-GB" dirty="0" smtClean="0"/>
              <a:t>.</a:t>
            </a:r>
          </a:p>
          <a:p>
            <a:pPr lvl="1">
              <a:buFont typeface="Symbol" panose="05050102010706020507" pitchFamily="18" charset="2"/>
              <a:buChar char=""/>
            </a:pPr>
            <a:r>
              <a:rPr lang="en-GB" dirty="0"/>
              <a:t>List all installed </a:t>
            </a:r>
            <a:r>
              <a:rPr lang="en-GB" dirty="0" smtClean="0">
                <a:solidFill>
                  <a:schemeClr val="accent4"/>
                </a:solidFill>
              </a:rPr>
              <a:t>$ </a:t>
            </a:r>
            <a:r>
              <a:rPr lang="en-GB" dirty="0">
                <a:solidFill>
                  <a:schemeClr val="accent4"/>
                </a:solidFill>
              </a:rPr>
              <a:t>pm list </a:t>
            </a:r>
            <a:r>
              <a:rPr lang="en-GB" dirty="0" smtClean="0">
                <a:solidFill>
                  <a:schemeClr val="accent4"/>
                </a:solidFill>
              </a:rPr>
              <a:t>packages.</a:t>
            </a:r>
          </a:p>
          <a:p>
            <a:pPr lvl="1">
              <a:buFont typeface="Symbol" panose="05050102010706020507" pitchFamily="18" charset="2"/>
              <a:buChar char=""/>
            </a:pPr>
            <a:r>
              <a:rPr lang="en-GB" dirty="0"/>
              <a:t>Uninstall a </a:t>
            </a:r>
            <a:r>
              <a:rPr lang="en-GB" dirty="0" smtClean="0"/>
              <a:t>package </a:t>
            </a:r>
            <a:r>
              <a:rPr lang="en-GB" dirty="0" smtClean="0">
                <a:solidFill>
                  <a:schemeClr val="accent4"/>
                </a:solidFill>
              </a:rPr>
              <a:t>$ </a:t>
            </a:r>
            <a:r>
              <a:rPr lang="en-GB" dirty="0">
                <a:solidFill>
                  <a:schemeClr val="accent4"/>
                </a:solidFill>
              </a:rPr>
              <a:t>pm uninstall &lt;</a:t>
            </a:r>
            <a:r>
              <a:rPr lang="en-GB" dirty="0" err="1">
                <a:solidFill>
                  <a:schemeClr val="accent4"/>
                </a:solidFill>
              </a:rPr>
              <a:t>package_name</a:t>
            </a:r>
            <a:r>
              <a:rPr lang="en-GB" dirty="0" smtClean="0">
                <a:solidFill>
                  <a:schemeClr val="accent4"/>
                </a:solidFill>
              </a:rPr>
              <a:t>&gt;</a:t>
            </a:r>
          </a:p>
          <a:p>
            <a:pPr lvl="1">
              <a:buFont typeface="Symbol" panose="05050102010706020507" pitchFamily="18" charset="2"/>
              <a:buChar char=""/>
            </a:pPr>
            <a:r>
              <a:rPr lang="en-GB" dirty="0" err="1">
                <a:solidFill>
                  <a:schemeClr val="accent4"/>
                </a:solidFill>
              </a:rPr>
              <a:t>drozer</a:t>
            </a:r>
            <a:r>
              <a:rPr lang="en-GB" dirty="0">
                <a:solidFill>
                  <a:schemeClr val="accent4"/>
                </a:solidFill>
              </a:rPr>
              <a:t> </a:t>
            </a:r>
            <a:r>
              <a:rPr lang="en-GB" dirty="0"/>
              <a:t>is an Android assessment tool that </a:t>
            </a:r>
            <a:r>
              <a:rPr lang="en-GB" dirty="0" smtClean="0"/>
              <a:t>finds vulnerabilities </a:t>
            </a:r>
            <a:r>
              <a:rPr lang="en-GB" dirty="0"/>
              <a:t>in applications or devices and </a:t>
            </a:r>
            <a:r>
              <a:rPr lang="en-GB" dirty="0" smtClean="0"/>
              <a:t>provides </a:t>
            </a:r>
            <a:r>
              <a:rPr lang="en-GB" dirty="0"/>
              <a:t>exploits and useful </a:t>
            </a:r>
            <a:r>
              <a:rPr lang="en-GB" dirty="0" smtClean="0"/>
              <a:t>payloads.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579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Android application components:</a:t>
            </a:r>
          </a:p>
          <a:p>
            <a:r>
              <a:rPr lang="en-GB" dirty="0" smtClean="0"/>
              <a:t>Activities -</a:t>
            </a:r>
            <a:r>
              <a:rPr lang="en-GB" b="1" dirty="0" smtClean="0"/>
              <a:t> </a:t>
            </a:r>
            <a:r>
              <a:rPr lang="en-GB" dirty="0" smtClean="0"/>
              <a:t>Activities </a:t>
            </a:r>
            <a:r>
              <a:rPr lang="en-GB" dirty="0"/>
              <a:t>represent </a:t>
            </a:r>
            <a:r>
              <a:rPr lang="en-GB" dirty="0">
                <a:solidFill>
                  <a:schemeClr val="accent4"/>
                </a:solidFill>
              </a:rPr>
              <a:t>visual screens </a:t>
            </a:r>
            <a:r>
              <a:rPr lang="en-GB" dirty="0"/>
              <a:t>of an application with which users interact. For </a:t>
            </a:r>
            <a:r>
              <a:rPr lang="en-GB" dirty="0" smtClean="0"/>
              <a:t>example, when </a:t>
            </a:r>
            <a:r>
              <a:rPr lang="en-GB" dirty="0"/>
              <a:t>you launch an application, you see its main activity</a:t>
            </a:r>
            <a:r>
              <a:rPr lang="en-GB" dirty="0" smtClean="0"/>
              <a:t>.</a:t>
            </a:r>
          </a:p>
          <a:p>
            <a:r>
              <a:rPr lang="en-GB" dirty="0" smtClean="0"/>
              <a:t>Services - Services </a:t>
            </a:r>
            <a:r>
              <a:rPr lang="en-GB" dirty="0"/>
              <a:t>are </a:t>
            </a:r>
            <a:r>
              <a:rPr lang="en-GB" dirty="0" smtClean="0"/>
              <a:t>non-graphical components that provide </a:t>
            </a:r>
            <a:r>
              <a:rPr lang="en-GB" dirty="0"/>
              <a:t>the facility </a:t>
            </a:r>
            <a:r>
              <a:rPr lang="en-GB" dirty="0" smtClean="0"/>
              <a:t>to </a:t>
            </a:r>
            <a:r>
              <a:rPr lang="en-GB" dirty="0" smtClean="0">
                <a:solidFill>
                  <a:schemeClr val="accent4"/>
                </a:solidFill>
              </a:rPr>
              <a:t>perform </a:t>
            </a:r>
            <a:r>
              <a:rPr lang="en-GB" dirty="0">
                <a:solidFill>
                  <a:schemeClr val="accent4"/>
                </a:solidFill>
              </a:rPr>
              <a:t>tasks </a:t>
            </a:r>
            <a:r>
              <a:rPr lang="en-GB" dirty="0"/>
              <a:t>that are long running in the </a:t>
            </a:r>
            <a:r>
              <a:rPr lang="en-GB" dirty="0" smtClean="0">
                <a:solidFill>
                  <a:schemeClr val="accent4"/>
                </a:solidFill>
              </a:rPr>
              <a:t>background</a:t>
            </a:r>
            <a:r>
              <a:rPr lang="en-GB" dirty="0" smtClean="0"/>
              <a:t>.</a:t>
            </a:r>
          </a:p>
          <a:p>
            <a:r>
              <a:rPr lang="en-GB" dirty="0"/>
              <a:t>Broadcast </a:t>
            </a:r>
            <a:r>
              <a:rPr lang="en-GB" dirty="0" smtClean="0"/>
              <a:t>receivers - Broadcast </a:t>
            </a:r>
            <a:r>
              <a:rPr lang="en-GB" dirty="0"/>
              <a:t>receivers are non-graphical components that allow an application </a:t>
            </a:r>
            <a:r>
              <a:rPr lang="en-GB" dirty="0" smtClean="0"/>
              <a:t>to register </a:t>
            </a:r>
            <a:r>
              <a:rPr lang="en-GB" dirty="0"/>
              <a:t>for certain system or application </a:t>
            </a:r>
            <a:r>
              <a:rPr lang="en-GB" dirty="0">
                <a:solidFill>
                  <a:schemeClr val="accent4"/>
                </a:solidFill>
              </a:rPr>
              <a:t>events</a:t>
            </a:r>
            <a:r>
              <a:rPr lang="en-GB" dirty="0" smtClean="0"/>
              <a:t>.</a:t>
            </a:r>
          </a:p>
          <a:p>
            <a:r>
              <a:rPr lang="en-GB" dirty="0"/>
              <a:t>Content </a:t>
            </a:r>
            <a:r>
              <a:rPr lang="en-GB" dirty="0" smtClean="0"/>
              <a:t>providers - These </a:t>
            </a:r>
            <a:r>
              <a:rPr lang="en-GB" dirty="0"/>
              <a:t>are the </a:t>
            </a:r>
            <a:r>
              <a:rPr lang="en-GB" dirty="0">
                <a:solidFill>
                  <a:schemeClr val="accent4"/>
                </a:solidFill>
              </a:rPr>
              <a:t>data storehouses </a:t>
            </a:r>
            <a:r>
              <a:rPr lang="en-GB" dirty="0"/>
              <a:t>of an application that provide a standard way </a:t>
            </a:r>
            <a:r>
              <a:rPr lang="en-GB" dirty="0" smtClean="0"/>
              <a:t>to retrieve</a:t>
            </a:r>
            <a:r>
              <a:rPr lang="en-GB" dirty="0"/>
              <a:t>, modify, and delete </a:t>
            </a:r>
            <a:r>
              <a:rPr lang="en-GB" dirty="0" smtClean="0"/>
              <a:t>data - SQLite.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310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Understanding the Security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foundation of the Android application security model is that </a:t>
            </a:r>
            <a:r>
              <a:rPr lang="en-GB" dirty="0">
                <a:solidFill>
                  <a:schemeClr val="accent4"/>
                </a:solidFill>
              </a:rPr>
              <a:t>no two applications </a:t>
            </a:r>
            <a:r>
              <a:rPr lang="en-GB" dirty="0"/>
              <a:t>running on the </a:t>
            </a:r>
            <a:r>
              <a:rPr lang="en-GB" dirty="0" smtClean="0"/>
              <a:t>same device </a:t>
            </a:r>
            <a:r>
              <a:rPr lang="en-GB" dirty="0"/>
              <a:t>should be able to </a:t>
            </a:r>
            <a:r>
              <a:rPr lang="en-GB" dirty="0">
                <a:solidFill>
                  <a:schemeClr val="accent4"/>
                </a:solidFill>
              </a:rPr>
              <a:t>access each other’s data </a:t>
            </a:r>
            <a:r>
              <a:rPr lang="en-GB" dirty="0"/>
              <a:t>without authorization. </a:t>
            </a:r>
            <a:endParaRPr lang="en-GB" dirty="0" smtClean="0"/>
          </a:p>
          <a:p>
            <a:r>
              <a:rPr lang="en-GB" dirty="0" smtClean="0"/>
              <a:t>They </a:t>
            </a:r>
            <a:r>
              <a:rPr lang="en-GB" dirty="0"/>
              <a:t>should also not be able to </a:t>
            </a:r>
            <a:r>
              <a:rPr lang="en-GB" dirty="0" smtClean="0"/>
              <a:t>affect the </a:t>
            </a:r>
            <a:r>
              <a:rPr lang="en-GB" dirty="0"/>
              <a:t>operation of the other application adversely or without the appropriate consent. This concept is the basis </a:t>
            </a:r>
            <a:r>
              <a:rPr lang="en-GB" dirty="0" smtClean="0"/>
              <a:t>of an </a:t>
            </a:r>
            <a:r>
              <a:rPr lang="en-GB" dirty="0"/>
              <a:t>application </a:t>
            </a:r>
            <a:r>
              <a:rPr lang="en-GB" dirty="0">
                <a:solidFill>
                  <a:schemeClr val="accent4"/>
                </a:solidFill>
              </a:rPr>
              <a:t>sandbox</a:t>
            </a:r>
            <a:r>
              <a:rPr lang="en-GB" dirty="0" smtClean="0"/>
              <a:t>.</a:t>
            </a:r>
          </a:p>
          <a:p>
            <a:r>
              <a:rPr lang="en-GB" dirty="0"/>
              <a:t>An application would need to know </a:t>
            </a:r>
            <a:r>
              <a:rPr lang="en-GB" dirty="0" smtClean="0"/>
              <a:t>whether another </a:t>
            </a:r>
            <a:r>
              <a:rPr lang="en-GB" dirty="0">
                <a:solidFill>
                  <a:schemeClr val="accent4"/>
                </a:solidFill>
              </a:rPr>
              <a:t>application is authorized </a:t>
            </a:r>
            <a:r>
              <a:rPr lang="en-GB" dirty="0"/>
              <a:t>to perform an action and so the concept of application identity is important.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238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.. the Security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Code </a:t>
            </a:r>
            <a:r>
              <a:rPr lang="en-GB" dirty="0" smtClean="0">
                <a:solidFill>
                  <a:schemeClr val="accent4"/>
                </a:solidFill>
              </a:rPr>
              <a:t>Signing </a:t>
            </a:r>
            <a:r>
              <a:rPr lang="en-GB" dirty="0" smtClean="0"/>
              <a:t>- The </a:t>
            </a:r>
            <a:r>
              <a:rPr lang="en-GB" dirty="0"/>
              <a:t>signing of an Android package is done cryptographically through </a:t>
            </a:r>
            <a:r>
              <a:rPr lang="en-GB" dirty="0" smtClean="0"/>
              <a:t>digital certificates.</a:t>
            </a:r>
          </a:p>
          <a:p>
            <a:r>
              <a:rPr lang="en-GB" dirty="0" smtClean="0"/>
              <a:t>The private key </a:t>
            </a:r>
            <a:r>
              <a:rPr lang="en-GB" dirty="0"/>
              <a:t>is only held by the application developers. </a:t>
            </a:r>
            <a:endParaRPr lang="en-GB" dirty="0" smtClean="0"/>
          </a:p>
          <a:p>
            <a:r>
              <a:rPr lang="en-GB" dirty="0" smtClean="0"/>
              <a:t>Code </a:t>
            </a:r>
            <a:r>
              <a:rPr lang="en-GB" dirty="0"/>
              <a:t>signing is used to </a:t>
            </a:r>
            <a:r>
              <a:rPr lang="en-GB" dirty="0">
                <a:solidFill>
                  <a:schemeClr val="accent4"/>
                </a:solidFill>
              </a:rPr>
              <a:t>prove the identity </a:t>
            </a:r>
            <a:r>
              <a:rPr lang="en-GB" dirty="0"/>
              <a:t>of an </a:t>
            </a:r>
            <a:r>
              <a:rPr lang="en-GB" dirty="0" smtClean="0"/>
              <a:t>application’s author </a:t>
            </a:r>
            <a:r>
              <a:rPr lang="en-GB" dirty="0"/>
              <a:t>in order to designate a degree of trust to it in other aspects of the security model</a:t>
            </a:r>
            <a:r>
              <a:rPr lang="en-GB" dirty="0" smtClean="0"/>
              <a:t>.</a:t>
            </a:r>
          </a:p>
          <a:p>
            <a:r>
              <a:rPr lang="en-GB" dirty="0" smtClean="0"/>
              <a:t>Tools used - </a:t>
            </a:r>
            <a:r>
              <a:rPr lang="en-GB" dirty="0">
                <a:solidFill>
                  <a:schemeClr val="accent4"/>
                </a:solidFill>
              </a:rPr>
              <a:t>$ </a:t>
            </a:r>
            <a:r>
              <a:rPr lang="en-GB" dirty="0" err="1">
                <a:solidFill>
                  <a:schemeClr val="accent4"/>
                </a:solidFill>
              </a:rPr>
              <a:t>keytool</a:t>
            </a:r>
            <a:r>
              <a:rPr lang="en-GB" dirty="0">
                <a:solidFill>
                  <a:schemeClr val="accent4"/>
                </a:solidFill>
              </a:rPr>
              <a:t> –</a:t>
            </a:r>
            <a:r>
              <a:rPr lang="en-GB" dirty="0" err="1">
                <a:solidFill>
                  <a:schemeClr val="accent4"/>
                </a:solidFill>
              </a:rPr>
              <a:t>genkey</a:t>
            </a:r>
            <a:r>
              <a:rPr lang="en-GB" dirty="0" smtClean="0"/>
              <a:t>, and </a:t>
            </a:r>
            <a:r>
              <a:rPr lang="en-GB" dirty="0">
                <a:solidFill>
                  <a:schemeClr val="accent4"/>
                </a:solidFill>
              </a:rPr>
              <a:t>$ </a:t>
            </a:r>
            <a:r>
              <a:rPr lang="en-GB" dirty="0" err="1">
                <a:solidFill>
                  <a:schemeClr val="accent4"/>
                </a:solidFill>
              </a:rPr>
              <a:t>jarsigner</a:t>
            </a:r>
            <a:r>
              <a:rPr lang="en-GB" dirty="0">
                <a:solidFill>
                  <a:schemeClr val="accent4"/>
                </a:solidFill>
              </a:rPr>
              <a:t> … </a:t>
            </a:r>
            <a:r>
              <a:rPr lang="en-GB" dirty="0" err="1">
                <a:solidFill>
                  <a:schemeClr val="accent4"/>
                </a:solidFill>
              </a:rPr>
              <a:t>application.apk</a:t>
            </a:r>
            <a:r>
              <a:rPr lang="en-GB" dirty="0">
                <a:solidFill>
                  <a:schemeClr val="accent4"/>
                </a:solidFill>
              </a:rPr>
              <a:t> </a:t>
            </a:r>
            <a:r>
              <a:rPr lang="en-GB" dirty="0" err="1">
                <a:solidFill>
                  <a:schemeClr val="accent4"/>
                </a:solidFill>
              </a:rPr>
              <a:t>alias_name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892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.. the Security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825624"/>
            <a:ext cx="6002366" cy="448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41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.. the Security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Application certificates are </a:t>
            </a:r>
            <a:r>
              <a:rPr lang="en-GB" dirty="0">
                <a:solidFill>
                  <a:schemeClr val="accent4"/>
                </a:solidFill>
              </a:rPr>
              <a:t>not verified by the Android </a:t>
            </a:r>
            <a:r>
              <a:rPr lang="en-GB" dirty="0"/>
              <a:t>operating system in any way and do not need to be </a:t>
            </a:r>
            <a:r>
              <a:rPr lang="en-GB" dirty="0" smtClean="0"/>
              <a:t>issued by </a:t>
            </a:r>
            <a:r>
              <a:rPr lang="en-GB" dirty="0"/>
              <a:t>a certain Certificate Authority (CA) like other platforms</a:t>
            </a:r>
            <a:r>
              <a:rPr lang="en-GB" dirty="0" smtClean="0"/>
              <a:t>.</a:t>
            </a:r>
          </a:p>
          <a:p>
            <a:r>
              <a:rPr lang="en-GB" dirty="0"/>
              <a:t>The signing certificate is checked only </a:t>
            </a:r>
            <a:r>
              <a:rPr lang="en-GB" dirty="0">
                <a:solidFill>
                  <a:schemeClr val="accent4"/>
                </a:solidFill>
              </a:rPr>
              <a:t>when the application gets installed</a:t>
            </a:r>
            <a:r>
              <a:rPr lang="en-GB" dirty="0"/>
              <a:t> and if the certificate </a:t>
            </a:r>
            <a:r>
              <a:rPr lang="en-GB" dirty="0" smtClean="0"/>
              <a:t>subsequently expires</a:t>
            </a:r>
            <a:r>
              <a:rPr lang="en-GB" dirty="0"/>
              <a:t>, the application will still run as normal</a:t>
            </a:r>
            <a:r>
              <a:rPr lang="en-GB" dirty="0" smtClean="0"/>
              <a:t>.</a:t>
            </a:r>
          </a:p>
          <a:p>
            <a:r>
              <a:rPr lang="en-GB" dirty="0"/>
              <a:t>Google recommends that signing certificates be created with </a:t>
            </a:r>
            <a:r>
              <a:rPr lang="en-GB" dirty="0" smtClean="0"/>
              <a:t>a </a:t>
            </a:r>
            <a:r>
              <a:rPr lang="en-GB" dirty="0" smtClean="0">
                <a:solidFill>
                  <a:schemeClr val="accent4"/>
                </a:solidFill>
              </a:rPr>
              <a:t>validity </a:t>
            </a:r>
            <a:r>
              <a:rPr lang="en-GB" dirty="0">
                <a:solidFill>
                  <a:schemeClr val="accent4"/>
                </a:solidFill>
              </a:rPr>
              <a:t>period </a:t>
            </a:r>
            <a:r>
              <a:rPr lang="en-GB" dirty="0"/>
              <a:t>of 25 years or longer to support seamless updates to your </a:t>
            </a:r>
            <a:r>
              <a:rPr lang="en-GB" dirty="0" smtClean="0"/>
              <a:t>application.</a:t>
            </a:r>
          </a:p>
          <a:p>
            <a:r>
              <a:rPr lang="en-GB" dirty="0"/>
              <a:t>A number of vulnerabilities have been </a:t>
            </a:r>
            <a:r>
              <a:rPr lang="en-GB" dirty="0">
                <a:solidFill>
                  <a:schemeClr val="accent4"/>
                </a:solidFill>
              </a:rPr>
              <a:t>discovered</a:t>
            </a:r>
            <a:r>
              <a:rPr lang="en-GB" dirty="0"/>
              <a:t> in the way that the validation of signatures is performed </a:t>
            </a:r>
            <a:r>
              <a:rPr lang="en-GB" dirty="0" smtClean="0"/>
              <a:t>on APK </a:t>
            </a:r>
            <a:r>
              <a:rPr lang="en-GB" dirty="0"/>
              <a:t>files.</a:t>
            </a:r>
          </a:p>
        </p:txBody>
      </p:sp>
    </p:spTree>
    <p:extLst>
      <p:ext uri="{BB962C8B-B14F-4D97-AF65-F5344CB8AC3E}">
        <p14:creationId xmlns:p14="http://schemas.microsoft.com/office/powerpoint/2010/main" val="322564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Your First Android Environment</a:t>
            </a:r>
          </a:p>
          <a:p>
            <a:r>
              <a:rPr lang="en-GB" dirty="0"/>
              <a:t>Understanding Android Applications</a:t>
            </a:r>
          </a:p>
          <a:p>
            <a:r>
              <a:rPr lang="en-GB" dirty="0"/>
              <a:t>Understanding the Security Model</a:t>
            </a:r>
          </a:p>
          <a:p>
            <a:r>
              <a:rPr lang="en-GB" dirty="0"/>
              <a:t>Reverse-Engineering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291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.. the Security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Android employs a fine-grained </a:t>
            </a:r>
            <a:r>
              <a:rPr lang="en-GB" dirty="0">
                <a:solidFill>
                  <a:schemeClr val="accent4"/>
                </a:solidFill>
              </a:rPr>
              <a:t>privilege model </a:t>
            </a:r>
            <a:r>
              <a:rPr lang="en-GB" dirty="0"/>
              <a:t>for </a:t>
            </a:r>
            <a:r>
              <a:rPr lang="en-GB" dirty="0" smtClean="0"/>
              <a:t>applications to request “permission</a:t>
            </a:r>
            <a:r>
              <a:rPr lang="en-GB" dirty="0"/>
              <a:t>” </a:t>
            </a:r>
            <a:r>
              <a:rPr lang="en-GB" dirty="0" smtClean="0"/>
              <a:t>to access </a:t>
            </a:r>
            <a:r>
              <a:rPr lang="en-GB" dirty="0"/>
              <a:t>certain </a:t>
            </a:r>
            <a:r>
              <a:rPr lang="en-GB" dirty="0" smtClean="0"/>
              <a:t>information and resources </a:t>
            </a:r>
            <a:r>
              <a:rPr lang="en-GB" dirty="0"/>
              <a:t>on a device</a:t>
            </a:r>
            <a:r>
              <a:rPr lang="en-GB" dirty="0" smtClean="0"/>
              <a:t>.</a:t>
            </a:r>
          </a:p>
          <a:p>
            <a:r>
              <a:rPr lang="en-GB" dirty="0"/>
              <a:t>In </a:t>
            </a:r>
            <a:r>
              <a:rPr lang="en-GB" dirty="0" err="1"/>
              <a:t>drozer</a:t>
            </a:r>
            <a:r>
              <a:rPr lang="en-GB" dirty="0"/>
              <a:t>, </a:t>
            </a:r>
            <a:r>
              <a:rPr lang="en-GB" dirty="0" smtClean="0"/>
              <a:t>permissions </a:t>
            </a:r>
            <a:r>
              <a:rPr lang="en-GB" dirty="0"/>
              <a:t>that have been requested </a:t>
            </a:r>
            <a:r>
              <a:rPr lang="en-GB" dirty="0" smtClean="0">
                <a:solidFill>
                  <a:schemeClr val="accent4"/>
                </a:solidFill>
              </a:rPr>
              <a:t>can be accessed </a:t>
            </a:r>
            <a:r>
              <a:rPr lang="en-GB" dirty="0" smtClean="0"/>
              <a:t>by a command </a:t>
            </a:r>
            <a:r>
              <a:rPr lang="en-GB" dirty="0" err="1">
                <a:solidFill>
                  <a:schemeClr val="accent4"/>
                </a:solidFill>
              </a:rPr>
              <a:t>dz</a:t>
            </a:r>
            <a:r>
              <a:rPr lang="en-GB" dirty="0">
                <a:solidFill>
                  <a:schemeClr val="accent4"/>
                </a:solidFill>
              </a:rPr>
              <a:t>&gt; run app.package.info -a </a:t>
            </a:r>
            <a:r>
              <a:rPr lang="en-GB" dirty="0" err="1">
                <a:solidFill>
                  <a:schemeClr val="accent4"/>
                </a:solidFill>
              </a:rPr>
              <a:t>com.android.browser</a:t>
            </a:r>
            <a:r>
              <a:rPr lang="en-GB" dirty="0">
                <a:solidFill>
                  <a:schemeClr val="accent4"/>
                </a:solidFill>
              </a:rPr>
              <a:t>.</a:t>
            </a:r>
          </a:p>
          <a:p>
            <a:r>
              <a:rPr lang="en-GB" dirty="0" smtClean="0"/>
              <a:t>File system Encryption- Full </a:t>
            </a:r>
            <a:r>
              <a:rPr lang="en-GB" dirty="0"/>
              <a:t>disk encryption (FDE) is when the contents of </a:t>
            </a:r>
            <a:r>
              <a:rPr lang="en-GB" dirty="0" smtClean="0"/>
              <a:t>a </a:t>
            </a:r>
            <a:r>
              <a:rPr lang="en-GB" dirty="0">
                <a:solidFill>
                  <a:schemeClr val="accent4"/>
                </a:solidFill>
              </a:rPr>
              <a:t>entire drive or volume are encrypted </a:t>
            </a:r>
            <a:r>
              <a:rPr lang="en-GB" dirty="0"/>
              <a:t>and not </a:t>
            </a:r>
            <a:r>
              <a:rPr lang="en-GB" dirty="0" smtClean="0"/>
              <a:t>only selected </a:t>
            </a:r>
            <a:r>
              <a:rPr lang="en-GB" dirty="0"/>
              <a:t>individual files. 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serves as </a:t>
            </a:r>
            <a:r>
              <a:rPr lang="en-GB" dirty="0" smtClean="0">
                <a:solidFill>
                  <a:schemeClr val="accent4"/>
                </a:solidFill>
              </a:rPr>
              <a:t>protection against </a:t>
            </a:r>
            <a:r>
              <a:rPr lang="en-GB" dirty="0">
                <a:solidFill>
                  <a:schemeClr val="accent4"/>
                </a:solidFill>
              </a:rPr>
              <a:t>stolen or lost disks </a:t>
            </a:r>
            <a:r>
              <a:rPr lang="en-GB" dirty="0"/>
              <a:t>that have been powered down.</a:t>
            </a:r>
          </a:p>
        </p:txBody>
      </p:sp>
    </p:spTree>
    <p:extLst>
      <p:ext uri="{BB962C8B-B14F-4D97-AF65-F5344CB8AC3E}">
        <p14:creationId xmlns:p14="http://schemas.microsoft.com/office/powerpoint/2010/main" val="567373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.. the Security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FDE has been available on Android since version 3.0 (Honeycomb).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makes use of the </a:t>
            </a:r>
            <a:r>
              <a:rPr lang="en-GB" dirty="0" err="1">
                <a:solidFill>
                  <a:schemeClr val="accent4"/>
                </a:solidFill>
              </a:rPr>
              <a:t>dm</a:t>
            </a:r>
            <a:r>
              <a:rPr lang="en-GB" dirty="0">
                <a:solidFill>
                  <a:schemeClr val="accent4"/>
                </a:solidFill>
              </a:rPr>
              <a:t>-crypt</a:t>
            </a:r>
            <a:r>
              <a:rPr lang="en-GB" dirty="0"/>
              <a:t> module in </a:t>
            </a:r>
            <a:r>
              <a:rPr lang="en-GB" dirty="0" smtClean="0"/>
              <a:t>the kernel </a:t>
            </a:r>
            <a:r>
              <a:rPr lang="en-GB" dirty="0"/>
              <a:t>to transparently encrypt and decrypt data on the block device layer</a:t>
            </a:r>
            <a:r>
              <a:rPr lang="en-GB" dirty="0" smtClean="0"/>
              <a:t>.</a:t>
            </a:r>
          </a:p>
          <a:p>
            <a:r>
              <a:rPr lang="en-GB" dirty="0"/>
              <a:t>Rooting </a:t>
            </a:r>
            <a:r>
              <a:rPr lang="en-GB" dirty="0" smtClean="0"/>
              <a:t>- On </a:t>
            </a:r>
            <a:r>
              <a:rPr lang="en-GB" dirty="0"/>
              <a:t>Android, by default no way exists to run an application or some task within it as the </a:t>
            </a:r>
            <a:r>
              <a:rPr lang="en-GB" dirty="0">
                <a:solidFill>
                  <a:schemeClr val="accent4"/>
                </a:solidFill>
              </a:rPr>
              <a:t>root</a:t>
            </a:r>
            <a:r>
              <a:rPr lang="en-GB" dirty="0"/>
              <a:t> user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This has </a:t>
            </a:r>
            <a:r>
              <a:rPr lang="en-GB" dirty="0"/>
              <a:t>led </a:t>
            </a:r>
            <a:r>
              <a:rPr lang="en-GB" dirty="0" smtClean="0"/>
              <a:t>researchers to </a:t>
            </a:r>
            <a:r>
              <a:rPr lang="en-GB" dirty="0"/>
              <a:t>finding ways to obtain root on </a:t>
            </a:r>
            <a:r>
              <a:rPr lang="en-GB" dirty="0" smtClean="0"/>
              <a:t>various Android </a:t>
            </a:r>
            <a:r>
              <a:rPr lang="en-GB" dirty="0"/>
              <a:t>devices</a:t>
            </a:r>
            <a:r>
              <a:rPr lang="en-GB" dirty="0" smtClean="0"/>
              <a:t>.</a:t>
            </a:r>
          </a:p>
          <a:p>
            <a:r>
              <a:rPr lang="en-GB" dirty="0"/>
              <a:t>A typical objective of rooting an Android device is so that you can put a </a:t>
            </a:r>
            <a:r>
              <a:rPr lang="en-GB" dirty="0" err="1">
                <a:solidFill>
                  <a:schemeClr val="accent4"/>
                </a:solidFill>
              </a:rPr>
              <a:t>su</a:t>
            </a:r>
            <a:r>
              <a:rPr lang="en-GB" dirty="0">
                <a:solidFill>
                  <a:schemeClr val="accent4"/>
                </a:solidFill>
              </a:rPr>
              <a:t> binary </a:t>
            </a:r>
            <a:r>
              <a:rPr lang="en-GB" dirty="0"/>
              <a:t>in a directory on the PATH (</a:t>
            </a:r>
            <a:r>
              <a:rPr lang="en-GB" dirty="0" err="1" smtClean="0"/>
              <a:t>forexample</a:t>
            </a:r>
            <a:r>
              <a:rPr lang="en-GB" dirty="0"/>
              <a:t>, /system/bin or /system/</a:t>
            </a:r>
            <a:r>
              <a:rPr lang="en-GB" dirty="0" err="1"/>
              <a:t>xbin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87320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.. the Security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12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An </a:t>
            </a:r>
            <a:r>
              <a:rPr lang="en-GB" dirty="0"/>
              <a:t>example of a prompt from the </a:t>
            </a:r>
            <a:r>
              <a:rPr lang="en-GB" dirty="0" err="1"/>
              <a:t>SuperSU</a:t>
            </a:r>
            <a:r>
              <a:rPr lang="en-GB" dirty="0"/>
              <a:t>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2411808"/>
            <a:ext cx="32194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00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Reverse-Engineering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Reverse-engineering is the process of gaining a </a:t>
            </a:r>
            <a:r>
              <a:rPr lang="en-GB" dirty="0">
                <a:solidFill>
                  <a:schemeClr val="accent4"/>
                </a:solidFill>
              </a:rPr>
              <a:t>deep understanding </a:t>
            </a:r>
            <a:r>
              <a:rPr lang="en-GB" dirty="0"/>
              <a:t>of a </a:t>
            </a:r>
            <a:r>
              <a:rPr lang="en-GB" dirty="0" smtClean="0"/>
              <a:t>finished product.</a:t>
            </a:r>
          </a:p>
          <a:p>
            <a:r>
              <a:rPr lang="en-GB" dirty="0" smtClean="0"/>
              <a:t>In Android, first, </a:t>
            </a:r>
            <a:r>
              <a:rPr lang="en-GB" dirty="0" smtClean="0">
                <a:solidFill>
                  <a:schemeClr val="accent4"/>
                </a:solidFill>
              </a:rPr>
              <a:t>find the package </a:t>
            </a:r>
            <a:r>
              <a:rPr lang="en-GB" dirty="0" smtClean="0"/>
              <a:t>of a target application </a:t>
            </a:r>
            <a:r>
              <a:rPr lang="en-GB" dirty="0"/>
              <a:t>using </a:t>
            </a:r>
            <a:r>
              <a:rPr lang="en-GB" dirty="0">
                <a:solidFill>
                  <a:schemeClr val="accent4"/>
                </a:solidFill>
              </a:rPr>
              <a:t>$ </a:t>
            </a:r>
            <a:r>
              <a:rPr lang="en-GB" dirty="0" err="1">
                <a:solidFill>
                  <a:schemeClr val="accent4"/>
                </a:solidFill>
              </a:rPr>
              <a:t>adb</a:t>
            </a:r>
            <a:r>
              <a:rPr lang="en-GB" dirty="0">
                <a:solidFill>
                  <a:schemeClr val="accent4"/>
                </a:solidFill>
              </a:rPr>
              <a:t> shell pm list packages | </a:t>
            </a:r>
            <a:r>
              <a:rPr lang="en-GB" dirty="0" err="1">
                <a:solidFill>
                  <a:schemeClr val="accent4"/>
                </a:solidFill>
              </a:rPr>
              <a:t>grep</a:t>
            </a:r>
            <a:r>
              <a:rPr lang="en-GB" dirty="0">
                <a:solidFill>
                  <a:schemeClr val="accent4"/>
                </a:solidFill>
              </a:rPr>
              <a:t> app-name</a:t>
            </a:r>
          </a:p>
          <a:p>
            <a:r>
              <a:rPr lang="en-GB" dirty="0"/>
              <a:t>To pull </a:t>
            </a:r>
            <a:r>
              <a:rPr lang="en-GB" dirty="0" smtClean="0"/>
              <a:t>the app </a:t>
            </a:r>
            <a:r>
              <a:rPr lang="en-GB" dirty="0"/>
              <a:t>off the device </a:t>
            </a:r>
            <a:r>
              <a:rPr lang="en-GB" dirty="0" smtClean="0"/>
              <a:t>you need </a:t>
            </a:r>
            <a:r>
              <a:rPr lang="en-GB" dirty="0"/>
              <a:t>to find </a:t>
            </a:r>
            <a:r>
              <a:rPr lang="en-GB" dirty="0" smtClean="0"/>
              <a:t>the </a:t>
            </a:r>
            <a:r>
              <a:rPr lang="en-GB" dirty="0"/>
              <a:t>APK path </a:t>
            </a:r>
            <a:r>
              <a:rPr lang="en-GB" dirty="0" smtClean="0"/>
              <a:t>is stored using </a:t>
            </a:r>
            <a:r>
              <a:rPr lang="en-GB" dirty="0">
                <a:solidFill>
                  <a:schemeClr val="accent4"/>
                </a:solidFill>
              </a:rPr>
              <a:t>$ </a:t>
            </a:r>
            <a:r>
              <a:rPr lang="en-GB" dirty="0" err="1">
                <a:solidFill>
                  <a:schemeClr val="accent4"/>
                </a:solidFill>
              </a:rPr>
              <a:t>adb</a:t>
            </a:r>
            <a:r>
              <a:rPr lang="en-GB" dirty="0">
                <a:solidFill>
                  <a:schemeClr val="accent4"/>
                </a:solidFill>
              </a:rPr>
              <a:t> shell pm path package-name</a:t>
            </a:r>
          </a:p>
          <a:p>
            <a:r>
              <a:rPr lang="en-GB" dirty="0"/>
              <a:t>To reverse engineer applications from the Play Store, you would need to install them onto a device </a:t>
            </a:r>
            <a:r>
              <a:rPr lang="en-GB" dirty="0" smtClean="0"/>
              <a:t>you </a:t>
            </a:r>
            <a:r>
              <a:rPr lang="en-GB" dirty="0" smtClean="0">
                <a:solidFill>
                  <a:schemeClr val="accent4"/>
                </a:solidFill>
              </a:rPr>
              <a:t>or </a:t>
            </a:r>
            <a:r>
              <a:rPr lang="en-GB" dirty="0"/>
              <a:t>get direct APK </a:t>
            </a:r>
            <a:r>
              <a:rPr lang="en-GB" dirty="0" smtClean="0"/>
              <a:t>download by sending package name </a:t>
            </a:r>
            <a:r>
              <a:rPr lang="en-GB" dirty="0"/>
              <a:t>to sites like </a:t>
            </a:r>
            <a:r>
              <a:rPr lang="en-GB" dirty="0">
                <a:hlinkClick r:id="rId2"/>
              </a:rPr>
              <a:t>http://apps.evozi.com/apk-downloader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.</a:t>
            </a:r>
          </a:p>
          <a:p>
            <a:r>
              <a:rPr lang="en-GB" dirty="0" smtClean="0"/>
              <a:t>Use the </a:t>
            </a:r>
            <a:r>
              <a:rPr lang="en-GB" dirty="0"/>
              <a:t>Android Asset Packaging Tool (</a:t>
            </a:r>
            <a:r>
              <a:rPr lang="en-GB" dirty="0" err="1"/>
              <a:t>aapt</a:t>
            </a:r>
            <a:r>
              <a:rPr lang="en-GB" dirty="0"/>
              <a:t>) that comes with the Android </a:t>
            </a:r>
            <a:r>
              <a:rPr lang="en-GB" dirty="0" smtClean="0"/>
              <a:t>SDK to get the manifest file as next: </a:t>
            </a:r>
            <a:r>
              <a:rPr lang="en-GB" dirty="0" smtClean="0">
                <a:solidFill>
                  <a:schemeClr val="accent4"/>
                </a:solidFill>
              </a:rPr>
              <a:t>$ </a:t>
            </a:r>
            <a:r>
              <a:rPr lang="en-GB" dirty="0" err="1">
                <a:solidFill>
                  <a:schemeClr val="accent4"/>
                </a:solidFill>
              </a:rPr>
              <a:t>aapt</a:t>
            </a:r>
            <a:r>
              <a:rPr lang="en-GB" dirty="0">
                <a:solidFill>
                  <a:schemeClr val="accent4"/>
                </a:solidFill>
              </a:rPr>
              <a:t> dump </a:t>
            </a:r>
            <a:r>
              <a:rPr lang="en-GB" dirty="0" err="1">
                <a:solidFill>
                  <a:schemeClr val="accent4"/>
                </a:solidFill>
              </a:rPr>
              <a:t>xmltree</a:t>
            </a:r>
            <a:r>
              <a:rPr lang="en-GB" dirty="0">
                <a:solidFill>
                  <a:schemeClr val="accent4"/>
                </a:solidFill>
              </a:rPr>
              <a:t> /path/to/</a:t>
            </a:r>
            <a:r>
              <a:rPr lang="en-GB" dirty="0" err="1">
                <a:solidFill>
                  <a:schemeClr val="accent4"/>
                </a:solidFill>
              </a:rPr>
              <a:t>agent.apk</a:t>
            </a:r>
            <a:r>
              <a:rPr lang="en-GB" dirty="0">
                <a:solidFill>
                  <a:schemeClr val="accent4"/>
                </a:solidFill>
              </a:rPr>
              <a:t> </a:t>
            </a:r>
            <a:r>
              <a:rPr lang="en-GB" dirty="0" smtClean="0">
                <a:solidFill>
                  <a:schemeClr val="accent4"/>
                </a:solidFill>
              </a:rPr>
              <a:t>AndroidManifest.xml 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13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Reverse-Engineering </a:t>
            </a:r>
            <a:r>
              <a:rPr lang="en-GB" dirty="0" smtClean="0"/>
              <a:t>…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97056"/>
            <a:ext cx="6498502" cy="437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84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Reverse-Engineering 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Dalvik</a:t>
            </a:r>
            <a:r>
              <a:rPr lang="en-GB" dirty="0" smtClean="0"/>
              <a:t> </a:t>
            </a:r>
            <a:r>
              <a:rPr lang="en-GB" dirty="0" err="1" smtClean="0"/>
              <a:t>bytecode</a:t>
            </a:r>
            <a:r>
              <a:rPr lang="en-GB" dirty="0" smtClean="0"/>
              <a:t> </a:t>
            </a:r>
            <a:r>
              <a:rPr lang="en-GB" dirty="0"/>
              <a:t>contained within DEX files can </a:t>
            </a:r>
            <a:r>
              <a:rPr lang="en-GB" dirty="0" smtClean="0"/>
              <a:t>be disassembled </a:t>
            </a:r>
            <a:r>
              <a:rPr lang="en-GB" dirty="0"/>
              <a:t>into low-level human-readable </a:t>
            </a:r>
            <a:r>
              <a:rPr lang="en-GB" dirty="0" smtClean="0"/>
              <a:t>assembly </a:t>
            </a:r>
            <a:r>
              <a:rPr lang="en-GB" dirty="0"/>
              <a:t>using </a:t>
            </a:r>
            <a:r>
              <a:rPr lang="en-GB" dirty="0">
                <a:solidFill>
                  <a:schemeClr val="accent4"/>
                </a:solidFill>
              </a:rPr>
              <a:t>$ ./</a:t>
            </a:r>
            <a:r>
              <a:rPr lang="en-GB" dirty="0" err="1">
                <a:solidFill>
                  <a:schemeClr val="accent4"/>
                </a:solidFill>
              </a:rPr>
              <a:t>dexdump</a:t>
            </a:r>
            <a:r>
              <a:rPr lang="en-GB" dirty="0">
                <a:solidFill>
                  <a:schemeClr val="accent4"/>
                </a:solidFill>
              </a:rPr>
              <a:t> -d /</a:t>
            </a:r>
            <a:r>
              <a:rPr lang="en-GB" dirty="0" smtClean="0">
                <a:solidFill>
                  <a:schemeClr val="accent4"/>
                </a:solidFill>
              </a:rPr>
              <a:t>path/to/</a:t>
            </a:r>
            <a:r>
              <a:rPr lang="en-GB" dirty="0" err="1" smtClean="0">
                <a:solidFill>
                  <a:schemeClr val="accent4"/>
                </a:solidFill>
              </a:rPr>
              <a:t>classes.dex</a:t>
            </a:r>
            <a:endParaRPr lang="en-GB" dirty="0" smtClean="0">
              <a:solidFill>
                <a:schemeClr val="accent4"/>
              </a:solidFill>
            </a:endParaRPr>
          </a:p>
          <a:p>
            <a:r>
              <a:rPr lang="en-GB" dirty="0" err="1" smtClean="0">
                <a:solidFill>
                  <a:schemeClr val="accent4"/>
                </a:solidFill>
              </a:rPr>
              <a:t>Apktool</a:t>
            </a:r>
            <a:r>
              <a:rPr lang="en-GB" dirty="0" smtClean="0">
                <a:solidFill>
                  <a:schemeClr val="accent4"/>
                </a:solidFill>
              </a:rPr>
              <a:t> </a:t>
            </a:r>
            <a:r>
              <a:rPr lang="en-GB" dirty="0" smtClean="0"/>
              <a:t>is used to </a:t>
            </a:r>
            <a:r>
              <a:rPr lang="en-GB" dirty="0"/>
              <a:t>reverse-engineer an entire Android package back </a:t>
            </a:r>
            <a:r>
              <a:rPr lang="en-GB" dirty="0" smtClean="0"/>
              <a:t>for </a:t>
            </a:r>
            <a:r>
              <a:rPr lang="en-GB" dirty="0"/>
              <a:t>modification.</a:t>
            </a:r>
            <a:endParaRPr lang="en-GB" dirty="0" smtClean="0"/>
          </a:p>
          <a:p>
            <a:r>
              <a:rPr lang="en-GB" dirty="0" smtClean="0"/>
              <a:t>Other disassemblers are </a:t>
            </a:r>
            <a:r>
              <a:rPr lang="en-GB" dirty="0" err="1" smtClean="0">
                <a:solidFill>
                  <a:schemeClr val="accent4"/>
                </a:solidFill>
              </a:rPr>
              <a:t>Baksmali</a:t>
            </a:r>
            <a:r>
              <a:rPr lang="en-GB" dirty="0" smtClean="0">
                <a:solidFill>
                  <a:schemeClr val="accent4"/>
                </a:solidFill>
              </a:rPr>
              <a:t> </a:t>
            </a:r>
            <a:r>
              <a:rPr lang="en-GB" dirty="0" smtClean="0"/>
              <a:t>and IDA.</a:t>
            </a:r>
          </a:p>
          <a:p>
            <a:r>
              <a:rPr lang="en-GB" dirty="0">
                <a:solidFill>
                  <a:schemeClr val="accent4"/>
                </a:solidFill>
              </a:rPr>
              <a:t>IDA</a:t>
            </a:r>
            <a:r>
              <a:rPr lang="en-GB" dirty="0"/>
              <a:t> is a very popular disassembler used by reverse engineers all around the world.</a:t>
            </a:r>
          </a:p>
        </p:txBody>
      </p:sp>
    </p:spTree>
    <p:extLst>
      <p:ext uri="{BB962C8B-B14F-4D97-AF65-F5344CB8AC3E}">
        <p14:creationId xmlns:p14="http://schemas.microsoft.com/office/powerpoint/2010/main" val="3223413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Reverse-Engineering 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274" y="1825625"/>
            <a:ext cx="6635452" cy="494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77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492896"/>
            <a:ext cx="7886700" cy="1325563"/>
          </a:xfrm>
        </p:spPr>
        <p:txBody>
          <a:bodyPr/>
          <a:lstStyle/>
          <a:p>
            <a:pPr algn="ctr"/>
            <a:r>
              <a:rPr lang="en-GB" b="1" dirty="0"/>
              <a:t>Attacking Android 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319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Exposing Security Model Quirks</a:t>
            </a:r>
          </a:p>
          <a:p>
            <a:r>
              <a:rPr lang="en-GB" dirty="0"/>
              <a:t>Attacking Application Components</a:t>
            </a:r>
          </a:p>
          <a:p>
            <a:r>
              <a:rPr lang="en-GB" dirty="0"/>
              <a:t>Accessing Storage and Logging</a:t>
            </a:r>
          </a:p>
          <a:p>
            <a:r>
              <a:rPr lang="en-GB" dirty="0"/>
              <a:t>Misusing Insecure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3773037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Exposing Security Model </a:t>
            </a:r>
            <a:r>
              <a:rPr lang="en-GB" dirty="0" smtClean="0"/>
              <a:t>Quirks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Three </a:t>
            </a:r>
            <a:r>
              <a:rPr lang="en-GB" dirty="0"/>
              <a:t>high-level components to consider for each </a:t>
            </a:r>
            <a:r>
              <a:rPr lang="en-GB" dirty="0" smtClean="0"/>
              <a:t>application are application container, communications, and Internet server.</a:t>
            </a:r>
          </a:p>
          <a:p>
            <a:r>
              <a:rPr lang="en-GB" dirty="0" smtClean="0">
                <a:solidFill>
                  <a:schemeClr val="accent4"/>
                </a:solidFill>
              </a:rPr>
              <a:t>Exported components </a:t>
            </a:r>
            <a:r>
              <a:rPr lang="en-GB" dirty="0" smtClean="0"/>
              <a:t>(APIs) of an application can be found and </a:t>
            </a:r>
            <a:r>
              <a:rPr lang="en-GB" dirty="0"/>
              <a:t>exported </a:t>
            </a:r>
            <a:r>
              <a:rPr lang="en-GB" dirty="0" smtClean="0"/>
              <a:t>by </a:t>
            </a:r>
            <a:r>
              <a:rPr lang="en-GB" dirty="0"/>
              <a:t>inspecting the </a:t>
            </a:r>
            <a:r>
              <a:rPr lang="en-GB" dirty="0" smtClean="0"/>
              <a:t>its manifest. An example in </a:t>
            </a:r>
            <a:r>
              <a:rPr lang="en-GB" dirty="0" err="1" smtClean="0">
                <a:solidFill>
                  <a:schemeClr val="accent4"/>
                </a:solidFill>
              </a:rPr>
              <a:t>drozer</a:t>
            </a:r>
            <a:r>
              <a:rPr lang="en-GB" dirty="0" smtClean="0">
                <a:solidFill>
                  <a:schemeClr val="accent4"/>
                </a:solidFill>
              </a:rPr>
              <a:t> </a:t>
            </a:r>
            <a:r>
              <a:rPr lang="en-GB" dirty="0" smtClean="0"/>
              <a:t>is below:</a:t>
            </a:r>
          </a:p>
          <a:p>
            <a:pPr marL="1828800" lvl="4" indent="0">
              <a:buNone/>
            </a:pPr>
            <a:r>
              <a:rPr lang="en-GB" dirty="0" err="1"/>
              <a:t>dz</a:t>
            </a:r>
            <a:r>
              <a:rPr lang="en-GB" dirty="0"/>
              <a:t>&gt; run </a:t>
            </a:r>
            <a:r>
              <a:rPr lang="en-GB" dirty="0" err="1"/>
              <a:t>app.package.attacksurface</a:t>
            </a:r>
            <a:r>
              <a:rPr lang="en-GB" dirty="0"/>
              <a:t> </a:t>
            </a:r>
            <a:r>
              <a:rPr lang="en-GB" dirty="0" err="1"/>
              <a:t>com.android.browser</a:t>
            </a:r>
            <a:endParaRPr lang="en-GB" dirty="0"/>
          </a:p>
          <a:p>
            <a:pPr marL="1828800" lvl="4" indent="0">
              <a:buNone/>
            </a:pPr>
            <a:r>
              <a:rPr lang="en-GB" dirty="0"/>
              <a:t>Attack Surface:</a:t>
            </a:r>
          </a:p>
          <a:p>
            <a:pPr marL="1828800" lvl="4" indent="0">
              <a:buNone/>
            </a:pPr>
            <a:r>
              <a:rPr lang="en-GB" dirty="0"/>
              <a:t>6 activities exported</a:t>
            </a:r>
          </a:p>
          <a:p>
            <a:pPr marL="1828800" lvl="4" indent="0">
              <a:buNone/>
            </a:pPr>
            <a:r>
              <a:rPr lang="en-GB" dirty="0"/>
              <a:t>4 broadcast receivers exported</a:t>
            </a:r>
          </a:p>
          <a:p>
            <a:pPr marL="1828800" lvl="4" indent="0">
              <a:buNone/>
            </a:pPr>
            <a:r>
              <a:rPr lang="en-GB" dirty="0"/>
              <a:t>1 content providers exported</a:t>
            </a:r>
          </a:p>
          <a:p>
            <a:pPr marL="1828800" lvl="4" indent="0">
              <a:buNone/>
            </a:pPr>
            <a:r>
              <a:rPr lang="en-GB" dirty="0"/>
              <a:t>0 services exported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>
                <a:solidFill>
                  <a:schemeClr val="accent4"/>
                </a:solidFill>
              </a:rPr>
              <a:t>root</a:t>
            </a:r>
            <a:r>
              <a:rPr lang="en-GB" dirty="0"/>
              <a:t> and </a:t>
            </a:r>
            <a:r>
              <a:rPr lang="en-GB" dirty="0">
                <a:solidFill>
                  <a:schemeClr val="accent4"/>
                </a:solidFill>
              </a:rPr>
              <a:t>system</a:t>
            </a:r>
            <a:r>
              <a:rPr lang="en-GB" dirty="0"/>
              <a:t> </a:t>
            </a:r>
            <a:r>
              <a:rPr lang="en-GB" dirty="0" smtClean="0">
                <a:solidFill>
                  <a:schemeClr val="accent4"/>
                </a:solidFill>
              </a:rPr>
              <a:t>users</a:t>
            </a:r>
            <a:r>
              <a:rPr lang="en-GB" dirty="0" smtClean="0"/>
              <a:t> can exert control </a:t>
            </a:r>
            <a:r>
              <a:rPr lang="en-GB" dirty="0"/>
              <a:t>over installed </a:t>
            </a:r>
            <a:r>
              <a:rPr lang="en-GB" dirty="0" smtClean="0"/>
              <a:t>applications.</a:t>
            </a:r>
          </a:p>
          <a:p>
            <a:r>
              <a:rPr lang="en-GB" dirty="0"/>
              <a:t>The root and </a:t>
            </a:r>
            <a:r>
              <a:rPr lang="en-GB" dirty="0" smtClean="0"/>
              <a:t>system users </a:t>
            </a:r>
            <a:r>
              <a:rPr lang="en-GB" dirty="0">
                <a:solidFill>
                  <a:schemeClr val="accent4"/>
                </a:solidFill>
              </a:rPr>
              <a:t>can interact </a:t>
            </a:r>
            <a:r>
              <a:rPr lang="en-GB" dirty="0"/>
              <a:t>with application components even when they are </a:t>
            </a:r>
            <a:r>
              <a:rPr lang="en-GB" i="1" dirty="0"/>
              <a:t>not </a:t>
            </a:r>
            <a:r>
              <a:rPr lang="en-GB" dirty="0"/>
              <a:t>exported</a:t>
            </a:r>
            <a:r>
              <a:rPr lang="en-GB" dirty="0" smtClean="0"/>
              <a:t>.</a:t>
            </a:r>
          </a:p>
          <a:p>
            <a:r>
              <a:rPr lang="en-GB" dirty="0"/>
              <a:t>Whether an </a:t>
            </a:r>
            <a:r>
              <a:rPr lang="en-GB" dirty="0" smtClean="0"/>
              <a:t>application exports a component in its manifest or not is </a:t>
            </a:r>
            <a:r>
              <a:rPr lang="en-GB" dirty="0" smtClean="0">
                <a:solidFill>
                  <a:schemeClr val="accent4"/>
                </a:solidFill>
              </a:rPr>
              <a:t>relevant only when </a:t>
            </a:r>
            <a:r>
              <a:rPr lang="en-GB" dirty="0" smtClean="0"/>
              <a:t>the calling application is another non-system application.</a:t>
            </a:r>
          </a:p>
        </p:txBody>
      </p:sp>
    </p:spTree>
    <p:extLst>
      <p:ext uri="{BB962C8B-B14F-4D97-AF65-F5344CB8AC3E}">
        <p14:creationId xmlns:p14="http://schemas.microsoft.com/office/powerpoint/2010/main" val="410879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1463" indent="-271463"/>
            <a:r>
              <a:rPr lang="en-GB" dirty="0"/>
              <a:t>Android is an open source and Linux-based </a:t>
            </a:r>
            <a:r>
              <a:rPr lang="en-GB" dirty="0">
                <a:solidFill>
                  <a:schemeClr val="accent4"/>
                </a:solidFill>
              </a:rPr>
              <a:t>Operating System</a:t>
            </a:r>
            <a:r>
              <a:rPr lang="en-GB" dirty="0"/>
              <a:t> for mobile </a:t>
            </a:r>
            <a:r>
              <a:rPr lang="en-GB" dirty="0" smtClean="0"/>
              <a:t>devices.</a:t>
            </a:r>
          </a:p>
          <a:p>
            <a:pPr marL="271463" indent="-271463"/>
            <a:r>
              <a:rPr lang="en-GB" dirty="0" smtClean="0"/>
              <a:t>It is developed </a:t>
            </a:r>
            <a:r>
              <a:rPr lang="en-GB" dirty="0"/>
              <a:t>by the Open Handset Alliance, led by </a:t>
            </a:r>
            <a:r>
              <a:rPr lang="en-GB" dirty="0">
                <a:solidFill>
                  <a:schemeClr val="accent4"/>
                </a:solidFill>
              </a:rPr>
              <a:t>Google</a:t>
            </a:r>
            <a:r>
              <a:rPr lang="en-GB" dirty="0" smtClean="0"/>
              <a:t>.</a:t>
            </a:r>
          </a:p>
          <a:p>
            <a:pPr marL="271463" indent="-271463"/>
            <a:r>
              <a:rPr lang="en-GB" dirty="0"/>
              <a:t>The first </a:t>
            </a:r>
            <a:r>
              <a:rPr lang="en-GB" dirty="0" smtClean="0"/>
              <a:t>the </a:t>
            </a:r>
            <a:r>
              <a:rPr lang="en-GB" dirty="0"/>
              <a:t>first </a:t>
            </a:r>
            <a:r>
              <a:rPr lang="en-GB" dirty="0" smtClean="0"/>
              <a:t>commercial </a:t>
            </a:r>
            <a:r>
              <a:rPr lang="en-GB" dirty="0"/>
              <a:t>Android </a:t>
            </a:r>
            <a:r>
              <a:rPr lang="en-GB" dirty="0" smtClean="0"/>
              <a:t>1.0 </a:t>
            </a:r>
            <a:r>
              <a:rPr lang="en-GB" dirty="0"/>
              <a:t>was released in </a:t>
            </a:r>
            <a:r>
              <a:rPr lang="en-GB" dirty="0" smtClean="0">
                <a:solidFill>
                  <a:schemeClr val="accent4"/>
                </a:solidFill>
              </a:rPr>
              <a:t>2008</a:t>
            </a:r>
            <a:r>
              <a:rPr lang="en-GB" dirty="0" smtClean="0"/>
              <a:t>.</a:t>
            </a:r>
          </a:p>
          <a:p>
            <a:pPr marL="271463" indent="-271463"/>
            <a:r>
              <a:rPr lang="en-GB" dirty="0" smtClean="0"/>
              <a:t>Android 4.1</a:t>
            </a:r>
            <a:r>
              <a:rPr lang="en-GB" dirty="0"/>
              <a:t> </a:t>
            </a:r>
            <a:r>
              <a:rPr lang="en-GB" dirty="0">
                <a:solidFill>
                  <a:schemeClr val="accent4"/>
                </a:solidFill>
              </a:rPr>
              <a:t>Jelly </a:t>
            </a:r>
            <a:r>
              <a:rPr lang="en-GB" dirty="0" smtClean="0">
                <a:solidFill>
                  <a:schemeClr val="accent4"/>
                </a:solidFill>
              </a:rPr>
              <a:t>Bean</a:t>
            </a:r>
            <a:r>
              <a:rPr lang="en-GB" dirty="0">
                <a:solidFill>
                  <a:schemeClr val="accent4"/>
                </a:solidFill>
              </a:rPr>
              <a:t> </a:t>
            </a:r>
            <a:r>
              <a:rPr lang="en-GB" dirty="0" smtClean="0"/>
              <a:t>with </a:t>
            </a:r>
            <a:r>
              <a:rPr lang="en-GB" dirty="0"/>
              <a:t>the primary aim of </a:t>
            </a:r>
            <a:r>
              <a:rPr lang="en-GB" dirty="0">
                <a:solidFill>
                  <a:schemeClr val="accent4"/>
                </a:solidFill>
              </a:rPr>
              <a:t>improving the user </a:t>
            </a:r>
            <a:r>
              <a:rPr lang="en-GB" dirty="0" smtClean="0">
                <a:solidFill>
                  <a:schemeClr val="accent4"/>
                </a:solidFill>
              </a:rPr>
              <a:t>interface </a:t>
            </a:r>
            <a:r>
              <a:rPr lang="en-GB" dirty="0" smtClean="0"/>
              <a:t>was released in 2012.</a:t>
            </a:r>
          </a:p>
          <a:p>
            <a:pPr marL="271463" indent="-271463"/>
            <a:r>
              <a:rPr lang="en-GB" dirty="0"/>
              <a:t>The </a:t>
            </a:r>
            <a:r>
              <a:rPr lang="en-GB" dirty="0">
                <a:solidFill>
                  <a:schemeClr val="accent4"/>
                </a:solidFill>
              </a:rPr>
              <a:t>source code for Android is available </a:t>
            </a:r>
            <a:r>
              <a:rPr lang="en-GB" dirty="0"/>
              <a:t>under free and open source software licenses. </a:t>
            </a:r>
            <a:endParaRPr lang="en-GB" dirty="0" smtClean="0"/>
          </a:p>
          <a:p>
            <a:pPr marL="271463" indent="-271463"/>
            <a:r>
              <a:rPr lang="en-GB" dirty="0" smtClean="0"/>
              <a:t>Google </a:t>
            </a:r>
            <a:r>
              <a:rPr lang="en-GB" dirty="0"/>
              <a:t>publishes most of the code under the </a:t>
            </a:r>
            <a:r>
              <a:rPr lang="en-GB" dirty="0">
                <a:solidFill>
                  <a:schemeClr val="accent4"/>
                </a:solidFill>
              </a:rPr>
              <a:t>Apache License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dirty="0"/>
              <a:t>Linux </a:t>
            </a:r>
            <a:r>
              <a:rPr lang="en-GB" dirty="0" smtClean="0"/>
              <a:t>kernel </a:t>
            </a:r>
            <a:r>
              <a:rPr lang="en-GB" dirty="0"/>
              <a:t>under </a:t>
            </a:r>
            <a:r>
              <a:rPr lang="en-GB" dirty="0" smtClean="0"/>
              <a:t>GNU </a:t>
            </a:r>
            <a:r>
              <a:rPr lang="en-GB" dirty="0"/>
              <a:t>General </a:t>
            </a:r>
            <a:r>
              <a:rPr lang="en-GB" dirty="0" smtClean="0"/>
              <a:t>Public License.</a:t>
            </a:r>
          </a:p>
          <a:p>
            <a:pPr marL="271463" indent="-271463"/>
            <a:endParaRPr lang="en-GB" dirty="0" smtClean="0"/>
          </a:p>
          <a:p>
            <a:pPr marL="271463" indent="-271463"/>
            <a:endParaRPr lang="en-GB" dirty="0" smtClean="0"/>
          </a:p>
          <a:p>
            <a:pPr marL="271463" indent="-271463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7127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Exposing </a:t>
            </a:r>
            <a:r>
              <a:rPr lang="en-GB" dirty="0" smtClean="0"/>
              <a:t>Security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Mark Murphy described a scenario where the </a:t>
            </a:r>
            <a:r>
              <a:rPr lang="en-GB" dirty="0">
                <a:solidFill>
                  <a:schemeClr val="accent4"/>
                </a:solidFill>
              </a:rPr>
              <a:t>signature protection level </a:t>
            </a:r>
            <a:r>
              <a:rPr lang="en-GB" dirty="0" smtClean="0"/>
              <a:t>could be bypassed.</a:t>
            </a:r>
          </a:p>
          <a:p>
            <a:r>
              <a:rPr lang="en-GB" dirty="0" smtClean="0"/>
              <a:t>The </a:t>
            </a:r>
            <a:r>
              <a:rPr lang="en-GB" dirty="0"/>
              <a:t>first application to define a permission also sets the </a:t>
            </a:r>
            <a:r>
              <a:rPr lang="en-GB" dirty="0">
                <a:solidFill>
                  <a:schemeClr val="accent4"/>
                </a:solidFill>
              </a:rPr>
              <a:t>permission’s </a:t>
            </a:r>
            <a:r>
              <a:rPr lang="en-GB" dirty="0" smtClean="0">
                <a:solidFill>
                  <a:schemeClr val="accent4"/>
                </a:solidFill>
              </a:rPr>
              <a:t>attributes regardless </a:t>
            </a:r>
            <a:r>
              <a:rPr lang="en-GB" dirty="0"/>
              <a:t>of </a:t>
            </a:r>
            <a:r>
              <a:rPr lang="en-GB" dirty="0" smtClean="0"/>
              <a:t>applications </a:t>
            </a:r>
            <a:r>
              <a:rPr lang="en-GB" dirty="0"/>
              <a:t>that may define the same permission after that. 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84220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Exposing Security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The following is the attack scenario:</a:t>
            </a:r>
          </a:p>
          <a:p>
            <a:pPr marL="0" indent="0">
              <a:buNone/>
            </a:pPr>
            <a:r>
              <a:rPr lang="en-GB" dirty="0"/>
              <a:t>1. An installed </a:t>
            </a:r>
            <a:r>
              <a:rPr lang="en-GB" dirty="0">
                <a:solidFill>
                  <a:schemeClr val="accent4"/>
                </a:solidFill>
              </a:rPr>
              <a:t>malicious application defines a set of known permission </a:t>
            </a:r>
            <a:r>
              <a:rPr lang="en-GB" dirty="0"/>
              <a:t>names from popular applications with </a:t>
            </a:r>
            <a:r>
              <a:rPr lang="en-GB" dirty="0" smtClean="0"/>
              <a:t>a protection </a:t>
            </a:r>
            <a:r>
              <a:rPr lang="en-GB" dirty="0"/>
              <a:t>level of normal.</a:t>
            </a:r>
          </a:p>
          <a:p>
            <a:pPr marL="0" indent="0">
              <a:buNone/>
            </a:pPr>
            <a:r>
              <a:rPr lang="en-GB" dirty="0"/>
              <a:t>2. The user then installs a popular application and the OS sees that one of the permissions is already </a:t>
            </a:r>
            <a:r>
              <a:rPr lang="en-GB" dirty="0" smtClean="0"/>
              <a:t>defined. This </a:t>
            </a:r>
            <a:r>
              <a:rPr lang="en-GB" dirty="0"/>
              <a:t>leads </a:t>
            </a:r>
            <a:r>
              <a:rPr lang="en-GB" dirty="0">
                <a:solidFill>
                  <a:schemeClr val="accent4"/>
                </a:solidFill>
              </a:rPr>
              <a:t>the OS to ignore the protection </a:t>
            </a:r>
            <a:r>
              <a:rPr lang="en-GB" dirty="0"/>
              <a:t>level of the permission and stick to the known parameters </a:t>
            </a:r>
            <a:r>
              <a:rPr lang="en-GB" dirty="0" smtClean="0"/>
              <a:t>already defined </a:t>
            </a:r>
            <a:r>
              <a:rPr lang="en-GB" dirty="0"/>
              <a:t>by the malicious application.</a:t>
            </a:r>
          </a:p>
          <a:p>
            <a:pPr marL="0" indent="0">
              <a:buNone/>
            </a:pPr>
            <a:r>
              <a:rPr lang="en-GB" dirty="0"/>
              <a:t>3. The permission that is supposed to be used to protect application components now has a </a:t>
            </a:r>
            <a:r>
              <a:rPr lang="en-GB" dirty="0" smtClean="0"/>
              <a:t>downgraded protection </a:t>
            </a:r>
            <a:r>
              <a:rPr lang="en-GB" dirty="0"/>
              <a:t>level </a:t>
            </a:r>
            <a:r>
              <a:rPr lang="en-GB" dirty="0">
                <a:solidFill>
                  <a:schemeClr val="accent4"/>
                </a:solidFill>
              </a:rPr>
              <a:t>of normal instead of another more secure </a:t>
            </a:r>
            <a:r>
              <a:rPr lang="en-GB" dirty="0"/>
              <a:t>value like signature. Even though the </a:t>
            </a:r>
            <a:r>
              <a:rPr lang="en-GB" dirty="0" smtClean="0"/>
              <a:t>permission was </a:t>
            </a:r>
            <a:r>
              <a:rPr lang="en-GB" dirty="0"/>
              <a:t>defined with a signature protection level, which was defined by the legitimate application, Android </a:t>
            </a:r>
            <a:r>
              <a:rPr lang="en-GB" dirty="0" smtClean="0"/>
              <a:t>does not </a:t>
            </a:r>
            <a:r>
              <a:rPr lang="en-GB" dirty="0"/>
              <a:t>know any different.</a:t>
            </a:r>
          </a:p>
          <a:p>
            <a:pPr marL="0" indent="0">
              <a:buNone/>
            </a:pPr>
            <a:r>
              <a:rPr lang="en-GB" dirty="0"/>
              <a:t>4. The </a:t>
            </a:r>
            <a:r>
              <a:rPr lang="en-GB" dirty="0">
                <a:solidFill>
                  <a:schemeClr val="accent4"/>
                </a:solidFill>
              </a:rPr>
              <a:t>malicious application can interact with the no-longer protected </a:t>
            </a:r>
            <a:r>
              <a:rPr lang="en-GB" dirty="0"/>
              <a:t>application components defined with </a:t>
            </a:r>
            <a:r>
              <a:rPr lang="en-GB" dirty="0" smtClean="0"/>
              <a:t>the downgraded </a:t>
            </a:r>
            <a:r>
              <a:rPr lang="en-GB" dirty="0"/>
              <a:t>permission.</a:t>
            </a:r>
          </a:p>
          <a:p>
            <a:pPr marL="0" indent="0">
              <a:buNone/>
            </a:pPr>
            <a:r>
              <a:rPr lang="en-GB" dirty="0"/>
              <a:t>As a proof of concept, we perform a practical example of this attack on the Twitter application here. The </a:t>
            </a:r>
            <a:r>
              <a:rPr lang="en-GB" dirty="0" smtClean="0"/>
              <a:t>Twitter application </a:t>
            </a:r>
            <a:r>
              <a:rPr lang="en-GB" dirty="0"/>
              <a:t>defines a number of permissions, which are </a:t>
            </a:r>
            <a:r>
              <a:rPr lang="en-GB" dirty="0" smtClean="0"/>
              <a:t>bolded: </a:t>
            </a:r>
            <a:r>
              <a:rPr lang="en-GB" dirty="0" err="1" smtClean="0">
                <a:solidFill>
                  <a:schemeClr val="accent4"/>
                </a:solidFill>
              </a:rPr>
              <a:t>dz</a:t>
            </a:r>
            <a:r>
              <a:rPr lang="en-GB" dirty="0">
                <a:solidFill>
                  <a:schemeClr val="accent4"/>
                </a:solidFill>
              </a:rPr>
              <a:t>&gt; run app.package.info -a </a:t>
            </a:r>
            <a:r>
              <a:rPr lang="en-GB" dirty="0" err="1">
                <a:solidFill>
                  <a:schemeClr val="accent4"/>
                </a:solidFill>
              </a:rPr>
              <a:t>com.twitter.android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96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dirty="0"/>
              <a:t>Attacking Application </a:t>
            </a:r>
            <a:r>
              <a:rPr lang="en-GB" sz="4200" dirty="0" smtClean="0"/>
              <a:t>Components</a:t>
            </a:r>
            <a:endParaRPr lang="en-GB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Attacking another application over the Android </a:t>
            </a:r>
            <a:r>
              <a:rPr lang="en-GB" dirty="0" smtClean="0"/>
              <a:t>IPC system </a:t>
            </a:r>
            <a:r>
              <a:rPr lang="en-GB" dirty="0">
                <a:solidFill>
                  <a:schemeClr val="accent4"/>
                </a:solidFill>
              </a:rPr>
              <a:t>involves finding all the </a:t>
            </a:r>
            <a:r>
              <a:rPr lang="en-GB" dirty="0" smtClean="0">
                <a:solidFill>
                  <a:schemeClr val="accent4"/>
                </a:solidFill>
              </a:rPr>
              <a:t>exported </a:t>
            </a:r>
            <a:r>
              <a:rPr lang="en-GB" dirty="0" smtClean="0"/>
              <a:t>components </a:t>
            </a:r>
            <a:r>
              <a:rPr lang="en-GB" dirty="0"/>
              <a:t>of </a:t>
            </a:r>
            <a:r>
              <a:rPr lang="en-GB" dirty="0" smtClean="0"/>
              <a:t>the application.</a:t>
            </a:r>
          </a:p>
          <a:p>
            <a:r>
              <a:rPr lang="en-GB" dirty="0" smtClean="0"/>
              <a:t>Also it involves attempting </a:t>
            </a:r>
            <a:r>
              <a:rPr lang="en-GB" dirty="0"/>
              <a:t>to use </a:t>
            </a:r>
            <a:r>
              <a:rPr lang="en-GB" dirty="0" smtClean="0"/>
              <a:t>the components in </a:t>
            </a:r>
            <a:r>
              <a:rPr lang="en-GB" dirty="0"/>
              <a:t>a way that </a:t>
            </a:r>
            <a:r>
              <a:rPr lang="en-GB" dirty="0">
                <a:solidFill>
                  <a:schemeClr val="accent4"/>
                </a:solidFill>
              </a:rPr>
              <a:t>was not intended</a:t>
            </a:r>
            <a:r>
              <a:rPr lang="en-GB" dirty="0" smtClean="0"/>
              <a:t>.</a:t>
            </a:r>
          </a:p>
          <a:p>
            <a:r>
              <a:rPr lang="en-GB" dirty="0"/>
              <a:t>For activities, broadcast receivers, </a:t>
            </a:r>
            <a:r>
              <a:rPr lang="en-GB" dirty="0" smtClean="0"/>
              <a:t>and services </a:t>
            </a:r>
            <a:r>
              <a:rPr lang="en-GB" dirty="0"/>
              <a:t>this means you must examine all </a:t>
            </a:r>
            <a:r>
              <a:rPr lang="en-GB" dirty="0">
                <a:solidFill>
                  <a:schemeClr val="accent4"/>
                </a:solidFill>
              </a:rPr>
              <a:t>the code that handles intents</a:t>
            </a:r>
            <a:r>
              <a:rPr lang="en-GB" dirty="0"/>
              <a:t> from other applications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In Android, </a:t>
            </a:r>
            <a:r>
              <a:rPr lang="en-GB" dirty="0"/>
              <a:t>a</a:t>
            </a:r>
            <a:r>
              <a:rPr lang="en-GB" dirty="0" smtClean="0"/>
              <a:t>n </a:t>
            </a:r>
            <a:r>
              <a:rPr lang="en-GB" dirty="0">
                <a:solidFill>
                  <a:schemeClr val="accent4"/>
                </a:solidFill>
              </a:rPr>
              <a:t>intent</a:t>
            </a:r>
            <a:r>
              <a:rPr lang="en-GB" i="1" dirty="0">
                <a:solidFill>
                  <a:schemeClr val="accent4"/>
                </a:solidFill>
              </a:rPr>
              <a:t> </a:t>
            </a:r>
            <a:r>
              <a:rPr lang="en-GB" dirty="0"/>
              <a:t>is a data object that loosely defines a task to be performed</a:t>
            </a:r>
            <a:r>
              <a:rPr lang="en-GB" dirty="0" smtClean="0"/>
              <a:t>.</a:t>
            </a:r>
          </a:p>
          <a:p>
            <a:r>
              <a:rPr lang="en-GB" dirty="0"/>
              <a:t>Intents can be matched against intent filters using three types of </a:t>
            </a:r>
            <a:r>
              <a:rPr lang="en-GB" dirty="0" smtClean="0"/>
              <a:t>information- Action, Data, and Category.</a:t>
            </a:r>
          </a:p>
        </p:txBody>
      </p:sp>
    </p:spTree>
    <p:extLst>
      <p:ext uri="{BB962C8B-B14F-4D97-AF65-F5344CB8AC3E}">
        <p14:creationId xmlns:p14="http://schemas.microsoft.com/office/powerpoint/2010/main" val="1260540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Attacking </a:t>
            </a:r>
            <a:r>
              <a:rPr lang="en-GB" dirty="0" smtClean="0"/>
              <a:t>Application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4"/>
                </a:solidFill>
              </a:rPr>
              <a:t>Sieve</a:t>
            </a:r>
            <a:r>
              <a:rPr lang="en-GB" dirty="0"/>
              <a:t>, a ‘Password Manager’ App, showcasing some common Android vulnerabilities is mentioned in the book.</a:t>
            </a:r>
          </a:p>
          <a:p>
            <a:r>
              <a:rPr lang="en-GB" dirty="0" smtClean="0"/>
              <a:t>A </a:t>
            </a:r>
            <a:r>
              <a:rPr lang="en-GB" dirty="0"/>
              <a:t>user who has configured Sieve is presented with a </a:t>
            </a:r>
            <a:r>
              <a:rPr lang="en-GB" dirty="0">
                <a:solidFill>
                  <a:schemeClr val="accent4"/>
                </a:solidFill>
              </a:rPr>
              <a:t>password </a:t>
            </a:r>
            <a:r>
              <a:rPr lang="en-GB" dirty="0" smtClean="0">
                <a:solidFill>
                  <a:schemeClr val="accent4"/>
                </a:solidFill>
              </a:rPr>
              <a:t>prompt </a:t>
            </a:r>
            <a:r>
              <a:rPr lang="en-GB" dirty="0" smtClean="0"/>
              <a:t>when </a:t>
            </a:r>
            <a:r>
              <a:rPr lang="en-GB" dirty="0"/>
              <a:t>logging in after device power up and then a PIN prompt thereafter</a:t>
            </a:r>
            <a:r>
              <a:rPr lang="en-GB" dirty="0" smtClean="0"/>
              <a:t>.</a:t>
            </a:r>
          </a:p>
          <a:p>
            <a:r>
              <a:rPr lang="en-GB" dirty="0"/>
              <a:t>After </a:t>
            </a:r>
            <a:r>
              <a:rPr lang="en-GB" dirty="0" smtClean="0"/>
              <a:t>installing </a:t>
            </a:r>
            <a:r>
              <a:rPr lang="en-GB" dirty="0"/>
              <a:t>it, you can find the </a:t>
            </a:r>
            <a:r>
              <a:rPr lang="en-GB" dirty="0">
                <a:solidFill>
                  <a:schemeClr val="accent4"/>
                </a:solidFill>
              </a:rPr>
              <a:t>package name </a:t>
            </a:r>
            <a:r>
              <a:rPr lang="en-GB" dirty="0"/>
              <a:t>of Sieve by using the app .package.info module with a </a:t>
            </a:r>
            <a:r>
              <a:rPr lang="en-GB" dirty="0" smtClean="0"/>
              <a:t>filter for </a:t>
            </a:r>
            <a:r>
              <a:rPr lang="en-GB" dirty="0"/>
              <a:t>the word </a:t>
            </a:r>
            <a:r>
              <a:rPr lang="en-GB" dirty="0">
                <a:solidFill>
                  <a:schemeClr val="accent4"/>
                </a:solidFill>
              </a:rPr>
              <a:t>Sieve</a:t>
            </a:r>
            <a:r>
              <a:rPr lang="en-GB" dirty="0"/>
              <a:t>, which is the </a:t>
            </a:r>
            <a:r>
              <a:rPr lang="en-GB" dirty="0" smtClean="0"/>
              <a:t>icon label.</a:t>
            </a:r>
            <a:endParaRPr lang="en-GB" dirty="0"/>
          </a:p>
          <a:p>
            <a:r>
              <a:rPr lang="en-GB" dirty="0" smtClean="0"/>
              <a:t>Get package using </a:t>
            </a:r>
            <a:r>
              <a:rPr lang="en-GB" dirty="0" err="1" smtClean="0"/>
              <a:t>drozer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chemeClr val="accent4"/>
                </a:solidFill>
              </a:rPr>
              <a:t>dz</a:t>
            </a:r>
            <a:r>
              <a:rPr lang="en-GB" dirty="0">
                <a:solidFill>
                  <a:schemeClr val="accent4"/>
                </a:solidFill>
              </a:rPr>
              <a:t>&gt; run </a:t>
            </a:r>
            <a:r>
              <a:rPr lang="en-GB" dirty="0" err="1">
                <a:solidFill>
                  <a:schemeClr val="accent4"/>
                </a:solidFill>
              </a:rPr>
              <a:t>app.package.list</a:t>
            </a:r>
            <a:r>
              <a:rPr lang="en-GB" dirty="0">
                <a:solidFill>
                  <a:schemeClr val="accent4"/>
                </a:solidFill>
              </a:rPr>
              <a:t> -f </a:t>
            </a:r>
            <a:r>
              <a:rPr lang="en-GB" dirty="0" smtClean="0">
                <a:solidFill>
                  <a:schemeClr val="accent4"/>
                </a:solidFill>
              </a:rPr>
              <a:t>Sieve</a:t>
            </a:r>
          </a:p>
          <a:p>
            <a:r>
              <a:rPr lang="en-GB" dirty="0" smtClean="0"/>
              <a:t>Examine </a:t>
            </a:r>
            <a:r>
              <a:rPr lang="en-GB" dirty="0" smtClean="0">
                <a:solidFill>
                  <a:schemeClr val="accent4"/>
                </a:solidFill>
              </a:rPr>
              <a:t>exported </a:t>
            </a:r>
            <a:r>
              <a:rPr lang="en-GB" dirty="0">
                <a:solidFill>
                  <a:schemeClr val="accent4"/>
                </a:solidFill>
              </a:rPr>
              <a:t>application components </a:t>
            </a:r>
            <a:r>
              <a:rPr lang="en-GB" dirty="0"/>
              <a:t>of Sieve in its manifest using one of several tools </a:t>
            </a:r>
            <a:r>
              <a:rPr lang="en-GB" dirty="0" smtClean="0"/>
              <a:t>(e.g. </a:t>
            </a:r>
            <a:r>
              <a:rPr lang="en-GB" dirty="0" err="1" smtClean="0"/>
              <a:t>drozer</a:t>
            </a:r>
            <a:r>
              <a:rPr lang="en-GB" dirty="0" smtClean="0"/>
              <a:t>).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746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Storage and </a:t>
            </a:r>
            <a:r>
              <a:rPr lang="en-GB" dirty="0" smtClean="0"/>
              <a:t>Logging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“</a:t>
            </a:r>
            <a:r>
              <a:rPr lang="en-GB" dirty="0">
                <a:solidFill>
                  <a:schemeClr val="accent4"/>
                </a:solidFill>
              </a:rPr>
              <a:t>sandbox</a:t>
            </a:r>
            <a:r>
              <a:rPr lang="en-GB" dirty="0"/>
              <a:t>” provided for the segregation </a:t>
            </a:r>
            <a:r>
              <a:rPr lang="en-GB" dirty="0" smtClean="0"/>
              <a:t>of application </a:t>
            </a:r>
            <a:r>
              <a:rPr lang="en-GB" dirty="0"/>
              <a:t>data is largely based on file and folder ownership and permissions</a:t>
            </a:r>
            <a:r>
              <a:rPr lang="en-GB" dirty="0" smtClean="0"/>
              <a:t>.</a:t>
            </a:r>
          </a:p>
          <a:p>
            <a:r>
              <a:rPr lang="en-GB" dirty="0"/>
              <a:t>Each file and folder belongs to an owner and a group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owner </a:t>
            </a:r>
            <a:r>
              <a:rPr lang="en-GB" dirty="0"/>
              <a:t>and group of </a:t>
            </a:r>
            <a:r>
              <a:rPr lang="en-GB" dirty="0" smtClean="0"/>
              <a:t>a file can be changed using </a:t>
            </a:r>
            <a:r>
              <a:rPr lang="en-GB" dirty="0"/>
              <a:t>a tool named </a:t>
            </a:r>
            <a:r>
              <a:rPr lang="en-GB" dirty="0" err="1">
                <a:solidFill>
                  <a:schemeClr val="accent4"/>
                </a:solidFill>
              </a:rPr>
              <a:t>chown</a:t>
            </a:r>
            <a:r>
              <a:rPr lang="en-GB" dirty="0">
                <a:solidFill>
                  <a:schemeClr val="accent4"/>
                </a:solidFill>
              </a:rPr>
              <a:t> </a:t>
            </a:r>
            <a:r>
              <a:rPr lang="en-GB" dirty="0"/>
              <a:t>as the root user</a:t>
            </a:r>
            <a:r>
              <a:rPr lang="en-GB" dirty="0" smtClean="0"/>
              <a:t>.</a:t>
            </a:r>
          </a:p>
          <a:p>
            <a:r>
              <a:rPr lang="en-GB" dirty="0"/>
              <a:t>You can set permissions using a tool named </a:t>
            </a:r>
            <a:r>
              <a:rPr lang="en-GB" dirty="0" err="1" smtClean="0">
                <a:solidFill>
                  <a:schemeClr val="accent4"/>
                </a:solidFill>
              </a:rPr>
              <a:t>chmod</a:t>
            </a:r>
            <a:r>
              <a:rPr lang="en-GB" dirty="0" smtClean="0"/>
              <a:t>.</a:t>
            </a:r>
          </a:p>
          <a:p>
            <a:r>
              <a:rPr lang="en-GB" dirty="0" smtClean="0"/>
              <a:t>Job done!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2575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dirty="0"/>
              <a:t>Misusing Insecure </a:t>
            </a:r>
            <a:r>
              <a:rPr lang="en-GB" sz="4200" dirty="0" smtClean="0"/>
              <a:t>Communications</a:t>
            </a:r>
            <a:endParaRPr lang="en-GB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power and functionality of most applications come from </a:t>
            </a:r>
            <a:r>
              <a:rPr lang="en-GB" dirty="0">
                <a:solidFill>
                  <a:schemeClr val="accent4"/>
                </a:solidFill>
              </a:rPr>
              <a:t>sending and receiving information </a:t>
            </a:r>
            <a:r>
              <a:rPr lang="en-GB" dirty="0"/>
              <a:t>from </a:t>
            </a:r>
            <a:r>
              <a:rPr lang="en-GB" dirty="0" smtClean="0"/>
              <a:t>services on </a:t>
            </a:r>
            <a:r>
              <a:rPr lang="en-GB" dirty="0"/>
              <a:t>the Internet. </a:t>
            </a:r>
            <a:endParaRPr lang="en-GB" dirty="0" smtClean="0"/>
          </a:p>
          <a:p>
            <a:r>
              <a:rPr lang="en-GB" dirty="0" smtClean="0"/>
              <a:t>Installed </a:t>
            </a:r>
            <a:r>
              <a:rPr lang="en-GB" dirty="0"/>
              <a:t>applications provide users with rich </a:t>
            </a:r>
            <a:r>
              <a:rPr lang="en-GB" dirty="0">
                <a:solidFill>
                  <a:schemeClr val="accent4"/>
                </a:solidFill>
              </a:rPr>
              <a:t>native user interfaces </a:t>
            </a:r>
            <a:r>
              <a:rPr lang="en-GB" dirty="0"/>
              <a:t>that outperform the use </a:t>
            </a:r>
            <a:r>
              <a:rPr lang="en-GB" dirty="0" smtClean="0"/>
              <a:t>of web </a:t>
            </a:r>
            <a:r>
              <a:rPr lang="en-GB" dirty="0"/>
              <a:t>browsers on devices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Applications are often designed </a:t>
            </a:r>
            <a:r>
              <a:rPr lang="en-GB" dirty="0"/>
              <a:t>to </a:t>
            </a:r>
            <a:r>
              <a:rPr lang="en-GB" dirty="0">
                <a:solidFill>
                  <a:schemeClr val="accent4"/>
                </a:solidFill>
              </a:rPr>
              <a:t>make use of HTTP/HTTPS </a:t>
            </a:r>
            <a:r>
              <a:rPr lang="en-GB" dirty="0"/>
              <a:t>in order </a:t>
            </a:r>
            <a:r>
              <a:rPr lang="en-GB" dirty="0" smtClean="0"/>
              <a:t>to easily </a:t>
            </a:r>
            <a:r>
              <a:rPr lang="en-GB" dirty="0"/>
              <a:t>integrate into existing infrastructure</a:t>
            </a:r>
            <a:r>
              <a:rPr lang="en-GB" dirty="0" smtClean="0"/>
              <a:t>.</a:t>
            </a:r>
          </a:p>
          <a:p>
            <a:r>
              <a:rPr lang="en-GB" dirty="0"/>
              <a:t>However, </a:t>
            </a:r>
            <a:r>
              <a:rPr lang="en-GB" dirty="0" smtClean="0"/>
              <a:t>such implementation is </a:t>
            </a:r>
            <a:r>
              <a:rPr lang="en-GB" dirty="0" smtClean="0">
                <a:solidFill>
                  <a:schemeClr val="accent4"/>
                </a:solidFill>
              </a:rPr>
              <a:t>often </a:t>
            </a:r>
            <a:r>
              <a:rPr lang="en-GB" dirty="0">
                <a:solidFill>
                  <a:schemeClr val="accent4"/>
                </a:solidFill>
              </a:rPr>
              <a:t>less secure </a:t>
            </a:r>
            <a:r>
              <a:rPr lang="en-GB" dirty="0"/>
              <a:t>than web </a:t>
            </a:r>
            <a:r>
              <a:rPr lang="en-GB" dirty="0" smtClean="0"/>
              <a:t>browsers which may also make </a:t>
            </a:r>
            <a:r>
              <a:rPr lang="en-GB" dirty="0"/>
              <a:t>use of other communication protocols. </a:t>
            </a:r>
            <a:endParaRPr lang="en-GB" dirty="0" smtClean="0"/>
          </a:p>
          <a:p>
            <a:r>
              <a:rPr lang="en-GB" dirty="0" smtClean="0"/>
              <a:t>Thus, the flaws in communication mechanisms of the app can be </a:t>
            </a:r>
            <a:r>
              <a:rPr lang="en-GB" dirty="0" smtClean="0">
                <a:solidFill>
                  <a:schemeClr val="accent4"/>
                </a:solidFill>
              </a:rPr>
              <a:t>misused</a:t>
            </a:r>
            <a:r>
              <a:rPr lang="en-GB" dirty="0" smtClean="0"/>
              <a:t> to attack the device.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453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GB" sz="4200" dirty="0">
                <a:solidFill>
                  <a:schemeClr val="tx2"/>
                </a:solidFill>
                <a:latin typeface="Cambria" pitchFamily="18" charset="0"/>
                <a:ea typeface="宋体" charset="-122"/>
                <a:cs typeface="+mn-cs"/>
              </a:rPr>
              <a:t>Exercises &amp; next time</a:t>
            </a:r>
            <a:endParaRPr lang="nb-NO" altLang="nb-NO" sz="4200" dirty="0">
              <a:solidFill>
                <a:schemeClr val="tx2"/>
              </a:solidFill>
              <a:latin typeface="Cambria" pitchFamily="18" charset="0"/>
              <a:ea typeface="宋体" charset="-122"/>
              <a:cs typeface="+mn-cs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Now it's time for </a:t>
            </a:r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group work/Lab!</a:t>
            </a:r>
            <a:endParaRPr lang="nb-NO" altLang="nb-NO" sz="2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 this room (A5-10) until 4PM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nb-NO" altLang="nb-NO" sz="2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Today's exercises</a:t>
            </a:r>
            <a:r>
              <a:rPr lang="nb-NO" altLang="nb-NO" sz="22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</a:t>
            </a:r>
            <a:endParaRPr lang="nb-NO" altLang="nb-NO" sz="2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Analysing Android Applications</a:t>
            </a:r>
          </a:p>
          <a:p>
            <a:pPr lvl="1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Attacking Android Applications </a:t>
            </a:r>
            <a:endParaRPr lang="nb-NO" altLang="nb-NO" sz="2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Main topics, next time</a:t>
            </a:r>
            <a:r>
              <a:rPr lang="nb-NO" altLang="nb-NO" sz="2200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</a:t>
            </a:r>
            <a:endParaRPr lang="nb-NO" altLang="nb-NO" sz="2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Identifying and Exploiting Android Implementation Issues Writing Secure Android Applications</a:t>
            </a: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190" indent="-214304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16" indent="-171443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02" indent="-171443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2988" indent="-171443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874" indent="-171443" defTabSz="34288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761" indent="-171443" defTabSz="34288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647" indent="-171443" defTabSz="34288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533" indent="-171443" defTabSz="34288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nb-NO" sz="675">
                <a:solidFill>
                  <a:srgbClr val="FFFFFF"/>
                </a:solidFill>
                <a:latin typeface="Helvetica LT Std Light" panose="020B0403020202020204" pitchFamily="34" charset="0"/>
              </a:rPr>
              <a:t>Tor-Morten Grønli (Basert på T. Sandnes 16)</a:t>
            </a:r>
            <a:endParaRPr lang="nb-NO" altLang="nb-NO" sz="675" dirty="0">
              <a:solidFill>
                <a:srgbClr val="FFFFFF"/>
              </a:solidFill>
              <a:latin typeface="Helvetica LT Std Light" panose="020B0403020202020204" pitchFamily="34" charset="0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190" indent="-214304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16" indent="-171443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02" indent="-171443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2988" indent="-171443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874" indent="-171443" defTabSz="34288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761" indent="-171443" defTabSz="34288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647" indent="-171443" defTabSz="34288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533" indent="-171443" defTabSz="342887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b-NO" altLang="nb-NO" sz="675">
                <a:solidFill>
                  <a:schemeClr val="bg1"/>
                </a:solidFill>
                <a:latin typeface="Helvetica LT Std Light" panose="020B0403020202020204" pitchFamily="34" charset="0"/>
              </a:rPr>
              <a:t>Slide 26 (av 27)</a:t>
            </a:r>
            <a:endParaRPr lang="nb-NO" altLang="nb-NO" sz="675" dirty="0">
              <a:solidFill>
                <a:schemeClr val="bg1"/>
              </a:solidFill>
              <a:latin typeface="Helvetica LT Std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72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1463" indent="-271463"/>
            <a:r>
              <a:rPr lang="en-GB" dirty="0" smtClean="0"/>
              <a:t>Features </a:t>
            </a:r>
            <a:r>
              <a:rPr lang="en-GB" dirty="0"/>
              <a:t>of </a:t>
            </a:r>
            <a:r>
              <a:rPr lang="en-GB" dirty="0" smtClean="0"/>
              <a:t>Android</a:t>
            </a:r>
          </a:p>
          <a:p>
            <a:pPr marL="728663" lvl="1" indent="-271463"/>
            <a:r>
              <a:rPr lang="en-GB" dirty="0" smtClean="0"/>
              <a:t>Intuitive </a:t>
            </a:r>
            <a:r>
              <a:rPr lang="en-GB" dirty="0"/>
              <a:t>user interface, </a:t>
            </a:r>
            <a:endParaRPr lang="en-GB" dirty="0" smtClean="0"/>
          </a:p>
          <a:p>
            <a:pPr marL="728663" lvl="1" indent="-271463"/>
            <a:r>
              <a:rPr lang="en-GB" dirty="0" smtClean="0"/>
              <a:t>Connectivity </a:t>
            </a:r>
            <a:r>
              <a:rPr lang="en-GB" dirty="0"/>
              <a:t>(e.g. Wi-Fi), </a:t>
            </a:r>
            <a:endParaRPr lang="en-GB" dirty="0" smtClean="0"/>
          </a:p>
          <a:p>
            <a:pPr marL="728663" lvl="1" indent="-271463"/>
            <a:r>
              <a:rPr lang="en-GB" dirty="0" smtClean="0"/>
              <a:t>Storage (e.g</a:t>
            </a:r>
            <a:r>
              <a:rPr lang="en-GB" dirty="0"/>
              <a:t>. SQLite), </a:t>
            </a:r>
            <a:endParaRPr lang="en-GB" dirty="0" smtClean="0"/>
          </a:p>
          <a:p>
            <a:pPr marL="728663" lvl="1" indent="-271463"/>
            <a:r>
              <a:rPr lang="en-GB" dirty="0" smtClean="0"/>
              <a:t>Media support (</a:t>
            </a:r>
            <a:r>
              <a:rPr lang="en-GB" dirty="0"/>
              <a:t>e.g. MPEG-4 SP), </a:t>
            </a:r>
            <a:endParaRPr lang="en-GB" dirty="0" smtClean="0"/>
          </a:p>
          <a:p>
            <a:pPr marL="728663" lvl="1" indent="-271463"/>
            <a:r>
              <a:rPr lang="en-GB" dirty="0" smtClean="0"/>
              <a:t>Messaging </a:t>
            </a:r>
            <a:r>
              <a:rPr lang="en-GB" dirty="0"/>
              <a:t>(e.g. SMS), </a:t>
            </a:r>
            <a:endParaRPr lang="en-GB" dirty="0" smtClean="0"/>
          </a:p>
          <a:p>
            <a:pPr marL="728663" lvl="1" indent="-271463"/>
            <a:r>
              <a:rPr lang="en-GB" dirty="0" smtClean="0"/>
              <a:t>Web </a:t>
            </a:r>
            <a:r>
              <a:rPr lang="en-GB" dirty="0"/>
              <a:t>browser, </a:t>
            </a:r>
            <a:endParaRPr lang="en-GB" dirty="0" smtClean="0"/>
          </a:p>
          <a:p>
            <a:pPr marL="728663" lvl="1" indent="-271463"/>
            <a:r>
              <a:rPr lang="en-GB" dirty="0" smtClean="0"/>
              <a:t>Multi-touch</a:t>
            </a:r>
            <a:r>
              <a:rPr lang="en-GB" dirty="0"/>
              <a:t>, </a:t>
            </a:r>
            <a:endParaRPr lang="en-GB" dirty="0" smtClean="0"/>
          </a:p>
          <a:p>
            <a:pPr marL="728663" lvl="1" indent="-271463"/>
            <a:r>
              <a:rPr lang="en-GB" dirty="0" smtClean="0"/>
              <a:t>Multi-tasking</a:t>
            </a:r>
            <a:r>
              <a:rPr lang="en-GB" dirty="0"/>
              <a:t>, </a:t>
            </a:r>
            <a:endParaRPr lang="en-GB" dirty="0" smtClean="0"/>
          </a:p>
          <a:p>
            <a:pPr marL="728663" lvl="1" indent="-271463"/>
            <a:r>
              <a:rPr lang="en-GB" dirty="0" smtClean="0"/>
              <a:t>Resizable </a:t>
            </a:r>
            <a:r>
              <a:rPr lang="en-GB" dirty="0"/>
              <a:t>widgets, </a:t>
            </a:r>
            <a:r>
              <a:rPr lang="en-GB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229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1463" indent="-271463"/>
            <a:r>
              <a:rPr lang="en-GB" dirty="0" smtClean="0"/>
              <a:t>Android </a:t>
            </a:r>
            <a:r>
              <a:rPr lang="en-GB" dirty="0"/>
              <a:t>applications are usually developed in the </a:t>
            </a:r>
            <a:r>
              <a:rPr lang="en-GB" dirty="0">
                <a:solidFill>
                  <a:schemeClr val="accent4"/>
                </a:solidFill>
              </a:rPr>
              <a:t>Java</a:t>
            </a:r>
            <a:r>
              <a:rPr lang="en-GB" dirty="0"/>
              <a:t> language using the Android </a:t>
            </a:r>
            <a:r>
              <a:rPr lang="en-GB" dirty="0" smtClean="0"/>
              <a:t>SDK.</a:t>
            </a:r>
          </a:p>
          <a:p>
            <a:pPr marL="271463" indent="-271463"/>
            <a:r>
              <a:rPr lang="en-GB" dirty="0" smtClean="0"/>
              <a:t>Android stores: </a:t>
            </a:r>
            <a:r>
              <a:rPr lang="en-GB" dirty="0">
                <a:solidFill>
                  <a:schemeClr val="accent4"/>
                </a:solidFill>
              </a:rPr>
              <a:t>Google Play</a:t>
            </a:r>
            <a:r>
              <a:rPr lang="en-GB" dirty="0"/>
              <a:t>, </a:t>
            </a:r>
            <a:r>
              <a:rPr lang="en-GB" dirty="0" err="1"/>
              <a:t>SlideME</a:t>
            </a:r>
            <a:r>
              <a:rPr lang="en-GB" dirty="0"/>
              <a:t>, Opera Mobile Store, </a:t>
            </a:r>
            <a:r>
              <a:rPr lang="en-GB" dirty="0" err="1"/>
              <a:t>Mobango</a:t>
            </a:r>
            <a:r>
              <a:rPr lang="en-GB" dirty="0"/>
              <a:t>, F-droid and the Amazon </a:t>
            </a:r>
            <a:r>
              <a:rPr lang="en-GB" dirty="0" err="1"/>
              <a:t>Appstore</a:t>
            </a:r>
            <a:r>
              <a:rPr lang="en-GB" dirty="0"/>
              <a:t>.</a:t>
            </a:r>
            <a:endParaRPr lang="en-GB" dirty="0" smtClean="0"/>
          </a:p>
          <a:p>
            <a:pPr marL="271463" indent="-271463"/>
            <a:r>
              <a:rPr lang="en-GB" dirty="0"/>
              <a:t>Android powers </a:t>
            </a:r>
            <a:r>
              <a:rPr lang="en-GB" dirty="0">
                <a:solidFill>
                  <a:schemeClr val="accent4"/>
                </a:solidFill>
              </a:rPr>
              <a:t>hundreds of millions </a:t>
            </a:r>
            <a:r>
              <a:rPr lang="en-GB" dirty="0"/>
              <a:t>of mobile devices in more than 190 countries around the world</a:t>
            </a:r>
            <a:r>
              <a:rPr lang="en-GB" dirty="0" smtClean="0"/>
              <a:t>.</a:t>
            </a:r>
          </a:p>
          <a:p>
            <a:pPr marL="271463" indent="-271463"/>
            <a:endParaRPr lang="en-GB" dirty="0" smtClean="0"/>
          </a:p>
          <a:p>
            <a:pPr marL="271463" indent="-271463"/>
            <a:endParaRPr lang="en-GB" dirty="0" smtClean="0"/>
          </a:p>
          <a:p>
            <a:pPr marL="271463" indent="-271463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432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Android </a:t>
            </a:r>
            <a:r>
              <a:rPr lang="en-GB" dirty="0" smtClean="0"/>
              <a:t>platform is </a:t>
            </a:r>
            <a:r>
              <a:rPr lang="en-GB" dirty="0">
                <a:solidFill>
                  <a:schemeClr val="accent4"/>
                </a:solidFill>
              </a:rPr>
              <a:t>used by many vendors </a:t>
            </a:r>
            <a:r>
              <a:rPr lang="en-GB" dirty="0"/>
              <a:t>on phones and </a:t>
            </a:r>
            <a:r>
              <a:rPr lang="en-GB" dirty="0" smtClean="0"/>
              <a:t>tablets. </a:t>
            </a:r>
          </a:p>
          <a:p>
            <a:r>
              <a:rPr lang="en-GB" dirty="0" smtClean="0"/>
              <a:t>Due </a:t>
            </a:r>
            <a:r>
              <a:rPr lang="en-GB" dirty="0"/>
              <a:t>to its </a:t>
            </a:r>
            <a:r>
              <a:rPr lang="en-GB" dirty="0">
                <a:solidFill>
                  <a:schemeClr val="accent4"/>
                </a:solidFill>
              </a:rPr>
              <a:t>open-source nature </a:t>
            </a:r>
            <a:r>
              <a:rPr lang="en-GB" dirty="0"/>
              <a:t>it can be found on </a:t>
            </a:r>
            <a:r>
              <a:rPr lang="en-GB" dirty="0" smtClean="0"/>
              <a:t>entertainment </a:t>
            </a:r>
            <a:r>
              <a:rPr lang="en-GB" dirty="0"/>
              <a:t>systems, TVs, e-readers, netbooks, </a:t>
            </a:r>
            <a:r>
              <a:rPr lang="en-GB" dirty="0" smtClean="0"/>
              <a:t>smart watches</a:t>
            </a:r>
            <a:r>
              <a:rPr lang="en-GB" dirty="0"/>
              <a:t>, </a:t>
            </a:r>
            <a:r>
              <a:rPr lang="en-GB" dirty="0" smtClean="0"/>
              <a:t>car, </a:t>
            </a:r>
            <a:r>
              <a:rPr lang="en-GB" dirty="0"/>
              <a:t>and gaming consoles</a:t>
            </a:r>
            <a:r>
              <a:rPr lang="en-GB" dirty="0" smtClean="0"/>
              <a:t>.</a:t>
            </a:r>
          </a:p>
          <a:p>
            <a:r>
              <a:rPr lang="en-GB" dirty="0"/>
              <a:t>Android </a:t>
            </a:r>
            <a:r>
              <a:rPr lang="en-GB" dirty="0" smtClean="0"/>
              <a:t>has </a:t>
            </a:r>
            <a:r>
              <a:rPr lang="en-GB" dirty="0"/>
              <a:t>the </a:t>
            </a:r>
            <a:r>
              <a:rPr lang="en-GB" dirty="0">
                <a:solidFill>
                  <a:schemeClr val="accent4"/>
                </a:solidFill>
              </a:rPr>
              <a:t>biggest market </a:t>
            </a:r>
            <a:r>
              <a:rPr lang="en-GB" dirty="0" smtClean="0"/>
              <a:t>share which attracted </a:t>
            </a:r>
            <a:r>
              <a:rPr lang="en-GB" dirty="0"/>
              <a:t>the </a:t>
            </a:r>
            <a:r>
              <a:rPr lang="en-GB" dirty="0">
                <a:solidFill>
                  <a:schemeClr val="accent4"/>
                </a:solidFill>
              </a:rPr>
              <a:t>attention of many hackers </a:t>
            </a:r>
            <a:r>
              <a:rPr lang="en-GB" dirty="0"/>
              <a:t>around the world wanting </a:t>
            </a:r>
            <a:r>
              <a:rPr lang="en-GB" dirty="0" smtClean="0"/>
              <a:t>to expose </a:t>
            </a:r>
            <a:r>
              <a:rPr lang="en-GB" dirty="0"/>
              <a:t>security </a:t>
            </a:r>
            <a:r>
              <a:rPr lang="en-GB" dirty="0" smtClean="0"/>
              <a:t>flaws.</a:t>
            </a:r>
          </a:p>
          <a:p>
            <a:r>
              <a:rPr lang="en-GB" dirty="0">
                <a:solidFill>
                  <a:schemeClr val="accent4"/>
                </a:solidFill>
              </a:rPr>
              <a:t>Vulnerabilities</a:t>
            </a:r>
            <a:r>
              <a:rPr lang="en-GB" dirty="0"/>
              <a:t> are constantly being discovered in popular applications </a:t>
            </a:r>
            <a:r>
              <a:rPr lang="en-GB" dirty="0" smtClean="0"/>
              <a:t>with varying </a:t>
            </a:r>
            <a:r>
              <a:rPr lang="en-GB" dirty="0"/>
              <a:t>degrees of </a:t>
            </a:r>
            <a:r>
              <a:rPr lang="en-GB" dirty="0" smtClean="0"/>
              <a:t>severity.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32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700" dirty="0"/>
              <a:t>Creating Your First </a:t>
            </a:r>
            <a:r>
              <a:rPr lang="en-GB" sz="3700" dirty="0" smtClean="0"/>
              <a:t>Android Environment</a:t>
            </a:r>
            <a:endParaRPr lang="en-GB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Download</a:t>
            </a:r>
            <a:r>
              <a:rPr lang="en-GB" dirty="0" smtClean="0"/>
              <a:t> </a:t>
            </a:r>
            <a:r>
              <a:rPr lang="en-GB" dirty="0"/>
              <a:t>the Android Software Development </a:t>
            </a:r>
            <a:r>
              <a:rPr lang="en-GB" dirty="0" smtClean="0"/>
              <a:t>Kit (SDK).</a:t>
            </a:r>
          </a:p>
          <a:p>
            <a:r>
              <a:rPr lang="en-GB" dirty="0"/>
              <a:t>Whether you plan to use an </a:t>
            </a:r>
            <a:r>
              <a:rPr lang="en-GB" dirty="0">
                <a:solidFill>
                  <a:schemeClr val="accent4"/>
                </a:solidFill>
              </a:rPr>
              <a:t>emulator</a:t>
            </a:r>
            <a:r>
              <a:rPr lang="en-GB" dirty="0"/>
              <a:t> or </a:t>
            </a:r>
            <a:r>
              <a:rPr lang="en-GB" dirty="0">
                <a:solidFill>
                  <a:schemeClr val="accent4"/>
                </a:solidFill>
              </a:rPr>
              <a:t>physical</a:t>
            </a:r>
            <a:r>
              <a:rPr lang="en-GB" dirty="0"/>
              <a:t> device, the Android SDK provides many tools that </a:t>
            </a:r>
            <a:r>
              <a:rPr lang="en-GB" dirty="0" smtClean="0"/>
              <a:t>are essential </a:t>
            </a:r>
            <a:r>
              <a:rPr lang="en-GB" dirty="0" smtClean="0">
                <a:solidFill>
                  <a:schemeClr val="accent4"/>
                </a:solidFill>
              </a:rPr>
              <a:t>for Android </a:t>
            </a:r>
            <a:r>
              <a:rPr lang="en-GB" dirty="0">
                <a:solidFill>
                  <a:schemeClr val="accent4"/>
                </a:solidFill>
              </a:rPr>
              <a:t>hacking</a:t>
            </a:r>
            <a:r>
              <a:rPr lang="en-GB" dirty="0" smtClean="0"/>
              <a:t>.</a:t>
            </a:r>
          </a:p>
          <a:p>
            <a:r>
              <a:rPr lang="en-GB" dirty="0" smtClean="0"/>
              <a:t>Android Developer </a:t>
            </a:r>
            <a:r>
              <a:rPr lang="en-GB" dirty="0"/>
              <a:t>Tools </a:t>
            </a:r>
            <a:r>
              <a:rPr lang="en-GB" dirty="0" smtClean="0"/>
              <a:t>package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integrated </a:t>
            </a:r>
            <a:r>
              <a:rPr lang="en-GB" dirty="0"/>
              <a:t>development environment (IDE) and all the </a:t>
            </a:r>
            <a:r>
              <a:rPr lang="en-GB" dirty="0" smtClean="0"/>
              <a:t>tools.</a:t>
            </a:r>
          </a:p>
          <a:p>
            <a:r>
              <a:rPr lang="en-GB" dirty="0"/>
              <a:t>Linux </a:t>
            </a:r>
            <a:r>
              <a:rPr lang="en-GB" dirty="0" smtClean="0"/>
              <a:t>is recommended as </a:t>
            </a:r>
            <a:r>
              <a:rPr lang="en-GB" dirty="0" smtClean="0">
                <a:solidFill>
                  <a:schemeClr val="accent4"/>
                </a:solidFill>
              </a:rPr>
              <a:t>base </a:t>
            </a:r>
            <a:r>
              <a:rPr lang="en-GB" dirty="0">
                <a:solidFill>
                  <a:schemeClr val="accent4"/>
                </a:solidFill>
              </a:rPr>
              <a:t>OS when testing </a:t>
            </a:r>
            <a:r>
              <a:rPr lang="en-GB" dirty="0"/>
              <a:t>Android because many of the tools </a:t>
            </a:r>
            <a:r>
              <a:rPr lang="en-GB" dirty="0" smtClean="0"/>
              <a:t>are </a:t>
            </a:r>
            <a:r>
              <a:rPr lang="en-GB" dirty="0"/>
              <a:t>written for </a:t>
            </a:r>
            <a:r>
              <a:rPr lang="en-GB" dirty="0" smtClean="0"/>
              <a:t>Linux.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00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Your </a:t>
            </a:r>
            <a:r>
              <a:rPr lang="en-GB" dirty="0" smtClean="0"/>
              <a:t>First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Shortened listing </a:t>
            </a:r>
            <a:r>
              <a:rPr lang="en-GB" dirty="0"/>
              <a:t>of Android SDK </a:t>
            </a:r>
            <a:r>
              <a:rPr lang="en-GB" dirty="0" smtClean="0"/>
              <a:t>tools:</a:t>
            </a:r>
          </a:p>
          <a:p>
            <a:r>
              <a:rPr lang="en-GB" dirty="0" err="1" smtClean="0"/>
              <a:t>Adb</a:t>
            </a:r>
            <a:r>
              <a:rPr lang="en-GB" b="1" dirty="0" smtClean="0"/>
              <a:t>- </a:t>
            </a:r>
            <a:r>
              <a:rPr lang="en-GB" dirty="0" smtClean="0"/>
              <a:t>used to </a:t>
            </a:r>
            <a:r>
              <a:rPr lang="en-GB" dirty="0"/>
              <a:t>interact with </a:t>
            </a:r>
            <a:r>
              <a:rPr lang="en-GB" dirty="0">
                <a:solidFill>
                  <a:schemeClr val="accent4"/>
                </a:solidFill>
              </a:rPr>
              <a:t>devices and emulators </a:t>
            </a:r>
            <a:r>
              <a:rPr lang="en-GB" dirty="0"/>
              <a:t>to install new applications, gain </a:t>
            </a:r>
            <a:r>
              <a:rPr lang="en-GB" dirty="0" smtClean="0"/>
              <a:t>a shell </a:t>
            </a:r>
            <a:r>
              <a:rPr lang="en-GB" dirty="0"/>
              <a:t>on the system, read system logs, forward network ports, </a:t>
            </a:r>
            <a:r>
              <a:rPr lang="en-GB" dirty="0" smtClean="0"/>
              <a:t>etc.</a:t>
            </a:r>
            <a:endParaRPr lang="en-GB" dirty="0"/>
          </a:p>
          <a:p>
            <a:r>
              <a:rPr lang="en-GB" dirty="0" smtClean="0"/>
              <a:t>Monitor</a:t>
            </a:r>
            <a:r>
              <a:rPr lang="en-GB" b="1" dirty="0" smtClean="0"/>
              <a:t>- </a:t>
            </a:r>
            <a:r>
              <a:rPr lang="en-GB" dirty="0" smtClean="0"/>
              <a:t>useful </a:t>
            </a:r>
            <a:r>
              <a:rPr lang="en-GB" dirty="0"/>
              <a:t>for peeking into </a:t>
            </a:r>
            <a:r>
              <a:rPr lang="en-GB" dirty="0">
                <a:solidFill>
                  <a:schemeClr val="accent4"/>
                </a:solidFill>
              </a:rPr>
              <a:t>running processes </a:t>
            </a:r>
            <a:r>
              <a:rPr lang="en-GB" dirty="0"/>
              <a:t>on a device and taking screenshots of </a:t>
            </a:r>
            <a:r>
              <a:rPr lang="en-GB" dirty="0" smtClean="0"/>
              <a:t>the device’s </a:t>
            </a:r>
            <a:r>
              <a:rPr lang="en-GB" dirty="0"/>
              <a:t>screen. It is </a:t>
            </a:r>
            <a:r>
              <a:rPr lang="en-GB" dirty="0">
                <a:solidFill>
                  <a:schemeClr val="accent4"/>
                </a:solidFill>
              </a:rPr>
              <a:t>useful for penetration testers </a:t>
            </a:r>
            <a:r>
              <a:rPr lang="en-GB" dirty="0"/>
              <a:t>who need to gain evidence of an action for </a:t>
            </a:r>
            <a:r>
              <a:rPr lang="en-GB" dirty="0" smtClean="0"/>
              <a:t>reporting purposes</a:t>
            </a:r>
            <a:r>
              <a:rPr lang="en-GB" dirty="0"/>
              <a:t>.</a:t>
            </a:r>
          </a:p>
          <a:p>
            <a:r>
              <a:rPr lang="en-GB" dirty="0" err="1"/>
              <a:t>a</a:t>
            </a:r>
            <a:r>
              <a:rPr lang="en-GB" dirty="0" err="1" smtClean="0"/>
              <a:t>apt</a:t>
            </a:r>
            <a:r>
              <a:rPr lang="en-GB" b="1" dirty="0" smtClean="0"/>
              <a:t>- </a:t>
            </a:r>
            <a:r>
              <a:rPr lang="en-GB" dirty="0" smtClean="0"/>
              <a:t>converts </a:t>
            </a:r>
            <a:r>
              <a:rPr lang="en-GB" dirty="0"/>
              <a:t>assets into binary form </a:t>
            </a:r>
            <a:r>
              <a:rPr lang="en-GB" dirty="0">
                <a:solidFill>
                  <a:schemeClr val="accent4"/>
                </a:solidFill>
              </a:rPr>
              <a:t>to be packaged </a:t>
            </a:r>
            <a:r>
              <a:rPr lang="en-GB" dirty="0"/>
              <a:t>with applications. It can also </a:t>
            </a:r>
            <a:r>
              <a:rPr lang="en-GB" dirty="0" smtClean="0"/>
              <a:t>perform reverse-engineering </a:t>
            </a:r>
            <a:r>
              <a:rPr lang="en-GB" dirty="0"/>
              <a:t>tasks that allow </a:t>
            </a:r>
            <a:r>
              <a:rPr lang="en-GB" dirty="0" smtClean="0"/>
              <a:t>to </a:t>
            </a:r>
            <a:r>
              <a:rPr lang="en-GB" dirty="0"/>
              <a:t>convert </a:t>
            </a:r>
            <a:r>
              <a:rPr lang="en-GB" dirty="0" smtClean="0"/>
              <a:t>binary application </a:t>
            </a:r>
            <a:r>
              <a:rPr lang="en-GB" dirty="0"/>
              <a:t>resources </a:t>
            </a:r>
            <a:r>
              <a:rPr lang="en-GB" dirty="0">
                <a:solidFill>
                  <a:schemeClr val="accent4"/>
                </a:solidFill>
              </a:rPr>
              <a:t>into readable text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575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19529</TotalTime>
  <Words>2888</Words>
  <Application>Microsoft Office PowerPoint</Application>
  <PresentationFormat>On-screen Show (4:3)</PresentationFormat>
  <Paragraphs>225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ＭＳ Ｐゴシック</vt:lpstr>
      <vt:lpstr>宋体</vt:lpstr>
      <vt:lpstr>Arial</vt:lpstr>
      <vt:lpstr>Calibri</vt:lpstr>
      <vt:lpstr>Calibri Light</vt:lpstr>
      <vt:lpstr>Cambria</vt:lpstr>
      <vt:lpstr>DejaVu Sans</vt:lpstr>
      <vt:lpstr>Helvetica LT Std Light</vt:lpstr>
      <vt:lpstr>Symbol</vt:lpstr>
      <vt:lpstr>Times New Roman</vt:lpstr>
      <vt:lpstr>Wingdings</vt:lpstr>
      <vt:lpstr>Office Theme</vt:lpstr>
      <vt:lpstr>This Week</vt:lpstr>
      <vt:lpstr>PowerPoint Presentation</vt:lpstr>
      <vt:lpstr>PowerPoint Presentation</vt:lpstr>
      <vt:lpstr>Introduction</vt:lpstr>
      <vt:lpstr>Introduction …</vt:lpstr>
      <vt:lpstr>Introduction …</vt:lpstr>
      <vt:lpstr>Introduction …</vt:lpstr>
      <vt:lpstr>Creating Your First Android Environment</vt:lpstr>
      <vt:lpstr>Creating Your First …</vt:lpstr>
      <vt:lpstr>Creating Your First …</vt:lpstr>
      <vt:lpstr>Creating Your First …</vt:lpstr>
      <vt:lpstr>Creating Your First …</vt:lpstr>
      <vt:lpstr>Creating Your First …</vt:lpstr>
      <vt:lpstr>Creating Your First …</vt:lpstr>
      <vt:lpstr>Creating Your First …</vt:lpstr>
      <vt:lpstr>Understanding Android Applications</vt:lpstr>
      <vt:lpstr>Understanding …</vt:lpstr>
      <vt:lpstr>PowerPoint Presentation</vt:lpstr>
      <vt:lpstr>Understanding …</vt:lpstr>
      <vt:lpstr>Understanding …</vt:lpstr>
      <vt:lpstr>Understanding …</vt:lpstr>
      <vt:lpstr>Understanding …</vt:lpstr>
      <vt:lpstr>Understanding …</vt:lpstr>
      <vt:lpstr>Understanding …</vt:lpstr>
      <vt:lpstr>Understanding …</vt:lpstr>
      <vt:lpstr>Understanding the Security Model</vt:lpstr>
      <vt:lpstr>.. the Security Model</vt:lpstr>
      <vt:lpstr>.. the Security Model</vt:lpstr>
      <vt:lpstr>.. the Security Model</vt:lpstr>
      <vt:lpstr>.. the Security Model</vt:lpstr>
      <vt:lpstr>.. the Security Model</vt:lpstr>
      <vt:lpstr>.. the Security Model</vt:lpstr>
      <vt:lpstr>Reverse-Engineering Applications</vt:lpstr>
      <vt:lpstr>Reverse-Engineering …</vt:lpstr>
      <vt:lpstr>Reverse-Engineering …</vt:lpstr>
      <vt:lpstr>Reverse-Engineering …</vt:lpstr>
      <vt:lpstr>Attacking Android Applications</vt:lpstr>
      <vt:lpstr>PowerPoint Presentation</vt:lpstr>
      <vt:lpstr>Exposing Security Model Quirks</vt:lpstr>
      <vt:lpstr>Exposing Security …</vt:lpstr>
      <vt:lpstr>Exposing Security …</vt:lpstr>
      <vt:lpstr>Attacking Application Components</vt:lpstr>
      <vt:lpstr>Attacking Application …</vt:lpstr>
      <vt:lpstr>Accessing Storage and Logging</vt:lpstr>
      <vt:lpstr>Misusing Insecure Communications</vt:lpstr>
      <vt:lpstr>Exercises &amp; next time</vt:lpstr>
    </vt:vector>
  </TitlesOfParts>
  <Company>backpack.com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Technology: Bitcoin and Beyond</dc:title>
  <dc:subject/>
  <dc:creator>David Duccini</dc:creator>
  <dc:description/>
  <cp:lastModifiedBy>Gebre Assres</cp:lastModifiedBy>
  <cp:revision>254</cp:revision>
  <dcterms:created xsi:type="dcterms:W3CDTF">2015-01-10T13:21:37Z</dcterms:created>
  <dcterms:modified xsi:type="dcterms:W3CDTF">2019-09-05T09:02:26Z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backpack.com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46</vt:i4>
  </property>
</Properties>
</file>