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sldIdLst>
    <p:sldId id="257" r:id="rId2"/>
    <p:sldId id="261" r:id="rId3"/>
    <p:sldId id="262" r:id="rId4"/>
    <p:sldId id="274" r:id="rId5"/>
    <p:sldId id="263" r:id="rId6"/>
    <p:sldId id="258" r:id="rId7"/>
    <p:sldId id="259" r:id="rId8"/>
    <p:sldId id="260" r:id="rId9"/>
    <p:sldId id="264" r:id="rId10"/>
    <p:sldId id="265" r:id="rId11"/>
    <p:sldId id="266" r:id="rId12"/>
    <p:sldId id="267" r:id="rId13"/>
    <p:sldId id="268" r:id="rId14"/>
    <p:sldId id="269" r:id="rId15"/>
    <p:sldId id="275" r:id="rId16"/>
    <p:sldId id="276" r:id="rId17"/>
    <p:sldId id="277" r:id="rId18"/>
    <p:sldId id="278" r:id="rId19"/>
    <p:sldId id="279" r:id="rId20"/>
    <p:sldId id="280" r:id="rId21"/>
    <p:sldId id="281" r:id="rId22"/>
    <p:sldId id="256" r:id="rId23"/>
    <p:sldId id="270" r:id="rId24"/>
    <p:sldId id="271" r:id="rId25"/>
    <p:sldId id="272"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4B0ED-DF8F-4851-A13B-63FC394AAB86}" type="datetimeFigureOut">
              <a:rPr lang="en-KE" smtClean="0"/>
              <a:t>12/01/2023</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8EA6D-E787-405F-BAE2-78B9541CA9E2}" type="slidenum">
              <a:rPr lang="en-KE" smtClean="0"/>
              <a:t>‹#›</a:t>
            </a:fld>
            <a:endParaRPr lang="en-KE"/>
          </a:p>
        </p:txBody>
      </p:sp>
    </p:spTree>
    <p:extLst>
      <p:ext uri="{BB962C8B-B14F-4D97-AF65-F5344CB8AC3E}">
        <p14:creationId xmlns:p14="http://schemas.microsoft.com/office/powerpoint/2010/main" val="1690590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567816B3-FA2A-4873-A5AE-1AE332F0E1FD}" type="slidenum">
              <a:rPr lang="en-KE" smtClean="0"/>
              <a:t>1</a:t>
            </a:fld>
            <a:endParaRPr lang="en-KE"/>
          </a:p>
        </p:txBody>
      </p:sp>
    </p:spTree>
    <p:extLst>
      <p:ext uri="{BB962C8B-B14F-4D97-AF65-F5344CB8AC3E}">
        <p14:creationId xmlns:p14="http://schemas.microsoft.com/office/powerpoint/2010/main" val="108615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D76EB3-27CF-48BA-916F-B6407D510C97}" type="datetimeFigureOut">
              <a:rPr lang="en-KE" smtClean="0"/>
              <a:t>12/01/2023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D6176A0-2026-4D92-87A9-D86A7660F7FD}" type="slidenum">
              <a:rPr lang="en-KE" smtClean="0"/>
              <a:t>‹#›</a:t>
            </a:fld>
            <a:endParaRPr lang="en-KE"/>
          </a:p>
        </p:txBody>
      </p:sp>
    </p:spTree>
    <p:extLst>
      <p:ext uri="{BB962C8B-B14F-4D97-AF65-F5344CB8AC3E}">
        <p14:creationId xmlns:p14="http://schemas.microsoft.com/office/powerpoint/2010/main" val="379335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76EB3-27CF-48BA-916F-B6407D510C97}" type="datetimeFigureOut">
              <a:rPr lang="en-KE" smtClean="0"/>
              <a:t>12/01/2023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D6176A0-2026-4D92-87A9-D86A7660F7FD}" type="slidenum">
              <a:rPr lang="en-KE" smtClean="0"/>
              <a:t>‹#›</a:t>
            </a:fld>
            <a:endParaRPr lang="en-KE"/>
          </a:p>
        </p:txBody>
      </p:sp>
    </p:spTree>
    <p:extLst>
      <p:ext uri="{BB962C8B-B14F-4D97-AF65-F5344CB8AC3E}">
        <p14:creationId xmlns:p14="http://schemas.microsoft.com/office/powerpoint/2010/main" val="386983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76EB3-27CF-48BA-916F-B6407D510C97}" type="datetimeFigureOut">
              <a:rPr lang="en-KE" smtClean="0"/>
              <a:t>12/01/2023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D6176A0-2026-4D92-87A9-D86A7660F7FD}" type="slidenum">
              <a:rPr lang="en-KE" smtClean="0"/>
              <a:t>‹#›</a:t>
            </a:fld>
            <a:endParaRPr lang="en-K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19855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76EB3-27CF-48BA-916F-B6407D510C97}" type="datetimeFigureOut">
              <a:rPr lang="en-KE" smtClean="0"/>
              <a:t>12/01/2023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D6176A0-2026-4D92-87A9-D86A7660F7FD}" type="slidenum">
              <a:rPr lang="en-KE" smtClean="0"/>
              <a:t>‹#›</a:t>
            </a:fld>
            <a:endParaRPr lang="en-KE"/>
          </a:p>
        </p:txBody>
      </p:sp>
    </p:spTree>
    <p:extLst>
      <p:ext uri="{BB962C8B-B14F-4D97-AF65-F5344CB8AC3E}">
        <p14:creationId xmlns:p14="http://schemas.microsoft.com/office/powerpoint/2010/main" val="333903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76EB3-27CF-48BA-916F-B6407D510C97}" type="datetimeFigureOut">
              <a:rPr lang="en-KE" smtClean="0"/>
              <a:t>12/01/2023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D6176A0-2026-4D92-87A9-D86A7660F7FD}" type="slidenum">
              <a:rPr lang="en-KE" smtClean="0"/>
              <a:t>‹#›</a:t>
            </a:fld>
            <a:endParaRPr lang="en-K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5318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76EB3-27CF-48BA-916F-B6407D510C97}" type="datetimeFigureOut">
              <a:rPr lang="en-KE" smtClean="0"/>
              <a:t>12/01/2023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D6176A0-2026-4D92-87A9-D86A7660F7FD}" type="slidenum">
              <a:rPr lang="en-KE" smtClean="0"/>
              <a:t>‹#›</a:t>
            </a:fld>
            <a:endParaRPr lang="en-KE"/>
          </a:p>
        </p:txBody>
      </p:sp>
    </p:spTree>
    <p:extLst>
      <p:ext uri="{BB962C8B-B14F-4D97-AF65-F5344CB8AC3E}">
        <p14:creationId xmlns:p14="http://schemas.microsoft.com/office/powerpoint/2010/main" val="2651923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76EB3-27CF-48BA-916F-B6407D510C97}" type="datetimeFigureOut">
              <a:rPr lang="en-KE" smtClean="0"/>
              <a:t>12/01/2023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D6176A0-2026-4D92-87A9-D86A7660F7FD}" type="slidenum">
              <a:rPr lang="en-KE" smtClean="0"/>
              <a:t>‹#›</a:t>
            </a:fld>
            <a:endParaRPr lang="en-KE"/>
          </a:p>
        </p:txBody>
      </p:sp>
    </p:spTree>
    <p:extLst>
      <p:ext uri="{BB962C8B-B14F-4D97-AF65-F5344CB8AC3E}">
        <p14:creationId xmlns:p14="http://schemas.microsoft.com/office/powerpoint/2010/main" val="2923235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76EB3-27CF-48BA-916F-B6407D510C97}" type="datetimeFigureOut">
              <a:rPr lang="en-KE" smtClean="0"/>
              <a:t>12/01/2023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D6176A0-2026-4D92-87A9-D86A7660F7FD}" type="slidenum">
              <a:rPr lang="en-KE" smtClean="0"/>
              <a:t>‹#›</a:t>
            </a:fld>
            <a:endParaRPr lang="en-KE"/>
          </a:p>
        </p:txBody>
      </p:sp>
    </p:spTree>
    <p:extLst>
      <p:ext uri="{BB962C8B-B14F-4D97-AF65-F5344CB8AC3E}">
        <p14:creationId xmlns:p14="http://schemas.microsoft.com/office/powerpoint/2010/main" val="1280433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Tree>
    <p:extLst>
      <p:ext uri="{BB962C8B-B14F-4D97-AF65-F5344CB8AC3E}">
        <p14:creationId xmlns:p14="http://schemas.microsoft.com/office/powerpoint/2010/main" val="11197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76EB3-27CF-48BA-916F-B6407D510C97}" type="datetimeFigureOut">
              <a:rPr lang="en-KE" smtClean="0"/>
              <a:t>12/01/2023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D6176A0-2026-4D92-87A9-D86A7660F7FD}" type="slidenum">
              <a:rPr lang="en-KE" smtClean="0"/>
              <a:t>‹#›</a:t>
            </a:fld>
            <a:endParaRPr lang="en-KE"/>
          </a:p>
        </p:txBody>
      </p:sp>
    </p:spTree>
    <p:extLst>
      <p:ext uri="{BB962C8B-B14F-4D97-AF65-F5344CB8AC3E}">
        <p14:creationId xmlns:p14="http://schemas.microsoft.com/office/powerpoint/2010/main" val="62293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76EB3-27CF-48BA-916F-B6407D510C97}" type="datetimeFigureOut">
              <a:rPr lang="en-KE" smtClean="0"/>
              <a:t>12/01/2023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D6176A0-2026-4D92-87A9-D86A7660F7FD}" type="slidenum">
              <a:rPr lang="en-KE" smtClean="0"/>
              <a:t>‹#›</a:t>
            </a:fld>
            <a:endParaRPr lang="en-KE"/>
          </a:p>
        </p:txBody>
      </p:sp>
    </p:spTree>
    <p:extLst>
      <p:ext uri="{BB962C8B-B14F-4D97-AF65-F5344CB8AC3E}">
        <p14:creationId xmlns:p14="http://schemas.microsoft.com/office/powerpoint/2010/main" val="29709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D76EB3-27CF-48BA-916F-B6407D510C97}" type="datetimeFigureOut">
              <a:rPr lang="en-KE" smtClean="0"/>
              <a:t>12/01/2023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DD6176A0-2026-4D92-87A9-D86A7660F7FD}" type="slidenum">
              <a:rPr lang="en-KE" smtClean="0"/>
              <a:t>‹#›</a:t>
            </a:fld>
            <a:endParaRPr lang="en-KE"/>
          </a:p>
        </p:txBody>
      </p:sp>
    </p:spTree>
    <p:extLst>
      <p:ext uri="{BB962C8B-B14F-4D97-AF65-F5344CB8AC3E}">
        <p14:creationId xmlns:p14="http://schemas.microsoft.com/office/powerpoint/2010/main" val="2950460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D76EB3-27CF-48BA-916F-B6407D510C97}" type="datetimeFigureOut">
              <a:rPr lang="en-KE" smtClean="0"/>
              <a:t>12/01/2023</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DD6176A0-2026-4D92-87A9-D86A7660F7FD}" type="slidenum">
              <a:rPr lang="en-KE" smtClean="0"/>
              <a:t>‹#›</a:t>
            </a:fld>
            <a:endParaRPr lang="en-KE"/>
          </a:p>
        </p:txBody>
      </p:sp>
    </p:spTree>
    <p:extLst>
      <p:ext uri="{BB962C8B-B14F-4D97-AF65-F5344CB8AC3E}">
        <p14:creationId xmlns:p14="http://schemas.microsoft.com/office/powerpoint/2010/main" val="271281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D76EB3-27CF-48BA-916F-B6407D510C97}" type="datetimeFigureOut">
              <a:rPr lang="en-KE" smtClean="0"/>
              <a:t>12/01/2023</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DD6176A0-2026-4D92-87A9-D86A7660F7FD}" type="slidenum">
              <a:rPr lang="en-KE" smtClean="0"/>
              <a:t>‹#›</a:t>
            </a:fld>
            <a:endParaRPr lang="en-KE"/>
          </a:p>
        </p:txBody>
      </p:sp>
    </p:spTree>
    <p:extLst>
      <p:ext uri="{BB962C8B-B14F-4D97-AF65-F5344CB8AC3E}">
        <p14:creationId xmlns:p14="http://schemas.microsoft.com/office/powerpoint/2010/main" val="270979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76EB3-27CF-48BA-916F-B6407D510C97}" type="datetimeFigureOut">
              <a:rPr lang="en-KE" smtClean="0"/>
              <a:t>12/01/2023</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DD6176A0-2026-4D92-87A9-D86A7660F7FD}" type="slidenum">
              <a:rPr lang="en-KE" smtClean="0"/>
              <a:t>‹#›</a:t>
            </a:fld>
            <a:endParaRPr lang="en-KE"/>
          </a:p>
        </p:txBody>
      </p:sp>
    </p:spTree>
    <p:extLst>
      <p:ext uri="{BB962C8B-B14F-4D97-AF65-F5344CB8AC3E}">
        <p14:creationId xmlns:p14="http://schemas.microsoft.com/office/powerpoint/2010/main" val="4057152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D76EB3-27CF-48BA-916F-B6407D510C97}" type="datetimeFigureOut">
              <a:rPr lang="en-KE" smtClean="0"/>
              <a:t>12/01/2023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DD6176A0-2026-4D92-87A9-D86A7660F7FD}" type="slidenum">
              <a:rPr lang="en-KE" smtClean="0"/>
              <a:t>‹#›</a:t>
            </a:fld>
            <a:endParaRPr lang="en-KE"/>
          </a:p>
        </p:txBody>
      </p:sp>
    </p:spTree>
    <p:extLst>
      <p:ext uri="{BB962C8B-B14F-4D97-AF65-F5344CB8AC3E}">
        <p14:creationId xmlns:p14="http://schemas.microsoft.com/office/powerpoint/2010/main" val="140109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D76EB3-27CF-48BA-916F-B6407D510C97}" type="datetimeFigureOut">
              <a:rPr lang="en-KE" smtClean="0"/>
              <a:t>12/01/2023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DD6176A0-2026-4D92-87A9-D86A7660F7FD}" type="slidenum">
              <a:rPr lang="en-KE" smtClean="0"/>
              <a:t>‹#›</a:t>
            </a:fld>
            <a:endParaRPr lang="en-KE"/>
          </a:p>
        </p:txBody>
      </p:sp>
    </p:spTree>
    <p:extLst>
      <p:ext uri="{BB962C8B-B14F-4D97-AF65-F5344CB8AC3E}">
        <p14:creationId xmlns:p14="http://schemas.microsoft.com/office/powerpoint/2010/main" val="122553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D76EB3-27CF-48BA-916F-B6407D510C97}" type="datetimeFigureOut">
              <a:rPr lang="en-KE" smtClean="0"/>
              <a:t>12/01/2023</a:t>
            </a:fld>
            <a:endParaRPr lang="en-K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6176A0-2026-4D92-87A9-D86A7660F7FD}" type="slidenum">
              <a:rPr lang="en-KE" smtClean="0"/>
              <a:t>‹#›</a:t>
            </a:fld>
            <a:endParaRPr lang="en-KE"/>
          </a:p>
        </p:txBody>
      </p:sp>
    </p:spTree>
    <p:extLst>
      <p:ext uri="{BB962C8B-B14F-4D97-AF65-F5344CB8AC3E}">
        <p14:creationId xmlns:p14="http://schemas.microsoft.com/office/powerpoint/2010/main" val="7500521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2"/>
          <p:cNvSpPr>
            <a:spLocks noGrp="1"/>
          </p:cNvSpPr>
          <p:nvPr>
            <p:ph/>
          </p:nvPr>
        </p:nvSpPr>
        <p:spPr>
          <a:xfrm>
            <a:off x="1506960" y="4050720"/>
            <a:ext cx="7766280" cy="1096200"/>
          </a:xfrm>
          <a:prstGeom prst="rect">
            <a:avLst/>
          </a:prstGeom>
          <a:noFill/>
          <a:ln w="0">
            <a:noFill/>
          </a:ln>
        </p:spPr>
        <p:txBody>
          <a:bodyPr lIns="0" tIns="0" rIns="0" bIns="0" anchor="t">
            <a:noAutofit/>
          </a:bodyPr>
          <a:lstStyle/>
          <a:p>
            <a:pPr algn="r">
              <a:lnSpc>
                <a:spcPct val="100000"/>
              </a:lnSpc>
              <a:spcBef>
                <a:spcPts val="1001"/>
              </a:spcBef>
              <a:buNone/>
              <a:tabLst>
                <a:tab pos="0" algn="l"/>
              </a:tabLst>
            </a:pPr>
            <a:r>
              <a:rPr lang="en-US" sz="1800" b="0" strike="noStrike" spc="-1" dirty="0">
                <a:solidFill>
                  <a:srgbClr val="808080"/>
                </a:solidFill>
                <a:latin typeface="Trebuchet MS"/>
              </a:rPr>
              <a:t> </a:t>
            </a:r>
            <a:endParaRPr lang="en-US" sz="1800" b="0" strike="noStrike" spc="-1" dirty="0">
              <a:latin typeface="Arial"/>
            </a:endParaRPr>
          </a:p>
        </p:txBody>
      </p:sp>
      <p:sp>
        <p:nvSpPr>
          <p:cNvPr id="109" name="PlaceHolder 1"/>
          <p:cNvSpPr>
            <a:spLocks noGrp="1"/>
          </p:cNvSpPr>
          <p:nvPr>
            <p:ph type="title"/>
          </p:nvPr>
        </p:nvSpPr>
        <p:spPr>
          <a:xfrm>
            <a:off x="1506960" y="2404440"/>
            <a:ext cx="7766280" cy="1645560"/>
          </a:xfrm>
          <a:prstGeom prst="rect">
            <a:avLst/>
          </a:prstGeom>
          <a:noFill/>
          <a:ln w="0">
            <a:noFill/>
          </a:ln>
        </p:spPr>
        <p:txBody>
          <a:bodyPr lIns="0" tIns="0" rIns="0" bIns="0" anchor="b">
            <a:noAutofit/>
          </a:bodyPr>
          <a:lstStyle/>
          <a:p>
            <a:pPr algn="ctr">
              <a:lnSpc>
                <a:spcPct val="100000"/>
              </a:lnSpc>
              <a:buNone/>
            </a:pPr>
            <a:r>
              <a:rPr lang="en-US" sz="5400" b="1" strike="noStrike" spc="-1" dirty="0">
                <a:solidFill>
                  <a:srgbClr val="90C226"/>
                </a:solidFill>
                <a:latin typeface="Trebuchet MS"/>
              </a:rPr>
              <a:t>INTRO TO JAVASCRIPT</a:t>
            </a:r>
            <a:endParaRPr lang="en-US" sz="5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4CDF-01A5-208B-D971-712418972167}"/>
              </a:ext>
            </a:extLst>
          </p:cNvPr>
          <p:cNvSpPr>
            <a:spLocks noGrp="1"/>
          </p:cNvSpPr>
          <p:nvPr>
            <p:ph type="title"/>
          </p:nvPr>
        </p:nvSpPr>
        <p:spPr/>
        <p:txBody>
          <a:bodyPr/>
          <a:lstStyle/>
          <a:p>
            <a:r>
              <a:rPr lang="en-US" b="1" dirty="0"/>
              <a:t>Syntax</a:t>
            </a:r>
            <a:endParaRPr lang="en-KE" b="1" dirty="0"/>
          </a:p>
        </p:txBody>
      </p:sp>
      <p:sp>
        <p:nvSpPr>
          <p:cNvPr id="3" name="Content Placeholder 2">
            <a:extLst>
              <a:ext uri="{FF2B5EF4-FFF2-40B4-BE49-F238E27FC236}">
                <a16:creationId xmlns:a16="http://schemas.microsoft.com/office/drawing/2014/main" id="{904757DD-FD55-CACC-59F6-E7088C352FD5}"/>
              </a:ext>
            </a:extLst>
          </p:cNvPr>
          <p:cNvSpPr>
            <a:spLocks noGrp="1"/>
          </p:cNvSpPr>
          <p:nvPr>
            <p:ph idx="1"/>
          </p:nvPr>
        </p:nvSpPr>
        <p:spPr>
          <a:xfrm>
            <a:off x="677334" y="2160589"/>
            <a:ext cx="8596668" cy="4298934"/>
          </a:xfrm>
        </p:spPr>
        <p:txBody>
          <a:bodyPr>
            <a:normAutofit fontScale="70000" lnSpcReduction="20000"/>
          </a:bodyPr>
          <a:lstStyle/>
          <a:p>
            <a:pPr marL="0" indent="0" algn="l">
              <a:buNone/>
            </a:pPr>
            <a:r>
              <a:rPr lang="en-US" b="0" i="0" dirty="0">
                <a:solidFill>
                  <a:srgbClr val="000000"/>
                </a:solidFill>
                <a:effectLst/>
                <a:latin typeface="ui-sans-serif"/>
                <a:cs typeface="Arial" panose="020B0604020202020204" pitchFamily="34" charset="0"/>
              </a:rPr>
              <a:t>if (</a:t>
            </a:r>
            <a:r>
              <a:rPr lang="en-US" b="0" i="0" dirty="0">
                <a:solidFill>
                  <a:schemeClr val="accent2"/>
                </a:solidFill>
                <a:effectLst/>
                <a:latin typeface="ui-sans-serif"/>
                <a:cs typeface="Arial" panose="020B0604020202020204" pitchFamily="34" charset="0"/>
              </a:rPr>
              <a:t>condition</a:t>
            </a:r>
            <a:r>
              <a:rPr lang="en-US" b="0" i="0" dirty="0">
                <a:solidFill>
                  <a:srgbClr val="000000"/>
                </a:solidFill>
                <a:effectLst/>
                <a:latin typeface="ui-sans-serif"/>
                <a:cs typeface="Arial" panose="020B0604020202020204" pitchFamily="34" charset="0"/>
              </a:rPr>
              <a:t>) {</a:t>
            </a:r>
          </a:p>
          <a:p>
            <a:pPr marL="0" indent="0" algn="l">
              <a:buNone/>
            </a:pPr>
            <a:r>
              <a:rPr lang="en-US" b="0" i="0" dirty="0">
                <a:solidFill>
                  <a:srgbClr val="000000"/>
                </a:solidFill>
                <a:effectLst/>
                <a:latin typeface="ui-sans-serif"/>
                <a:cs typeface="Arial" panose="020B0604020202020204" pitchFamily="34" charset="0"/>
              </a:rPr>
              <a:t> 	</a:t>
            </a:r>
            <a:r>
              <a:rPr lang="en-US" b="0" i="0" dirty="0">
                <a:solidFill>
                  <a:schemeClr val="accent2"/>
                </a:solidFill>
                <a:effectLst/>
                <a:latin typeface="ui-sans-serif"/>
                <a:cs typeface="Arial" panose="020B0604020202020204" pitchFamily="34" charset="0"/>
              </a:rPr>
              <a:t>// block of code to be executed if the condition is true</a:t>
            </a:r>
          </a:p>
          <a:p>
            <a:pPr marL="0" indent="0" algn="l">
              <a:buNone/>
            </a:pPr>
            <a:r>
              <a:rPr lang="en-US" b="0" i="0" dirty="0">
                <a:solidFill>
                  <a:srgbClr val="000000"/>
                </a:solidFill>
                <a:effectLst/>
                <a:latin typeface="ui-sans-serif"/>
                <a:cs typeface="Arial" panose="020B0604020202020204" pitchFamily="34" charset="0"/>
              </a:rPr>
              <a:t>} else {</a:t>
            </a:r>
          </a:p>
          <a:p>
            <a:pPr marL="0" indent="0" algn="l">
              <a:buNone/>
            </a:pPr>
            <a:r>
              <a:rPr lang="en-US" b="0" i="0" dirty="0">
                <a:solidFill>
                  <a:srgbClr val="000000"/>
                </a:solidFill>
                <a:effectLst/>
                <a:latin typeface="ui-sans-serif"/>
                <a:cs typeface="Arial" panose="020B0604020202020204" pitchFamily="34" charset="0"/>
              </a:rPr>
              <a:t> 	</a:t>
            </a:r>
            <a:r>
              <a:rPr lang="en-US" b="0" i="0" dirty="0">
                <a:solidFill>
                  <a:schemeClr val="accent2"/>
                </a:solidFill>
                <a:effectLst/>
                <a:latin typeface="ui-sans-serif"/>
                <a:cs typeface="Arial" panose="020B0604020202020204" pitchFamily="34" charset="0"/>
              </a:rPr>
              <a:t>// block of code to be executed if the condition is false</a:t>
            </a:r>
          </a:p>
          <a:p>
            <a:pPr marL="0" indent="0" algn="l">
              <a:buNone/>
            </a:pPr>
            <a:r>
              <a:rPr lang="en-US" b="0" i="0" dirty="0">
                <a:solidFill>
                  <a:srgbClr val="000000"/>
                </a:solidFill>
                <a:effectLst/>
                <a:latin typeface="ui-sans-serif"/>
                <a:cs typeface="Arial" panose="020B0604020202020204" pitchFamily="34" charset="0"/>
              </a:rPr>
              <a:t>}</a:t>
            </a:r>
          </a:p>
          <a:p>
            <a:pPr marL="0" indent="0" algn="l">
              <a:buNone/>
            </a:pPr>
            <a:r>
              <a:rPr lang="en-US" b="1" dirty="0">
                <a:solidFill>
                  <a:srgbClr val="000000"/>
                </a:solidFill>
                <a:latin typeface="ui-sans-serif"/>
                <a:cs typeface="Arial" panose="020B0604020202020204" pitchFamily="34" charset="0"/>
              </a:rPr>
              <a:t>E</a:t>
            </a:r>
            <a:r>
              <a:rPr lang="en-US" b="1" i="0" dirty="0">
                <a:solidFill>
                  <a:srgbClr val="000000"/>
                </a:solidFill>
                <a:effectLst/>
                <a:latin typeface="ui-sans-serif"/>
                <a:cs typeface="Arial" panose="020B0604020202020204" pitchFamily="34" charset="0"/>
              </a:rPr>
              <a:t>xample</a:t>
            </a:r>
            <a:endParaRPr lang="en-US" b="0" i="0" dirty="0">
              <a:solidFill>
                <a:srgbClr val="000000"/>
              </a:solidFill>
              <a:effectLst/>
              <a:latin typeface="ui-sans-serif"/>
              <a:cs typeface="Arial" panose="020B0604020202020204" pitchFamily="34" charset="0"/>
            </a:endParaRPr>
          </a:p>
          <a:p>
            <a:pPr marL="0" indent="0" algn="l">
              <a:buNone/>
            </a:pPr>
            <a:r>
              <a:rPr lang="en-US" b="0" i="0" dirty="0">
                <a:solidFill>
                  <a:srgbClr val="000000"/>
                </a:solidFill>
                <a:effectLst/>
                <a:latin typeface="ui-sans-serif"/>
                <a:cs typeface="Arial" panose="020B0604020202020204" pitchFamily="34" charset="0"/>
              </a:rPr>
              <a:t>var age= 16</a:t>
            </a:r>
          </a:p>
          <a:p>
            <a:pPr marL="0" indent="0" algn="l">
              <a:buNone/>
            </a:pPr>
            <a:r>
              <a:rPr lang="en-US" b="0" i="0" dirty="0">
                <a:solidFill>
                  <a:srgbClr val="000000"/>
                </a:solidFill>
                <a:effectLst/>
                <a:latin typeface="ui-sans-serif"/>
                <a:cs typeface="Arial" panose="020B0604020202020204" pitchFamily="34" charset="0"/>
              </a:rPr>
              <a:t>if (</a:t>
            </a:r>
            <a:r>
              <a:rPr lang="en-US" b="0" i="0" dirty="0">
                <a:solidFill>
                  <a:schemeClr val="accent2"/>
                </a:solidFill>
                <a:effectLst/>
                <a:latin typeface="ui-sans-serif"/>
                <a:cs typeface="Arial" panose="020B0604020202020204" pitchFamily="34" charset="0"/>
              </a:rPr>
              <a:t>age &lt; 18</a:t>
            </a:r>
            <a:r>
              <a:rPr lang="en-US" b="0" i="0" dirty="0">
                <a:solidFill>
                  <a:srgbClr val="000000"/>
                </a:solidFill>
                <a:effectLst/>
                <a:latin typeface="ui-sans-serif"/>
                <a:cs typeface="Arial" panose="020B0604020202020204" pitchFamily="34" charset="0"/>
              </a:rPr>
              <a:t>) {</a:t>
            </a:r>
          </a:p>
          <a:p>
            <a:pPr marL="0" indent="0" algn="l">
              <a:buNone/>
            </a:pPr>
            <a:r>
              <a:rPr lang="en-US" b="0" i="0" dirty="0">
                <a:solidFill>
                  <a:srgbClr val="000000"/>
                </a:solidFill>
                <a:effectLst/>
                <a:latin typeface="ui-sans-serif"/>
                <a:cs typeface="Arial" panose="020B0604020202020204" pitchFamily="34" charset="0"/>
              </a:rPr>
              <a:t>	console.log("Not allowed to vote")</a:t>
            </a:r>
          </a:p>
          <a:p>
            <a:pPr marL="0" indent="0" algn="l">
              <a:buNone/>
            </a:pPr>
            <a:r>
              <a:rPr lang="en-US" b="0" i="0" dirty="0">
                <a:solidFill>
                  <a:srgbClr val="000000"/>
                </a:solidFill>
                <a:effectLst/>
                <a:latin typeface="ui-sans-serif"/>
                <a:cs typeface="Arial" panose="020B0604020202020204" pitchFamily="34" charset="0"/>
              </a:rPr>
              <a:t>} else {</a:t>
            </a:r>
          </a:p>
          <a:p>
            <a:pPr marL="0" indent="0" algn="l">
              <a:buNone/>
            </a:pPr>
            <a:r>
              <a:rPr lang="en-US" b="0" i="0" dirty="0">
                <a:solidFill>
                  <a:srgbClr val="000000"/>
                </a:solidFill>
                <a:effectLst/>
                <a:latin typeface="ui-sans-serif"/>
                <a:cs typeface="Arial" panose="020B0604020202020204" pitchFamily="34" charset="0"/>
              </a:rPr>
              <a:t>	console.log("You can vote your favorite candidate")</a:t>
            </a:r>
          </a:p>
          <a:p>
            <a:pPr marL="0" indent="0" algn="l">
              <a:buNone/>
            </a:pPr>
            <a:r>
              <a:rPr lang="en-US" b="0" i="0" dirty="0">
                <a:solidFill>
                  <a:srgbClr val="000000"/>
                </a:solidFill>
                <a:effectLst/>
                <a:latin typeface="ui-sans-serif"/>
                <a:cs typeface="Arial" panose="020B0604020202020204" pitchFamily="34" charset="0"/>
              </a:rPr>
              <a:t>}</a:t>
            </a:r>
          </a:p>
          <a:p>
            <a:pPr marL="0" indent="0" algn="l">
              <a:lnSpc>
                <a:spcPct val="170000"/>
              </a:lnSpc>
              <a:buNone/>
            </a:pPr>
            <a:r>
              <a:rPr lang="en-US" b="1" i="0" dirty="0">
                <a:solidFill>
                  <a:srgbClr val="000000"/>
                </a:solidFill>
                <a:effectLst/>
                <a:latin typeface="ui-sans-serif"/>
                <a:cs typeface="Arial" panose="020B0604020202020204" pitchFamily="34" charset="0"/>
              </a:rPr>
              <a:t>output: </a:t>
            </a:r>
            <a:r>
              <a:rPr lang="en-US" b="1" i="0" dirty="0">
                <a:solidFill>
                  <a:schemeClr val="accent2"/>
                </a:solidFill>
                <a:effectLst/>
                <a:latin typeface="ui-sans-serif"/>
                <a:cs typeface="Arial" panose="020B0604020202020204" pitchFamily="34" charset="0"/>
              </a:rPr>
              <a:t>“Not allowed to vote”</a:t>
            </a:r>
            <a:r>
              <a:rPr lang="en-US" b="0" i="0" dirty="0">
                <a:solidFill>
                  <a:schemeClr val="accent2"/>
                </a:solidFill>
                <a:effectLst/>
                <a:latin typeface="ui-sans-serif"/>
                <a:cs typeface="Arial" panose="020B0604020202020204" pitchFamily="34" charset="0"/>
              </a:rPr>
              <a:t> </a:t>
            </a:r>
            <a:r>
              <a:rPr lang="en-US" b="0" i="0" dirty="0">
                <a:solidFill>
                  <a:srgbClr val="000000"/>
                </a:solidFill>
                <a:effectLst/>
                <a:latin typeface="ui-sans-serif"/>
                <a:cs typeface="Arial" panose="020B0604020202020204" pitchFamily="34" charset="0"/>
              </a:rPr>
              <a:t>this is because the age is less than 18 years otherwise if the age was above 18 years the output would be </a:t>
            </a:r>
            <a:r>
              <a:rPr lang="en-US" b="1" i="0" dirty="0">
                <a:solidFill>
                  <a:schemeClr val="accent2"/>
                </a:solidFill>
                <a:effectLst/>
                <a:latin typeface="ui-sans-serif"/>
                <a:cs typeface="Arial" panose="020B0604020202020204" pitchFamily="34" charset="0"/>
              </a:rPr>
              <a:t>“You can vote your favorite candidate”</a:t>
            </a:r>
            <a:endParaRPr lang="en-US" b="0" i="0" dirty="0">
              <a:solidFill>
                <a:schemeClr val="accent2"/>
              </a:solidFill>
              <a:effectLst/>
              <a:latin typeface="ui-sans-serif"/>
              <a:cs typeface="Arial" panose="020B0604020202020204" pitchFamily="34" charset="0"/>
            </a:endParaRPr>
          </a:p>
          <a:p>
            <a:pPr marL="0" indent="0">
              <a:buNone/>
            </a:pPr>
            <a:endParaRPr lang="en-KE" dirty="0"/>
          </a:p>
        </p:txBody>
      </p:sp>
    </p:spTree>
    <p:extLst>
      <p:ext uri="{BB962C8B-B14F-4D97-AF65-F5344CB8AC3E}">
        <p14:creationId xmlns:p14="http://schemas.microsoft.com/office/powerpoint/2010/main" val="2651217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87BA-512F-8AB3-BAD2-9BA784EE06ED}"/>
              </a:ext>
            </a:extLst>
          </p:cNvPr>
          <p:cNvSpPr>
            <a:spLocks noGrp="1"/>
          </p:cNvSpPr>
          <p:nvPr>
            <p:ph type="title"/>
          </p:nvPr>
        </p:nvSpPr>
        <p:spPr/>
        <p:txBody>
          <a:bodyPr/>
          <a:lstStyle/>
          <a:p>
            <a:r>
              <a:rPr lang="en-US" b="1" i="0" dirty="0">
                <a:effectLst/>
                <a:latin typeface="ui-sans-serif"/>
              </a:rPr>
              <a:t>The else-if statement</a:t>
            </a:r>
            <a:br>
              <a:rPr lang="en-US" b="1" i="0" dirty="0">
                <a:solidFill>
                  <a:srgbClr val="707070"/>
                </a:solidFill>
                <a:effectLst/>
                <a:latin typeface="ui-sans-serif"/>
              </a:rPr>
            </a:br>
            <a:endParaRPr lang="en-KE" dirty="0"/>
          </a:p>
        </p:txBody>
      </p:sp>
      <p:pic>
        <p:nvPicPr>
          <p:cNvPr id="4098" name="Picture 2">
            <a:extLst>
              <a:ext uri="{FF2B5EF4-FFF2-40B4-BE49-F238E27FC236}">
                <a16:creationId xmlns:a16="http://schemas.microsoft.com/office/drawing/2014/main" id="{0ABA983B-76B8-473F-FD69-658B6901E0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9858" y="1846510"/>
            <a:ext cx="6056911" cy="47891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7EFF5C4-E926-5E07-A0BC-D065C4F2D1EB}"/>
              </a:ext>
            </a:extLst>
          </p:cNvPr>
          <p:cNvSpPr txBox="1"/>
          <p:nvPr/>
        </p:nvSpPr>
        <p:spPr>
          <a:xfrm>
            <a:off x="677334" y="1443460"/>
            <a:ext cx="6098796" cy="584775"/>
          </a:xfrm>
          <a:prstGeom prst="rect">
            <a:avLst/>
          </a:prstGeom>
          <a:noFill/>
        </p:spPr>
        <p:txBody>
          <a:bodyPr wrap="square">
            <a:spAutoFit/>
          </a:bodyPr>
          <a:lstStyle/>
          <a:p>
            <a:r>
              <a:rPr lang="en-US" sz="1600" b="0" i="0" dirty="0">
                <a:solidFill>
                  <a:srgbClr val="000000"/>
                </a:solidFill>
                <a:effectLst/>
                <a:latin typeface="ui-sans-serif"/>
              </a:rPr>
              <a:t>We use the </a:t>
            </a:r>
            <a:r>
              <a:rPr lang="en-US" sz="1600" b="1" i="0" dirty="0">
                <a:solidFill>
                  <a:schemeClr val="accent2"/>
                </a:solidFill>
                <a:effectLst/>
                <a:latin typeface="ui-sans-serif"/>
              </a:rPr>
              <a:t>else if</a:t>
            </a:r>
            <a:r>
              <a:rPr lang="en-US" sz="1600" b="0" i="0" dirty="0">
                <a:solidFill>
                  <a:schemeClr val="accent2"/>
                </a:solidFill>
                <a:effectLst/>
                <a:latin typeface="ui-sans-serif"/>
              </a:rPr>
              <a:t> </a:t>
            </a:r>
            <a:r>
              <a:rPr lang="en-US" sz="1600" b="0" i="0" dirty="0">
                <a:solidFill>
                  <a:srgbClr val="000000"/>
                </a:solidFill>
                <a:effectLst/>
                <a:latin typeface="ui-sans-serif"/>
              </a:rPr>
              <a:t>statement to specify a new condition if the first condition is false.</a:t>
            </a:r>
            <a:endParaRPr lang="en-KE" sz="1600" dirty="0"/>
          </a:p>
        </p:txBody>
      </p:sp>
    </p:spTree>
    <p:extLst>
      <p:ext uri="{BB962C8B-B14F-4D97-AF65-F5344CB8AC3E}">
        <p14:creationId xmlns:p14="http://schemas.microsoft.com/office/powerpoint/2010/main" val="80472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B711-A43B-BF6C-7F7B-C6A0C2401D28}"/>
              </a:ext>
            </a:extLst>
          </p:cNvPr>
          <p:cNvSpPr>
            <a:spLocks noGrp="1"/>
          </p:cNvSpPr>
          <p:nvPr>
            <p:ph type="title"/>
          </p:nvPr>
        </p:nvSpPr>
        <p:spPr/>
        <p:txBody>
          <a:bodyPr/>
          <a:lstStyle/>
          <a:p>
            <a:r>
              <a:rPr lang="en-US" b="1" dirty="0"/>
              <a:t>Syntax</a:t>
            </a:r>
            <a:endParaRPr lang="en-KE" b="1" dirty="0"/>
          </a:p>
        </p:txBody>
      </p:sp>
      <p:sp>
        <p:nvSpPr>
          <p:cNvPr id="3" name="Content Placeholder 2">
            <a:extLst>
              <a:ext uri="{FF2B5EF4-FFF2-40B4-BE49-F238E27FC236}">
                <a16:creationId xmlns:a16="http://schemas.microsoft.com/office/drawing/2014/main" id="{041167F8-D981-2E06-A835-0B28C7D84CC4}"/>
              </a:ext>
            </a:extLst>
          </p:cNvPr>
          <p:cNvSpPr>
            <a:spLocks noGrp="1"/>
          </p:cNvSpPr>
          <p:nvPr>
            <p:ph idx="1"/>
          </p:nvPr>
        </p:nvSpPr>
        <p:spPr>
          <a:xfrm>
            <a:off x="677334" y="1392573"/>
            <a:ext cx="8596668" cy="5025006"/>
          </a:xfrm>
        </p:spPr>
        <p:txBody>
          <a:bodyPr>
            <a:normAutofit fontScale="70000" lnSpcReduction="20000"/>
          </a:bodyPr>
          <a:lstStyle/>
          <a:p>
            <a:pPr marL="0" indent="0" algn="l">
              <a:buNone/>
            </a:pPr>
            <a:r>
              <a:rPr lang="en-US" b="0" i="0" dirty="0">
                <a:solidFill>
                  <a:srgbClr val="000000"/>
                </a:solidFill>
                <a:effectLst/>
                <a:latin typeface="ui-sans-serif"/>
              </a:rPr>
              <a:t>if (</a:t>
            </a:r>
            <a:r>
              <a:rPr lang="en-US" b="0" i="0" dirty="0">
                <a:solidFill>
                  <a:schemeClr val="accent2"/>
                </a:solidFill>
                <a:effectLst/>
                <a:latin typeface="ui-sans-serif"/>
              </a:rPr>
              <a:t>condition1</a:t>
            </a:r>
            <a:r>
              <a:rPr lang="en-US" b="0" i="0" dirty="0">
                <a:solidFill>
                  <a:srgbClr val="000000"/>
                </a:solidFill>
                <a:effectLst/>
                <a:latin typeface="ui-sans-serif"/>
              </a:rPr>
              <a:t>) {</a:t>
            </a:r>
          </a:p>
          <a:p>
            <a:pPr marL="0" indent="0" algn="l">
              <a:buNone/>
            </a:pPr>
            <a:r>
              <a:rPr lang="en-US" b="0" i="0" dirty="0">
                <a:solidFill>
                  <a:srgbClr val="000000"/>
                </a:solidFill>
                <a:effectLst/>
                <a:latin typeface="ui-sans-serif"/>
              </a:rPr>
              <a:t>	</a:t>
            </a:r>
            <a:r>
              <a:rPr lang="en-US" b="0" i="0" dirty="0">
                <a:solidFill>
                  <a:schemeClr val="accent2"/>
                </a:solidFill>
                <a:effectLst/>
                <a:latin typeface="ui-sans-serif"/>
              </a:rPr>
              <a:t>// block of code to be executed if condition1 is true</a:t>
            </a:r>
          </a:p>
          <a:p>
            <a:pPr marL="0" indent="0" algn="l">
              <a:buNone/>
            </a:pPr>
            <a:r>
              <a:rPr lang="en-US" b="0" i="0" dirty="0">
                <a:solidFill>
                  <a:srgbClr val="000000"/>
                </a:solidFill>
                <a:effectLst/>
                <a:latin typeface="ui-sans-serif"/>
              </a:rPr>
              <a:t>} else if (</a:t>
            </a:r>
            <a:r>
              <a:rPr lang="en-US" b="0" i="0" dirty="0">
                <a:solidFill>
                  <a:schemeClr val="accent2"/>
                </a:solidFill>
                <a:effectLst/>
                <a:latin typeface="ui-sans-serif"/>
              </a:rPr>
              <a:t>condition2</a:t>
            </a:r>
            <a:r>
              <a:rPr lang="en-US" b="0" i="0" dirty="0">
                <a:solidFill>
                  <a:srgbClr val="000000"/>
                </a:solidFill>
                <a:effectLst/>
                <a:latin typeface="ui-sans-serif"/>
              </a:rPr>
              <a:t>) {</a:t>
            </a:r>
          </a:p>
          <a:p>
            <a:pPr marL="0" indent="0" algn="l">
              <a:buNone/>
            </a:pPr>
            <a:r>
              <a:rPr lang="en-US" b="0" i="0" dirty="0">
                <a:solidFill>
                  <a:srgbClr val="000000"/>
                </a:solidFill>
                <a:effectLst/>
                <a:latin typeface="ui-sans-serif"/>
              </a:rPr>
              <a:t>	</a:t>
            </a:r>
            <a:r>
              <a:rPr lang="en-US" b="0" i="0" dirty="0">
                <a:solidFill>
                  <a:schemeClr val="accent2"/>
                </a:solidFill>
                <a:effectLst/>
                <a:latin typeface="ui-sans-serif"/>
              </a:rPr>
              <a:t>// block of code to be executed if the condition1 is false and condition2 is true</a:t>
            </a:r>
          </a:p>
          <a:p>
            <a:pPr marL="0" indent="0" algn="l">
              <a:buNone/>
            </a:pPr>
            <a:r>
              <a:rPr lang="en-US" b="0" i="0" dirty="0">
                <a:solidFill>
                  <a:srgbClr val="000000"/>
                </a:solidFill>
                <a:effectLst/>
                <a:latin typeface="ui-sans-serif"/>
              </a:rPr>
              <a:t>} else {</a:t>
            </a:r>
          </a:p>
          <a:p>
            <a:pPr marL="0" indent="0" algn="l">
              <a:buNone/>
            </a:pPr>
            <a:r>
              <a:rPr lang="en-US" b="0" i="0" dirty="0">
                <a:solidFill>
                  <a:srgbClr val="000000"/>
                </a:solidFill>
                <a:effectLst/>
                <a:latin typeface="ui-sans-serif"/>
              </a:rPr>
              <a:t>	</a:t>
            </a:r>
            <a:r>
              <a:rPr lang="en-US" b="0" i="0" dirty="0">
                <a:solidFill>
                  <a:schemeClr val="accent2"/>
                </a:solidFill>
                <a:effectLst/>
                <a:latin typeface="ui-sans-serif"/>
              </a:rPr>
              <a:t>// block of code to be executed if the condition1 is false and condition2 is false</a:t>
            </a:r>
          </a:p>
          <a:p>
            <a:pPr marL="0" indent="0" algn="l">
              <a:buNone/>
            </a:pPr>
            <a:r>
              <a:rPr lang="en-US" b="0" i="0" dirty="0">
                <a:solidFill>
                  <a:srgbClr val="000000"/>
                </a:solidFill>
                <a:effectLst/>
                <a:latin typeface="ui-sans-serif"/>
              </a:rPr>
              <a:t>}</a:t>
            </a:r>
          </a:p>
          <a:p>
            <a:pPr marL="0" indent="0" algn="l">
              <a:buNone/>
            </a:pPr>
            <a:r>
              <a:rPr lang="en-US" b="1" dirty="0">
                <a:solidFill>
                  <a:srgbClr val="000000"/>
                </a:solidFill>
                <a:latin typeface="ui-sans-serif"/>
              </a:rPr>
              <a:t>E</a:t>
            </a:r>
            <a:r>
              <a:rPr lang="en-US" b="1" i="0" dirty="0">
                <a:solidFill>
                  <a:srgbClr val="000000"/>
                </a:solidFill>
                <a:effectLst/>
                <a:latin typeface="ui-sans-serif"/>
              </a:rPr>
              <a:t>xample</a:t>
            </a:r>
            <a:endParaRPr lang="en-US" b="0" i="0" dirty="0">
              <a:solidFill>
                <a:srgbClr val="000000"/>
              </a:solidFill>
              <a:effectLst/>
              <a:latin typeface="ui-sans-serif"/>
            </a:endParaRPr>
          </a:p>
          <a:p>
            <a:pPr marL="0" indent="0" algn="l">
              <a:buNone/>
            </a:pPr>
            <a:r>
              <a:rPr lang="en-US" b="0" i="0" dirty="0">
                <a:solidFill>
                  <a:srgbClr val="000000"/>
                </a:solidFill>
                <a:effectLst/>
                <a:latin typeface="ui-sans-serif"/>
              </a:rPr>
              <a:t>var people= 16;</a:t>
            </a:r>
          </a:p>
          <a:p>
            <a:pPr marL="0" indent="0" algn="l">
              <a:buNone/>
            </a:pPr>
            <a:r>
              <a:rPr lang="en-US" b="0" i="0" dirty="0">
                <a:solidFill>
                  <a:srgbClr val="000000"/>
                </a:solidFill>
                <a:effectLst/>
                <a:latin typeface="ui-sans-serif"/>
              </a:rPr>
              <a:t>if (</a:t>
            </a:r>
            <a:r>
              <a:rPr lang="en-US" b="0" i="0" dirty="0">
                <a:solidFill>
                  <a:schemeClr val="accent2"/>
                </a:solidFill>
                <a:effectLst/>
                <a:latin typeface="ui-sans-serif"/>
              </a:rPr>
              <a:t>people &lt; 20</a:t>
            </a:r>
            <a:r>
              <a:rPr lang="en-US" b="0" i="0" dirty="0">
                <a:solidFill>
                  <a:srgbClr val="000000"/>
                </a:solidFill>
                <a:effectLst/>
                <a:latin typeface="ui-sans-serif"/>
              </a:rPr>
              <a:t>) {</a:t>
            </a:r>
          </a:p>
          <a:p>
            <a:pPr marL="0" indent="0" algn="l">
              <a:buNone/>
            </a:pPr>
            <a:r>
              <a:rPr lang="en-US" b="0" i="0" dirty="0">
                <a:solidFill>
                  <a:srgbClr val="000000"/>
                </a:solidFill>
                <a:effectLst/>
                <a:latin typeface="ui-sans-serif"/>
              </a:rPr>
              <a:t>	console.log("Less than 20 people turned out")</a:t>
            </a:r>
          </a:p>
          <a:p>
            <a:pPr marL="0" indent="0" algn="l">
              <a:buNone/>
            </a:pPr>
            <a:r>
              <a:rPr lang="en-US" b="0" i="0" dirty="0">
                <a:solidFill>
                  <a:srgbClr val="000000"/>
                </a:solidFill>
                <a:effectLst/>
                <a:latin typeface="ui-sans-serif"/>
              </a:rPr>
              <a:t>} else if (</a:t>
            </a:r>
            <a:r>
              <a:rPr lang="en-US" b="0" i="0" dirty="0">
                <a:solidFill>
                  <a:schemeClr val="accent2"/>
                </a:solidFill>
                <a:effectLst/>
                <a:latin typeface="ui-sans-serif"/>
              </a:rPr>
              <a:t>people &gt; 30</a:t>
            </a:r>
            <a:r>
              <a:rPr lang="en-US" b="0" i="0" dirty="0">
                <a:solidFill>
                  <a:srgbClr val="000000"/>
                </a:solidFill>
                <a:effectLst/>
                <a:latin typeface="ui-sans-serif"/>
              </a:rPr>
              <a:t>) {</a:t>
            </a:r>
          </a:p>
          <a:p>
            <a:pPr marL="0" indent="0" algn="l">
              <a:buNone/>
            </a:pPr>
            <a:r>
              <a:rPr lang="en-US" b="0" i="0" dirty="0">
                <a:solidFill>
                  <a:srgbClr val="000000"/>
                </a:solidFill>
                <a:effectLst/>
                <a:latin typeface="ui-sans-serif"/>
              </a:rPr>
              <a:t>	console.log("Turn out was too high")</a:t>
            </a:r>
          </a:p>
          <a:p>
            <a:pPr marL="0" indent="0" algn="l">
              <a:buNone/>
            </a:pPr>
            <a:r>
              <a:rPr lang="en-US" b="0" i="0" dirty="0">
                <a:solidFill>
                  <a:srgbClr val="000000"/>
                </a:solidFill>
                <a:effectLst/>
                <a:latin typeface="ui-sans-serif"/>
              </a:rPr>
              <a:t>} else {</a:t>
            </a:r>
          </a:p>
          <a:p>
            <a:pPr marL="0" indent="0" algn="l">
              <a:buNone/>
            </a:pPr>
            <a:r>
              <a:rPr lang="en-US" b="0" i="0" dirty="0">
                <a:solidFill>
                  <a:srgbClr val="000000"/>
                </a:solidFill>
                <a:effectLst/>
                <a:latin typeface="ui-sans-serif"/>
              </a:rPr>
              <a:t>	console.log("People turn out in a good number")</a:t>
            </a:r>
          </a:p>
          <a:p>
            <a:pPr marL="0" indent="0" algn="l">
              <a:buNone/>
            </a:pPr>
            <a:r>
              <a:rPr lang="en-US" b="0" i="0" dirty="0">
                <a:solidFill>
                  <a:srgbClr val="000000"/>
                </a:solidFill>
                <a:effectLst/>
                <a:latin typeface="ui-sans-serif"/>
              </a:rPr>
              <a:t>}</a:t>
            </a:r>
          </a:p>
          <a:p>
            <a:pPr marL="0" indent="0" algn="l">
              <a:buNone/>
            </a:pPr>
            <a:r>
              <a:rPr lang="en-US" b="1" i="0" dirty="0">
                <a:solidFill>
                  <a:srgbClr val="000000"/>
                </a:solidFill>
                <a:effectLst/>
                <a:latin typeface="ui-sans-serif"/>
              </a:rPr>
              <a:t>output:</a:t>
            </a:r>
            <a:r>
              <a:rPr lang="en-US" b="0" i="0" dirty="0">
                <a:solidFill>
                  <a:srgbClr val="000000"/>
                </a:solidFill>
                <a:effectLst/>
                <a:latin typeface="ui-sans-serif"/>
              </a:rPr>
              <a:t> </a:t>
            </a:r>
            <a:r>
              <a:rPr lang="en-US" b="1" i="0" dirty="0">
                <a:solidFill>
                  <a:schemeClr val="accent2"/>
                </a:solidFill>
                <a:effectLst/>
                <a:latin typeface="ui-sans-serif"/>
              </a:rPr>
              <a:t>Less than 20 people turned out </a:t>
            </a:r>
            <a:r>
              <a:rPr lang="en-US" b="0" i="0" dirty="0">
                <a:solidFill>
                  <a:srgbClr val="000000"/>
                </a:solidFill>
                <a:effectLst/>
                <a:latin typeface="ui-sans-serif"/>
              </a:rPr>
              <a:t>this is because the number that was declared was less than 20</a:t>
            </a:r>
          </a:p>
          <a:p>
            <a:pPr marL="0" indent="0">
              <a:buNone/>
            </a:pPr>
            <a:endParaRPr lang="en-KE" dirty="0"/>
          </a:p>
        </p:txBody>
      </p:sp>
    </p:spTree>
    <p:extLst>
      <p:ext uri="{BB962C8B-B14F-4D97-AF65-F5344CB8AC3E}">
        <p14:creationId xmlns:p14="http://schemas.microsoft.com/office/powerpoint/2010/main" val="3602499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F891-A643-DFB6-2DA3-3410690FFC29}"/>
              </a:ext>
            </a:extLst>
          </p:cNvPr>
          <p:cNvSpPr>
            <a:spLocks noGrp="1"/>
          </p:cNvSpPr>
          <p:nvPr>
            <p:ph type="title"/>
          </p:nvPr>
        </p:nvSpPr>
        <p:spPr/>
        <p:txBody>
          <a:bodyPr/>
          <a:lstStyle/>
          <a:p>
            <a:r>
              <a:rPr lang="en-US" b="1" i="0" dirty="0">
                <a:effectLst/>
                <a:latin typeface="ui-sans-serif"/>
              </a:rPr>
              <a:t>Nested if statement</a:t>
            </a:r>
            <a:br>
              <a:rPr lang="en-US" b="1" i="0" dirty="0">
                <a:solidFill>
                  <a:srgbClr val="707070"/>
                </a:solidFill>
                <a:effectLst/>
                <a:latin typeface="ui-sans-serif"/>
              </a:rPr>
            </a:br>
            <a:endParaRPr lang="en-KE" dirty="0"/>
          </a:p>
        </p:txBody>
      </p:sp>
      <p:sp>
        <p:nvSpPr>
          <p:cNvPr id="3" name="Content Placeholder 2">
            <a:extLst>
              <a:ext uri="{FF2B5EF4-FFF2-40B4-BE49-F238E27FC236}">
                <a16:creationId xmlns:a16="http://schemas.microsoft.com/office/drawing/2014/main" id="{294D560E-28F0-D98E-3007-4BEF6FCBFC13}"/>
              </a:ext>
            </a:extLst>
          </p:cNvPr>
          <p:cNvSpPr>
            <a:spLocks noGrp="1"/>
          </p:cNvSpPr>
          <p:nvPr>
            <p:ph idx="1"/>
          </p:nvPr>
        </p:nvSpPr>
        <p:spPr>
          <a:xfrm>
            <a:off x="677334" y="1795244"/>
            <a:ext cx="8596668" cy="4630723"/>
          </a:xfrm>
        </p:spPr>
        <p:txBody>
          <a:bodyPr>
            <a:normAutofit fontScale="85000" lnSpcReduction="20000"/>
          </a:bodyPr>
          <a:lstStyle/>
          <a:p>
            <a:pPr marL="0" indent="0" algn="l">
              <a:buNone/>
            </a:pPr>
            <a:r>
              <a:rPr lang="en-US" b="0" i="0" dirty="0">
                <a:solidFill>
                  <a:srgbClr val="000000"/>
                </a:solidFill>
                <a:effectLst/>
                <a:latin typeface="ui-sans-serif"/>
              </a:rPr>
              <a:t>Nesting means writing a statement inside another statement</a:t>
            </a:r>
          </a:p>
          <a:p>
            <a:pPr marL="0" indent="0" algn="l">
              <a:buNone/>
            </a:pPr>
            <a:r>
              <a:rPr lang="en-US" b="1" i="0" dirty="0">
                <a:solidFill>
                  <a:srgbClr val="000000"/>
                </a:solidFill>
                <a:effectLst/>
                <a:latin typeface="ui-sans-serif"/>
              </a:rPr>
              <a:t>Example</a:t>
            </a:r>
            <a:endParaRPr lang="en-US" b="0" i="0" dirty="0">
              <a:solidFill>
                <a:srgbClr val="000000"/>
              </a:solidFill>
              <a:effectLst/>
              <a:latin typeface="ui-sans-serif"/>
            </a:endParaRPr>
          </a:p>
          <a:p>
            <a:pPr marL="0" indent="0" algn="l">
              <a:buNone/>
            </a:pPr>
            <a:r>
              <a:rPr lang="en-US" b="0" i="0" dirty="0">
                <a:solidFill>
                  <a:srgbClr val="000000"/>
                </a:solidFill>
                <a:effectLst/>
                <a:latin typeface="ui-sans-serif"/>
              </a:rPr>
              <a:t>var </a:t>
            </a:r>
            <a:r>
              <a:rPr lang="en-US" b="0" i="0" dirty="0" err="1">
                <a:solidFill>
                  <a:srgbClr val="000000"/>
                </a:solidFill>
                <a:effectLst/>
                <a:latin typeface="ui-sans-serif"/>
              </a:rPr>
              <a:t>i</a:t>
            </a:r>
            <a:r>
              <a:rPr lang="en-US" b="0" i="0" dirty="0">
                <a:solidFill>
                  <a:srgbClr val="000000"/>
                </a:solidFill>
                <a:effectLst/>
                <a:latin typeface="ui-sans-serif"/>
              </a:rPr>
              <a:t>=10;</a:t>
            </a:r>
          </a:p>
          <a:p>
            <a:pPr marL="0" indent="0" algn="l">
              <a:buNone/>
            </a:pPr>
            <a:r>
              <a:rPr lang="en-US" b="0" i="0" dirty="0">
                <a:solidFill>
                  <a:srgbClr val="000000"/>
                </a:solidFill>
                <a:effectLst/>
                <a:latin typeface="ui-sans-serif"/>
              </a:rPr>
              <a:t>if (</a:t>
            </a:r>
            <a:r>
              <a:rPr lang="en-US" b="0" i="0" dirty="0" err="1">
                <a:solidFill>
                  <a:srgbClr val="000000"/>
                </a:solidFill>
                <a:effectLst/>
                <a:latin typeface="ui-sans-serif"/>
              </a:rPr>
              <a:t>i</a:t>
            </a:r>
            <a:r>
              <a:rPr lang="en-US" b="0" i="0" dirty="0">
                <a:solidFill>
                  <a:srgbClr val="000000"/>
                </a:solidFill>
                <a:effectLst/>
                <a:latin typeface="ui-sans-serif"/>
              </a:rPr>
              <a:t> == 10) </a:t>
            </a:r>
            <a:r>
              <a:rPr lang="en-US" b="0" i="0" dirty="0">
                <a:solidFill>
                  <a:schemeClr val="accent2"/>
                </a:solidFill>
                <a:effectLst/>
                <a:latin typeface="ui-sans-serif"/>
              </a:rPr>
              <a:t>{</a:t>
            </a:r>
          </a:p>
          <a:p>
            <a:pPr marL="0" indent="0" algn="l">
              <a:buNone/>
            </a:pPr>
            <a:r>
              <a:rPr lang="en-US" b="0" i="0" dirty="0">
                <a:solidFill>
                  <a:srgbClr val="000000"/>
                </a:solidFill>
                <a:effectLst/>
                <a:latin typeface="ui-sans-serif"/>
              </a:rPr>
              <a:t>	if (</a:t>
            </a:r>
            <a:r>
              <a:rPr lang="en-US" b="0" i="0" dirty="0" err="1">
                <a:solidFill>
                  <a:srgbClr val="000000"/>
                </a:solidFill>
                <a:effectLst/>
                <a:latin typeface="ui-sans-serif"/>
              </a:rPr>
              <a:t>i</a:t>
            </a:r>
            <a:r>
              <a:rPr lang="en-US" b="0" i="0" dirty="0">
                <a:solidFill>
                  <a:srgbClr val="000000"/>
                </a:solidFill>
                <a:effectLst/>
                <a:latin typeface="ui-sans-serif"/>
              </a:rPr>
              <a:t> &lt; 15) </a:t>
            </a:r>
            <a:r>
              <a:rPr lang="en-US" b="0" i="0" dirty="0">
                <a:solidFill>
                  <a:schemeClr val="accent5"/>
                </a:solidFill>
                <a:effectLst/>
                <a:latin typeface="ui-sans-serif"/>
              </a:rPr>
              <a:t>{</a:t>
            </a:r>
          </a:p>
          <a:p>
            <a:pPr marL="0" indent="0" algn="l">
              <a:buNone/>
            </a:pPr>
            <a:r>
              <a:rPr lang="en-US" b="0" i="0" dirty="0">
                <a:solidFill>
                  <a:srgbClr val="000000"/>
                </a:solidFill>
                <a:effectLst/>
                <a:latin typeface="ui-sans-serif"/>
              </a:rPr>
              <a:t>		console.log("</a:t>
            </a:r>
            <a:r>
              <a:rPr lang="en-US" b="0" i="0" dirty="0" err="1">
                <a:solidFill>
                  <a:srgbClr val="000000"/>
                </a:solidFill>
                <a:effectLst/>
                <a:latin typeface="ui-sans-serif"/>
              </a:rPr>
              <a:t>i</a:t>
            </a:r>
            <a:r>
              <a:rPr lang="en-US" b="0" i="0" dirty="0">
                <a:solidFill>
                  <a:srgbClr val="000000"/>
                </a:solidFill>
                <a:effectLst/>
                <a:latin typeface="ui-sans-serif"/>
              </a:rPr>
              <a:t> is less than 15");</a:t>
            </a:r>
          </a:p>
          <a:p>
            <a:pPr marL="0" indent="0" algn="l">
              <a:buNone/>
            </a:pPr>
            <a:r>
              <a:rPr lang="en-US" b="0" i="0" dirty="0">
                <a:solidFill>
                  <a:srgbClr val="000000"/>
                </a:solidFill>
                <a:effectLst/>
                <a:latin typeface="ui-sans-serif"/>
              </a:rPr>
              <a:t>		</a:t>
            </a:r>
            <a:r>
              <a:rPr lang="en-US" b="0" i="0" dirty="0">
                <a:solidFill>
                  <a:schemeClr val="accent2"/>
                </a:solidFill>
                <a:effectLst/>
                <a:latin typeface="ui-sans-serif"/>
              </a:rPr>
              <a:t>// Nested - if statement</a:t>
            </a:r>
          </a:p>
          <a:p>
            <a:pPr marL="0" indent="0" algn="l">
              <a:buNone/>
            </a:pPr>
            <a:r>
              <a:rPr lang="en-US" b="0" i="0" dirty="0">
                <a:solidFill>
                  <a:schemeClr val="accent2"/>
                </a:solidFill>
                <a:effectLst/>
                <a:latin typeface="ui-sans-serif"/>
              </a:rPr>
              <a:t>		// Will only be executed if statement above it is true</a:t>
            </a:r>
          </a:p>
          <a:p>
            <a:pPr marL="0" indent="0" algn="l">
              <a:buNone/>
            </a:pPr>
            <a:r>
              <a:rPr lang="en-US" b="0" i="0" dirty="0">
                <a:solidFill>
                  <a:srgbClr val="000000"/>
                </a:solidFill>
                <a:effectLst/>
                <a:latin typeface="ui-sans-serif"/>
              </a:rPr>
              <a:t>			if (</a:t>
            </a:r>
            <a:r>
              <a:rPr lang="en-US" b="0" i="0" dirty="0" err="1">
                <a:solidFill>
                  <a:srgbClr val="000000"/>
                </a:solidFill>
                <a:effectLst/>
                <a:latin typeface="ui-sans-serif"/>
              </a:rPr>
              <a:t>i</a:t>
            </a:r>
            <a:r>
              <a:rPr lang="en-US" b="0" i="0" dirty="0">
                <a:solidFill>
                  <a:srgbClr val="000000"/>
                </a:solidFill>
                <a:effectLst/>
                <a:latin typeface="ui-sans-serif"/>
              </a:rPr>
              <a:t> &lt; 12) </a:t>
            </a:r>
            <a:r>
              <a:rPr lang="en-US" b="0" i="0" dirty="0">
                <a:solidFill>
                  <a:srgbClr val="0070C0"/>
                </a:solidFill>
                <a:effectLst/>
                <a:latin typeface="ui-sans-serif"/>
              </a:rPr>
              <a:t>{</a:t>
            </a:r>
          </a:p>
          <a:p>
            <a:pPr marL="0" indent="0" algn="l">
              <a:buNone/>
            </a:pPr>
            <a:r>
              <a:rPr lang="en-US" b="0" i="0" dirty="0">
                <a:solidFill>
                  <a:srgbClr val="000000"/>
                </a:solidFill>
                <a:effectLst/>
                <a:latin typeface="ui-sans-serif"/>
              </a:rPr>
              <a:t>				console.log("</a:t>
            </a:r>
            <a:r>
              <a:rPr lang="en-US" b="0" i="0" dirty="0" err="1">
                <a:solidFill>
                  <a:srgbClr val="000000"/>
                </a:solidFill>
                <a:effectLst/>
                <a:latin typeface="ui-sans-serif"/>
              </a:rPr>
              <a:t>i</a:t>
            </a:r>
            <a:r>
              <a:rPr lang="en-US" b="0" i="0" dirty="0">
                <a:solidFill>
                  <a:srgbClr val="000000"/>
                </a:solidFill>
                <a:effectLst/>
                <a:latin typeface="ui-sans-serif"/>
              </a:rPr>
              <a:t> is less than 12 too");</a:t>
            </a:r>
          </a:p>
          <a:p>
            <a:pPr marL="0" indent="0" algn="l">
              <a:buNone/>
            </a:pPr>
            <a:r>
              <a:rPr lang="en-US" b="0" i="0" dirty="0">
                <a:solidFill>
                  <a:srgbClr val="000000"/>
                </a:solidFill>
                <a:effectLst/>
                <a:latin typeface="ui-sans-serif"/>
              </a:rPr>
              <a:t>		} else {</a:t>
            </a:r>
          </a:p>
          <a:p>
            <a:pPr marL="0" indent="0" algn="l">
              <a:buNone/>
            </a:pPr>
            <a:r>
              <a:rPr lang="en-US" b="0" i="0" dirty="0">
                <a:solidFill>
                  <a:srgbClr val="000000"/>
                </a:solidFill>
                <a:effectLst/>
                <a:latin typeface="ui-sans-serif"/>
              </a:rPr>
              <a:t>			console.log("</a:t>
            </a:r>
            <a:r>
              <a:rPr lang="en-US" b="0" i="0" dirty="0" err="1">
                <a:solidFill>
                  <a:srgbClr val="000000"/>
                </a:solidFill>
                <a:effectLst/>
                <a:latin typeface="ui-sans-serif"/>
              </a:rPr>
              <a:t>i</a:t>
            </a:r>
            <a:r>
              <a:rPr lang="en-US" b="0" i="0" dirty="0">
                <a:solidFill>
                  <a:srgbClr val="000000"/>
                </a:solidFill>
                <a:effectLst/>
                <a:latin typeface="ui-sans-serif"/>
              </a:rPr>
              <a:t> is greater than 15");</a:t>
            </a:r>
          </a:p>
          <a:p>
            <a:pPr marL="0" indent="0" algn="l">
              <a:buNone/>
            </a:pPr>
            <a:r>
              <a:rPr lang="en-US" b="0" i="0" dirty="0">
                <a:solidFill>
                  <a:srgbClr val="000000"/>
                </a:solidFill>
                <a:effectLst/>
                <a:latin typeface="ui-sans-serif"/>
              </a:rPr>
              <a:t>		</a:t>
            </a:r>
            <a:r>
              <a:rPr lang="en-US" b="0" i="0" dirty="0">
                <a:solidFill>
                  <a:srgbClr val="0070C0"/>
                </a:solidFill>
                <a:effectLst/>
                <a:latin typeface="ui-sans-serif"/>
              </a:rPr>
              <a:t>}</a:t>
            </a:r>
          </a:p>
          <a:p>
            <a:pPr marL="0" indent="0" algn="l">
              <a:buNone/>
            </a:pPr>
            <a:r>
              <a:rPr lang="en-US" b="0" i="0" dirty="0">
                <a:solidFill>
                  <a:srgbClr val="000000"/>
                </a:solidFill>
                <a:effectLst/>
                <a:latin typeface="ui-sans-serif"/>
              </a:rPr>
              <a:t>	</a:t>
            </a:r>
            <a:r>
              <a:rPr lang="en-US" b="0" i="0" dirty="0">
                <a:solidFill>
                  <a:schemeClr val="accent5"/>
                </a:solidFill>
                <a:effectLst/>
                <a:latin typeface="ui-sans-serif"/>
              </a:rPr>
              <a:t>}</a:t>
            </a:r>
          </a:p>
          <a:p>
            <a:pPr marL="0" indent="0" algn="l">
              <a:buNone/>
            </a:pPr>
            <a:r>
              <a:rPr lang="en-US" b="0" i="0" dirty="0">
                <a:solidFill>
                  <a:schemeClr val="accent2"/>
                </a:solidFill>
                <a:effectLst/>
                <a:latin typeface="ui-sans-serif"/>
              </a:rPr>
              <a:t>}</a:t>
            </a:r>
          </a:p>
          <a:p>
            <a:pPr marL="0" indent="0">
              <a:buNone/>
            </a:pPr>
            <a:endParaRPr lang="en-KE" dirty="0"/>
          </a:p>
        </p:txBody>
      </p:sp>
    </p:spTree>
    <p:extLst>
      <p:ext uri="{BB962C8B-B14F-4D97-AF65-F5344CB8AC3E}">
        <p14:creationId xmlns:p14="http://schemas.microsoft.com/office/powerpoint/2010/main" val="554930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F891-A643-DFB6-2DA3-3410690FFC29}"/>
              </a:ext>
            </a:extLst>
          </p:cNvPr>
          <p:cNvSpPr>
            <a:spLocks noGrp="1"/>
          </p:cNvSpPr>
          <p:nvPr>
            <p:ph type="title"/>
          </p:nvPr>
        </p:nvSpPr>
        <p:spPr/>
        <p:txBody>
          <a:bodyPr/>
          <a:lstStyle/>
          <a:p>
            <a:r>
              <a:rPr lang="en-US" sz="3600" b="1" strike="noStrike" spc="-1" dirty="0">
                <a:solidFill>
                  <a:srgbClr val="90C226"/>
                </a:solidFill>
                <a:latin typeface="Trebuchet MS"/>
              </a:rPr>
              <a:t>Loops In Javascript</a:t>
            </a:r>
            <a:br>
              <a:rPr lang="en-US" b="1" i="0" dirty="0">
                <a:solidFill>
                  <a:srgbClr val="707070"/>
                </a:solidFill>
                <a:effectLst/>
                <a:latin typeface="ui-sans-serif"/>
              </a:rPr>
            </a:br>
            <a:endParaRPr lang="en-KE" dirty="0"/>
          </a:p>
        </p:txBody>
      </p:sp>
      <p:sp>
        <p:nvSpPr>
          <p:cNvPr id="3" name="Content Placeholder 2">
            <a:extLst>
              <a:ext uri="{FF2B5EF4-FFF2-40B4-BE49-F238E27FC236}">
                <a16:creationId xmlns:a16="http://schemas.microsoft.com/office/drawing/2014/main" id="{294D560E-28F0-D98E-3007-4BEF6FCBFC13}"/>
              </a:ext>
            </a:extLst>
          </p:cNvPr>
          <p:cNvSpPr>
            <a:spLocks noGrp="1"/>
          </p:cNvSpPr>
          <p:nvPr>
            <p:ph idx="1"/>
          </p:nvPr>
        </p:nvSpPr>
        <p:spPr>
          <a:xfrm>
            <a:off x="677334" y="1795244"/>
            <a:ext cx="8596668" cy="4630723"/>
          </a:xfrm>
        </p:spPr>
        <p:txBody>
          <a:bodyPr>
            <a:normAutofit/>
          </a:bodyPr>
          <a:lstStyle/>
          <a:p>
            <a:pPr marL="0" indent="0" algn="l">
              <a:lnSpc>
                <a:spcPct val="150000"/>
              </a:lnSpc>
              <a:buNone/>
            </a:pPr>
            <a:br>
              <a:rPr lang="en-US" sz="1600" b="0" i="0" dirty="0">
                <a:solidFill>
                  <a:srgbClr val="000000"/>
                </a:solidFill>
                <a:effectLst/>
                <a:latin typeface="ui-sans-serif"/>
              </a:rPr>
            </a:br>
            <a:r>
              <a:rPr lang="en-US" sz="1600" b="0" i="0" dirty="0">
                <a:solidFill>
                  <a:srgbClr val="000000"/>
                </a:solidFill>
                <a:effectLst/>
                <a:latin typeface="ui-sans-serif"/>
              </a:rPr>
              <a:t>Looping in programming languages is a feature that facilitates the execution of a set of instructions/functions repeatedly while some condition evaluates to true.</a:t>
            </a:r>
            <a:br>
              <a:rPr lang="en-US" sz="1600" b="0" i="0" dirty="0">
                <a:solidFill>
                  <a:srgbClr val="000000"/>
                </a:solidFill>
                <a:effectLst/>
                <a:latin typeface="ui-sans-serif"/>
              </a:rPr>
            </a:br>
            <a:endParaRPr lang="en-US" sz="1600" b="0" i="0" dirty="0">
              <a:solidFill>
                <a:srgbClr val="000000"/>
              </a:solidFill>
              <a:effectLst/>
              <a:latin typeface="ui-sans-serif"/>
            </a:endParaRPr>
          </a:p>
          <a:p>
            <a:pPr marL="0" indent="0" algn="l">
              <a:lnSpc>
                <a:spcPct val="150000"/>
              </a:lnSpc>
              <a:buNone/>
            </a:pPr>
            <a:r>
              <a:rPr lang="en-US" sz="1600" b="1" i="0" dirty="0">
                <a:solidFill>
                  <a:schemeClr val="accent2"/>
                </a:solidFill>
                <a:effectLst/>
                <a:latin typeface="ui-sans-serif"/>
              </a:rPr>
              <a:t>There are mainly two types of loops:</a:t>
            </a:r>
            <a:endParaRPr lang="en-US" sz="1600" b="0" i="0" dirty="0">
              <a:solidFill>
                <a:schemeClr val="accent2"/>
              </a:solidFill>
              <a:effectLst/>
              <a:latin typeface="ui-sans-serif"/>
            </a:endParaRPr>
          </a:p>
          <a:p>
            <a:pPr algn="l">
              <a:lnSpc>
                <a:spcPct val="150000"/>
              </a:lnSpc>
              <a:buFont typeface="+mj-lt"/>
              <a:buAutoNum type="arabicPeriod"/>
            </a:pPr>
            <a:r>
              <a:rPr lang="en-US" sz="1600" b="1" i="0" dirty="0">
                <a:solidFill>
                  <a:schemeClr val="accent2"/>
                </a:solidFill>
                <a:effectLst/>
                <a:latin typeface="ui-sans-serif"/>
              </a:rPr>
              <a:t>Entry Controlled loops</a:t>
            </a:r>
            <a:r>
              <a:rPr lang="en-US" sz="1600" b="0" i="0" dirty="0">
                <a:solidFill>
                  <a:schemeClr val="accent2"/>
                </a:solidFill>
                <a:effectLst/>
                <a:latin typeface="ui-sans-serif"/>
              </a:rPr>
              <a:t>: </a:t>
            </a:r>
            <a:r>
              <a:rPr lang="en-US" sz="1600" b="0" i="0" dirty="0">
                <a:solidFill>
                  <a:srgbClr val="000000"/>
                </a:solidFill>
                <a:effectLst/>
                <a:latin typeface="ui-sans-serif"/>
              </a:rPr>
              <a:t>In this type of loop, the test condition is tested before entering the loop body. </a:t>
            </a:r>
            <a:r>
              <a:rPr lang="en-US" sz="1600" b="1" i="0" dirty="0">
                <a:solidFill>
                  <a:srgbClr val="000000"/>
                </a:solidFill>
                <a:effectLst/>
                <a:latin typeface="ui-sans-serif"/>
              </a:rPr>
              <a:t>For Loop</a:t>
            </a:r>
            <a:r>
              <a:rPr lang="en-US" sz="1600" b="0" i="0" dirty="0">
                <a:solidFill>
                  <a:srgbClr val="000000"/>
                </a:solidFill>
                <a:effectLst/>
                <a:latin typeface="ui-sans-serif"/>
              </a:rPr>
              <a:t> and </a:t>
            </a:r>
            <a:r>
              <a:rPr lang="en-US" sz="1600" b="1" i="0" dirty="0">
                <a:solidFill>
                  <a:srgbClr val="000000"/>
                </a:solidFill>
                <a:effectLst/>
                <a:latin typeface="ui-sans-serif"/>
              </a:rPr>
              <a:t>While Loop</a:t>
            </a:r>
            <a:r>
              <a:rPr lang="en-US" sz="1600" b="0" i="0" dirty="0">
                <a:solidFill>
                  <a:srgbClr val="000000"/>
                </a:solidFill>
                <a:effectLst/>
                <a:latin typeface="ui-sans-serif"/>
              </a:rPr>
              <a:t> is entry-controlled loops.</a:t>
            </a:r>
          </a:p>
          <a:p>
            <a:pPr algn="l">
              <a:lnSpc>
                <a:spcPct val="150000"/>
              </a:lnSpc>
              <a:buFont typeface="+mj-lt"/>
              <a:buAutoNum type="arabicPeriod"/>
            </a:pPr>
            <a:r>
              <a:rPr lang="en-US" sz="1600" b="1" i="0" dirty="0">
                <a:solidFill>
                  <a:schemeClr val="accent2"/>
                </a:solidFill>
                <a:effectLst/>
                <a:latin typeface="ui-sans-serif"/>
              </a:rPr>
              <a:t>Exit Controlled Loops</a:t>
            </a:r>
            <a:r>
              <a:rPr lang="en-US" sz="1600" b="0" i="0" dirty="0">
                <a:solidFill>
                  <a:schemeClr val="accent2"/>
                </a:solidFill>
                <a:effectLst/>
                <a:latin typeface="ui-sans-serif"/>
              </a:rPr>
              <a:t>: </a:t>
            </a:r>
            <a:r>
              <a:rPr lang="en-US" sz="1600" b="0" i="0" dirty="0">
                <a:solidFill>
                  <a:srgbClr val="000000"/>
                </a:solidFill>
                <a:effectLst/>
                <a:latin typeface="ui-sans-serif"/>
              </a:rPr>
              <a:t>In this type of loop the test condition is tested or evaluated at the end of the loop body. Therefore, the loop body will execute at least once, irrespective of whether the test condition is true or false. The</a:t>
            </a:r>
            <a:r>
              <a:rPr lang="en-US" sz="1600" b="1" i="0" dirty="0">
                <a:solidFill>
                  <a:srgbClr val="000000"/>
                </a:solidFill>
                <a:effectLst/>
                <a:latin typeface="ui-sans-serif"/>
              </a:rPr>
              <a:t> do-while </a:t>
            </a:r>
            <a:r>
              <a:rPr lang="en-US" sz="1600" b="0" i="0" dirty="0">
                <a:solidFill>
                  <a:srgbClr val="000000"/>
                </a:solidFill>
                <a:effectLst/>
                <a:latin typeface="ui-sans-serif"/>
              </a:rPr>
              <a:t>loop is exit controlled loop.</a:t>
            </a:r>
          </a:p>
          <a:p>
            <a:pPr marL="0" indent="0">
              <a:buNone/>
            </a:pPr>
            <a:endParaRPr lang="en-KE" dirty="0"/>
          </a:p>
        </p:txBody>
      </p:sp>
    </p:spTree>
    <p:extLst>
      <p:ext uri="{BB962C8B-B14F-4D97-AF65-F5344CB8AC3E}">
        <p14:creationId xmlns:p14="http://schemas.microsoft.com/office/powerpoint/2010/main" val="3573982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1" strike="noStrike" spc="-1" dirty="0">
                <a:solidFill>
                  <a:srgbClr val="90C226"/>
                </a:solidFill>
                <a:latin typeface="Trebuchet MS"/>
              </a:rPr>
              <a:t>Loops In Javascript</a:t>
            </a:r>
            <a:endParaRPr lang="en-US" sz="3600" b="0" strike="noStrike" spc="-1" dirty="0">
              <a:latin typeface="Arial"/>
            </a:endParaRPr>
          </a:p>
        </p:txBody>
      </p:sp>
      <p:sp>
        <p:nvSpPr>
          <p:cNvPr id="128" name="PlaceHolder 2"/>
          <p:cNvSpPr>
            <a:spLocks noGrp="1"/>
          </p:cNvSpPr>
          <p:nvPr>
            <p:ph/>
          </p:nvPr>
        </p:nvSpPr>
        <p:spPr>
          <a:xfrm>
            <a:off x="677160" y="2160720"/>
            <a:ext cx="8596080" cy="3880080"/>
          </a:xfrm>
          <a:prstGeom prst="rect">
            <a:avLst/>
          </a:prstGeom>
          <a:noFill/>
          <a:ln w="0">
            <a:noFill/>
          </a:ln>
        </p:spPr>
        <p:txBody>
          <a:bodyPr lIns="90000" tIns="45000" rIns="90000" bIns="45000" anchor="t">
            <a:noAutofit/>
          </a:bodyPr>
          <a:lstStyle/>
          <a:p>
            <a:pPr>
              <a:lnSpc>
                <a:spcPct val="150000"/>
              </a:lnSpc>
              <a:spcBef>
                <a:spcPts val="1001"/>
              </a:spcBef>
              <a:buNone/>
              <a:tabLst>
                <a:tab pos="0" algn="l"/>
              </a:tabLst>
            </a:pPr>
            <a:r>
              <a:rPr lang="en-US" sz="1800" b="1" strike="noStrike" spc="-1" dirty="0">
                <a:solidFill>
                  <a:srgbClr val="202124"/>
                </a:solidFill>
                <a:latin typeface="ui-sans-serif"/>
              </a:rPr>
              <a:t>JavaScript supports different kinds of loops:</a:t>
            </a:r>
            <a:endParaRPr lang="en-US" sz="1800" b="0" strike="noStrike" spc="-1" dirty="0">
              <a:latin typeface="ui-sans-serif"/>
            </a:endParaRPr>
          </a:p>
          <a:p>
            <a:pPr>
              <a:lnSpc>
                <a:spcPct val="150000"/>
              </a:lnSpc>
              <a:spcBef>
                <a:spcPts val="1001"/>
              </a:spcBef>
              <a:buNone/>
              <a:tabLst>
                <a:tab pos="0" algn="l"/>
              </a:tabLst>
            </a:pPr>
            <a:endParaRPr lang="en-US" sz="1800" b="0" strike="noStrike" spc="-1" dirty="0">
              <a:latin typeface="ui-sans-serif"/>
            </a:endParaRPr>
          </a:p>
          <a:p>
            <a:pPr marL="343080" indent="-343080">
              <a:lnSpc>
                <a:spcPct val="150000"/>
              </a:lnSpc>
              <a:spcBef>
                <a:spcPts val="1001"/>
              </a:spcBef>
              <a:buClr>
                <a:srgbClr val="90C226"/>
              </a:buClr>
              <a:buSzPct val="80000"/>
              <a:buFont typeface="Wingdings" charset="2"/>
              <a:buChar char=""/>
              <a:tabLst>
                <a:tab pos="0" algn="l"/>
              </a:tabLst>
            </a:pPr>
            <a:r>
              <a:rPr lang="en-US" sz="1800" b="1" strike="noStrike" spc="-1" dirty="0">
                <a:solidFill>
                  <a:srgbClr val="54A021"/>
                </a:solidFill>
                <a:latin typeface="ui-sans-serif"/>
              </a:rPr>
              <a:t>for</a:t>
            </a:r>
            <a:r>
              <a:rPr lang="en-US" sz="1800" b="0" strike="noStrike" spc="-1" dirty="0">
                <a:solidFill>
                  <a:srgbClr val="202124"/>
                </a:solidFill>
                <a:latin typeface="ui-sans-serif"/>
              </a:rPr>
              <a:t> - loops through a block of code a number of times.</a:t>
            </a:r>
            <a:endParaRPr lang="en-US" sz="1800" b="0" strike="noStrike" spc="-1" dirty="0">
              <a:latin typeface="ui-sans-serif"/>
            </a:endParaRPr>
          </a:p>
          <a:p>
            <a:pPr marL="343080" indent="-343080">
              <a:lnSpc>
                <a:spcPct val="150000"/>
              </a:lnSpc>
              <a:spcBef>
                <a:spcPts val="1001"/>
              </a:spcBef>
              <a:buClr>
                <a:srgbClr val="90C226"/>
              </a:buClr>
              <a:buSzPct val="80000"/>
              <a:buFont typeface="Wingdings" charset="2"/>
              <a:buChar char=""/>
              <a:tabLst>
                <a:tab pos="0" algn="l"/>
              </a:tabLst>
            </a:pPr>
            <a:r>
              <a:rPr lang="en-US" sz="1800" b="1" strike="noStrike" spc="-1" dirty="0">
                <a:solidFill>
                  <a:srgbClr val="54A021"/>
                </a:solidFill>
                <a:latin typeface="ui-sans-serif"/>
              </a:rPr>
              <a:t>for/in </a:t>
            </a:r>
            <a:r>
              <a:rPr lang="en-US" sz="1800" b="0" strike="noStrike" spc="-1" dirty="0">
                <a:solidFill>
                  <a:srgbClr val="202124"/>
                </a:solidFill>
                <a:latin typeface="ui-sans-serif"/>
              </a:rPr>
              <a:t>- loops through the properties of an object.</a:t>
            </a:r>
            <a:endParaRPr lang="en-US" sz="1800" b="0" strike="noStrike" spc="-1" dirty="0">
              <a:latin typeface="ui-sans-serif"/>
            </a:endParaRPr>
          </a:p>
          <a:p>
            <a:pPr marL="343080" indent="-343080">
              <a:lnSpc>
                <a:spcPct val="150000"/>
              </a:lnSpc>
              <a:spcBef>
                <a:spcPts val="1001"/>
              </a:spcBef>
              <a:buClr>
                <a:srgbClr val="90C226"/>
              </a:buClr>
              <a:buSzPct val="80000"/>
              <a:buFont typeface="Wingdings" charset="2"/>
              <a:buChar char=""/>
              <a:tabLst>
                <a:tab pos="0" algn="l"/>
              </a:tabLst>
            </a:pPr>
            <a:r>
              <a:rPr lang="en-US" sz="1800" b="1" strike="noStrike" spc="-1" dirty="0">
                <a:solidFill>
                  <a:srgbClr val="54A021"/>
                </a:solidFill>
                <a:latin typeface="ui-sans-serif"/>
              </a:rPr>
              <a:t>for/of </a:t>
            </a:r>
            <a:r>
              <a:rPr lang="en-US" sz="1800" b="0" strike="noStrike" spc="-1" dirty="0">
                <a:solidFill>
                  <a:srgbClr val="202124"/>
                </a:solidFill>
                <a:latin typeface="ui-sans-serif"/>
              </a:rPr>
              <a:t>- loops through the values of an </a:t>
            </a:r>
            <a:r>
              <a:rPr lang="en-US" sz="1800" b="0" strike="noStrike" spc="-1" dirty="0" err="1">
                <a:solidFill>
                  <a:srgbClr val="202124"/>
                </a:solidFill>
                <a:latin typeface="ui-sans-serif"/>
              </a:rPr>
              <a:t>itterable</a:t>
            </a:r>
            <a:r>
              <a:rPr lang="en-US" sz="1800" b="0" strike="noStrike" spc="-1" dirty="0">
                <a:solidFill>
                  <a:srgbClr val="202124"/>
                </a:solidFill>
                <a:latin typeface="ui-sans-serif"/>
              </a:rPr>
              <a:t> object.</a:t>
            </a:r>
            <a:endParaRPr lang="en-US" sz="1800" b="0" strike="noStrike" spc="-1" dirty="0">
              <a:latin typeface="ui-sans-serif"/>
            </a:endParaRPr>
          </a:p>
          <a:p>
            <a:pPr marL="343080" indent="-343080">
              <a:lnSpc>
                <a:spcPct val="150000"/>
              </a:lnSpc>
              <a:spcBef>
                <a:spcPts val="1001"/>
              </a:spcBef>
              <a:buClr>
                <a:srgbClr val="90C226"/>
              </a:buClr>
              <a:buSzPct val="80000"/>
              <a:buFont typeface="Wingdings" charset="2"/>
              <a:buChar char=""/>
              <a:tabLst>
                <a:tab pos="0" algn="l"/>
              </a:tabLst>
            </a:pPr>
            <a:r>
              <a:rPr lang="en-US" sz="1800" b="1" strike="noStrike" spc="-1" dirty="0">
                <a:solidFill>
                  <a:srgbClr val="54A021"/>
                </a:solidFill>
                <a:latin typeface="ui-sans-serif"/>
              </a:rPr>
              <a:t>while</a:t>
            </a:r>
            <a:r>
              <a:rPr lang="en-US" sz="1800" b="0" strike="noStrike" spc="-1" dirty="0">
                <a:solidFill>
                  <a:srgbClr val="202124"/>
                </a:solidFill>
                <a:latin typeface="ui-sans-serif"/>
              </a:rPr>
              <a:t> - loops through a block of code while a specified condition is true</a:t>
            </a:r>
            <a:endParaRPr lang="en-US" sz="1800" b="0" strike="noStrike" spc="-1" dirty="0">
              <a:latin typeface="ui-sans-serif"/>
            </a:endParaRPr>
          </a:p>
          <a:p>
            <a:pPr marL="343080" indent="-343080">
              <a:lnSpc>
                <a:spcPct val="150000"/>
              </a:lnSpc>
              <a:spcBef>
                <a:spcPts val="1001"/>
              </a:spcBef>
              <a:buClr>
                <a:srgbClr val="90C226"/>
              </a:buClr>
              <a:buSzPct val="80000"/>
              <a:buFont typeface="Wingdings" charset="2"/>
              <a:buChar char=""/>
              <a:tabLst>
                <a:tab pos="0" algn="l"/>
              </a:tabLst>
            </a:pPr>
            <a:r>
              <a:rPr lang="en-US" sz="1800" b="1" strike="noStrike" spc="-1" dirty="0">
                <a:solidFill>
                  <a:srgbClr val="54A021"/>
                </a:solidFill>
                <a:latin typeface="ui-sans-serif"/>
              </a:rPr>
              <a:t>do/while </a:t>
            </a:r>
            <a:r>
              <a:rPr lang="en-US" sz="1800" b="0" strike="noStrike" spc="-1" dirty="0">
                <a:solidFill>
                  <a:srgbClr val="000000"/>
                </a:solidFill>
                <a:latin typeface="ui-sans-serif"/>
              </a:rPr>
              <a:t>- also loops through a block of code while a specified condition is true</a:t>
            </a:r>
            <a:endParaRPr lang="en-US" sz="1800" b="0" strike="noStrike" spc="-1" dirty="0">
              <a:latin typeface="ui-sans-serif"/>
            </a:endParaRPr>
          </a:p>
          <a:p>
            <a:pPr>
              <a:lnSpc>
                <a:spcPct val="100000"/>
              </a:lnSpc>
              <a:spcBef>
                <a:spcPts val="1001"/>
              </a:spcBef>
              <a:buNone/>
              <a:tabLst>
                <a:tab pos="0" algn="l"/>
              </a:tabLst>
            </a:pPr>
            <a:endParaRPr lang="en-US" sz="18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0"/>
                                        <p:tgtEl>
                                          <p:spTgt spid="128">
                                            <p:txEl>
                                              <p:pRg st="0" end="0"/>
                                            </p:txEl>
                                          </p:spTgt>
                                        </p:tgtEl>
                                      </p:cBhvr>
                                    </p:animEffect>
                                    <p:anim calcmode="lin" valueType="num">
                                      <p:cBhvr>
                                        <p:cTn id="8" dur="1000" fill="hold"/>
                                        <p:tgtEl>
                                          <p:spTgt spid="12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8">
                                            <p:txEl>
                                              <p:pRg st="2" end="2"/>
                                            </p:txEl>
                                          </p:spTgt>
                                        </p:tgtEl>
                                        <p:attrNameLst>
                                          <p:attrName>style.visibility</p:attrName>
                                        </p:attrNameLst>
                                      </p:cBhvr>
                                      <p:to>
                                        <p:strVal val="visible"/>
                                      </p:to>
                                    </p:set>
                                    <p:animEffect transition="in" filter="fade">
                                      <p:cBhvr>
                                        <p:cTn id="14" dur="1000"/>
                                        <p:tgtEl>
                                          <p:spTgt spid="128">
                                            <p:txEl>
                                              <p:pRg st="2" end="2"/>
                                            </p:txEl>
                                          </p:spTgt>
                                        </p:tgtEl>
                                      </p:cBhvr>
                                    </p:animEffect>
                                    <p:anim calcmode="lin" valueType="num">
                                      <p:cBhvr>
                                        <p:cTn id="15" dur="1000" fill="hold"/>
                                        <p:tgtEl>
                                          <p:spTgt spid="1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8">
                                            <p:txEl>
                                              <p:pRg st="3" end="3"/>
                                            </p:txEl>
                                          </p:spTgt>
                                        </p:tgtEl>
                                        <p:attrNameLst>
                                          <p:attrName>style.visibility</p:attrName>
                                        </p:attrNameLst>
                                      </p:cBhvr>
                                      <p:to>
                                        <p:strVal val="visible"/>
                                      </p:to>
                                    </p:set>
                                    <p:animEffect transition="in" filter="fade">
                                      <p:cBhvr>
                                        <p:cTn id="21" dur="1000"/>
                                        <p:tgtEl>
                                          <p:spTgt spid="128">
                                            <p:txEl>
                                              <p:pRg st="3" end="3"/>
                                            </p:txEl>
                                          </p:spTgt>
                                        </p:tgtEl>
                                      </p:cBhvr>
                                    </p:animEffect>
                                    <p:anim calcmode="lin" valueType="num">
                                      <p:cBhvr>
                                        <p:cTn id="22" dur="1000" fill="hold"/>
                                        <p:tgtEl>
                                          <p:spTgt spid="12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8">
                                            <p:txEl>
                                              <p:pRg st="4" end="4"/>
                                            </p:txEl>
                                          </p:spTgt>
                                        </p:tgtEl>
                                        <p:attrNameLst>
                                          <p:attrName>style.visibility</p:attrName>
                                        </p:attrNameLst>
                                      </p:cBhvr>
                                      <p:to>
                                        <p:strVal val="visible"/>
                                      </p:to>
                                    </p:set>
                                    <p:animEffect transition="in" filter="fade">
                                      <p:cBhvr>
                                        <p:cTn id="28" dur="1000"/>
                                        <p:tgtEl>
                                          <p:spTgt spid="128">
                                            <p:txEl>
                                              <p:pRg st="4" end="4"/>
                                            </p:txEl>
                                          </p:spTgt>
                                        </p:tgtEl>
                                      </p:cBhvr>
                                    </p:animEffect>
                                    <p:anim calcmode="lin" valueType="num">
                                      <p:cBhvr>
                                        <p:cTn id="29" dur="1000" fill="hold"/>
                                        <p:tgtEl>
                                          <p:spTgt spid="128">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8">
                                            <p:txEl>
                                              <p:pRg st="5" end="5"/>
                                            </p:txEl>
                                          </p:spTgt>
                                        </p:tgtEl>
                                        <p:attrNameLst>
                                          <p:attrName>style.visibility</p:attrName>
                                        </p:attrNameLst>
                                      </p:cBhvr>
                                      <p:to>
                                        <p:strVal val="visible"/>
                                      </p:to>
                                    </p:set>
                                    <p:animEffect transition="in" filter="fade">
                                      <p:cBhvr>
                                        <p:cTn id="35" dur="1000"/>
                                        <p:tgtEl>
                                          <p:spTgt spid="128">
                                            <p:txEl>
                                              <p:pRg st="5" end="5"/>
                                            </p:txEl>
                                          </p:spTgt>
                                        </p:tgtEl>
                                      </p:cBhvr>
                                    </p:animEffect>
                                    <p:anim calcmode="lin" valueType="num">
                                      <p:cBhvr>
                                        <p:cTn id="36" dur="1000" fill="hold"/>
                                        <p:tgtEl>
                                          <p:spTgt spid="128">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2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8">
                                            <p:txEl>
                                              <p:pRg st="6" end="6"/>
                                            </p:txEl>
                                          </p:spTgt>
                                        </p:tgtEl>
                                        <p:attrNameLst>
                                          <p:attrName>style.visibility</p:attrName>
                                        </p:attrNameLst>
                                      </p:cBhvr>
                                      <p:to>
                                        <p:strVal val="visible"/>
                                      </p:to>
                                    </p:set>
                                    <p:animEffect transition="in" filter="fade">
                                      <p:cBhvr>
                                        <p:cTn id="42" dur="1000"/>
                                        <p:tgtEl>
                                          <p:spTgt spid="128">
                                            <p:txEl>
                                              <p:pRg st="6" end="6"/>
                                            </p:txEl>
                                          </p:spTgt>
                                        </p:tgtEl>
                                      </p:cBhvr>
                                    </p:animEffect>
                                    <p:anim calcmode="lin" valueType="num">
                                      <p:cBhvr>
                                        <p:cTn id="43" dur="1000" fill="hold"/>
                                        <p:tgtEl>
                                          <p:spTgt spid="128">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2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2D769E-8FE9-E791-0CDB-361838327D01}"/>
              </a:ext>
            </a:extLst>
          </p:cNvPr>
          <p:cNvSpPr txBox="1"/>
          <p:nvPr/>
        </p:nvSpPr>
        <p:spPr>
          <a:xfrm>
            <a:off x="650146" y="1181296"/>
            <a:ext cx="7495563" cy="523220"/>
          </a:xfrm>
          <a:prstGeom prst="rect">
            <a:avLst/>
          </a:prstGeom>
          <a:noFill/>
        </p:spPr>
        <p:txBody>
          <a:bodyPr wrap="square">
            <a:spAutoFit/>
          </a:bodyPr>
          <a:lstStyle/>
          <a:p>
            <a:pPr marL="0" indent="0">
              <a:buNone/>
            </a:pPr>
            <a:r>
              <a:rPr lang="en-US" sz="1400" dirty="0">
                <a:latin typeface="ui-sans-serif"/>
              </a:rPr>
              <a:t>A while loop is a control flow statement that allows code to be executed repeatedly based on a given Boolean condition. The while loop can be thought of as a repeating if statement.</a:t>
            </a:r>
          </a:p>
        </p:txBody>
      </p:sp>
      <p:sp>
        <p:nvSpPr>
          <p:cNvPr id="5" name="TextBox 4">
            <a:extLst>
              <a:ext uri="{FF2B5EF4-FFF2-40B4-BE49-F238E27FC236}">
                <a16:creationId xmlns:a16="http://schemas.microsoft.com/office/drawing/2014/main" id="{75B2471E-93AE-A76E-421B-6AAF177D5BC5}"/>
              </a:ext>
            </a:extLst>
          </p:cNvPr>
          <p:cNvSpPr txBox="1"/>
          <p:nvPr/>
        </p:nvSpPr>
        <p:spPr>
          <a:xfrm>
            <a:off x="650146" y="137141"/>
            <a:ext cx="6098796" cy="769441"/>
          </a:xfrm>
          <a:prstGeom prst="rect">
            <a:avLst/>
          </a:prstGeom>
          <a:noFill/>
        </p:spPr>
        <p:txBody>
          <a:bodyPr wrap="square">
            <a:spAutoFit/>
          </a:bodyPr>
          <a:lstStyle/>
          <a:p>
            <a:r>
              <a:rPr lang="en-US" sz="4400" b="1" i="0" dirty="0">
                <a:solidFill>
                  <a:schemeClr val="accent1"/>
                </a:solidFill>
                <a:effectLst/>
                <a:latin typeface="ui-sans-serif"/>
              </a:rPr>
              <a:t>while loop</a:t>
            </a:r>
            <a:endParaRPr lang="en-KE" sz="4400" dirty="0">
              <a:solidFill>
                <a:schemeClr val="accent1"/>
              </a:solidFill>
            </a:endParaRPr>
          </a:p>
        </p:txBody>
      </p:sp>
      <p:pic>
        <p:nvPicPr>
          <p:cNvPr id="5124" name="Picture 4" descr="Java while loop - Javatpoint">
            <a:extLst>
              <a:ext uri="{FF2B5EF4-FFF2-40B4-BE49-F238E27FC236}">
                <a16:creationId xmlns:a16="http://schemas.microsoft.com/office/drawing/2014/main" id="{7FF46E0C-B41B-A58F-D15A-B937D051A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549" y="1704516"/>
            <a:ext cx="437647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87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r>
              <a:rPr lang="en-US" b="1" i="0" dirty="0">
                <a:effectLst/>
                <a:latin typeface="ui-sans-serif"/>
              </a:rPr>
              <a:t>Syntax</a:t>
            </a:r>
            <a:br>
              <a:rPr lang="en-US" b="1" i="0" dirty="0">
                <a:solidFill>
                  <a:srgbClr val="707070"/>
                </a:solidFill>
                <a:effectLst/>
                <a:latin typeface="ui-sans-serif"/>
              </a:rPr>
            </a:br>
            <a:endParaRPr lang="en-US" sz="3600" b="0" strike="noStrike" spc="-1" dirty="0">
              <a:latin typeface="Arial"/>
            </a:endParaRPr>
          </a:p>
        </p:txBody>
      </p:sp>
      <p:sp>
        <p:nvSpPr>
          <p:cNvPr id="128" name="PlaceHolder 2"/>
          <p:cNvSpPr>
            <a:spLocks noGrp="1"/>
          </p:cNvSpPr>
          <p:nvPr>
            <p:ph/>
          </p:nvPr>
        </p:nvSpPr>
        <p:spPr>
          <a:xfrm>
            <a:off x="677160" y="1233181"/>
            <a:ext cx="8596080" cy="5209563"/>
          </a:xfrm>
          <a:prstGeom prst="rect">
            <a:avLst/>
          </a:prstGeom>
          <a:noFill/>
          <a:ln w="0">
            <a:noFill/>
          </a:ln>
        </p:spPr>
        <p:txBody>
          <a:bodyPr lIns="90000" tIns="45000" rIns="90000" bIns="45000" anchor="t">
            <a:noAutofit/>
          </a:bodyPr>
          <a:lstStyle/>
          <a:p>
            <a:pPr marL="0" indent="0">
              <a:buNone/>
            </a:pPr>
            <a:r>
              <a:rPr lang="en-US" sz="1200" dirty="0">
                <a:latin typeface="ui-sans-serif"/>
              </a:rPr>
              <a:t>while (</a:t>
            </a:r>
            <a:r>
              <a:rPr lang="en-US" sz="1200" dirty="0" err="1">
                <a:solidFill>
                  <a:schemeClr val="accent2"/>
                </a:solidFill>
                <a:latin typeface="ui-sans-serif"/>
              </a:rPr>
              <a:t>boolean</a:t>
            </a:r>
            <a:r>
              <a:rPr lang="en-US" sz="1200" dirty="0">
                <a:solidFill>
                  <a:schemeClr val="accent2"/>
                </a:solidFill>
                <a:latin typeface="ui-sans-serif"/>
              </a:rPr>
              <a:t> condition</a:t>
            </a:r>
            <a:r>
              <a:rPr lang="en-US" sz="1200" dirty="0">
                <a:latin typeface="ui-sans-serif"/>
              </a:rPr>
              <a:t>){</a:t>
            </a:r>
          </a:p>
          <a:p>
            <a:pPr marL="0" indent="0">
              <a:buNone/>
            </a:pPr>
            <a:r>
              <a:rPr lang="en-US" sz="1200" dirty="0">
                <a:latin typeface="ui-sans-serif"/>
              </a:rPr>
              <a:t>	</a:t>
            </a:r>
            <a:r>
              <a:rPr lang="en-US" sz="1200" dirty="0">
                <a:solidFill>
                  <a:schemeClr val="accent2"/>
                </a:solidFill>
                <a:latin typeface="ui-sans-serif"/>
              </a:rPr>
              <a:t>//loop statements...</a:t>
            </a:r>
          </a:p>
          <a:p>
            <a:pPr marL="0" indent="0">
              <a:buNone/>
            </a:pPr>
            <a:r>
              <a:rPr lang="en-US" sz="1200" dirty="0">
                <a:latin typeface="ui-sans-serif"/>
              </a:rPr>
              <a:t>}</a:t>
            </a:r>
          </a:p>
          <a:p>
            <a:pPr marL="0" indent="0">
              <a:buNone/>
            </a:pPr>
            <a:r>
              <a:rPr lang="en-US" sz="1200" b="1" dirty="0">
                <a:latin typeface="ui-sans-serif"/>
              </a:rPr>
              <a:t>Example</a:t>
            </a:r>
            <a:endParaRPr lang="en-US" sz="1200" dirty="0">
              <a:latin typeface="ui-sans-serif"/>
            </a:endParaRPr>
          </a:p>
          <a:p>
            <a:pPr marL="0" indent="0">
              <a:buNone/>
            </a:pPr>
            <a:r>
              <a:rPr lang="en-US" sz="1200" dirty="0">
                <a:latin typeface="ui-sans-serif"/>
              </a:rPr>
              <a:t>var x = 1;</a:t>
            </a:r>
          </a:p>
          <a:p>
            <a:pPr marL="0" indent="0">
              <a:buNone/>
            </a:pPr>
            <a:r>
              <a:rPr lang="en-US" sz="1200" dirty="0">
                <a:solidFill>
                  <a:schemeClr val="accent2"/>
                </a:solidFill>
                <a:latin typeface="ui-sans-serif"/>
              </a:rPr>
              <a:t>// Exit when x becomes greater than 4</a:t>
            </a:r>
          </a:p>
          <a:p>
            <a:pPr marL="0" indent="0">
              <a:buNone/>
            </a:pPr>
            <a:r>
              <a:rPr lang="en-US" sz="1200" dirty="0">
                <a:latin typeface="ui-sans-serif"/>
              </a:rPr>
              <a:t>while(x &lt;= 4){</a:t>
            </a:r>
          </a:p>
          <a:p>
            <a:pPr marL="0" indent="0">
              <a:buNone/>
            </a:pPr>
            <a:r>
              <a:rPr lang="en-US" sz="1200" dirty="0">
                <a:latin typeface="ui-sans-serif"/>
              </a:rPr>
              <a:t>	console.log("Value of x:"+ x + "&lt;</a:t>
            </a:r>
            <a:r>
              <a:rPr lang="en-US" sz="1200" dirty="0" err="1">
                <a:latin typeface="ui-sans-serif"/>
              </a:rPr>
              <a:t>br</a:t>
            </a:r>
            <a:r>
              <a:rPr lang="en-US" sz="1200" dirty="0">
                <a:latin typeface="ui-sans-serif"/>
              </a:rPr>
              <a:t>/&gt;");</a:t>
            </a:r>
          </a:p>
          <a:p>
            <a:pPr marL="0" indent="0">
              <a:buNone/>
            </a:pPr>
            <a:r>
              <a:rPr lang="en-US" sz="1200" dirty="0">
                <a:latin typeface="ui-sans-serif"/>
              </a:rPr>
              <a:t>	</a:t>
            </a:r>
            <a:r>
              <a:rPr lang="en-US" sz="1200" dirty="0">
                <a:solidFill>
                  <a:schemeClr val="accent2"/>
                </a:solidFill>
                <a:latin typeface="ui-sans-serif"/>
              </a:rPr>
              <a:t>// increment the value of x for</a:t>
            </a:r>
          </a:p>
          <a:p>
            <a:pPr marL="0" indent="0">
              <a:buNone/>
            </a:pPr>
            <a:r>
              <a:rPr lang="en-US" sz="1200" dirty="0">
                <a:solidFill>
                  <a:schemeClr val="accent2"/>
                </a:solidFill>
                <a:latin typeface="ui-sans-serif"/>
              </a:rPr>
              <a:t>	// next iteration</a:t>
            </a:r>
          </a:p>
          <a:p>
            <a:pPr marL="0" indent="0">
              <a:buNone/>
            </a:pPr>
            <a:r>
              <a:rPr lang="en-US" sz="1200" dirty="0">
                <a:latin typeface="ui-sans-serif"/>
              </a:rPr>
              <a:t>	x++;</a:t>
            </a:r>
          </a:p>
          <a:p>
            <a:pPr marL="0" indent="0">
              <a:buNone/>
            </a:pPr>
            <a:r>
              <a:rPr lang="en-US" sz="1200" dirty="0">
                <a:latin typeface="ui-sans-serif"/>
              </a:rPr>
              <a:t>}</a:t>
            </a:r>
          </a:p>
          <a:p>
            <a:pPr marL="0" indent="0">
              <a:buNone/>
            </a:pPr>
            <a:r>
              <a:rPr lang="en-US" sz="1200" b="1" dirty="0">
                <a:latin typeface="ui-sans-serif"/>
              </a:rPr>
              <a:t>Output:</a:t>
            </a:r>
            <a:endParaRPr lang="en-US" sz="1200" dirty="0">
              <a:latin typeface="ui-sans-serif"/>
            </a:endParaRPr>
          </a:p>
          <a:p>
            <a:pPr marL="0" indent="0">
              <a:buNone/>
            </a:pPr>
            <a:r>
              <a:rPr lang="en-US" sz="1200" dirty="0">
                <a:latin typeface="ui-sans-serif"/>
              </a:rPr>
              <a:t>Value of x:1, Value of x:2, Value of x:3, Value of x:4</a:t>
            </a:r>
          </a:p>
          <a:p>
            <a:pPr>
              <a:lnSpc>
                <a:spcPct val="100000"/>
              </a:lnSpc>
              <a:spcBef>
                <a:spcPts val="1001"/>
              </a:spcBef>
              <a:buNone/>
              <a:tabLst>
                <a:tab pos="0" algn="l"/>
              </a:tabLst>
            </a:pPr>
            <a:endParaRPr lang="en-US" sz="1800" b="0" strike="noStrike" spc="-1" dirty="0">
              <a:latin typeface="Arial"/>
            </a:endParaRPr>
          </a:p>
        </p:txBody>
      </p:sp>
    </p:spTree>
    <p:extLst>
      <p:ext uri="{BB962C8B-B14F-4D97-AF65-F5344CB8AC3E}">
        <p14:creationId xmlns:p14="http://schemas.microsoft.com/office/powerpoint/2010/main" val="11301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0"/>
                                        <p:tgtEl>
                                          <p:spTgt spid="128">
                                            <p:txEl>
                                              <p:pRg st="0" end="0"/>
                                            </p:txEl>
                                          </p:spTgt>
                                        </p:tgtEl>
                                      </p:cBhvr>
                                    </p:animEffect>
                                    <p:anim calcmode="lin" valueType="num">
                                      <p:cBhvr>
                                        <p:cTn id="8" dur="1000" fill="hold"/>
                                        <p:tgtEl>
                                          <p:spTgt spid="12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8">
                                            <p:txEl>
                                              <p:pRg st="1" end="1"/>
                                            </p:txEl>
                                          </p:spTgt>
                                        </p:tgtEl>
                                        <p:attrNameLst>
                                          <p:attrName>style.visibility</p:attrName>
                                        </p:attrNameLst>
                                      </p:cBhvr>
                                      <p:to>
                                        <p:strVal val="visible"/>
                                      </p:to>
                                    </p:set>
                                    <p:animEffect transition="in" filter="fade">
                                      <p:cBhvr>
                                        <p:cTn id="14" dur="1000"/>
                                        <p:tgtEl>
                                          <p:spTgt spid="128">
                                            <p:txEl>
                                              <p:pRg st="1" end="1"/>
                                            </p:txEl>
                                          </p:spTgt>
                                        </p:tgtEl>
                                      </p:cBhvr>
                                    </p:animEffect>
                                    <p:anim calcmode="lin" valueType="num">
                                      <p:cBhvr>
                                        <p:cTn id="15" dur="1000" fill="hold"/>
                                        <p:tgtEl>
                                          <p:spTgt spid="12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8">
                                            <p:txEl>
                                              <p:pRg st="2" end="2"/>
                                            </p:txEl>
                                          </p:spTgt>
                                        </p:tgtEl>
                                        <p:attrNameLst>
                                          <p:attrName>style.visibility</p:attrName>
                                        </p:attrNameLst>
                                      </p:cBhvr>
                                      <p:to>
                                        <p:strVal val="visible"/>
                                      </p:to>
                                    </p:set>
                                    <p:animEffect transition="in" filter="fade">
                                      <p:cBhvr>
                                        <p:cTn id="21" dur="1000"/>
                                        <p:tgtEl>
                                          <p:spTgt spid="128">
                                            <p:txEl>
                                              <p:pRg st="2" end="2"/>
                                            </p:txEl>
                                          </p:spTgt>
                                        </p:tgtEl>
                                      </p:cBhvr>
                                    </p:animEffect>
                                    <p:anim calcmode="lin" valueType="num">
                                      <p:cBhvr>
                                        <p:cTn id="22" dur="1000" fill="hold"/>
                                        <p:tgtEl>
                                          <p:spTgt spid="12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8">
                                            <p:txEl>
                                              <p:pRg st="3" end="3"/>
                                            </p:txEl>
                                          </p:spTgt>
                                        </p:tgtEl>
                                        <p:attrNameLst>
                                          <p:attrName>style.visibility</p:attrName>
                                        </p:attrNameLst>
                                      </p:cBhvr>
                                      <p:to>
                                        <p:strVal val="visible"/>
                                      </p:to>
                                    </p:set>
                                    <p:animEffect transition="in" filter="fade">
                                      <p:cBhvr>
                                        <p:cTn id="28" dur="1000"/>
                                        <p:tgtEl>
                                          <p:spTgt spid="128">
                                            <p:txEl>
                                              <p:pRg st="3" end="3"/>
                                            </p:txEl>
                                          </p:spTgt>
                                        </p:tgtEl>
                                      </p:cBhvr>
                                    </p:animEffect>
                                    <p:anim calcmode="lin" valueType="num">
                                      <p:cBhvr>
                                        <p:cTn id="29" dur="1000" fill="hold"/>
                                        <p:tgtEl>
                                          <p:spTgt spid="12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8">
                                            <p:txEl>
                                              <p:pRg st="4" end="4"/>
                                            </p:txEl>
                                          </p:spTgt>
                                        </p:tgtEl>
                                        <p:attrNameLst>
                                          <p:attrName>style.visibility</p:attrName>
                                        </p:attrNameLst>
                                      </p:cBhvr>
                                      <p:to>
                                        <p:strVal val="visible"/>
                                      </p:to>
                                    </p:set>
                                    <p:animEffect transition="in" filter="fade">
                                      <p:cBhvr>
                                        <p:cTn id="35" dur="1000"/>
                                        <p:tgtEl>
                                          <p:spTgt spid="128">
                                            <p:txEl>
                                              <p:pRg st="4" end="4"/>
                                            </p:txEl>
                                          </p:spTgt>
                                        </p:tgtEl>
                                      </p:cBhvr>
                                    </p:animEffect>
                                    <p:anim calcmode="lin" valueType="num">
                                      <p:cBhvr>
                                        <p:cTn id="36" dur="1000" fill="hold"/>
                                        <p:tgtEl>
                                          <p:spTgt spid="12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8">
                                            <p:txEl>
                                              <p:pRg st="5" end="5"/>
                                            </p:txEl>
                                          </p:spTgt>
                                        </p:tgtEl>
                                        <p:attrNameLst>
                                          <p:attrName>style.visibility</p:attrName>
                                        </p:attrNameLst>
                                      </p:cBhvr>
                                      <p:to>
                                        <p:strVal val="visible"/>
                                      </p:to>
                                    </p:set>
                                    <p:animEffect transition="in" filter="fade">
                                      <p:cBhvr>
                                        <p:cTn id="42" dur="1000"/>
                                        <p:tgtEl>
                                          <p:spTgt spid="128">
                                            <p:txEl>
                                              <p:pRg st="5" end="5"/>
                                            </p:txEl>
                                          </p:spTgt>
                                        </p:tgtEl>
                                      </p:cBhvr>
                                    </p:animEffect>
                                    <p:anim calcmode="lin" valueType="num">
                                      <p:cBhvr>
                                        <p:cTn id="43" dur="1000" fill="hold"/>
                                        <p:tgtEl>
                                          <p:spTgt spid="12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2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8">
                                            <p:txEl>
                                              <p:pRg st="6" end="6"/>
                                            </p:txEl>
                                          </p:spTgt>
                                        </p:tgtEl>
                                        <p:attrNameLst>
                                          <p:attrName>style.visibility</p:attrName>
                                        </p:attrNameLst>
                                      </p:cBhvr>
                                      <p:to>
                                        <p:strVal val="visible"/>
                                      </p:to>
                                    </p:set>
                                    <p:animEffect transition="in" filter="fade">
                                      <p:cBhvr>
                                        <p:cTn id="49" dur="1000"/>
                                        <p:tgtEl>
                                          <p:spTgt spid="128">
                                            <p:txEl>
                                              <p:pRg st="6" end="6"/>
                                            </p:txEl>
                                          </p:spTgt>
                                        </p:tgtEl>
                                      </p:cBhvr>
                                    </p:animEffect>
                                    <p:anim calcmode="lin" valueType="num">
                                      <p:cBhvr>
                                        <p:cTn id="50" dur="1000" fill="hold"/>
                                        <p:tgtEl>
                                          <p:spTgt spid="12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2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8">
                                            <p:txEl>
                                              <p:pRg st="7" end="7"/>
                                            </p:txEl>
                                          </p:spTgt>
                                        </p:tgtEl>
                                        <p:attrNameLst>
                                          <p:attrName>style.visibility</p:attrName>
                                        </p:attrNameLst>
                                      </p:cBhvr>
                                      <p:to>
                                        <p:strVal val="visible"/>
                                      </p:to>
                                    </p:set>
                                    <p:animEffect transition="in" filter="fade">
                                      <p:cBhvr>
                                        <p:cTn id="56" dur="1000"/>
                                        <p:tgtEl>
                                          <p:spTgt spid="128">
                                            <p:txEl>
                                              <p:pRg st="7" end="7"/>
                                            </p:txEl>
                                          </p:spTgt>
                                        </p:tgtEl>
                                      </p:cBhvr>
                                    </p:animEffect>
                                    <p:anim calcmode="lin" valueType="num">
                                      <p:cBhvr>
                                        <p:cTn id="57" dur="1000" fill="hold"/>
                                        <p:tgtEl>
                                          <p:spTgt spid="128">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2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28">
                                            <p:txEl>
                                              <p:pRg st="8" end="8"/>
                                            </p:txEl>
                                          </p:spTgt>
                                        </p:tgtEl>
                                        <p:attrNameLst>
                                          <p:attrName>style.visibility</p:attrName>
                                        </p:attrNameLst>
                                      </p:cBhvr>
                                      <p:to>
                                        <p:strVal val="visible"/>
                                      </p:to>
                                    </p:set>
                                    <p:animEffect transition="in" filter="fade">
                                      <p:cBhvr>
                                        <p:cTn id="63" dur="1000"/>
                                        <p:tgtEl>
                                          <p:spTgt spid="128">
                                            <p:txEl>
                                              <p:pRg st="8" end="8"/>
                                            </p:txEl>
                                          </p:spTgt>
                                        </p:tgtEl>
                                      </p:cBhvr>
                                    </p:animEffect>
                                    <p:anim calcmode="lin" valueType="num">
                                      <p:cBhvr>
                                        <p:cTn id="64" dur="1000" fill="hold"/>
                                        <p:tgtEl>
                                          <p:spTgt spid="128">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2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28">
                                            <p:txEl>
                                              <p:pRg st="9" end="9"/>
                                            </p:txEl>
                                          </p:spTgt>
                                        </p:tgtEl>
                                        <p:attrNameLst>
                                          <p:attrName>style.visibility</p:attrName>
                                        </p:attrNameLst>
                                      </p:cBhvr>
                                      <p:to>
                                        <p:strVal val="visible"/>
                                      </p:to>
                                    </p:set>
                                    <p:animEffect transition="in" filter="fade">
                                      <p:cBhvr>
                                        <p:cTn id="70" dur="1000"/>
                                        <p:tgtEl>
                                          <p:spTgt spid="128">
                                            <p:txEl>
                                              <p:pRg st="9" end="9"/>
                                            </p:txEl>
                                          </p:spTgt>
                                        </p:tgtEl>
                                      </p:cBhvr>
                                    </p:animEffect>
                                    <p:anim calcmode="lin" valueType="num">
                                      <p:cBhvr>
                                        <p:cTn id="71" dur="1000" fill="hold"/>
                                        <p:tgtEl>
                                          <p:spTgt spid="128">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2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28">
                                            <p:txEl>
                                              <p:pRg st="10" end="10"/>
                                            </p:txEl>
                                          </p:spTgt>
                                        </p:tgtEl>
                                        <p:attrNameLst>
                                          <p:attrName>style.visibility</p:attrName>
                                        </p:attrNameLst>
                                      </p:cBhvr>
                                      <p:to>
                                        <p:strVal val="visible"/>
                                      </p:to>
                                    </p:set>
                                    <p:animEffect transition="in" filter="fade">
                                      <p:cBhvr>
                                        <p:cTn id="77" dur="1000"/>
                                        <p:tgtEl>
                                          <p:spTgt spid="128">
                                            <p:txEl>
                                              <p:pRg st="10" end="10"/>
                                            </p:txEl>
                                          </p:spTgt>
                                        </p:tgtEl>
                                      </p:cBhvr>
                                    </p:animEffect>
                                    <p:anim calcmode="lin" valueType="num">
                                      <p:cBhvr>
                                        <p:cTn id="78" dur="1000" fill="hold"/>
                                        <p:tgtEl>
                                          <p:spTgt spid="128">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12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28">
                                            <p:txEl>
                                              <p:pRg st="11" end="11"/>
                                            </p:txEl>
                                          </p:spTgt>
                                        </p:tgtEl>
                                        <p:attrNameLst>
                                          <p:attrName>style.visibility</p:attrName>
                                        </p:attrNameLst>
                                      </p:cBhvr>
                                      <p:to>
                                        <p:strVal val="visible"/>
                                      </p:to>
                                    </p:set>
                                    <p:animEffect transition="in" filter="fade">
                                      <p:cBhvr>
                                        <p:cTn id="84" dur="1000"/>
                                        <p:tgtEl>
                                          <p:spTgt spid="128">
                                            <p:txEl>
                                              <p:pRg st="11" end="11"/>
                                            </p:txEl>
                                          </p:spTgt>
                                        </p:tgtEl>
                                      </p:cBhvr>
                                    </p:animEffect>
                                    <p:anim calcmode="lin" valueType="num">
                                      <p:cBhvr>
                                        <p:cTn id="85" dur="1000" fill="hold"/>
                                        <p:tgtEl>
                                          <p:spTgt spid="128">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12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28">
                                            <p:txEl>
                                              <p:pRg st="12" end="12"/>
                                            </p:txEl>
                                          </p:spTgt>
                                        </p:tgtEl>
                                        <p:attrNameLst>
                                          <p:attrName>style.visibility</p:attrName>
                                        </p:attrNameLst>
                                      </p:cBhvr>
                                      <p:to>
                                        <p:strVal val="visible"/>
                                      </p:to>
                                    </p:set>
                                    <p:animEffect transition="in" filter="fade">
                                      <p:cBhvr>
                                        <p:cTn id="91" dur="1000"/>
                                        <p:tgtEl>
                                          <p:spTgt spid="128">
                                            <p:txEl>
                                              <p:pRg st="12" end="12"/>
                                            </p:txEl>
                                          </p:spTgt>
                                        </p:tgtEl>
                                      </p:cBhvr>
                                    </p:animEffect>
                                    <p:anim calcmode="lin" valueType="num">
                                      <p:cBhvr>
                                        <p:cTn id="92" dur="1000" fill="hold"/>
                                        <p:tgtEl>
                                          <p:spTgt spid="128">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12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28">
                                            <p:txEl>
                                              <p:pRg st="13" end="13"/>
                                            </p:txEl>
                                          </p:spTgt>
                                        </p:tgtEl>
                                        <p:attrNameLst>
                                          <p:attrName>style.visibility</p:attrName>
                                        </p:attrNameLst>
                                      </p:cBhvr>
                                      <p:to>
                                        <p:strVal val="visible"/>
                                      </p:to>
                                    </p:set>
                                    <p:animEffect transition="in" filter="fade">
                                      <p:cBhvr>
                                        <p:cTn id="98" dur="1000"/>
                                        <p:tgtEl>
                                          <p:spTgt spid="128">
                                            <p:txEl>
                                              <p:pRg st="13" end="13"/>
                                            </p:txEl>
                                          </p:spTgt>
                                        </p:tgtEl>
                                      </p:cBhvr>
                                    </p:animEffect>
                                    <p:anim calcmode="lin" valueType="num">
                                      <p:cBhvr>
                                        <p:cTn id="99" dur="1000" fill="hold"/>
                                        <p:tgtEl>
                                          <p:spTgt spid="128">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128">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r>
              <a:rPr lang="en-US" b="1" i="0" dirty="0">
                <a:effectLst/>
                <a:latin typeface="ui-sans-serif"/>
              </a:rPr>
              <a:t>for loop</a:t>
            </a:r>
            <a:br>
              <a:rPr lang="en-US" b="1" i="0" dirty="0">
                <a:solidFill>
                  <a:srgbClr val="707070"/>
                </a:solidFill>
                <a:effectLst/>
                <a:latin typeface="ui-sans-serif"/>
              </a:rPr>
            </a:br>
            <a:br>
              <a:rPr lang="en-US" b="1" i="0" dirty="0">
                <a:solidFill>
                  <a:srgbClr val="707070"/>
                </a:solidFill>
                <a:effectLst/>
                <a:latin typeface="ui-sans-serif"/>
              </a:rPr>
            </a:br>
            <a:endParaRPr lang="en-US" sz="3600" b="0" strike="noStrike" spc="-1" dirty="0">
              <a:latin typeface="Arial"/>
            </a:endParaRPr>
          </a:p>
        </p:txBody>
      </p:sp>
      <p:sp>
        <p:nvSpPr>
          <p:cNvPr id="128" name="PlaceHolder 2"/>
          <p:cNvSpPr>
            <a:spLocks noGrp="1"/>
          </p:cNvSpPr>
          <p:nvPr>
            <p:ph/>
          </p:nvPr>
        </p:nvSpPr>
        <p:spPr>
          <a:xfrm>
            <a:off x="765003" y="1164104"/>
            <a:ext cx="8223009" cy="5209563"/>
          </a:xfrm>
          <a:prstGeom prst="rect">
            <a:avLst/>
          </a:prstGeom>
          <a:noFill/>
          <a:ln w="0">
            <a:noFill/>
          </a:ln>
        </p:spPr>
        <p:txBody>
          <a:bodyPr lIns="90000" tIns="45000" rIns="90000" bIns="45000" anchor="t">
            <a:noAutofit/>
          </a:bodyPr>
          <a:lstStyle/>
          <a:p>
            <a:pPr>
              <a:lnSpc>
                <a:spcPct val="150000"/>
              </a:lnSpc>
              <a:spcBef>
                <a:spcPts val="1001"/>
              </a:spcBef>
              <a:buNone/>
              <a:tabLst>
                <a:tab pos="0" algn="l"/>
              </a:tabLst>
            </a:pPr>
            <a:r>
              <a:rPr lang="en-US" sz="1400" b="1" dirty="0">
                <a:latin typeface="ui-sans-serif"/>
              </a:rPr>
              <a:t>for loop </a:t>
            </a:r>
            <a:r>
              <a:rPr lang="en-US" sz="1400" dirty="0">
                <a:latin typeface="ui-sans-serif"/>
              </a:rPr>
              <a:t>provides a concise way of writing the loop structure. Unlike a </a:t>
            </a:r>
            <a:r>
              <a:rPr lang="en-US" sz="1400" b="1" dirty="0">
                <a:latin typeface="ui-sans-serif"/>
              </a:rPr>
              <a:t>while loop</a:t>
            </a:r>
            <a:r>
              <a:rPr lang="en-US" sz="1400" dirty="0">
                <a:latin typeface="ui-sans-serif"/>
              </a:rPr>
              <a:t>, a for statement consumes the initialization, condition, and increment/decrement in one line thereby providing a shorter, easy-to-debug structure of looping.</a:t>
            </a:r>
          </a:p>
          <a:p>
            <a:pPr>
              <a:lnSpc>
                <a:spcPct val="100000"/>
              </a:lnSpc>
              <a:spcBef>
                <a:spcPts val="1001"/>
              </a:spcBef>
              <a:buNone/>
              <a:tabLst>
                <a:tab pos="0" algn="l"/>
              </a:tabLst>
            </a:pPr>
            <a:endParaRPr lang="en-US" sz="1400" b="0" strike="noStrike" spc="-1" dirty="0">
              <a:latin typeface="ui-sans-serif"/>
            </a:endParaRPr>
          </a:p>
        </p:txBody>
      </p:sp>
      <p:pic>
        <p:nvPicPr>
          <p:cNvPr id="6146" name="Picture 2" descr="JavaScript - For Loop">
            <a:extLst>
              <a:ext uri="{FF2B5EF4-FFF2-40B4-BE49-F238E27FC236}">
                <a16:creationId xmlns:a16="http://schemas.microsoft.com/office/drawing/2014/main" id="{8368C673-4D9E-E28C-099B-0C4480E78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753" y="2667832"/>
            <a:ext cx="5076497" cy="3414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56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0"/>
                                        <p:tgtEl>
                                          <p:spTgt spid="128">
                                            <p:txEl>
                                              <p:pRg st="0" end="0"/>
                                            </p:txEl>
                                          </p:spTgt>
                                        </p:tgtEl>
                                      </p:cBhvr>
                                    </p:animEffect>
                                    <p:anim calcmode="lin" valueType="num">
                                      <p:cBhvr>
                                        <p:cTn id="8" dur="1000" fill="hold"/>
                                        <p:tgtEl>
                                          <p:spTgt spid="12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r>
              <a:rPr lang="en-US" b="1" i="0" dirty="0">
                <a:effectLst/>
                <a:latin typeface="ui-sans-serif"/>
              </a:rPr>
              <a:t>Syntax</a:t>
            </a:r>
            <a:br>
              <a:rPr lang="en-US" b="1" i="0" dirty="0">
                <a:solidFill>
                  <a:srgbClr val="707070"/>
                </a:solidFill>
                <a:effectLst/>
                <a:latin typeface="ui-sans-serif"/>
              </a:rPr>
            </a:br>
            <a:endParaRPr lang="en-US" sz="3600" b="0" strike="noStrike" spc="-1" dirty="0">
              <a:latin typeface="Arial"/>
            </a:endParaRPr>
          </a:p>
        </p:txBody>
      </p:sp>
      <p:sp>
        <p:nvSpPr>
          <p:cNvPr id="128" name="PlaceHolder 2"/>
          <p:cNvSpPr>
            <a:spLocks noGrp="1"/>
          </p:cNvSpPr>
          <p:nvPr>
            <p:ph/>
          </p:nvPr>
        </p:nvSpPr>
        <p:spPr>
          <a:xfrm>
            <a:off x="677160" y="1233181"/>
            <a:ext cx="8596080" cy="5209563"/>
          </a:xfrm>
          <a:prstGeom prst="rect">
            <a:avLst/>
          </a:prstGeom>
          <a:noFill/>
          <a:ln w="0">
            <a:noFill/>
          </a:ln>
        </p:spPr>
        <p:txBody>
          <a:bodyPr lIns="90000" tIns="45000" rIns="90000" bIns="45000" anchor="t">
            <a:noAutofit/>
          </a:bodyPr>
          <a:lstStyle/>
          <a:p>
            <a:pPr marL="0" indent="0">
              <a:buNone/>
            </a:pPr>
            <a:r>
              <a:rPr lang="en-US" sz="1400" dirty="0">
                <a:latin typeface="ui-sans-serif"/>
              </a:rPr>
              <a:t>for (</a:t>
            </a:r>
            <a:r>
              <a:rPr lang="en-US" sz="1400" dirty="0" err="1">
                <a:solidFill>
                  <a:schemeClr val="accent2"/>
                </a:solidFill>
                <a:latin typeface="ui-sans-serif"/>
              </a:rPr>
              <a:t>init</a:t>
            </a:r>
            <a:r>
              <a:rPr lang="en-US" sz="1400" dirty="0">
                <a:solidFill>
                  <a:schemeClr val="accent2"/>
                </a:solidFill>
                <a:latin typeface="ui-sans-serif"/>
              </a:rPr>
              <a:t> condition; testing condition; increment/decrement</a:t>
            </a:r>
            <a:r>
              <a:rPr lang="en-US" sz="1400" dirty="0">
                <a:latin typeface="ui-sans-serif"/>
              </a:rPr>
              <a:t>){</a:t>
            </a:r>
          </a:p>
          <a:p>
            <a:pPr marL="0" indent="0">
              <a:buNone/>
            </a:pPr>
            <a:r>
              <a:rPr lang="en-US" sz="1400" dirty="0">
                <a:latin typeface="ui-sans-serif"/>
              </a:rPr>
              <a:t>statement(s)</a:t>
            </a:r>
          </a:p>
          <a:p>
            <a:pPr marL="0" indent="0">
              <a:buNone/>
            </a:pPr>
            <a:r>
              <a:rPr lang="en-US" sz="1400" dirty="0">
                <a:latin typeface="ui-sans-serif"/>
              </a:rPr>
              <a:t>}</a:t>
            </a:r>
          </a:p>
          <a:p>
            <a:pPr marL="0" indent="0">
              <a:buNone/>
            </a:pPr>
            <a:endParaRPr lang="en-US" sz="1400" b="1" dirty="0">
              <a:latin typeface="ui-sans-serif"/>
            </a:endParaRPr>
          </a:p>
          <a:p>
            <a:pPr marL="0" indent="0">
              <a:buNone/>
            </a:pPr>
            <a:r>
              <a:rPr lang="en-US" sz="1400" b="1" dirty="0">
                <a:latin typeface="ui-sans-serif"/>
              </a:rPr>
              <a:t>Example</a:t>
            </a:r>
            <a:endParaRPr lang="en-US" sz="1400" dirty="0">
              <a:latin typeface="ui-sans-serif"/>
            </a:endParaRPr>
          </a:p>
          <a:p>
            <a:pPr marL="0" indent="0">
              <a:buNone/>
            </a:pPr>
            <a:r>
              <a:rPr lang="en-US" sz="1400" dirty="0">
                <a:latin typeface="ui-sans-serif"/>
              </a:rPr>
              <a:t>var x;</a:t>
            </a:r>
          </a:p>
          <a:p>
            <a:pPr marL="0" indent="0">
              <a:buNone/>
            </a:pPr>
            <a:r>
              <a:rPr lang="en-US" sz="1400" dirty="0">
                <a:solidFill>
                  <a:schemeClr val="accent2"/>
                </a:solidFill>
                <a:latin typeface="ui-sans-serif"/>
              </a:rPr>
              <a:t>// for loop begins when x=2</a:t>
            </a:r>
          </a:p>
          <a:p>
            <a:pPr marL="0" indent="0">
              <a:buNone/>
            </a:pPr>
            <a:r>
              <a:rPr lang="en-US" sz="1400" dirty="0">
                <a:solidFill>
                  <a:schemeClr val="accent2"/>
                </a:solidFill>
                <a:latin typeface="ui-sans-serif"/>
              </a:rPr>
              <a:t>// and runs till x &lt;=4</a:t>
            </a:r>
          </a:p>
          <a:p>
            <a:pPr marL="0" indent="0">
              <a:buNone/>
            </a:pPr>
            <a:r>
              <a:rPr lang="en-US" sz="1400" dirty="0">
                <a:latin typeface="ui-sans-serif"/>
              </a:rPr>
              <a:t>for(x = 2; x &lt;= 4; x++) {</a:t>
            </a:r>
          </a:p>
          <a:p>
            <a:pPr marL="0" indent="0">
              <a:buNone/>
            </a:pPr>
            <a:r>
              <a:rPr lang="en-US" sz="1400" dirty="0">
                <a:latin typeface="ui-sans-serif"/>
              </a:rPr>
              <a:t>	console.log("Value of x:"+ x + "&lt;</a:t>
            </a:r>
            <a:r>
              <a:rPr lang="en-US" sz="1400" dirty="0" err="1">
                <a:latin typeface="ui-sans-serif"/>
              </a:rPr>
              <a:t>br</a:t>
            </a:r>
            <a:r>
              <a:rPr lang="en-US" sz="1400" dirty="0">
                <a:latin typeface="ui-sans-serif"/>
              </a:rPr>
              <a:t> /&gt;");</a:t>
            </a:r>
          </a:p>
          <a:p>
            <a:pPr marL="0" indent="0">
              <a:buNone/>
            </a:pPr>
            <a:r>
              <a:rPr lang="en-US" sz="1400" dirty="0">
                <a:latin typeface="ui-sans-serif"/>
              </a:rPr>
              <a:t>}</a:t>
            </a:r>
          </a:p>
          <a:p>
            <a:pPr marL="0" indent="0">
              <a:buNone/>
            </a:pPr>
            <a:r>
              <a:rPr lang="en-US" sz="1400" b="1" dirty="0">
                <a:latin typeface="ui-sans-serif"/>
              </a:rPr>
              <a:t>Output:</a:t>
            </a:r>
            <a:endParaRPr lang="en-US" sz="1400" dirty="0">
              <a:latin typeface="ui-sans-serif"/>
            </a:endParaRPr>
          </a:p>
          <a:p>
            <a:pPr marL="0" indent="0">
              <a:buNone/>
            </a:pPr>
            <a:r>
              <a:rPr lang="en-US" sz="1400" dirty="0">
                <a:latin typeface="ui-sans-serif"/>
              </a:rPr>
              <a:t>Value of x:2</a:t>
            </a:r>
          </a:p>
          <a:p>
            <a:pPr marL="0" indent="0">
              <a:buNone/>
            </a:pPr>
            <a:r>
              <a:rPr lang="en-US" sz="1400" dirty="0">
                <a:latin typeface="ui-sans-serif"/>
              </a:rPr>
              <a:t>Value of x:3</a:t>
            </a:r>
          </a:p>
          <a:p>
            <a:pPr marL="0" indent="0">
              <a:buNone/>
            </a:pPr>
            <a:r>
              <a:rPr lang="en-US" sz="1400" dirty="0">
                <a:latin typeface="ui-sans-serif"/>
              </a:rPr>
              <a:t>Value of x:4</a:t>
            </a:r>
          </a:p>
          <a:p>
            <a:pPr>
              <a:lnSpc>
                <a:spcPct val="100000"/>
              </a:lnSpc>
              <a:spcBef>
                <a:spcPts val="1001"/>
              </a:spcBef>
              <a:buNone/>
              <a:tabLst>
                <a:tab pos="0" algn="l"/>
              </a:tabLst>
            </a:pPr>
            <a:endParaRPr lang="en-US" sz="1800" b="0" strike="noStrike" spc="-1" dirty="0">
              <a:latin typeface="Arial"/>
            </a:endParaRPr>
          </a:p>
        </p:txBody>
      </p:sp>
    </p:spTree>
    <p:extLst>
      <p:ext uri="{BB962C8B-B14F-4D97-AF65-F5344CB8AC3E}">
        <p14:creationId xmlns:p14="http://schemas.microsoft.com/office/powerpoint/2010/main" val="325403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0"/>
                                        <p:tgtEl>
                                          <p:spTgt spid="128">
                                            <p:txEl>
                                              <p:pRg st="0" end="0"/>
                                            </p:txEl>
                                          </p:spTgt>
                                        </p:tgtEl>
                                      </p:cBhvr>
                                    </p:animEffect>
                                    <p:anim calcmode="lin" valueType="num">
                                      <p:cBhvr>
                                        <p:cTn id="8" dur="1000" fill="hold"/>
                                        <p:tgtEl>
                                          <p:spTgt spid="12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8">
                                            <p:txEl>
                                              <p:pRg st="1" end="1"/>
                                            </p:txEl>
                                          </p:spTgt>
                                        </p:tgtEl>
                                        <p:attrNameLst>
                                          <p:attrName>style.visibility</p:attrName>
                                        </p:attrNameLst>
                                      </p:cBhvr>
                                      <p:to>
                                        <p:strVal val="visible"/>
                                      </p:to>
                                    </p:set>
                                    <p:animEffect transition="in" filter="fade">
                                      <p:cBhvr>
                                        <p:cTn id="14" dur="1000"/>
                                        <p:tgtEl>
                                          <p:spTgt spid="128">
                                            <p:txEl>
                                              <p:pRg st="1" end="1"/>
                                            </p:txEl>
                                          </p:spTgt>
                                        </p:tgtEl>
                                      </p:cBhvr>
                                    </p:animEffect>
                                    <p:anim calcmode="lin" valueType="num">
                                      <p:cBhvr>
                                        <p:cTn id="15" dur="1000" fill="hold"/>
                                        <p:tgtEl>
                                          <p:spTgt spid="12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8">
                                            <p:txEl>
                                              <p:pRg st="2" end="2"/>
                                            </p:txEl>
                                          </p:spTgt>
                                        </p:tgtEl>
                                        <p:attrNameLst>
                                          <p:attrName>style.visibility</p:attrName>
                                        </p:attrNameLst>
                                      </p:cBhvr>
                                      <p:to>
                                        <p:strVal val="visible"/>
                                      </p:to>
                                    </p:set>
                                    <p:animEffect transition="in" filter="fade">
                                      <p:cBhvr>
                                        <p:cTn id="21" dur="1000"/>
                                        <p:tgtEl>
                                          <p:spTgt spid="128">
                                            <p:txEl>
                                              <p:pRg st="2" end="2"/>
                                            </p:txEl>
                                          </p:spTgt>
                                        </p:tgtEl>
                                      </p:cBhvr>
                                    </p:animEffect>
                                    <p:anim calcmode="lin" valueType="num">
                                      <p:cBhvr>
                                        <p:cTn id="22" dur="1000" fill="hold"/>
                                        <p:tgtEl>
                                          <p:spTgt spid="12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8">
                                            <p:txEl>
                                              <p:pRg st="4" end="4"/>
                                            </p:txEl>
                                          </p:spTgt>
                                        </p:tgtEl>
                                        <p:attrNameLst>
                                          <p:attrName>style.visibility</p:attrName>
                                        </p:attrNameLst>
                                      </p:cBhvr>
                                      <p:to>
                                        <p:strVal val="visible"/>
                                      </p:to>
                                    </p:set>
                                    <p:animEffect transition="in" filter="fade">
                                      <p:cBhvr>
                                        <p:cTn id="28" dur="1000"/>
                                        <p:tgtEl>
                                          <p:spTgt spid="128">
                                            <p:txEl>
                                              <p:pRg st="4" end="4"/>
                                            </p:txEl>
                                          </p:spTgt>
                                        </p:tgtEl>
                                      </p:cBhvr>
                                    </p:animEffect>
                                    <p:anim calcmode="lin" valueType="num">
                                      <p:cBhvr>
                                        <p:cTn id="29" dur="1000" fill="hold"/>
                                        <p:tgtEl>
                                          <p:spTgt spid="128">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8">
                                            <p:txEl>
                                              <p:pRg st="5" end="5"/>
                                            </p:txEl>
                                          </p:spTgt>
                                        </p:tgtEl>
                                        <p:attrNameLst>
                                          <p:attrName>style.visibility</p:attrName>
                                        </p:attrNameLst>
                                      </p:cBhvr>
                                      <p:to>
                                        <p:strVal val="visible"/>
                                      </p:to>
                                    </p:set>
                                    <p:animEffect transition="in" filter="fade">
                                      <p:cBhvr>
                                        <p:cTn id="35" dur="1000"/>
                                        <p:tgtEl>
                                          <p:spTgt spid="128">
                                            <p:txEl>
                                              <p:pRg st="5" end="5"/>
                                            </p:txEl>
                                          </p:spTgt>
                                        </p:tgtEl>
                                      </p:cBhvr>
                                    </p:animEffect>
                                    <p:anim calcmode="lin" valueType="num">
                                      <p:cBhvr>
                                        <p:cTn id="36" dur="1000" fill="hold"/>
                                        <p:tgtEl>
                                          <p:spTgt spid="128">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2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8">
                                            <p:txEl>
                                              <p:pRg st="6" end="6"/>
                                            </p:txEl>
                                          </p:spTgt>
                                        </p:tgtEl>
                                        <p:attrNameLst>
                                          <p:attrName>style.visibility</p:attrName>
                                        </p:attrNameLst>
                                      </p:cBhvr>
                                      <p:to>
                                        <p:strVal val="visible"/>
                                      </p:to>
                                    </p:set>
                                    <p:animEffect transition="in" filter="fade">
                                      <p:cBhvr>
                                        <p:cTn id="42" dur="1000"/>
                                        <p:tgtEl>
                                          <p:spTgt spid="128">
                                            <p:txEl>
                                              <p:pRg st="6" end="6"/>
                                            </p:txEl>
                                          </p:spTgt>
                                        </p:tgtEl>
                                      </p:cBhvr>
                                    </p:animEffect>
                                    <p:anim calcmode="lin" valueType="num">
                                      <p:cBhvr>
                                        <p:cTn id="43" dur="1000" fill="hold"/>
                                        <p:tgtEl>
                                          <p:spTgt spid="128">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2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8">
                                            <p:txEl>
                                              <p:pRg st="7" end="7"/>
                                            </p:txEl>
                                          </p:spTgt>
                                        </p:tgtEl>
                                        <p:attrNameLst>
                                          <p:attrName>style.visibility</p:attrName>
                                        </p:attrNameLst>
                                      </p:cBhvr>
                                      <p:to>
                                        <p:strVal val="visible"/>
                                      </p:to>
                                    </p:set>
                                    <p:animEffect transition="in" filter="fade">
                                      <p:cBhvr>
                                        <p:cTn id="49" dur="1000"/>
                                        <p:tgtEl>
                                          <p:spTgt spid="128">
                                            <p:txEl>
                                              <p:pRg st="7" end="7"/>
                                            </p:txEl>
                                          </p:spTgt>
                                        </p:tgtEl>
                                      </p:cBhvr>
                                    </p:animEffect>
                                    <p:anim calcmode="lin" valueType="num">
                                      <p:cBhvr>
                                        <p:cTn id="50" dur="1000" fill="hold"/>
                                        <p:tgtEl>
                                          <p:spTgt spid="128">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2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8">
                                            <p:txEl>
                                              <p:pRg st="8" end="8"/>
                                            </p:txEl>
                                          </p:spTgt>
                                        </p:tgtEl>
                                        <p:attrNameLst>
                                          <p:attrName>style.visibility</p:attrName>
                                        </p:attrNameLst>
                                      </p:cBhvr>
                                      <p:to>
                                        <p:strVal val="visible"/>
                                      </p:to>
                                    </p:set>
                                    <p:animEffect transition="in" filter="fade">
                                      <p:cBhvr>
                                        <p:cTn id="56" dur="1000"/>
                                        <p:tgtEl>
                                          <p:spTgt spid="128">
                                            <p:txEl>
                                              <p:pRg st="8" end="8"/>
                                            </p:txEl>
                                          </p:spTgt>
                                        </p:tgtEl>
                                      </p:cBhvr>
                                    </p:animEffect>
                                    <p:anim calcmode="lin" valueType="num">
                                      <p:cBhvr>
                                        <p:cTn id="57" dur="1000" fill="hold"/>
                                        <p:tgtEl>
                                          <p:spTgt spid="128">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2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28">
                                            <p:txEl>
                                              <p:pRg st="9" end="9"/>
                                            </p:txEl>
                                          </p:spTgt>
                                        </p:tgtEl>
                                        <p:attrNameLst>
                                          <p:attrName>style.visibility</p:attrName>
                                        </p:attrNameLst>
                                      </p:cBhvr>
                                      <p:to>
                                        <p:strVal val="visible"/>
                                      </p:to>
                                    </p:set>
                                    <p:animEffect transition="in" filter="fade">
                                      <p:cBhvr>
                                        <p:cTn id="63" dur="1000"/>
                                        <p:tgtEl>
                                          <p:spTgt spid="128">
                                            <p:txEl>
                                              <p:pRg st="9" end="9"/>
                                            </p:txEl>
                                          </p:spTgt>
                                        </p:tgtEl>
                                      </p:cBhvr>
                                    </p:animEffect>
                                    <p:anim calcmode="lin" valueType="num">
                                      <p:cBhvr>
                                        <p:cTn id="64" dur="1000" fill="hold"/>
                                        <p:tgtEl>
                                          <p:spTgt spid="128">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12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28">
                                            <p:txEl>
                                              <p:pRg st="10" end="10"/>
                                            </p:txEl>
                                          </p:spTgt>
                                        </p:tgtEl>
                                        <p:attrNameLst>
                                          <p:attrName>style.visibility</p:attrName>
                                        </p:attrNameLst>
                                      </p:cBhvr>
                                      <p:to>
                                        <p:strVal val="visible"/>
                                      </p:to>
                                    </p:set>
                                    <p:animEffect transition="in" filter="fade">
                                      <p:cBhvr>
                                        <p:cTn id="70" dur="1000"/>
                                        <p:tgtEl>
                                          <p:spTgt spid="128">
                                            <p:txEl>
                                              <p:pRg st="10" end="10"/>
                                            </p:txEl>
                                          </p:spTgt>
                                        </p:tgtEl>
                                      </p:cBhvr>
                                    </p:animEffect>
                                    <p:anim calcmode="lin" valueType="num">
                                      <p:cBhvr>
                                        <p:cTn id="71" dur="1000" fill="hold"/>
                                        <p:tgtEl>
                                          <p:spTgt spid="128">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12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28">
                                            <p:txEl>
                                              <p:pRg st="11" end="11"/>
                                            </p:txEl>
                                          </p:spTgt>
                                        </p:tgtEl>
                                        <p:attrNameLst>
                                          <p:attrName>style.visibility</p:attrName>
                                        </p:attrNameLst>
                                      </p:cBhvr>
                                      <p:to>
                                        <p:strVal val="visible"/>
                                      </p:to>
                                    </p:set>
                                    <p:animEffect transition="in" filter="fade">
                                      <p:cBhvr>
                                        <p:cTn id="77" dur="1000"/>
                                        <p:tgtEl>
                                          <p:spTgt spid="128">
                                            <p:txEl>
                                              <p:pRg st="11" end="11"/>
                                            </p:txEl>
                                          </p:spTgt>
                                        </p:tgtEl>
                                      </p:cBhvr>
                                    </p:animEffect>
                                    <p:anim calcmode="lin" valueType="num">
                                      <p:cBhvr>
                                        <p:cTn id="78" dur="1000" fill="hold"/>
                                        <p:tgtEl>
                                          <p:spTgt spid="128">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12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28">
                                            <p:txEl>
                                              <p:pRg st="12" end="12"/>
                                            </p:txEl>
                                          </p:spTgt>
                                        </p:tgtEl>
                                        <p:attrNameLst>
                                          <p:attrName>style.visibility</p:attrName>
                                        </p:attrNameLst>
                                      </p:cBhvr>
                                      <p:to>
                                        <p:strVal val="visible"/>
                                      </p:to>
                                    </p:set>
                                    <p:animEffect transition="in" filter="fade">
                                      <p:cBhvr>
                                        <p:cTn id="84" dur="1000"/>
                                        <p:tgtEl>
                                          <p:spTgt spid="128">
                                            <p:txEl>
                                              <p:pRg st="12" end="12"/>
                                            </p:txEl>
                                          </p:spTgt>
                                        </p:tgtEl>
                                      </p:cBhvr>
                                    </p:animEffect>
                                    <p:anim calcmode="lin" valueType="num">
                                      <p:cBhvr>
                                        <p:cTn id="85" dur="1000" fill="hold"/>
                                        <p:tgtEl>
                                          <p:spTgt spid="128">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12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28">
                                            <p:txEl>
                                              <p:pRg st="13" end="13"/>
                                            </p:txEl>
                                          </p:spTgt>
                                        </p:tgtEl>
                                        <p:attrNameLst>
                                          <p:attrName>style.visibility</p:attrName>
                                        </p:attrNameLst>
                                      </p:cBhvr>
                                      <p:to>
                                        <p:strVal val="visible"/>
                                      </p:to>
                                    </p:set>
                                    <p:animEffect transition="in" filter="fade">
                                      <p:cBhvr>
                                        <p:cTn id="91" dur="1000"/>
                                        <p:tgtEl>
                                          <p:spTgt spid="128">
                                            <p:txEl>
                                              <p:pRg st="13" end="13"/>
                                            </p:txEl>
                                          </p:spTgt>
                                        </p:tgtEl>
                                      </p:cBhvr>
                                    </p:animEffect>
                                    <p:anim calcmode="lin" valueType="num">
                                      <p:cBhvr>
                                        <p:cTn id="92" dur="1000" fill="hold"/>
                                        <p:tgtEl>
                                          <p:spTgt spid="128">
                                            <p:txEl>
                                              <p:pRg st="13" end="13"/>
                                            </p:txEl>
                                          </p:spTgt>
                                        </p:tgtEl>
                                        <p:attrNameLst>
                                          <p:attrName>ppt_x</p:attrName>
                                        </p:attrNameLst>
                                      </p:cBhvr>
                                      <p:tavLst>
                                        <p:tav tm="0">
                                          <p:val>
                                            <p:strVal val="#ppt_x"/>
                                          </p:val>
                                        </p:tav>
                                        <p:tav tm="100000">
                                          <p:val>
                                            <p:strVal val="#ppt_x"/>
                                          </p:val>
                                        </p:tav>
                                      </p:tavLst>
                                    </p:anim>
                                    <p:anim calcmode="lin" valueType="num">
                                      <p:cBhvr>
                                        <p:cTn id="93" dur="1000" fill="hold"/>
                                        <p:tgtEl>
                                          <p:spTgt spid="128">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28">
                                            <p:txEl>
                                              <p:pRg st="14" end="14"/>
                                            </p:txEl>
                                          </p:spTgt>
                                        </p:tgtEl>
                                        <p:attrNameLst>
                                          <p:attrName>style.visibility</p:attrName>
                                        </p:attrNameLst>
                                      </p:cBhvr>
                                      <p:to>
                                        <p:strVal val="visible"/>
                                      </p:to>
                                    </p:set>
                                    <p:animEffect transition="in" filter="fade">
                                      <p:cBhvr>
                                        <p:cTn id="98" dur="1000"/>
                                        <p:tgtEl>
                                          <p:spTgt spid="128">
                                            <p:txEl>
                                              <p:pRg st="14" end="14"/>
                                            </p:txEl>
                                          </p:spTgt>
                                        </p:tgtEl>
                                      </p:cBhvr>
                                    </p:animEffect>
                                    <p:anim calcmode="lin" valueType="num">
                                      <p:cBhvr>
                                        <p:cTn id="99" dur="1000" fill="hold"/>
                                        <p:tgtEl>
                                          <p:spTgt spid="128">
                                            <p:txEl>
                                              <p:pRg st="14" end="14"/>
                                            </p:txEl>
                                          </p:spTgt>
                                        </p:tgtEl>
                                        <p:attrNameLst>
                                          <p:attrName>ppt_x</p:attrName>
                                        </p:attrNameLst>
                                      </p:cBhvr>
                                      <p:tavLst>
                                        <p:tav tm="0">
                                          <p:val>
                                            <p:strVal val="#ppt_x"/>
                                          </p:val>
                                        </p:tav>
                                        <p:tav tm="100000">
                                          <p:val>
                                            <p:strVal val="#ppt_x"/>
                                          </p:val>
                                        </p:tav>
                                      </p:tavLst>
                                    </p:anim>
                                    <p:anim calcmode="lin" valueType="num">
                                      <p:cBhvr>
                                        <p:cTn id="100" dur="1000" fill="hold"/>
                                        <p:tgtEl>
                                          <p:spTgt spid="128">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1" strike="noStrike" spc="-1" dirty="0">
                <a:solidFill>
                  <a:srgbClr val="90C226"/>
                </a:solidFill>
                <a:latin typeface="Trebuchet MS"/>
              </a:rPr>
              <a:t>Datatypes In</a:t>
            </a:r>
            <a:r>
              <a:rPr lang="en-US" sz="3600" b="1" i="1" strike="noStrike" spc="-1" dirty="0">
                <a:solidFill>
                  <a:srgbClr val="90C226"/>
                </a:solidFill>
                <a:latin typeface="Trebuchet MS"/>
              </a:rPr>
              <a:t> </a:t>
            </a:r>
            <a:r>
              <a:rPr lang="en-US" sz="3600" b="1" strike="noStrike" spc="-1" dirty="0">
                <a:solidFill>
                  <a:srgbClr val="90C226"/>
                </a:solidFill>
                <a:latin typeface="Trebuchet MS"/>
              </a:rPr>
              <a:t>Javascript</a:t>
            </a:r>
            <a:endParaRPr lang="en-US" sz="3600" b="0" strike="noStrike" spc="-1" dirty="0">
              <a:latin typeface="Arial"/>
            </a:endParaRPr>
          </a:p>
        </p:txBody>
      </p:sp>
      <p:sp>
        <p:nvSpPr>
          <p:cNvPr id="120" name="PlaceHolder 2"/>
          <p:cNvSpPr>
            <a:spLocks noGrp="1"/>
          </p:cNvSpPr>
          <p:nvPr>
            <p:ph/>
          </p:nvPr>
        </p:nvSpPr>
        <p:spPr>
          <a:xfrm>
            <a:off x="677160" y="2160720"/>
            <a:ext cx="8596080" cy="3880080"/>
          </a:xfrm>
          <a:prstGeom prst="rect">
            <a:avLst/>
          </a:prstGeom>
          <a:noFill/>
          <a:ln w="0">
            <a:noFill/>
          </a:ln>
        </p:spPr>
        <p:txBody>
          <a:bodyPr lIns="90000" tIns="45000" rIns="90000" bIns="45000" anchor="t">
            <a:noAutofit/>
          </a:bodyPr>
          <a:lstStyle/>
          <a:p>
            <a:pPr>
              <a:lnSpc>
                <a:spcPct val="100000"/>
              </a:lnSpc>
              <a:spcBef>
                <a:spcPts val="1001"/>
              </a:spcBef>
              <a:buNone/>
              <a:tabLst>
                <a:tab pos="0" algn="l"/>
              </a:tabLst>
            </a:pPr>
            <a:r>
              <a:rPr lang="en-US" sz="1800" b="1" strike="noStrike" spc="-1" dirty="0">
                <a:solidFill>
                  <a:srgbClr val="404040"/>
                </a:solidFill>
                <a:latin typeface="Trebuchet MS"/>
              </a:rPr>
              <a:t>Two types – Primitive types, Non-primitive</a:t>
            </a:r>
            <a:endParaRPr lang="en-US" sz="1800" b="0" strike="noStrike" spc="-1" dirty="0">
              <a:latin typeface="Arial"/>
            </a:endParaRPr>
          </a:p>
          <a:p>
            <a:pPr>
              <a:lnSpc>
                <a:spcPct val="100000"/>
              </a:lnSpc>
              <a:spcBef>
                <a:spcPts val="1001"/>
              </a:spcBef>
              <a:buNone/>
              <a:tabLst>
                <a:tab pos="0" algn="l"/>
              </a:tabLst>
            </a:pPr>
            <a:endParaRPr lang="en-US" sz="1800" b="0" strike="noStrike" spc="-1" dirty="0">
              <a:latin typeface="Arial"/>
            </a:endParaRPr>
          </a:p>
          <a:p>
            <a:pPr marL="343080" indent="-343080">
              <a:lnSpc>
                <a:spcPct val="100000"/>
              </a:lnSpc>
              <a:spcBef>
                <a:spcPts val="1001"/>
              </a:spcBef>
              <a:buClr>
                <a:srgbClr val="90C226"/>
              </a:buClr>
              <a:buSzPct val="80000"/>
              <a:buFont typeface="Wingdings" charset="2"/>
              <a:buChar char=""/>
              <a:tabLst>
                <a:tab pos="0" algn="l"/>
              </a:tabLst>
            </a:pPr>
            <a:r>
              <a:rPr lang="en-US" sz="1800" b="0" strike="noStrike" spc="-1" dirty="0">
                <a:solidFill>
                  <a:srgbClr val="404040"/>
                </a:solidFill>
                <a:latin typeface="Trebuchet MS"/>
              </a:rPr>
              <a:t>Primitive Datatypes – </a:t>
            </a:r>
            <a:r>
              <a:rPr lang="en-US" sz="1800" b="0" strike="noStrike" spc="-1" dirty="0">
                <a:solidFill>
                  <a:srgbClr val="202124"/>
                </a:solidFill>
                <a:latin typeface="arial"/>
              </a:rPr>
              <a:t> </a:t>
            </a:r>
            <a:r>
              <a:rPr lang="en-US" sz="1800" b="1" strike="noStrike" spc="-1" dirty="0">
                <a:solidFill>
                  <a:srgbClr val="202124"/>
                </a:solidFill>
                <a:latin typeface="arial"/>
              </a:rPr>
              <a:t>data that is not an object and has no methods or properties </a:t>
            </a:r>
            <a:r>
              <a:rPr lang="en-US" sz="1800" b="1" strike="noStrike" spc="-1" dirty="0" err="1">
                <a:solidFill>
                  <a:srgbClr val="202124"/>
                </a:solidFill>
                <a:latin typeface="arial"/>
              </a:rPr>
              <a:t>eg</a:t>
            </a:r>
            <a:r>
              <a:rPr lang="en-US" sz="1800" b="1" strike="noStrike" spc="-1" dirty="0">
                <a:solidFill>
                  <a:srgbClr val="202124"/>
                </a:solidFill>
                <a:latin typeface="arial"/>
              </a:rPr>
              <a:t>, </a:t>
            </a:r>
            <a:r>
              <a:rPr lang="en-US" sz="1800" b="0" strike="noStrike" spc="-1" dirty="0">
                <a:solidFill>
                  <a:srgbClr val="404040"/>
                </a:solidFill>
                <a:latin typeface="Trebuchet MS"/>
              </a:rPr>
              <a:t>Number, Strings, Boolean, Null, Undefined, </a:t>
            </a:r>
            <a:endParaRPr lang="en-US" sz="1800" b="0" strike="noStrike" spc="-1" dirty="0">
              <a:latin typeface="Arial"/>
            </a:endParaRPr>
          </a:p>
          <a:p>
            <a:pPr marL="343080" indent="-343080">
              <a:lnSpc>
                <a:spcPct val="100000"/>
              </a:lnSpc>
              <a:spcBef>
                <a:spcPts val="1001"/>
              </a:spcBef>
              <a:buClr>
                <a:srgbClr val="90C226"/>
              </a:buClr>
              <a:buSzPct val="80000"/>
              <a:buFont typeface="Wingdings" charset="2"/>
              <a:buChar char=""/>
              <a:tabLst>
                <a:tab pos="0" algn="l"/>
              </a:tabLst>
            </a:pPr>
            <a:r>
              <a:rPr lang="en-US" sz="1800" b="0" strike="noStrike" spc="-1" dirty="0">
                <a:solidFill>
                  <a:srgbClr val="404040"/>
                </a:solidFill>
                <a:latin typeface="Trebuchet MS"/>
              </a:rPr>
              <a:t>No-primitive – Objects, Arrays</a:t>
            </a:r>
            <a:endParaRPr lang="en-US" sz="18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animEffect transition="in" filter="fade">
                                      <p:cBhvr>
                                        <p:cTn id="7" dur="1000"/>
                                        <p:tgtEl>
                                          <p:spTgt spid="120">
                                            <p:txEl>
                                              <p:pRg st="0" end="0"/>
                                            </p:txEl>
                                          </p:spTgt>
                                        </p:tgtEl>
                                      </p:cBhvr>
                                    </p:animEffect>
                                    <p:anim calcmode="lin" valueType="num">
                                      <p:cBhvr>
                                        <p:cTn id="8" dur="1000" fill="hold"/>
                                        <p:tgtEl>
                                          <p:spTgt spid="12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0">
                                            <p:txEl>
                                              <p:pRg st="2" end="2"/>
                                            </p:txEl>
                                          </p:spTgt>
                                        </p:tgtEl>
                                        <p:attrNameLst>
                                          <p:attrName>style.visibility</p:attrName>
                                        </p:attrNameLst>
                                      </p:cBhvr>
                                      <p:to>
                                        <p:strVal val="visible"/>
                                      </p:to>
                                    </p:set>
                                    <p:animEffect transition="in" filter="fade">
                                      <p:cBhvr>
                                        <p:cTn id="14" dur="1000"/>
                                        <p:tgtEl>
                                          <p:spTgt spid="120">
                                            <p:txEl>
                                              <p:pRg st="2" end="2"/>
                                            </p:txEl>
                                          </p:spTgt>
                                        </p:tgtEl>
                                      </p:cBhvr>
                                    </p:animEffect>
                                    <p:anim calcmode="lin" valueType="num">
                                      <p:cBhvr>
                                        <p:cTn id="15" dur="1000" fill="hold"/>
                                        <p:tgtEl>
                                          <p:spTgt spid="12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0">
                                            <p:txEl>
                                              <p:pRg st="3" end="3"/>
                                            </p:txEl>
                                          </p:spTgt>
                                        </p:tgtEl>
                                        <p:attrNameLst>
                                          <p:attrName>style.visibility</p:attrName>
                                        </p:attrNameLst>
                                      </p:cBhvr>
                                      <p:to>
                                        <p:strVal val="visible"/>
                                      </p:to>
                                    </p:set>
                                    <p:animEffect transition="in" filter="fade">
                                      <p:cBhvr>
                                        <p:cTn id="21" dur="1000"/>
                                        <p:tgtEl>
                                          <p:spTgt spid="120">
                                            <p:txEl>
                                              <p:pRg st="3" end="3"/>
                                            </p:txEl>
                                          </p:spTgt>
                                        </p:tgtEl>
                                      </p:cBhvr>
                                    </p:animEffect>
                                    <p:anim calcmode="lin" valueType="num">
                                      <p:cBhvr>
                                        <p:cTn id="22" dur="1000" fill="hold"/>
                                        <p:tgtEl>
                                          <p:spTgt spid="120">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2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677160" y="573121"/>
            <a:ext cx="8596080" cy="1320120"/>
          </a:xfrm>
          <a:prstGeom prst="rect">
            <a:avLst/>
          </a:prstGeom>
          <a:noFill/>
          <a:ln w="0">
            <a:noFill/>
          </a:ln>
        </p:spPr>
        <p:txBody>
          <a:bodyPr lIns="90000" tIns="45000" rIns="90000" bIns="45000" anchor="t">
            <a:noAutofit/>
          </a:bodyPr>
          <a:lstStyle/>
          <a:p>
            <a:r>
              <a:rPr lang="en-US" b="1" i="0" dirty="0">
                <a:effectLst/>
                <a:latin typeface="ui-sans-serif"/>
              </a:rPr>
              <a:t>do-while</a:t>
            </a:r>
            <a:br>
              <a:rPr lang="en-US" b="1" i="0" dirty="0">
                <a:solidFill>
                  <a:srgbClr val="707070"/>
                </a:solidFill>
                <a:effectLst/>
                <a:latin typeface="ui-sans-serif"/>
              </a:rPr>
            </a:br>
            <a:br>
              <a:rPr lang="en-US" b="1" i="0" dirty="0">
                <a:solidFill>
                  <a:srgbClr val="707070"/>
                </a:solidFill>
                <a:effectLst/>
                <a:latin typeface="ui-sans-serif"/>
              </a:rPr>
            </a:br>
            <a:endParaRPr lang="en-US" sz="3600" b="0" strike="noStrike" spc="-1" dirty="0">
              <a:latin typeface="Arial"/>
            </a:endParaRPr>
          </a:p>
        </p:txBody>
      </p:sp>
      <p:sp>
        <p:nvSpPr>
          <p:cNvPr id="128" name="PlaceHolder 2"/>
          <p:cNvSpPr>
            <a:spLocks noGrp="1"/>
          </p:cNvSpPr>
          <p:nvPr>
            <p:ph/>
          </p:nvPr>
        </p:nvSpPr>
        <p:spPr>
          <a:xfrm>
            <a:off x="677160" y="1416684"/>
            <a:ext cx="8596080" cy="5209563"/>
          </a:xfrm>
          <a:prstGeom prst="rect">
            <a:avLst/>
          </a:prstGeom>
          <a:noFill/>
          <a:ln w="0">
            <a:noFill/>
          </a:ln>
        </p:spPr>
        <p:txBody>
          <a:bodyPr lIns="90000" tIns="45000" rIns="90000" bIns="45000" anchor="t">
            <a:noAutofit/>
          </a:bodyPr>
          <a:lstStyle/>
          <a:p>
            <a:pPr>
              <a:lnSpc>
                <a:spcPct val="150000"/>
              </a:lnSpc>
              <a:spcBef>
                <a:spcPts val="1001"/>
              </a:spcBef>
              <a:buNone/>
              <a:tabLst>
                <a:tab pos="0" algn="l"/>
              </a:tabLst>
            </a:pPr>
            <a:r>
              <a:rPr lang="en-US" sz="1400" dirty="0">
                <a:latin typeface="ui-sans-serif"/>
              </a:rPr>
              <a:t>The</a:t>
            </a:r>
            <a:r>
              <a:rPr lang="en-US" sz="1400" b="1" dirty="0">
                <a:latin typeface="ui-sans-serif"/>
              </a:rPr>
              <a:t> do-while</a:t>
            </a:r>
            <a:r>
              <a:rPr lang="en-US" sz="1400" dirty="0">
                <a:latin typeface="ui-sans-serif"/>
              </a:rPr>
              <a:t> loop is similar to a while loop the only difference is that it checks for conditions after executing the statements, and therefore is an example of an Exit Control Loop</a:t>
            </a:r>
          </a:p>
          <a:p>
            <a:pPr>
              <a:lnSpc>
                <a:spcPct val="150000"/>
              </a:lnSpc>
              <a:spcBef>
                <a:spcPts val="1001"/>
              </a:spcBef>
              <a:buNone/>
              <a:tabLst>
                <a:tab pos="0" algn="l"/>
              </a:tabLst>
            </a:pPr>
            <a:endParaRPr lang="en-US" sz="1400" b="0" strike="noStrike" spc="-1" dirty="0">
              <a:latin typeface="ui-sans-serif"/>
            </a:endParaRPr>
          </a:p>
        </p:txBody>
      </p:sp>
      <p:pic>
        <p:nvPicPr>
          <p:cNvPr id="7170" name="Picture 2" descr="JavaScript Do-While Loop - Notesformsc">
            <a:extLst>
              <a:ext uri="{FF2B5EF4-FFF2-40B4-BE49-F238E27FC236}">
                <a16:creationId xmlns:a16="http://schemas.microsoft.com/office/drawing/2014/main" id="{B411E428-D309-8B2B-D757-AAFA7829E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629" y="2212022"/>
            <a:ext cx="445770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67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0"/>
                                        <p:tgtEl>
                                          <p:spTgt spid="128">
                                            <p:txEl>
                                              <p:pRg st="0" end="0"/>
                                            </p:txEl>
                                          </p:spTgt>
                                        </p:tgtEl>
                                      </p:cBhvr>
                                    </p:animEffect>
                                    <p:anim calcmode="lin" valueType="num">
                                      <p:cBhvr>
                                        <p:cTn id="8" dur="1000" fill="hold"/>
                                        <p:tgtEl>
                                          <p:spTgt spid="12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r>
              <a:rPr lang="en-US" b="1" i="0" dirty="0">
                <a:effectLst/>
                <a:latin typeface="ui-sans-serif"/>
              </a:rPr>
              <a:t>do-while</a:t>
            </a:r>
            <a:br>
              <a:rPr lang="en-US" b="1" i="0" dirty="0">
                <a:solidFill>
                  <a:srgbClr val="707070"/>
                </a:solidFill>
                <a:effectLst/>
                <a:latin typeface="ui-sans-serif"/>
              </a:rPr>
            </a:br>
            <a:br>
              <a:rPr lang="en-US" b="1" i="0" dirty="0">
                <a:solidFill>
                  <a:srgbClr val="707070"/>
                </a:solidFill>
                <a:effectLst/>
                <a:latin typeface="ui-sans-serif"/>
              </a:rPr>
            </a:br>
            <a:endParaRPr lang="en-US" sz="3600" b="0" strike="noStrike" spc="-1" dirty="0">
              <a:latin typeface="Arial"/>
            </a:endParaRPr>
          </a:p>
        </p:txBody>
      </p:sp>
      <p:sp>
        <p:nvSpPr>
          <p:cNvPr id="128" name="PlaceHolder 2"/>
          <p:cNvSpPr>
            <a:spLocks noGrp="1"/>
          </p:cNvSpPr>
          <p:nvPr>
            <p:ph/>
          </p:nvPr>
        </p:nvSpPr>
        <p:spPr>
          <a:xfrm>
            <a:off x="677160" y="1233181"/>
            <a:ext cx="8596080" cy="5209563"/>
          </a:xfrm>
          <a:prstGeom prst="rect">
            <a:avLst/>
          </a:prstGeom>
          <a:noFill/>
          <a:ln w="0">
            <a:noFill/>
          </a:ln>
        </p:spPr>
        <p:txBody>
          <a:bodyPr lIns="90000" tIns="45000" rIns="90000" bIns="45000" anchor="t">
            <a:noAutofit/>
          </a:bodyPr>
          <a:lstStyle/>
          <a:p>
            <a:pPr marL="0" indent="0">
              <a:buNone/>
            </a:pPr>
            <a:r>
              <a:rPr lang="en-US" sz="1400" dirty="0">
                <a:latin typeface="ui-sans-serif"/>
              </a:rPr>
              <a:t>do{</a:t>
            </a:r>
          </a:p>
          <a:p>
            <a:pPr marL="0" indent="0">
              <a:buNone/>
            </a:pPr>
            <a:r>
              <a:rPr lang="en-US" sz="1400" dirty="0">
                <a:latin typeface="ui-sans-serif"/>
              </a:rPr>
              <a:t>statements..</a:t>
            </a:r>
          </a:p>
          <a:p>
            <a:pPr marL="0" indent="0">
              <a:buNone/>
            </a:pPr>
            <a:r>
              <a:rPr lang="en-US" sz="1400" dirty="0">
                <a:latin typeface="ui-sans-serif"/>
              </a:rPr>
              <a:t>}</a:t>
            </a:r>
          </a:p>
          <a:p>
            <a:pPr marL="0" indent="0">
              <a:buNone/>
            </a:pPr>
            <a:r>
              <a:rPr lang="en-US" sz="1400" dirty="0">
                <a:latin typeface="ui-sans-serif"/>
              </a:rPr>
              <a:t>while (condition);</a:t>
            </a:r>
            <a:br>
              <a:rPr lang="en-US" sz="1400" dirty="0">
                <a:latin typeface="ui-sans-serif"/>
              </a:rPr>
            </a:br>
            <a:endParaRPr lang="en-US" sz="1400" dirty="0">
              <a:latin typeface="ui-sans-serif"/>
            </a:endParaRPr>
          </a:p>
          <a:p>
            <a:pPr marL="0" indent="0">
              <a:buNone/>
            </a:pPr>
            <a:r>
              <a:rPr lang="en-US" sz="1400" b="1" dirty="0">
                <a:latin typeface="ui-sans-serif"/>
              </a:rPr>
              <a:t>Example</a:t>
            </a:r>
            <a:endParaRPr lang="en-US" sz="1400" dirty="0">
              <a:latin typeface="ui-sans-serif"/>
            </a:endParaRPr>
          </a:p>
          <a:p>
            <a:pPr marL="0" indent="0">
              <a:buNone/>
            </a:pPr>
            <a:r>
              <a:rPr lang="en-US" sz="1400" dirty="0">
                <a:latin typeface="ui-sans-serif"/>
              </a:rPr>
              <a:t>var x = 21;</a:t>
            </a:r>
          </a:p>
          <a:p>
            <a:pPr marL="0" indent="0">
              <a:buNone/>
            </a:pPr>
            <a:r>
              <a:rPr lang="en-US" sz="1400" dirty="0">
                <a:latin typeface="ui-sans-serif"/>
              </a:rPr>
              <a:t>do {</a:t>
            </a:r>
          </a:p>
          <a:p>
            <a:pPr marL="0" indent="0">
              <a:buNone/>
            </a:pPr>
            <a:r>
              <a:rPr lang="en-US" sz="1400" dirty="0">
                <a:solidFill>
                  <a:schemeClr val="accent2"/>
                </a:solidFill>
                <a:latin typeface="ui-sans-serif"/>
              </a:rPr>
              <a:t>// The line while be printer even</a:t>
            </a:r>
          </a:p>
          <a:p>
            <a:pPr marL="0" indent="0">
              <a:buNone/>
            </a:pPr>
            <a:r>
              <a:rPr lang="en-US" sz="1400" dirty="0">
                <a:solidFill>
                  <a:schemeClr val="accent2"/>
                </a:solidFill>
                <a:latin typeface="ui-sans-serif"/>
              </a:rPr>
              <a:t>// if the condition is false</a:t>
            </a:r>
          </a:p>
          <a:p>
            <a:pPr marL="0" indent="0">
              <a:buNone/>
            </a:pPr>
            <a:r>
              <a:rPr lang="en-US" sz="1400" dirty="0">
                <a:latin typeface="ui-sans-serif"/>
              </a:rPr>
              <a:t>	console.log("Value of x:"+ x + "&lt;</a:t>
            </a:r>
            <a:r>
              <a:rPr lang="en-US" sz="1400" dirty="0" err="1">
                <a:latin typeface="ui-sans-serif"/>
              </a:rPr>
              <a:t>br</a:t>
            </a:r>
            <a:r>
              <a:rPr lang="en-US" sz="1400" dirty="0">
                <a:latin typeface="ui-sans-serif"/>
              </a:rPr>
              <a:t>/&gt;");</a:t>
            </a:r>
          </a:p>
          <a:p>
            <a:pPr marL="0" indent="0">
              <a:buNone/>
            </a:pPr>
            <a:r>
              <a:rPr lang="en-US" sz="1400" dirty="0">
                <a:latin typeface="ui-sans-serif"/>
              </a:rPr>
              <a:t>	x++;</a:t>
            </a:r>
          </a:p>
          <a:p>
            <a:pPr marL="0" indent="0">
              <a:buNone/>
            </a:pPr>
            <a:r>
              <a:rPr lang="en-US" sz="1400" dirty="0">
                <a:latin typeface="ui-sans-serif"/>
              </a:rPr>
              <a:t>} while(x &lt; 20);</a:t>
            </a:r>
          </a:p>
          <a:p>
            <a:pPr marL="0" indent="0">
              <a:buNone/>
            </a:pPr>
            <a:endParaRPr lang="en-US" sz="1400" b="1" dirty="0">
              <a:latin typeface="ui-sans-serif"/>
            </a:endParaRPr>
          </a:p>
          <a:p>
            <a:pPr marL="0" indent="0">
              <a:buNone/>
            </a:pPr>
            <a:r>
              <a:rPr lang="en-US" sz="1400" b="1" dirty="0">
                <a:latin typeface="ui-sans-serif"/>
              </a:rPr>
              <a:t>Output:</a:t>
            </a:r>
            <a:endParaRPr lang="en-US" sz="1400" dirty="0">
              <a:latin typeface="ui-sans-serif"/>
            </a:endParaRPr>
          </a:p>
          <a:p>
            <a:pPr marL="0" indent="0">
              <a:buNone/>
            </a:pPr>
            <a:r>
              <a:rPr lang="en-US" sz="1400" dirty="0">
                <a:latin typeface="ui-sans-serif"/>
              </a:rPr>
              <a:t>Value of x: 21</a:t>
            </a:r>
          </a:p>
          <a:p>
            <a:pPr>
              <a:lnSpc>
                <a:spcPct val="150000"/>
              </a:lnSpc>
              <a:spcBef>
                <a:spcPts val="1001"/>
              </a:spcBef>
              <a:buNone/>
              <a:tabLst>
                <a:tab pos="0" algn="l"/>
              </a:tabLst>
            </a:pPr>
            <a:endParaRPr lang="en-US" sz="1400" b="0" strike="noStrike" spc="-1" dirty="0">
              <a:latin typeface="ui-sans-serif"/>
            </a:endParaRPr>
          </a:p>
        </p:txBody>
      </p:sp>
    </p:spTree>
    <p:extLst>
      <p:ext uri="{BB962C8B-B14F-4D97-AF65-F5344CB8AC3E}">
        <p14:creationId xmlns:p14="http://schemas.microsoft.com/office/powerpoint/2010/main" val="49534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0"/>
                                        <p:tgtEl>
                                          <p:spTgt spid="128">
                                            <p:txEl>
                                              <p:pRg st="0" end="0"/>
                                            </p:txEl>
                                          </p:spTgt>
                                        </p:tgtEl>
                                      </p:cBhvr>
                                    </p:animEffect>
                                    <p:anim calcmode="lin" valueType="num">
                                      <p:cBhvr>
                                        <p:cTn id="8" dur="1000" fill="hold"/>
                                        <p:tgtEl>
                                          <p:spTgt spid="12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8">
                                            <p:txEl>
                                              <p:pRg st="1" end="1"/>
                                            </p:txEl>
                                          </p:spTgt>
                                        </p:tgtEl>
                                        <p:attrNameLst>
                                          <p:attrName>style.visibility</p:attrName>
                                        </p:attrNameLst>
                                      </p:cBhvr>
                                      <p:to>
                                        <p:strVal val="visible"/>
                                      </p:to>
                                    </p:set>
                                    <p:animEffect transition="in" filter="fade">
                                      <p:cBhvr>
                                        <p:cTn id="14" dur="1000"/>
                                        <p:tgtEl>
                                          <p:spTgt spid="128">
                                            <p:txEl>
                                              <p:pRg st="1" end="1"/>
                                            </p:txEl>
                                          </p:spTgt>
                                        </p:tgtEl>
                                      </p:cBhvr>
                                    </p:animEffect>
                                    <p:anim calcmode="lin" valueType="num">
                                      <p:cBhvr>
                                        <p:cTn id="15" dur="1000" fill="hold"/>
                                        <p:tgtEl>
                                          <p:spTgt spid="12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8">
                                            <p:txEl>
                                              <p:pRg st="2" end="2"/>
                                            </p:txEl>
                                          </p:spTgt>
                                        </p:tgtEl>
                                        <p:attrNameLst>
                                          <p:attrName>style.visibility</p:attrName>
                                        </p:attrNameLst>
                                      </p:cBhvr>
                                      <p:to>
                                        <p:strVal val="visible"/>
                                      </p:to>
                                    </p:set>
                                    <p:animEffect transition="in" filter="fade">
                                      <p:cBhvr>
                                        <p:cTn id="21" dur="1000"/>
                                        <p:tgtEl>
                                          <p:spTgt spid="128">
                                            <p:txEl>
                                              <p:pRg st="2" end="2"/>
                                            </p:txEl>
                                          </p:spTgt>
                                        </p:tgtEl>
                                      </p:cBhvr>
                                    </p:animEffect>
                                    <p:anim calcmode="lin" valueType="num">
                                      <p:cBhvr>
                                        <p:cTn id="22" dur="1000" fill="hold"/>
                                        <p:tgtEl>
                                          <p:spTgt spid="12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8">
                                            <p:txEl>
                                              <p:pRg st="3" end="3"/>
                                            </p:txEl>
                                          </p:spTgt>
                                        </p:tgtEl>
                                        <p:attrNameLst>
                                          <p:attrName>style.visibility</p:attrName>
                                        </p:attrNameLst>
                                      </p:cBhvr>
                                      <p:to>
                                        <p:strVal val="visible"/>
                                      </p:to>
                                    </p:set>
                                    <p:animEffect transition="in" filter="fade">
                                      <p:cBhvr>
                                        <p:cTn id="28" dur="1000"/>
                                        <p:tgtEl>
                                          <p:spTgt spid="128">
                                            <p:txEl>
                                              <p:pRg st="3" end="3"/>
                                            </p:txEl>
                                          </p:spTgt>
                                        </p:tgtEl>
                                      </p:cBhvr>
                                    </p:animEffect>
                                    <p:anim calcmode="lin" valueType="num">
                                      <p:cBhvr>
                                        <p:cTn id="29" dur="1000" fill="hold"/>
                                        <p:tgtEl>
                                          <p:spTgt spid="12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8">
                                            <p:txEl>
                                              <p:pRg st="4" end="4"/>
                                            </p:txEl>
                                          </p:spTgt>
                                        </p:tgtEl>
                                        <p:attrNameLst>
                                          <p:attrName>style.visibility</p:attrName>
                                        </p:attrNameLst>
                                      </p:cBhvr>
                                      <p:to>
                                        <p:strVal val="visible"/>
                                      </p:to>
                                    </p:set>
                                    <p:animEffect transition="in" filter="fade">
                                      <p:cBhvr>
                                        <p:cTn id="35" dur="1000"/>
                                        <p:tgtEl>
                                          <p:spTgt spid="128">
                                            <p:txEl>
                                              <p:pRg st="4" end="4"/>
                                            </p:txEl>
                                          </p:spTgt>
                                        </p:tgtEl>
                                      </p:cBhvr>
                                    </p:animEffect>
                                    <p:anim calcmode="lin" valueType="num">
                                      <p:cBhvr>
                                        <p:cTn id="36" dur="1000" fill="hold"/>
                                        <p:tgtEl>
                                          <p:spTgt spid="12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8">
                                            <p:txEl>
                                              <p:pRg st="5" end="5"/>
                                            </p:txEl>
                                          </p:spTgt>
                                        </p:tgtEl>
                                        <p:attrNameLst>
                                          <p:attrName>style.visibility</p:attrName>
                                        </p:attrNameLst>
                                      </p:cBhvr>
                                      <p:to>
                                        <p:strVal val="visible"/>
                                      </p:to>
                                    </p:set>
                                    <p:animEffect transition="in" filter="fade">
                                      <p:cBhvr>
                                        <p:cTn id="42" dur="1000"/>
                                        <p:tgtEl>
                                          <p:spTgt spid="128">
                                            <p:txEl>
                                              <p:pRg st="5" end="5"/>
                                            </p:txEl>
                                          </p:spTgt>
                                        </p:tgtEl>
                                      </p:cBhvr>
                                    </p:animEffect>
                                    <p:anim calcmode="lin" valueType="num">
                                      <p:cBhvr>
                                        <p:cTn id="43" dur="1000" fill="hold"/>
                                        <p:tgtEl>
                                          <p:spTgt spid="12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2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8">
                                            <p:txEl>
                                              <p:pRg st="6" end="6"/>
                                            </p:txEl>
                                          </p:spTgt>
                                        </p:tgtEl>
                                        <p:attrNameLst>
                                          <p:attrName>style.visibility</p:attrName>
                                        </p:attrNameLst>
                                      </p:cBhvr>
                                      <p:to>
                                        <p:strVal val="visible"/>
                                      </p:to>
                                    </p:set>
                                    <p:animEffect transition="in" filter="fade">
                                      <p:cBhvr>
                                        <p:cTn id="49" dur="1000"/>
                                        <p:tgtEl>
                                          <p:spTgt spid="128">
                                            <p:txEl>
                                              <p:pRg st="6" end="6"/>
                                            </p:txEl>
                                          </p:spTgt>
                                        </p:tgtEl>
                                      </p:cBhvr>
                                    </p:animEffect>
                                    <p:anim calcmode="lin" valueType="num">
                                      <p:cBhvr>
                                        <p:cTn id="50" dur="1000" fill="hold"/>
                                        <p:tgtEl>
                                          <p:spTgt spid="12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2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8">
                                            <p:txEl>
                                              <p:pRg st="7" end="7"/>
                                            </p:txEl>
                                          </p:spTgt>
                                        </p:tgtEl>
                                        <p:attrNameLst>
                                          <p:attrName>style.visibility</p:attrName>
                                        </p:attrNameLst>
                                      </p:cBhvr>
                                      <p:to>
                                        <p:strVal val="visible"/>
                                      </p:to>
                                    </p:set>
                                    <p:animEffect transition="in" filter="fade">
                                      <p:cBhvr>
                                        <p:cTn id="56" dur="1000"/>
                                        <p:tgtEl>
                                          <p:spTgt spid="128">
                                            <p:txEl>
                                              <p:pRg st="7" end="7"/>
                                            </p:txEl>
                                          </p:spTgt>
                                        </p:tgtEl>
                                      </p:cBhvr>
                                    </p:animEffect>
                                    <p:anim calcmode="lin" valueType="num">
                                      <p:cBhvr>
                                        <p:cTn id="57" dur="1000" fill="hold"/>
                                        <p:tgtEl>
                                          <p:spTgt spid="128">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2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28">
                                            <p:txEl>
                                              <p:pRg st="8" end="8"/>
                                            </p:txEl>
                                          </p:spTgt>
                                        </p:tgtEl>
                                        <p:attrNameLst>
                                          <p:attrName>style.visibility</p:attrName>
                                        </p:attrNameLst>
                                      </p:cBhvr>
                                      <p:to>
                                        <p:strVal val="visible"/>
                                      </p:to>
                                    </p:set>
                                    <p:animEffect transition="in" filter="fade">
                                      <p:cBhvr>
                                        <p:cTn id="63" dur="1000"/>
                                        <p:tgtEl>
                                          <p:spTgt spid="128">
                                            <p:txEl>
                                              <p:pRg st="8" end="8"/>
                                            </p:txEl>
                                          </p:spTgt>
                                        </p:tgtEl>
                                      </p:cBhvr>
                                    </p:animEffect>
                                    <p:anim calcmode="lin" valueType="num">
                                      <p:cBhvr>
                                        <p:cTn id="64" dur="1000" fill="hold"/>
                                        <p:tgtEl>
                                          <p:spTgt spid="128">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2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28">
                                            <p:txEl>
                                              <p:pRg st="9" end="9"/>
                                            </p:txEl>
                                          </p:spTgt>
                                        </p:tgtEl>
                                        <p:attrNameLst>
                                          <p:attrName>style.visibility</p:attrName>
                                        </p:attrNameLst>
                                      </p:cBhvr>
                                      <p:to>
                                        <p:strVal val="visible"/>
                                      </p:to>
                                    </p:set>
                                    <p:animEffect transition="in" filter="fade">
                                      <p:cBhvr>
                                        <p:cTn id="70" dur="1000"/>
                                        <p:tgtEl>
                                          <p:spTgt spid="128">
                                            <p:txEl>
                                              <p:pRg st="9" end="9"/>
                                            </p:txEl>
                                          </p:spTgt>
                                        </p:tgtEl>
                                      </p:cBhvr>
                                    </p:animEffect>
                                    <p:anim calcmode="lin" valueType="num">
                                      <p:cBhvr>
                                        <p:cTn id="71" dur="1000" fill="hold"/>
                                        <p:tgtEl>
                                          <p:spTgt spid="128">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2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28">
                                            <p:txEl>
                                              <p:pRg st="10" end="10"/>
                                            </p:txEl>
                                          </p:spTgt>
                                        </p:tgtEl>
                                        <p:attrNameLst>
                                          <p:attrName>style.visibility</p:attrName>
                                        </p:attrNameLst>
                                      </p:cBhvr>
                                      <p:to>
                                        <p:strVal val="visible"/>
                                      </p:to>
                                    </p:set>
                                    <p:animEffect transition="in" filter="fade">
                                      <p:cBhvr>
                                        <p:cTn id="77" dur="1000"/>
                                        <p:tgtEl>
                                          <p:spTgt spid="128">
                                            <p:txEl>
                                              <p:pRg st="10" end="10"/>
                                            </p:txEl>
                                          </p:spTgt>
                                        </p:tgtEl>
                                      </p:cBhvr>
                                    </p:animEffect>
                                    <p:anim calcmode="lin" valueType="num">
                                      <p:cBhvr>
                                        <p:cTn id="78" dur="1000" fill="hold"/>
                                        <p:tgtEl>
                                          <p:spTgt spid="128">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12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28">
                                            <p:txEl>
                                              <p:pRg st="11" end="11"/>
                                            </p:txEl>
                                          </p:spTgt>
                                        </p:tgtEl>
                                        <p:attrNameLst>
                                          <p:attrName>style.visibility</p:attrName>
                                        </p:attrNameLst>
                                      </p:cBhvr>
                                      <p:to>
                                        <p:strVal val="visible"/>
                                      </p:to>
                                    </p:set>
                                    <p:animEffect transition="in" filter="fade">
                                      <p:cBhvr>
                                        <p:cTn id="84" dur="1000"/>
                                        <p:tgtEl>
                                          <p:spTgt spid="128">
                                            <p:txEl>
                                              <p:pRg st="11" end="11"/>
                                            </p:txEl>
                                          </p:spTgt>
                                        </p:tgtEl>
                                      </p:cBhvr>
                                    </p:animEffect>
                                    <p:anim calcmode="lin" valueType="num">
                                      <p:cBhvr>
                                        <p:cTn id="85" dur="1000" fill="hold"/>
                                        <p:tgtEl>
                                          <p:spTgt spid="128">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12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28">
                                            <p:txEl>
                                              <p:pRg st="13" end="13"/>
                                            </p:txEl>
                                          </p:spTgt>
                                        </p:tgtEl>
                                        <p:attrNameLst>
                                          <p:attrName>style.visibility</p:attrName>
                                        </p:attrNameLst>
                                      </p:cBhvr>
                                      <p:to>
                                        <p:strVal val="visible"/>
                                      </p:to>
                                    </p:set>
                                    <p:animEffect transition="in" filter="fade">
                                      <p:cBhvr>
                                        <p:cTn id="91" dur="1000"/>
                                        <p:tgtEl>
                                          <p:spTgt spid="128">
                                            <p:txEl>
                                              <p:pRg st="13" end="13"/>
                                            </p:txEl>
                                          </p:spTgt>
                                        </p:tgtEl>
                                      </p:cBhvr>
                                    </p:animEffect>
                                    <p:anim calcmode="lin" valueType="num">
                                      <p:cBhvr>
                                        <p:cTn id="92" dur="1000" fill="hold"/>
                                        <p:tgtEl>
                                          <p:spTgt spid="128">
                                            <p:txEl>
                                              <p:pRg st="13" end="13"/>
                                            </p:txEl>
                                          </p:spTgt>
                                        </p:tgtEl>
                                        <p:attrNameLst>
                                          <p:attrName>ppt_x</p:attrName>
                                        </p:attrNameLst>
                                      </p:cBhvr>
                                      <p:tavLst>
                                        <p:tav tm="0">
                                          <p:val>
                                            <p:strVal val="#ppt_x"/>
                                          </p:val>
                                        </p:tav>
                                        <p:tav tm="100000">
                                          <p:val>
                                            <p:strVal val="#ppt_x"/>
                                          </p:val>
                                        </p:tav>
                                      </p:tavLst>
                                    </p:anim>
                                    <p:anim calcmode="lin" valueType="num">
                                      <p:cBhvr>
                                        <p:cTn id="93" dur="1000" fill="hold"/>
                                        <p:tgtEl>
                                          <p:spTgt spid="128">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28">
                                            <p:txEl>
                                              <p:pRg st="14" end="14"/>
                                            </p:txEl>
                                          </p:spTgt>
                                        </p:tgtEl>
                                        <p:attrNameLst>
                                          <p:attrName>style.visibility</p:attrName>
                                        </p:attrNameLst>
                                      </p:cBhvr>
                                      <p:to>
                                        <p:strVal val="visible"/>
                                      </p:to>
                                    </p:set>
                                    <p:animEffect transition="in" filter="fade">
                                      <p:cBhvr>
                                        <p:cTn id="98" dur="1000"/>
                                        <p:tgtEl>
                                          <p:spTgt spid="128">
                                            <p:txEl>
                                              <p:pRg st="14" end="14"/>
                                            </p:txEl>
                                          </p:spTgt>
                                        </p:tgtEl>
                                      </p:cBhvr>
                                    </p:animEffect>
                                    <p:anim calcmode="lin" valueType="num">
                                      <p:cBhvr>
                                        <p:cTn id="99" dur="1000" fill="hold"/>
                                        <p:tgtEl>
                                          <p:spTgt spid="128">
                                            <p:txEl>
                                              <p:pRg st="14" end="14"/>
                                            </p:txEl>
                                          </p:spTgt>
                                        </p:tgtEl>
                                        <p:attrNameLst>
                                          <p:attrName>ppt_x</p:attrName>
                                        </p:attrNameLst>
                                      </p:cBhvr>
                                      <p:tavLst>
                                        <p:tav tm="0">
                                          <p:val>
                                            <p:strVal val="#ppt_x"/>
                                          </p:val>
                                        </p:tav>
                                        <p:tav tm="100000">
                                          <p:val>
                                            <p:strVal val="#ppt_x"/>
                                          </p:val>
                                        </p:tav>
                                      </p:tavLst>
                                    </p:anim>
                                    <p:anim calcmode="lin" valueType="num">
                                      <p:cBhvr>
                                        <p:cTn id="100" dur="1000" fill="hold"/>
                                        <p:tgtEl>
                                          <p:spTgt spid="128">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A471-65E8-43BE-4BCC-4AD0D8AA59C4}"/>
              </a:ext>
            </a:extLst>
          </p:cNvPr>
          <p:cNvSpPr>
            <a:spLocks noGrp="1"/>
          </p:cNvSpPr>
          <p:nvPr>
            <p:ph type="ctrTitle"/>
          </p:nvPr>
        </p:nvSpPr>
        <p:spPr/>
        <p:txBody>
          <a:bodyPr>
            <a:normAutofit/>
          </a:bodyPr>
          <a:lstStyle/>
          <a:p>
            <a:r>
              <a:rPr lang="en-US" sz="4000" b="1" dirty="0">
                <a:latin typeface="Trebuchet MS" panose="020B0603020202020204" pitchFamily="34" charset="0"/>
              </a:rPr>
              <a:t>FUNCTIONS IN JAVASCRIPT</a:t>
            </a:r>
            <a:endParaRPr lang="en-KE" sz="4000" b="1" dirty="0">
              <a:latin typeface="Trebuchet MS" panose="020B0603020202020204" pitchFamily="34" charset="0"/>
            </a:endParaRPr>
          </a:p>
        </p:txBody>
      </p:sp>
    </p:spTree>
    <p:extLst>
      <p:ext uri="{BB962C8B-B14F-4D97-AF65-F5344CB8AC3E}">
        <p14:creationId xmlns:p14="http://schemas.microsoft.com/office/powerpoint/2010/main" val="156979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8603-3B55-F7CA-11A8-4256C29417AA}"/>
              </a:ext>
            </a:extLst>
          </p:cNvPr>
          <p:cNvSpPr>
            <a:spLocks noGrp="1"/>
          </p:cNvSpPr>
          <p:nvPr>
            <p:ph type="title"/>
          </p:nvPr>
        </p:nvSpPr>
        <p:spPr/>
        <p:txBody>
          <a:bodyPr/>
          <a:lstStyle/>
          <a:p>
            <a:r>
              <a:rPr lang="en-US" b="1" i="0" dirty="0">
                <a:effectLst/>
                <a:latin typeface="ui-sans-serif"/>
              </a:rPr>
              <a:t>Functions in JavaScript</a:t>
            </a:r>
            <a:br>
              <a:rPr lang="en-US" b="1" i="0" dirty="0">
                <a:solidFill>
                  <a:srgbClr val="000000"/>
                </a:solidFill>
                <a:effectLst/>
                <a:latin typeface="ui-sans-serif"/>
              </a:rPr>
            </a:br>
            <a:endParaRPr lang="en-KE" dirty="0"/>
          </a:p>
        </p:txBody>
      </p:sp>
      <p:sp>
        <p:nvSpPr>
          <p:cNvPr id="3" name="Content Placeholder 2">
            <a:extLst>
              <a:ext uri="{FF2B5EF4-FFF2-40B4-BE49-F238E27FC236}">
                <a16:creationId xmlns:a16="http://schemas.microsoft.com/office/drawing/2014/main" id="{7491BBD9-8BB2-0535-99C7-AD7389E5FB12}"/>
              </a:ext>
            </a:extLst>
          </p:cNvPr>
          <p:cNvSpPr>
            <a:spLocks noGrp="1"/>
          </p:cNvSpPr>
          <p:nvPr>
            <p:ph idx="1"/>
          </p:nvPr>
        </p:nvSpPr>
        <p:spPr/>
        <p:txBody>
          <a:bodyPr/>
          <a:lstStyle/>
          <a:p>
            <a:pPr marL="0" indent="0" algn="l">
              <a:buNone/>
            </a:pPr>
            <a:r>
              <a:rPr lang="en-US" b="0" i="0" dirty="0">
                <a:solidFill>
                  <a:srgbClr val="000000"/>
                </a:solidFill>
                <a:effectLst/>
                <a:latin typeface="ui-sans-serif"/>
              </a:rPr>
              <a:t>Like other programming languages, JavaScript also supports the use of functions.</a:t>
            </a:r>
          </a:p>
          <a:p>
            <a:pPr marL="0" indent="0" algn="l">
              <a:buNone/>
            </a:pPr>
            <a:r>
              <a:rPr lang="en-US" dirty="0">
                <a:solidFill>
                  <a:srgbClr val="000000"/>
                </a:solidFill>
                <a:latin typeface="ui-sans-serif"/>
              </a:rPr>
              <a:t>J</a:t>
            </a:r>
            <a:r>
              <a:rPr lang="en-US" b="0" i="0" dirty="0">
                <a:solidFill>
                  <a:srgbClr val="000000"/>
                </a:solidFill>
                <a:effectLst/>
                <a:latin typeface="ui-sans-serif"/>
              </a:rPr>
              <a:t>avaScript function is a set of statements or instructions combined together to perform a particular task.</a:t>
            </a:r>
          </a:p>
          <a:p>
            <a:pPr marL="0" indent="0">
              <a:buNone/>
            </a:pPr>
            <a:r>
              <a:rPr lang="en-US" b="0" i="0" dirty="0">
                <a:solidFill>
                  <a:srgbClr val="000000"/>
                </a:solidFill>
                <a:effectLst/>
                <a:latin typeface="ui-sans-serif"/>
              </a:rPr>
              <a:t>We can create functions in JavaScript using the keyword function. The basic syntax to create a function in JavaScript is shown below</a:t>
            </a:r>
            <a:endParaRPr lang="en-KE" dirty="0"/>
          </a:p>
        </p:txBody>
      </p:sp>
    </p:spTree>
    <p:extLst>
      <p:ext uri="{BB962C8B-B14F-4D97-AF65-F5344CB8AC3E}">
        <p14:creationId xmlns:p14="http://schemas.microsoft.com/office/powerpoint/2010/main" val="2187509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FFB1-3474-BD3B-A182-466481F79102}"/>
              </a:ext>
            </a:extLst>
          </p:cNvPr>
          <p:cNvSpPr>
            <a:spLocks noGrp="1"/>
          </p:cNvSpPr>
          <p:nvPr>
            <p:ph type="title"/>
          </p:nvPr>
        </p:nvSpPr>
        <p:spPr/>
        <p:txBody>
          <a:bodyPr/>
          <a:lstStyle/>
          <a:p>
            <a:r>
              <a:rPr lang="en-US" b="1" i="0" dirty="0">
                <a:effectLst/>
                <a:latin typeface="ui-sans-serif"/>
              </a:rPr>
              <a:t>Syntax</a:t>
            </a:r>
            <a:r>
              <a:rPr lang="en-US" b="0" i="0" dirty="0">
                <a:effectLst/>
                <a:latin typeface="ui-sans-serif"/>
              </a:rPr>
              <a:t>:</a:t>
            </a:r>
            <a:br>
              <a:rPr lang="en-US" b="0" i="0" dirty="0">
                <a:solidFill>
                  <a:srgbClr val="000000"/>
                </a:solidFill>
                <a:effectLst/>
                <a:latin typeface="ui-sans-serif"/>
              </a:rPr>
            </a:br>
            <a:endParaRPr lang="en-KE" dirty="0"/>
          </a:p>
        </p:txBody>
      </p:sp>
      <p:sp>
        <p:nvSpPr>
          <p:cNvPr id="3" name="Content Placeholder 2">
            <a:extLst>
              <a:ext uri="{FF2B5EF4-FFF2-40B4-BE49-F238E27FC236}">
                <a16:creationId xmlns:a16="http://schemas.microsoft.com/office/drawing/2014/main" id="{9AF14A29-D983-6C9A-486E-053FF99ABD16}"/>
              </a:ext>
            </a:extLst>
          </p:cNvPr>
          <p:cNvSpPr>
            <a:spLocks noGrp="1"/>
          </p:cNvSpPr>
          <p:nvPr>
            <p:ph idx="1"/>
          </p:nvPr>
        </p:nvSpPr>
        <p:spPr>
          <a:xfrm>
            <a:off x="677334" y="2160589"/>
            <a:ext cx="8596668" cy="4240211"/>
          </a:xfrm>
        </p:spPr>
        <p:txBody>
          <a:bodyPr>
            <a:normAutofit fontScale="92500"/>
          </a:bodyPr>
          <a:lstStyle/>
          <a:p>
            <a:pPr marL="0" indent="0" algn="l">
              <a:lnSpc>
                <a:spcPct val="150000"/>
              </a:lnSpc>
              <a:buNone/>
            </a:pPr>
            <a:r>
              <a:rPr lang="en-US" b="0" i="0" dirty="0">
                <a:solidFill>
                  <a:srgbClr val="000000"/>
                </a:solidFill>
                <a:effectLst/>
                <a:latin typeface="ui-sans-serif"/>
              </a:rPr>
              <a:t>function </a:t>
            </a:r>
            <a:r>
              <a:rPr lang="en-US" b="0" i="0" dirty="0" err="1">
                <a:solidFill>
                  <a:srgbClr val="000000"/>
                </a:solidFill>
                <a:effectLst/>
                <a:latin typeface="ui-sans-serif"/>
              </a:rPr>
              <a:t>functionName</a:t>
            </a:r>
            <a:r>
              <a:rPr lang="en-US" b="0" i="0" dirty="0">
                <a:solidFill>
                  <a:srgbClr val="000000"/>
                </a:solidFill>
                <a:effectLst/>
                <a:latin typeface="ui-sans-serif"/>
              </a:rPr>
              <a:t>(Parameter1, Parameter2, ..){</a:t>
            </a:r>
          </a:p>
          <a:p>
            <a:pPr marL="0" indent="0" algn="l">
              <a:lnSpc>
                <a:spcPct val="150000"/>
              </a:lnSpc>
              <a:buNone/>
            </a:pPr>
            <a:r>
              <a:rPr lang="en-US" b="0" i="0" dirty="0">
                <a:solidFill>
                  <a:srgbClr val="000000"/>
                </a:solidFill>
                <a:effectLst/>
                <a:latin typeface="ui-sans-serif"/>
              </a:rPr>
              <a:t>	// Function body</a:t>
            </a:r>
          </a:p>
          <a:p>
            <a:pPr marL="0" indent="0" algn="l">
              <a:lnSpc>
                <a:spcPct val="150000"/>
              </a:lnSpc>
              <a:buNone/>
            </a:pPr>
            <a:r>
              <a:rPr lang="en-US" b="0" i="0" dirty="0">
                <a:solidFill>
                  <a:srgbClr val="000000"/>
                </a:solidFill>
                <a:effectLst/>
                <a:latin typeface="ui-sans-serif"/>
              </a:rPr>
              <a:t>}</a:t>
            </a:r>
          </a:p>
          <a:p>
            <a:pPr marL="0" indent="0" algn="l">
              <a:lnSpc>
                <a:spcPct val="150000"/>
              </a:lnSpc>
              <a:buNone/>
            </a:pPr>
            <a:r>
              <a:rPr lang="en-US" b="1" i="0" dirty="0">
                <a:solidFill>
                  <a:srgbClr val="000000"/>
                </a:solidFill>
                <a:effectLst/>
                <a:latin typeface="ui-sans-serif"/>
              </a:rPr>
              <a:t>Below are the rules for creating a function in JavaScript:</a:t>
            </a:r>
          </a:p>
          <a:p>
            <a:pPr algn="l">
              <a:lnSpc>
                <a:spcPct val="150000"/>
              </a:lnSpc>
              <a:buFont typeface="Wingdings" panose="05000000000000000000" pitchFamily="2" charset="2"/>
              <a:buChar char="v"/>
            </a:pPr>
            <a:r>
              <a:rPr lang="en-US" b="0" i="0" dirty="0">
                <a:solidFill>
                  <a:srgbClr val="000000"/>
                </a:solidFill>
                <a:effectLst/>
                <a:latin typeface="ui-sans-serif"/>
              </a:rPr>
              <a:t>Every function should begin with the keyword </a:t>
            </a:r>
            <a:r>
              <a:rPr lang="en-US" b="0" i="1" dirty="0">
                <a:solidFill>
                  <a:srgbClr val="000000"/>
                </a:solidFill>
                <a:effectLst/>
                <a:latin typeface="ui-sans-serif"/>
              </a:rPr>
              <a:t>function followed</a:t>
            </a:r>
            <a:r>
              <a:rPr lang="en-US" b="0" i="0" dirty="0">
                <a:solidFill>
                  <a:srgbClr val="000000"/>
                </a:solidFill>
                <a:effectLst/>
                <a:latin typeface="ui-sans-serif"/>
              </a:rPr>
              <a:t> by,</a:t>
            </a:r>
          </a:p>
          <a:p>
            <a:pPr algn="l">
              <a:lnSpc>
                <a:spcPct val="150000"/>
              </a:lnSpc>
              <a:buFont typeface="Wingdings" panose="05000000000000000000" pitchFamily="2" charset="2"/>
              <a:buChar char="v"/>
            </a:pPr>
            <a:r>
              <a:rPr lang="en-US" b="0" i="0" dirty="0">
                <a:solidFill>
                  <a:srgbClr val="000000"/>
                </a:solidFill>
                <a:effectLst/>
                <a:latin typeface="ui-sans-serif"/>
              </a:rPr>
              <a:t>A user-defined function name that should be unique,</a:t>
            </a:r>
          </a:p>
          <a:p>
            <a:pPr algn="l">
              <a:lnSpc>
                <a:spcPct val="150000"/>
              </a:lnSpc>
              <a:buFont typeface="Wingdings" panose="05000000000000000000" pitchFamily="2" charset="2"/>
              <a:buChar char="v"/>
            </a:pPr>
            <a:r>
              <a:rPr lang="en-US" b="0" i="0" dirty="0">
                <a:solidFill>
                  <a:srgbClr val="000000"/>
                </a:solidFill>
                <a:effectLst/>
                <a:latin typeface="ui-sans-serif"/>
              </a:rPr>
              <a:t>A list of parameters is enclosed within parentheses and separated by commas,</a:t>
            </a:r>
          </a:p>
          <a:p>
            <a:pPr algn="l">
              <a:lnSpc>
                <a:spcPct val="150000"/>
              </a:lnSpc>
              <a:buFont typeface="Wingdings" panose="05000000000000000000" pitchFamily="2" charset="2"/>
              <a:buChar char="v"/>
            </a:pPr>
            <a:r>
              <a:rPr lang="en-US" b="0" i="0" dirty="0">
                <a:solidFill>
                  <a:srgbClr val="000000"/>
                </a:solidFill>
                <a:effectLst/>
                <a:latin typeface="ui-sans-serif"/>
              </a:rPr>
              <a:t>A list of statements composing the body of the function enclosed within curly braces {}.</a:t>
            </a:r>
          </a:p>
          <a:p>
            <a:pPr marL="0" indent="0">
              <a:buNone/>
            </a:pPr>
            <a:endParaRPr lang="en-KE" dirty="0"/>
          </a:p>
        </p:txBody>
      </p:sp>
    </p:spTree>
    <p:extLst>
      <p:ext uri="{BB962C8B-B14F-4D97-AF65-F5344CB8AC3E}">
        <p14:creationId xmlns:p14="http://schemas.microsoft.com/office/powerpoint/2010/main" val="1806127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594A-712C-4CD9-0514-5CCBCBE2DFC5}"/>
              </a:ext>
            </a:extLst>
          </p:cNvPr>
          <p:cNvSpPr>
            <a:spLocks noGrp="1"/>
          </p:cNvSpPr>
          <p:nvPr>
            <p:ph type="title"/>
          </p:nvPr>
        </p:nvSpPr>
        <p:spPr/>
        <p:txBody>
          <a:bodyPr/>
          <a:lstStyle/>
          <a:p>
            <a:r>
              <a:rPr lang="en-US" b="1" i="0" dirty="0">
                <a:effectLst/>
                <a:latin typeface="ui-sans-serif"/>
              </a:rPr>
              <a:t>Calling a function.</a:t>
            </a:r>
            <a:br>
              <a:rPr lang="en-US" b="0" i="0" dirty="0">
                <a:solidFill>
                  <a:srgbClr val="000000"/>
                </a:solidFill>
                <a:effectLst/>
                <a:latin typeface="ui-sans-serif"/>
              </a:rPr>
            </a:br>
            <a:endParaRPr lang="en-KE" dirty="0"/>
          </a:p>
        </p:txBody>
      </p:sp>
      <p:sp>
        <p:nvSpPr>
          <p:cNvPr id="3" name="Content Placeholder 2">
            <a:extLst>
              <a:ext uri="{FF2B5EF4-FFF2-40B4-BE49-F238E27FC236}">
                <a16:creationId xmlns:a16="http://schemas.microsoft.com/office/drawing/2014/main" id="{2DC27AEE-286C-19C8-7332-C1A78C4F869D}"/>
              </a:ext>
            </a:extLst>
          </p:cNvPr>
          <p:cNvSpPr>
            <a:spLocks noGrp="1"/>
          </p:cNvSpPr>
          <p:nvPr>
            <p:ph idx="1"/>
          </p:nvPr>
        </p:nvSpPr>
        <p:spPr/>
        <p:txBody>
          <a:bodyPr/>
          <a:lstStyle/>
          <a:p>
            <a:pPr marL="0" indent="0" algn="l">
              <a:buNone/>
            </a:pPr>
            <a:r>
              <a:rPr lang="en-US" b="0" i="0" dirty="0">
                <a:solidFill>
                  <a:srgbClr val="000000"/>
                </a:solidFill>
                <a:effectLst/>
                <a:latin typeface="ui-sans-serif"/>
              </a:rPr>
              <a:t>A function cannot be executed before it is called. </a:t>
            </a:r>
            <a:r>
              <a:rPr lang="en-US" b="1" i="1" dirty="0">
                <a:solidFill>
                  <a:srgbClr val="0000FF"/>
                </a:solidFill>
                <a:effectLst/>
                <a:latin typeface="ui-sans-serif"/>
              </a:rPr>
              <a:t>A function call</a:t>
            </a:r>
            <a:r>
              <a:rPr lang="en-US" b="0" i="0" dirty="0">
                <a:solidFill>
                  <a:srgbClr val="000000"/>
                </a:solidFill>
                <a:effectLst/>
                <a:latin typeface="ui-sans-serif"/>
              </a:rPr>
              <a:t> is simply telling the function to execute the block of codes inside its </a:t>
            </a:r>
            <a:r>
              <a:rPr lang="en-US" b="1" i="1" dirty="0">
                <a:solidFill>
                  <a:srgbClr val="000000"/>
                </a:solidFill>
                <a:effectLst/>
                <a:latin typeface="ui-sans-serif"/>
              </a:rPr>
              <a:t>curly braces {}</a:t>
            </a:r>
            <a:endParaRPr lang="en-US" b="0" i="0" dirty="0">
              <a:solidFill>
                <a:srgbClr val="000000"/>
              </a:solidFill>
              <a:effectLst/>
              <a:latin typeface="ui-sans-serif"/>
            </a:endParaRPr>
          </a:p>
          <a:p>
            <a:pPr marL="0" indent="0" algn="l">
              <a:buNone/>
            </a:pPr>
            <a:endParaRPr lang="en-US" b="0" i="0" dirty="0">
              <a:solidFill>
                <a:srgbClr val="000000"/>
              </a:solidFill>
              <a:effectLst/>
              <a:latin typeface="ui-sans-serif"/>
            </a:endParaRPr>
          </a:p>
          <a:p>
            <a:pPr marL="0" indent="0" algn="l">
              <a:buNone/>
            </a:pPr>
            <a:r>
              <a:rPr lang="en-US" b="1" i="0" dirty="0">
                <a:solidFill>
                  <a:srgbClr val="000000"/>
                </a:solidFill>
                <a:effectLst/>
                <a:latin typeface="ui-sans-serif"/>
              </a:rPr>
              <a:t>Example</a:t>
            </a:r>
          </a:p>
          <a:p>
            <a:pPr marL="0" indent="0" algn="l">
              <a:buNone/>
            </a:pPr>
            <a:r>
              <a:rPr lang="en-US" b="0" i="0" dirty="0">
                <a:solidFill>
                  <a:srgbClr val="000000"/>
                </a:solidFill>
                <a:effectLst/>
                <a:latin typeface="ui-sans-serif"/>
              </a:rPr>
              <a:t>function </a:t>
            </a:r>
            <a:r>
              <a:rPr lang="en-US" b="0" i="0" dirty="0" err="1">
                <a:solidFill>
                  <a:srgbClr val="000000"/>
                </a:solidFill>
                <a:effectLst/>
                <a:latin typeface="ui-sans-serif"/>
              </a:rPr>
              <a:t>functionName</a:t>
            </a:r>
            <a:r>
              <a:rPr lang="en-US" b="0" i="0" dirty="0">
                <a:solidFill>
                  <a:srgbClr val="000000"/>
                </a:solidFill>
                <a:effectLst/>
                <a:latin typeface="ui-sans-serif"/>
              </a:rPr>
              <a:t>(Parameter1, Parameter2, ..){</a:t>
            </a:r>
          </a:p>
          <a:p>
            <a:pPr marL="0" indent="0" algn="l">
              <a:buNone/>
            </a:pPr>
            <a:r>
              <a:rPr lang="en-US" b="0" i="0" dirty="0">
                <a:solidFill>
                  <a:srgbClr val="000000"/>
                </a:solidFill>
                <a:effectLst/>
                <a:latin typeface="ui-sans-serif"/>
              </a:rPr>
              <a:t>// Function body</a:t>
            </a:r>
          </a:p>
          <a:p>
            <a:pPr marL="0" indent="0" algn="l">
              <a:buNone/>
            </a:pPr>
            <a:r>
              <a:rPr lang="en-US" b="0" i="0" dirty="0">
                <a:solidFill>
                  <a:srgbClr val="000000"/>
                </a:solidFill>
                <a:effectLst/>
                <a:latin typeface="ui-sans-serif"/>
              </a:rPr>
              <a:t>}</a:t>
            </a:r>
          </a:p>
          <a:p>
            <a:pPr marL="0" indent="0" algn="l">
              <a:buNone/>
            </a:pPr>
            <a:r>
              <a:rPr lang="en-US" b="0" i="0" dirty="0" err="1">
                <a:solidFill>
                  <a:srgbClr val="000000"/>
                </a:solidFill>
                <a:effectLst/>
                <a:latin typeface="ui-sans-serif"/>
              </a:rPr>
              <a:t>functionName</a:t>
            </a:r>
            <a:r>
              <a:rPr lang="en-US" b="0" i="0" dirty="0">
                <a:solidFill>
                  <a:srgbClr val="000000"/>
                </a:solidFill>
                <a:effectLst/>
                <a:latin typeface="ui-sans-serif"/>
              </a:rPr>
              <a:t>()  // calling the function</a:t>
            </a:r>
          </a:p>
          <a:p>
            <a:pPr marL="0" indent="0">
              <a:buNone/>
            </a:pPr>
            <a:endParaRPr lang="en-KE" dirty="0"/>
          </a:p>
        </p:txBody>
      </p:sp>
    </p:spTree>
    <p:extLst>
      <p:ext uri="{BB962C8B-B14F-4D97-AF65-F5344CB8AC3E}">
        <p14:creationId xmlns:p14="http://schemas.microsoft.com/office/powerpoint/2010/main" val="2908927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AF22D9-0606-62E9-B960-77CD480E9089}"/>
              </a:ext>
            </a:extLst>
          </p:cNvPr>
          <p:cNvSpPr>
            <a:spLocks noGrp="1"/>
          </p:cNvSpPr>
          <p:nvPr>
            <p:ph idx="1"/>
          </p:nvPr>
        </p:nvSpPr>
        <p:spPr>
          <a:xfrm>
            <a:off x="677334" y="343949"/>
            <a:ext cx="8596668" cy="5697413"/>
          </a:xfrm>
        </p:spPr>
        <p:txBody>
          <a:bodyPr>
            <a:normAutofit fontScale="47500" lnSpcReduction="20000"/>
          </a:bodyPr>
          <a:lstStyle/>
          <a:p>
            <a:pPr marL="0" indent="0">
              <a:lnSpc>
                <a:spcPct val="120000"/>
              </a:lnSpc>
              <a:buNone/>
            </a:pPr>
            <a:r>
              <a:rPr lang="en-US" sz="2300" b="0" dirty="0">
                <a:solidFill>
                  <a:schemeClr val="tx1"/>
                </a:solidFill>
                <a:effectLst/>
                <a:latin typeface="ui-sans-serif"/>
              </a:rPr>
              <a:t>function </a:t>
            </a:r>
            <a:r>
              <a:rPr lang="en-US" sz="2300" b="0" dirty="0" err="1">
                <a:solidFill>
                  <a:schemeClr val="accent2"/>
                </a:solidFill>
                <a:effectLst/>
                <a:latin typeface="ui-sans-serif"/>
              </a:rPr>
              <a:t>displaySum</a:t>
            </a:r>
            <a:r>
              <a:rPr lang="en-US" sz="2300" b="0" dirty="0">
                <a:solidFill>
                  <a:schemeClr val="tx1"/>
                </a:solidFill>
                <a:effectLst/>
                <a:latin typeface="ui-sans-serif"/>
              </a:rPr>
              <a:t>(){</a:t>
            </a:r>
          </a:p>
          <a:p>
            <a:pPr marL="0" indent="0">
              <a:lnSpc>
                <a:spcPct val="120000"/>
              </a:lnSpc>
              <a:buNone/>
            </a:pPr>
            <a:r>
              <a:rPr lang="en-US" sz="2300" b="0" dirty="0">
                <a:solidFill>
                  <a:schemeClr val="tx1"/>
                </a:solidFill>
                <a:effectLst/>
                <a:latin typeface="ui-sans-serif"/>
              </a:rPr>
              <a:t>	let a = 20</a:t>
            </a:r>
          </a:p>
          <a:p>
            <a:pPr marL="0" indent="0">
              <a:lnSpc>
                <a:spcPct val="120000"/>
              </a:lnSpc>
              <a:buNone/>
            </a:pPr>
            <a:r>
              <a:rPr lang="en-US" sz="2300" b="0" dirty="0">
                <a:solidFill>
                  <a:schemeClr val="tx1"/>
                </a:solidFill>
                <a:effectLst/>
                <a:latin typeface="ui-sans-serif"/>
              </a:rPr>
              <a:t>	let b = 22 </a:t>
            </a:r>
          </a:p>
          <a:p>
            <a:pPr marL="0" indent="0">
              <a:lnSpc>
                <a:spcPct val="120000"/>
              </a:lnSpc>
              <a:buNone/>
            </a:pPr>
            <a:r>
              <a:rPr lang="en-US" sz="2300" b="0" dirty="0">
                <a:solidFill>
                  <a:schemeClr val="tx1"/>
                </a:solidFill>
                <a:effectLst/>
                <a:latin typeface="ui-sans-serif"/>
              </a:rPr>
              <a:t>	let sum = a + b</a:t>
            </a:r>
          </a:p>
          <a:p>
            <a:pPr marL="0" indent="0">
              <a:lnSpc>
                <a:spcPct val="120000"/>
              </a:lnSpc>
              <a:buNone/>
            </a:pPr>
            <a:r>
              <a:rPr lang="en-US" sz="2300" b="0" dirty="0">
                <a:solidFill>
                  <a:schemeClr val="tx1"/>
                </a:solidFill>
                <a:effectLst/>
                <a:latin typeface="ui-sans-serif"/>
              </a:rPr>
              <a:t>	console.log(sum)</a:t>
            </a:r>
          </a:p>
          <a:p>
            <a:pPr marL="0" indent="0">
              <a:lnSpc>
                <a:spcPct val="120000"/>
              </a:lnSpc>
              <a:buNone/>
            </a:pPr>
            <a:r>
              <a:rPr lang="en-US" sz="2300" b="0" dirty="0">
                <a:solidFill>
                  <a:schemeClr val="tx1"/>
                </a:solidFill>
                <a:effectLst/>
                <a:latin typeface="ui-sans-serif"/>
              </a:rPr>
              <a:t>}</a:t>
            </a:r>
          </a:p>
          <a:p>
            <a:pPr marL="0" indent="0">
              <a:buNone/>
            </a:pPr>
            <a:r>
              <a:rPr lang="en-US" sz="2300" b="0" dirty="0" err="1">
                <a:solidFill>
                  <a:schemeClr val="accent2"/>
                </a:solidFill>
                <a:effectLst/>
                <a:latin typeface="ui-sans-serif"/>
              </a:rPr>
              <a:t>displaySum</a:t>
            </a:r>
            <a:r>
              <a:rPr lang="en-US" sz="2300" b="0" dirty="0">
                <a:solidFill>
                  <a:schemeClr val="tx1"/>
                </a:solidFill>
                <a:effectLst/>
                <a:latin typeface="ui-sans-serif"/>
              </a:rPr>
              <a:t>()</a:t>
            </a:r>
          </a:p>
          <a:p>
            <a:pPr marL="0" indent="0">
              <a:buNone/>
            </a:pPr>
            <a:endParaRPr lang="en-US" sz="2300" b="0" dirty="0">
              <a:solidFill>
                <a:schemeClr val="tx1"/>
              </a:solidFill>
              <a:effectLst/>
              <a:latin typeface="ui-sans-serif"/>
            </a:endParaRPr>
          </a:p>
          <a:p>
            <a:pPr marL="0" indent="0">
              <a:lnSpc>
                <a:spcPct val="120000"/>
              </a:lnSpc>
              <a:buNone/>
            </a:pPr>
            <a:r>
              <a:rPr lang="en-US" sz="2300" b="0" dirty="0">
                <a:solidFill>
                  <a:schemeClr val="tx1"/>
                </a:solidFill>
                <a:effectLst/>
                <a:latin typeface="ui-sans-serif"/>
              </a:rPr>
              <a:t>function </a:t>
            </a:r>
            <a:r>
              <a:rPr lang="en-US" sz="2300" b="0" dirty="0">
                <a:solidFill>
                  <a:schemeClr val="accent2"/>
                </a:solidFill>
                <a:effectLst/>
                <a:latin typeface="ui-sans-serif"/>
              </a:rPr>
              <a:t>welcome</a:t>
            </a:r>
            <a:r>
              <a:rPr lang="en-US" sz="2300" b="0" dirty="0">
                <a:solidFill>
                  <a:schemeClr val="tx1"/>
                </a:solidFill>
                <a:effectLst/>
                <a:latin typeface="ui-sans-serif"/>
              </a:rPr>
              <a:t>(name) {</a:t>
            </a:r>
          </a:p>
          <a:p>
            <a:pPr marL="0" indent="0">
              <a:lnSpc>
                <a:spcPct val="120000"/>
              </a:lnSpc>
              <a:buNone/>
            </a:pPr>
            <a:r>
              <a:rPr lang="en-US" sz="2300" b="0" dirty="0">
                <a:solidFill>
                  <a:schemeClr val="tx1"/>
                </a:solidFill>
                <a:effectLst/>
                <a:latin typeface="ui-sans-serif"/>
              </a:rPr>
              <a:t>	console.log("Hey "+""+name+" "+"welcome to PLP");</a:t>
            </a:r>
          </a:p>
          <a:p>
            <a:pPr marL="0" indent="0">
              <a:lnSpc>
                <a:spcPct val="120000"/>
              </a:lnSpc>
              <a:buNone/>
            </a:pPr>
            <a:r>
              <a:rPr lang="en-US" sz="2300" b="0" dirty="0">
                <a:solidFill>
                  <a:schemeClr val="tx1"/>
                </a:solidFill>
                <a:effectLst/>
                <a:latin typeface="ui-sans-serif"/>
              </a:rPr>
              <a:t>}</a:t>
            </a:r>
          </a:p>
          <a:p>
            <a:pPr marL="0" indent="0">
              <a:lnSpc>
                <a:spcPct val="120000"/>
              </a:lnSpc>
              <a:buNone/>
            </a:pPr>
            <a:r>
              <a:rPr lang="en-US" sz="2300" b="0" dirty="0">
                <a:solidFill>
                  <a:schemeClr val="accent2"/>
                </a:solidFill>
                <a:effectLst/>
                <a:latin typeface="ui-sans-serif"/>
              </a:rPr>
              <a:t>welcome</a:t>
            </a:r>
            <a:r>
              <a:rPr lang="en-US" sz="2300" b="0" dirty="0">
                <a:solidFill>
                  <a:schemeClr val="tx1"/>
                </a:solidFill>
                <a:effectLst/>
                <a:latin typeface="ui-sans-serif"/>
              </a:rPr>
              <a:t>(“Evans");</a:t>
            </a:r>
          </a:p>
          <a:p>
            <a:pPr marL="0" indent="0">
              <a:buNone/>
            </a:pPr>
            <a:endParaRPr lang="en-US" sz="2300" b="0" dirty="0">
              <a:solidFill>
                <a:schemeClr val="tx1"/>
              </a:solidFill>
              <a:effectLst/>
              <a:latin typeface="ui-sans-serif"/>
            </a:endParaRPr>
          </a:p>
          <a:p>
            <a:pPr marL="0" indent="0">
              <a:buNone/>
            </a:pPr>
            <a:endParaRPr lang="en-US" sz="2300" b="0" dirty="0">
              <a:solidFill>
                <a:schemeClr val="tx1"/>
              </a:solidFill>
              <a:effectLst/>
              <a:latin typeface="ui-sans-serif"/>
            </a:endParaRPr>
          </a:p>
          <a:p>
            <a:pPr marL="0" indent="0">
              <a:lnSpc>
                <a:spcPct val="120000"/>
              </a:lnSpc>
              <a:buNone/>
            </a:pPr>
            <a:r>
              <a:rPr lang="en-US" sz="2300" b="0" dirty="0">
                <a:solidFill>
                  <a:schemeClr val="tx1"/>
                </a:solidFill>
                <a:effectLst/>
                <a:latin typeface="ui-sans-serif"/>
              </a:rPr>
              <a:t>function </a:t>
            </a:r>
            <a:r>
              <a:rPr lang="en-US" sz="2300" b="0" dirty="0">
                <a:solidFill>
                  <a:schemeClr val="accent2"/>
                </a:solidFill>
                <a:effectLst/>
                <a:latin typeface="ui-sans-serif"/>
              </a:rPr>
              <a:t>add</a:t>
            </a:r>
            <a:r>
              <a:rPr lang="en-US" sz="2300" b="0" dirty="0">
                <a:solidFill>
                  <a:schemeClr val="tx1"/>
                </a:solidFill>
                <a:effectLst/>
                <a:latin typeface="ui-sans-serif"/>
              </a:rPr>
              <a:t>(a, b){</a:t>
            </a:r>
          </a:p>
          <a:p>
            <a:pPr marL="0" indent="0">
              <a:lnSpc>
                <a:spcPct val="120000"/>
              </a:lnSpc>
              <a:buNone/>
            </a:pPr>
            <a:r>
              <a:rPr lang="en-US" sz="2300" b="0" dirty="0">
                <a:solidFill>
                  <a:schemeClr val="accent2"/>
                </a:solidFill>
                <a:effectLst/>
                <a:latin typeface="ui-sans-serif"/>
              </a:rPr>
              <a:t>return</a:t>
            </a:r>
            <a:r>
              <a:rPr lang="en-US" sz="2300" b="0" dirty="0">
                <a:solidFill>
                  <a:schemeClr val="tx1"/>
                </a:solidFill>
                <a:effectLst/>
                <a:latin typeface="ui-sans-serif"/>
              </a:rPr>
              <a:t> </a:t>
            </a:r>
            <a:r>
              <a:rPr lang="en-US" sz="2300" b="0" dirty="0" err="1">
                <a:solidFill>
                  <a:schemeClr val="tx1"/>
                </a:solidFill>
                <a:effectLst/>
                <a:latin typeface="ui-sans-serif"/>
              </a:rPr>
              <a:t>a+b</a:t>
            </a:r>
            <a:r>
              <a:rPr lang="en-US" sz="2300" b="0" dirty="0">
                <a:solidFill>
                  <a:schemeClr val="tx1"/>
                </a:solidFill>
                <a:effectLst/>
                <a:latin typeface="ui-sans-serif"/>
              </a:rPr>
              <a:t> ;</a:t>
            </a:r>
          </a:p>
          <a:p>
            <a:pPr marL="0" indent="0">
              <a:lnSpc>
                <a:spcPct val="120000"/>
              </a:lnSpc>
              <a:buNone/>
            </a:pPr>
            <a:r>
              <a:rPr lang="en-US" sz="2300" b="0" dirty="0">
                <a:solidFill>
                  <a:schemeClr val="tx1"/>
                </a:solidFill>
                <a:effectLst/>
                <a:latin typeface="ui-sans-serif"/>
              </a:rPr>
              <a:t>// The return statement stops the execution of a function and returns a value</a:t>
            </a:r>
          </a:p>
          <a:p>
            <a:pPr marL="0" indent="0">
              <a:lnSpc>
                <a:spcPct val="120000"/>
              </a:lnSpc>
              <a:buNone/>
            </a:pPr>
            <a:r>
              <a:rPr lang="en-US" sz="2300" b="0" dirty="0">
                <a:solidFill>
                  <a:schemeClr val="tx1"/>
                </a:solidFill>
                <a:effectLst/>
                <a:latin typeface="ui-sans-serif"/>
              </a:rPr>
              <a:t>}</a:t>
            </a:r>
          </a:p>
          <a:p>
            <a:pPr marL="0" indent="0">
              <a:lnSpc>
                <a:spcPct val="120000"/>
              </a:lnSpc>
              <a:buNone/>
            </a:pPr>
            <a:r>
              <a:rPr lang="en-US" sz="2300" b="0" dirty="0">
                <a:solidFill>
                  <a:schemeClr val="accent2"/>
                </a:solidFill>
                <a:effectLst/>
                <a:latin typeface="ui-sans-serif"/>
              </a:rPr>
              <a:t>console.log</a:t>
            </a:r>
            <a:r>
              <a:rPr lang="en-US" sz="2300" b="0" dirty="0">
                <a:solidFill>
                  <a:schemeClr val="tx1"/>
                </a:solidFill>
                <a:effectLst/>
                <a:latin typeface="ui-sans-serif"/>
              </a:rPr>
              <a:t>(add(5, 4))</a:t>
            </a:r>
          </a:p>
          <a:p>
            <a:pPr marL="0" indent="0">
              <a:buNone/>
            </a:pPr>
            <a:endParaRPr lang="en-US" b="0" dirty="0">
              <a:solidFill>
                <a:schemeClr val="tx1"/>
              </a:solidFill>
              <a:effectLst/>
              <a:latin typeface="Consolas" panose="020B0609020204030204" pitchFamily="49" charset="0"/>
            </a:endParaRPr>
          </a:p>
          <a:p>
            <a:pPr marL="0" indent="0">
              <a:buNone/>
            </a:pPr>
            <a:endParaRPr lang="en-KE" dirty="0"/>
          </a:p>
        </p:txBody>
      </p:sp>
    </p:spTree>
    <p:extLst>
      <p:ext uri="{BB962C8B-B14F-4D97-AF65-F5344CB8AC3E}">
        <p14:creationId xmlns:p14="http://schemas.microsoft.com/office/powerpoint/2010/main" val="1020709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1" strike="noStrike" spc="-1" dirty="0">
                <a:solidFill>
                  <a:srgbClr val="90C226"/>
                </a:solidFill>
                <a:latin typeface="Trebuchet MS"/>
              </a:rPr>
              <a:t>Variables In Javascript</a:t>
            </a:r>
            <a:endParaRPr lang="en-US" sz="3600" b="0" strike="noStrike" spc="-1" dirty="0">
              <a:latin typeface="Arial"/>
            </a:endParaRPr>
          </a:p>
        </p:txBody>
      </p:sp>
      <p:sp>
        <p:nvSpPr>
          <p:cNvPr id="122" name="PlaceHolder 2"/>
          <p:cNvSpPr>
            <a:spLocks noGrp="1"/>
          </p:cNvSpPr>
          <p:nvPr>
            <p:ph/>
          </p:nvPr>
        </p:nvSpPr>
        <p:spPr>
          <a:xfrm>
            <a:off x="677160" y="2160720"/>
            <a:ext cx="8596080" cy="3880080"/>
          </a:xfrm>
          <a:prstGeom prst="rect">
            <a:avLst/>
          </a:prstGeom>
          <a:noFill/>
          <a:ln w="0">
            <a:noFill/>
          </a:ln>
        </p:spPr>
        <p:txBody>
          <a:bodyPr lIns="90000" tIns="45000" rIns="90000" bIns="45000" anchor="t">
            <a:noAutofit/>
          </a:bodyPr>
          <a:lstStyle/>
          <a:p>
            <a:pPr>
              <a:lnSpc>
                <a:spcPct val="100000"/>
              </a:lnSpc>
              <a:spcBef>
                <a:spcPts val="1001"/>
              </a:spcBef>
              <a:buNone/>
              <a:tabLst>
                <a:tab pos="0" algn="l"/>
              </a:tabLst>
            </a:pPr>
            <a:r>
              <a:rPr lang="en-US" sz="1800" b="1" strike="noStrike" spc="-1" dirty="0">
                <a:solidFill>
                  <a:srgbClr val="404040"/>
                </a:solidFill>
                <a:latin typeface="Trebuchet MS"/>
              </a:rPr>
              <a:t>Four main ways of Declaring Variables in Javascript</a:t>
            </a:r>
            <a:endParaRPr lang="en-US" sz="1800" b="0" strike="noStrike" spc="-1" dirty="0">
              <a:latin typeface="Arial"/>
            </a:endParaRPr>
          </a:p>
          <a:p>
            <a:pPr>
              <a:lnSpc>
                <a:spcPct val="100000"/>
              </a:lnSpc>
              <a:spcBef>
                <a:spcPts val="1001"/>
              </a:spcBef>
              <a:buNone/>
              <a:tabLst>
                <a:tab pos="0" algn="l"/>
              </a:tabLst>
            </a:pPr>
            <a:endParaRPr lang="en-US" sz="1800" b="0" strike="noStrike" spc="-1" dirty="0">
              <a:latin typeface="Arial"/>
            </a:endParaRPr>
          </a:p>
          <a:p>
            <a:pPr marL="343080" indent="-343080">
              <a:lnSpc>
                <a:spcPct val="100000"/>
              </a:lnSpc>
              <a:spcBef>
                <a:spcPts val="1001"/>
              </a:spcBef>
              <a:buClr>
                <a:srgbClr val="90C226"/>
              </a:buClr>
              <a:buSzPct val="80000"/>
              <a:buFont typeface="Wingdings" charset="2"/>
              <a:buChar char=""/>
              <a:tabLst>
                <a:tab pos="0" algn="l"/>
              </a:tabLst>
            </a:pPr>
            <a:r>
              <a:rPr lang="en-US" sz="1800" b="0" strike="noStrike" spc="-1" dirty="0">
                <a:solidFill>
                  <a:srgbClr val="404040"/>
                </a:solidFill>
                <a:latin typeface="Trebuchet MS"/>
              </a:rPr>
              <a:t>Using</a:t>
            </a:r>
            <a:r>
              <a:rPr lang="en-US" sz="1800" b="0" strike="noStrike" spc="-1" dirty="0">
                <a:solidFill>
                  <a:srgbClr val="54A021"/>
                </a:solidFill>
                <a:latin typeface="Trebuchet MS"/>
              </a:rPr>
              <a:t> </a:t>
            </a:r>
            <a:r>
              <a:rPr lang="en-US" sz="1800" b="1" strike="noStrike" spc="-1" dirty="0">
                <a:solidFill>
                  <a:srgbClr val="54A021"/>
                </a:solidFill>
                <a:latin typeface="Trebuchet MS"/>
              </a:rPr>
              <a:t>let</a:t>
            </a:r>
            <a:r>
              <a:rPr lang="en-US" sz="1800" b="0" strike="noStrike" spc="-1" dirty="0">
                <a:solidFill>
                  <a:srgbClr val="54A021"/>
                </a:solidFill>
                <a:latin typeface="Trebuchet MS"/>
              </a:rPr>
              <a:t> </a:t>
            </a:r>
            <a:r>
              <a:rPr lang="en-US" sz="1800" b="0" strike="noStrike" spc="-1" dirty="0">
                <a:solidFill>
                  <a:srgbClr val="404040"/>
                </a:solidFill>
                <a:latin typeface="Trebuchet MS"/>
              </a:rPr>
              <a:t>keyword</a:t>
            </a:r>
            <a:endParaRPr lang="en-US" sz="1800" b="0" strike="noStrike" spc="-1" dirty="0">
              <a:latin typeface="Arial"/>
            </a:endParaRPr>
          </a:p>
          <a:p>
            <a:pPr marL="343080" indent="-343080">
              <a:lnSpc>
                <a:spcPct val="100000"/>
              </a:lnSpc>
              <a:spcBef>
                <a:spcPts val="1001"/>
              </a:spcBef>
              <a:buClr>
                <a:srgbClr val="90C226"/>
              </a:buClr>
              <a:buSzPct val="80000"/>
              <a:buFont typeface="Wingdings" charset="2"/>
              <a:buChar char=""/>
              <a:tabLst>
                <a:tab pos="0" algn="l"/>
              </a:tabLst>
            </a:pPr>
            <a:r>
              <a:rPr lang="en-US" sz="1800" b="0" strike="noStrike" spc="-1" dirty="0">
                <a:solidFill>
                  <a:srgbClr val="404040"/>
                </a:solidFill>
                <a:latin typeface="Trebuchet MS"/>
              </a:rPr>
              <a:t>Using </a:t>
            </a:r>
            <a:r>
              <a:rPr lang="en-US" sz="1800" b="1" strike="noStrike" spc="-1" dirty="0">
                <a:solidFill>
                  <a:srgbClr val="54A021"/>
                </a:solidFill>
                <a:latin typeface="Trebuchet MS"/>
              </a:rPr>
              <a:t>var</a:t>
            </a:r>
            <a:r>
              <a:rPr lang="en-US" sz="1800" b="0" strike="noStrike" spc="-1" dirty="0">
                <a:solidFill>
                  <a:srgbClr val="404040"/>
                </a:solidFill>
                <a:latin typeface="Trebuchet MS"/>
              </a:rPr>
              <a:t> keyword</a:t>
            </a:r>
            <a:endParaRPr lang="en-US" sz="1800" b="0" strike="noStrike" spc="-1" dirty="0">
              <a:latin typeface="Arial"/>
            </a:endParaRPr>
          </a:p>
          <a:p>
            <a:pPr marL="343080" indent="-343080">
              <a:lnSpc>
                <a:spcPct val="100000"/>
              </a:lnSpc>
              <a:spcBef>
                <a:spcPts val="1001"/>
              </a:spcBef>
              <a:buClr>
                <a:srgbClr val="90C226"/>
              </a:buClr>
              <a:buSzPct val="80000"/>
              <a:buFont typeface="Wingdings" charset="2"/>
              <a:buChar char=""/>
              <a:tabLst>
                <a:tab pos="0" algn="l"/>
              </a:tabLst>
            </a:pPr>
            <a:r>
              <a:rPr lang="en-US" sz="1800" b="0" strike="noStrike" spc="-1" dirty="0">
                <a:solidFill>
                  <a:srgbClr val="404040"/>
                </a:solidFill>
                <a:latin typeface="Trebuchet MS"/>
              </a:rPr>
              <a:t>Using </a:t>
            </a:r>
            <a:r>
              <a:rPr lang="en-US" sz="1800" b="1" strike="noStrike" spc="-1" dirty="0">
                <a:solidFill>
                  <a:srgbClr val="54A021"/>
                </a:solidFill>
                <a:latin typeface="Trebuchet MS"/>
              </a:rPr>
              <a:t>const</a:t>
            </a:r>
            <a:r>
              <a:rPr lang="en-US" sz="1800" b="0" strike="noStrike" spc="-1" dirty="0">
                <a:solidFill>
                  <a:srgbClr val="404040"/>
                </a:solidFill>
                <a:latin typeface="Trebuchet MS"/>
              </a:rPr>
              <a:t> </a:t>
            </a:r>
            <a:r>
              <a:rPr lang="en-US" sz="2000" b="0" strike="noStrike" spc="-1" dirty="0">
                <a:solidFill>
                  <a:srgbClr val="404040"/>
                </a:solidFill>
                <a:latin typeface="Trebuchet MS"/>
              </a:rPr>
              <a:t>keyword</a:t>
            </a:r>
            <a:endParaRPr lang="en-US" sz="2000" b="0" strike="noStrike" spc="-1" dirty="0">
              <a:latin typeface="Arial"/>
            </a:endParaRPr>
          </a:p>
          <a:p>
            <a:pPr marL="343080" indent="-343080">
              <a:lnSpc>
                <a:spcPct val="100000"/>
              </a:lnSpc>
              <a:spcBef>
                <a:spcPts val="1001"/>
              </a:spcBef>
              <a:buClr>
                <a:srgbClr val="90C226"/>
              </a:buClr>
              <a:buSzPct val="80000"/>
              <a:buFont typeface="Wingdings" charset="2"/>
              <a:buChar char=""/>
              <a:tabLst>
                <a:tab pos="0" algn="l"/>
              </a:tabLst>
            </a:pPr>
            <a:r>
              <a:rPr lang="en-US" sz="1800" b="0" strike="noStrike" spc="-1" dirty="0">
                <a:solidFill>
                  <a:srgbClr val="2C3C43"/>
                </a:solidFill>
                <a:latin typeface="Arial"/>
              </a:rPr>
              <a:t>Using nothing</a:t>
            </a:r>
            <a:endParaRPr lang="en-US" sz="1800" b="0" strike="noStrike" spc="-1" dirty="0">
              <a:latin typeface="Arial"/>
            </a:endParaRPr>
          </a:p>
          <a:p>
            <a:pPr>
              <a:lnSpc>
                <a:spcPct val="100000"/>
              </a:lnSpc>
              <a:spcBef>
                <a:spcPts val="1001"/>
              </a:spcBef>
              <a:buNone/>
              <a:tabLst>
                <a:tab pos="0" algn="l"/>
              </a:tabLst>
            </a:pPr>
            <a:endParaRPr lang="en-US" sz="18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fade">
                                      <p:cBhvr>
                                        <p:cTn id="7" dur="1000"/>
                                        <p:tgtEl>
                                          <p:spTgt spid="122">
                                            <p:txEl>
                                              <p:pRg st="0" end="0"/>
                                            </p:txEl>
                                          </p:spTgt>
                                        </p:tgtEl>
                                      </p:cBhvr>
                                    </p:animEffect>
                                    <p:anim calcmode="lin" valueType="num">
                                      <p:cBhvr>
                                        <p:cTn id="8" dur="1000" fill="hold"/>
                                        <p:tgtEl>
                                          <p:spTgt spid="1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2">
                                            <p:txEl>
                                              <p:pRg st="2" end="2"/>
                                            </p:txEl>
                                          </p:spTgt>
                                        </p:tgtEl>
                                        <p:attrNameLst>
                                          <p:attrName>style.visibility</p:attrName>
                                        </p:attrNameLst>
                                      </p:cBhvr>
                                      <p:to>
                                        <p:strVal val="visible"/>
                                      </p:to>
                                    </p:set>
                                    <p:animEffect transition="in" filter="fade">
                                      <p:cBhvr>
                                        <p:cTn id="14" dur="1000"/>
                                        <p:tgtEl>
                                          <p:spTgt spid="122">
                                            <p:txEl>
                                              <p:pRg st="2" end="2"/>
                                            </p:txEl>
                                          </p:spTgt>
                                        </p:tgtEl>
                                      </p:cBhvr>
                                    </p:animEffect>
                                    <p:anim calcmode="lin" valueType="num">
                                      <p:cBhvr>
                                        <p:cTn id="15" dur="1000" fill="hold"/>
                                        <p:tgtEl>
                                          <p:spTgt spid="12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2">
                                            <p:txEl>
                                              <p:pRg st="3" end="3"/>
                                            </p:txEl>
                                          </p:spTgt>
                                        </p:tgtEl>
                                        <p:attrNameLst>
                                          <p:attrName>style.visibility</p:attrName>
                                        </p:attrNameLst>
                                      </p:cBhvr>
                                      <p:to>
                                        <p:strVal val="visible"/>
                                      </p:to>
                                    </p:set>
                                    <p:animEffect transition="in" filter="fade">
                                      <p:cBhvr>
                                        <p:cTn id="21" dur="1000"/>
                                        <p:tgtEl>
                                          <p:spTgt spid="122">
                                            <p:txEl>
                                              <p:pRg st="3" end="3"/>
                                            </p:txEl>
                                          </p:spTgt>
                                        </p:tgtEl>
                                      </p:cBhvr>
                                    </p:animEffect>
                                    <p:anim calcmode="lin" valueType="num">
                                      <p:cBhvr>
                                        <p:cTn id="22" dur="1000" fill="hold"/>
                                        <p:tgtEl>
                                          <p:spTgt spid="12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2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2">
                                            <p:txEl>
                                              <p:pRg st="4" end="4"/>
                                            </p:txEl>
                                          </p:spTgt>
                                        </p:tgtEl>
                                        <p:attrNameLst>
                                          <p:attrName>style.visibility</p:attrName>
                                        </p:attrNameLst>
                                      </p:cBhvr>
                                      <p:to>
                                        <p:strVal val="visible"/>
                                      </p:to>
                                    </p:set>
                                    <p:animEffect transition="in" filter="fade">
                                      <p:cBhvr>
                                        <p:cTn id="28" dur="1000"/>
                                        <p:tgtEl>
                                          <p:spTgt spid="122">
                                            <p:txEl>
                                              <p:pRg st="4" end="4"/>
                                            </p:txEl>
                                          </p:spTgt>
                                        </p:tgtEl>
                                      </p:cBhvr>
                                    </p:animEffect>
                                    <p:anim calcmode="lin" valueType="num">
                                      <p:cBhvr>
                                        <p:cTn id="29" dur="1000" fill="hold"/>
                                        <p:tgtEl>
                                          <p:spTgt spid="12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2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2">
                                            <p:txEl>
                                              <p:pRg st="5" end="5"/>
                                            </p:txEl>
                                          </p:spTgt>
                                        </p:tgtEl>
                                        <p:attrNameLst>
                                          <p:attrName>style.visibility</p:attrName>
                                        </p:attrNameLst>
                                      </p:cBhvr>
                                      <p:to>
                                        <p:strVal val="visible"/>
                                      </p:to>
                                    </p:set>
                                    <p:animEffect transition="in" filter="fade">
                                      <p:cBhvr>
                                        <p:cTn id="35" dur="1000"/>
                                        <p:tgtEl>
                                          <p:spTgt spid="122">
                                            <p:txEl>
                                              <p:pRg st="5" end="5"/>
                                            </p:txEl>
                                          </p:spTgt>
                                        </p:tgtEl>
                                      </p:cBhvr>
                                    </p:animEffect>
                                    <p:anim calcmode="lin" valueType="num">
                                      <p:cBhvr>
                                        <p:cTn id="36" dur="1000" fill="hold"/>
                                        <p:tgtEl>
                                          <p:spTgt spid="12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2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A471-65E8-43BE-4BCC-4AD0D8AA59C4}"/>
              </a:ext>
            </a:extLst>
          </p:cNvPr>
          <p:cNvSpPr>
            <a:spLocks noGrp="1"/>
          </p:cNvSpPr>
          <p:nvPr>
            <p:ph type="ctrTitle"/>
          </p:nvPr>
        </p:nvSpPr>
        <p:spPr/>
        <p:txBody>
          <a:bodyPr>
            <a:normAutofit/>
          </a:bodyPr>
          <a:lstStyle/>
          <a:p>
            <a:r>
              <a:rPr lang="en-US" sz="4000" b="1" dirty="0">
                <a:latin typeface="Trebuchet MS" panose="020B0603020202020204" pitchFamily="34" charset="0"/>
              </a:rPr>
              <a:t>CONDITIONALS IN JAVASCRIPT</a:t>
            </a:r>
            <a:endParaRPr lang="en-KE" sz="4000" b="1" dirty="0">
              <a:latin typeface="Trebuchet MS" panose="020B0603020202020204" pitchFamily="34" charset="0"/>
            </a:endParaRPr>
          </a:p>
        </p:txBody>
      </p:sp>
    </p:spTree>
    <p:extLst>
      <p:ext uri="{BB962C8B-B14F-4D97-AF65-F5344CB8AC3E}">
        <p14:creationId xmlns:p14="http://schemas.microsoft.com/office/powerpoint/2010/main" val="3036756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5B76-37DB-37CC-6316-9287F5710B06}"/>
              </a:ext>
            </a:extLst>
          </p:cNvPr>
          <p:cNvSpPr>
            <a:spLocks noGrp="1"/>
          </p:cNvSpPr>
          <p:nvPr>
            <p:ph type="title"/>
          </p:nvPr>
        </p:nvSpPr>
        <p:spPr/>
        <p:txBody>
          <a:bodyPr/>
          <a:lstStyle/>
          <a:p>
            <a:r>
              <a:rPr lang="en-US" b="1" dirty="0"/>
              <a:t>Introduction to conditionals</a:t>
            </a:r>
            <a:endParaRPr lang="en-KE" b="1" dirty="0"/>
          </a:p>
        </p:txBody>
      </p:sp>
      <p:sp>
        <p:nvSpPr>
          <p:cNvPr id="3" name="Content Placeholder 2">
            <a:extLst>
              <a:ext uri="{FF2B5EF4-FFF2-40B4-BE49-F238E27FC236}">
                <a16:creationId xmlns:a16="http://schemas.microsoft.com/office/drawing/2014/main" id="{5FF150B9-47AF-449B-3937-D1AB42389B1E}"/>
              </a:ext>
            </a:extLst>
          </p:cNvPr>
          <p:cNvSpPr>
            <a:spLocks noGrp="1"/>
          </p:cNvSpPr>
          <p:nvPr>
            <p:ph idx="1"/>
          </p:nvPr>
        </p:nvSpPr>
        <p:spPr/>
        <p:txBody>
          <a:bodyPr>
            <a:normAutofit/>
          </a:bodyPr>
          <a:lstStyle/>
          <a:p>
            <a:pPr marL="0" indent="0">
              <a:lnSpc>
                <a:spcPct val="150000"/>
              </a:lnSpc>
              <a:buNone/>
            </a:pPr>
            <a:r>
              <a:rPr lang="en-US" sz="1600" dirty="0">
                <a:effectLst/>
                <a:latin typeface="ui-sans-serif"/>
                <a:cs typeface="Arial" panose="020B0604020202020204" pitchFamily="34" charset="0"/>
              </a:rPr>
              <a:t>Conditional statements are used to perform different actions based on different conditions.</a:t>
            </a:r>
          </a:p>
          <a:p>
            <a:pPr marL="0" indent="0">
              <a:lnSpc>
                <a:spcPct val="150000"/>
              </a:lnSpc>
              <a:buNone/>
            </a:pPr>
            <a:r>
              <a:rPr lang="en-US" sz="1600" dirty="0">
                <a:effectLst/>
                <a:latin typeface="ui-sans-serif"/>
                <a:cs typeface="Arial" panose="020B0604020202020204" pitchFamily="34" charset="0"/>
              </a:rPr>
              <a:t>In JavaScript we have the following conditional statements</a:t>
            </a:r>
          </a:p>
          <a:p>
            <a:pPr marL="0" indent="0">
              <a:lnSpc>
                <a:spcPct val="150000"/>
              </a:lnSpc>
              <a:buNone/>
            </a:pPr>
            <a:endParaRPr lang="en-US" sz="1600" dirty="0">
              <a:effectLst/>
              <a:latin typeface="ui-sans-serif"/>
              <a:cs typeface="Arial" panose="020B0604020202020204" pitchFamily="34" charset="0"/>
            </a:endParaRPr>
          </a:p>
          <a:p>
            <a:pPr>
              <a:lnSpc>
                <a:spcPct val="150000"/>
              </a:lnSpc>
            </a:pPr>
            <a:r>
              <a:rPr lang="en-US" sz="1600" b="1" dirty="0">
                <a:solidFill>
                  <a:schemeClr val="accent2"/>
                </a:solidFill>
                <a:effectLst/>
                <a:latin typeface="ui-sans-serif"/>
                <a:cs typeface="Arial" panose="020B0604020202020204" pitchFamily="34" charset="0"/>
              </a:rPr>
              <a:t>if</a:t>
            </a:r>
            <a:r>
              <a:rPr lang="en-US" sz="1600" dirty="0">
                <a:effectLst/>
                <a:latin typeface="ui-sans-serif"/>
                <a:cs typeface="Arial" panose="020B0604020202020204" pitchFamily="34" charset="0"/>
              </a:rPr>
              <a:t> - to specify a block of code to be executed, if a specified condition is true </a:t>
            </a:r>
          </a:p>
          <a:p>
            <a:pPr>
              <a:lnSpc>
                <a:spcPct val="150000"/>
              </a:lnSpc>
            </a:pPr>
            <a:r>
              <a:rPr lang="en-US" sz="1600" b="1" dirty="0">
                <a:solidFill>
                  <a:schemeClr val="accent2"/>
                </a:solidFill>
                <a:latin typeface="ui-sans-serif"/>
                <a:cs typeface="Arial" panose="020B0604020202020204" pitchFamily="34" charset="0"/>
              </a:rPr>
              <a:t>e</a:t>
            </a:r>
            <a:r>
              <a:rPr lang="en-US" sz="1600" b="1" dirty="0">
                <a:solidFill>
                  <a:schemeClr val="accent2"/>
                </a:solidFill>
                <a:effectLst/>
                <a:latin typeface="ui-sans-serif"/>
                <a:cs typeface="Arial" panose="020B0604020202020204" pitchFamily="34" charset="0"/>
              </a:rPr>
              <a:t>lse</a:t>
            </a:r>
            <a:r>
              <a:rPr lang="en-US" sz="1600" b="1" dirty="0">
                <a:effectLst/>
                <a:latin typeface="ui-sans-serif"/>
                <a:cs typeface="Arial" panose="020B0604020202020204" pitchFamily="34" charset="0"/>
              </a:rPr>
              <a:t> - </a:t>
            </a:r>
            <a:r>
              <a:rPr lang="en-US" sz="1600" dirty="0">
                <a:effectLst/>
                <a:latin typeface="ui-sans-serif"/>
                <a:cs typeface="Arial" panose="020B0604020202020204" pitchFamily="34" charset="0"/>
              </a:rPr>
              <a:t> to specify a block of code to be executed if the same condition is false </a:t>
            </a:r>
          </a:p>
          <a:p>
            <a:pPr>
              <a:lnSpc>
                <a:spcPct val="150000"/>
              </a:lnSpc>
            </a:pPr>
            <a:r>
              <a:rPr lang="en-US" sz="1600" b="1" dirty="0">
                <a:solidFill>
                  <a:schemeClr val="accent2"/>
                </a:solidFill>
                <a:effectLst/>
                <a:latin typeface="ui-sans-serif"/>
                <a:cs typeface="Arial" panose="020B0604020202020204" pitchFamily="34" charset="0"/>
              </a:rPr>
              <a:t>else if</a:t>
            </a:r>
            <a:r>
              <a:rPr lang="en-US" sz="1600" dirty="0">
                <a:solidFill>
                  <a:schemeClr val="accent2"/>
                </a:solidFill>
                <a:effectLst/>
                <a:latin typeface="ui-sans-serif"/>
                <a:cs typeface="Arial" panose="020B0604020202020204" pitchFamily="34" charset="0"/>
              </a:rPr>
              <a:t> </a:t>
            </a:r>
            <a:r>
              <a:rPr lang="en-US" sz="1600" dirty="0">
                <a:effectLst/>
                <a:latin typeface="ui-sans-serif"/>
                <a:cs typeface="Arial" panose="020B0604020202020204" pitchFamily="34" charset="0"/>
              </a:rPr>
              <a:t>- to specify a new condition to test if the first condition is false </a:t>
            </a:r>
          </a:p>
        </p:txBody>
      </p:sp>
    </p:spTree>
    <p:extLst>
      <p:ext uri="{BB962C8B-B14F-4D97-AF65-F5344CB8AC3E}">
        <p14:creationId xmlns:p14="http://schemas.microsoft.com/office/powerpoint/2010/main" val="162084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45A9-DFC1-75DF-AD8E-609F32E53C38}"/>
              </a:ext>
            </a:extLst>
          </p:cNvPr>
          <p:cNvSpPr>
            <a:spLocks noGrp="1"/>
          </p:cNvSpPr>
          <p:nvPr>
            <p:ph type="title"/>
          </p:nvPr>
        </p:nvSpPr>
        <p:spPr/>
        <p:txBody>
          <a:bodyPr/>
          <a:lstStyle/>
          <a:p>
            <a:r>
              <a:rPr lang="en-US" b="1" dirty="0"/>
              <a:t>The if statement</a:t>
            </a:r>
            <a:endParaRPr lang="en-KE" b="1" dirty="0"/>
          </a:p>
        </p:txBody>
      </p:sp>
      <p:pic>
        <p:nvPicPr>
          <p:cNvPr id="1026" name="Picture 2">
            <a:extLst>
              <a:ext uri="{FF2B5EF4-FFF2-40B4-BE49-F238E27FC236}">
                <a16:creationId xmlns:a16="http://schemas.microsoft.com/office/drawing/2014/main" id="{9256B6B1-55E5-2FBA-49BC-05AEBDD1E0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6147" y="2529704"/>
            <a:ext cx="5025005" cy="38814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87BE0A-ABA5-ED1B-F1EB-212175D5263C}"/>
              </a:ext>
            </a:extLst>
          </p:cNvPr>
          <p:cNvSpPr txBox="1"/>
          <p:nvPr/>
        </p:nvSpPr>
        <p:spPr>
          <a:xfrm>
            <a:off x="677334" y="2143198"/>
            <a:ext cx="6098796" cy="584775"/>
          </a:xfrm>
          <a:prstGeom prst="rect">
            <a:avLst/>
          </a:prstGeom>
          <a:noFill/>
        </p:spPr>
        <p:txBody>
          <a:bodyPr wrap="square">
            <a:spAutoFit/>
          </a:bodyPr>
          <a:lstStyle/>
          <a:p>
            <a:pPr algn="l"/>
            <a:r>
              <a:rPr lang="en-US" sz="1600" i="0" dirty="0">
                <a:solidFill>
                  <a:srgbClr val="000000"/>
                </a:solidFill>
                <a:effectLst/>
                <a:latin typeface="ui-sans-serif"/>
                <a:cs typeface="Times New Roman" panose="02020603050405020304" pitchFamily="18" charset="0"/>
              </a:rPr>
              <a:t>Use the </a:t>
            </a:r>
            <a:r>
              <a:rPr lang="en-US" sz="1600" b="1" i="0" dirty="0">
                <a:solidFill>
                  <a:schemeClr val="accent2"/>
                </a:solidFill>
                <a:effectLst/>
                <a:latin typeface="ui-sans-serif"/>
                <a:cs typeface="Times New Roman" panose="02020603050405020304" pitchFamily="18" charset="0"/>
              </a:rPr>
              <a:t>if</a:t>
            </a:r>
            <a:r>
              <a:rPr lang="en-US" sz="1600" i="0" dirty="0">
                <a:solidFill>
                  <a:srgbClr val="000000"/>
                </a:solidFill>
                <a:effectLst/>
                <a:latin typeface="ui-sans-serif"/>
                <a:cs typeface="Times New Roman" panose="02020603050405020304" pitchFamily="18" charset="0"/>
              </a:rPr>
              <a:t> statement to specify a block of JavaScript code to be executed if a condition is </a:t>
            </a:r>
            <a:r>
              <a:rPr lang="en-US" sz="1600" b="1" i="0" dirty="0">
                <a:solidFill>
                  <a:schemeClr val="accent2"/>
                </a:solidFill>
                <a:effectLst/>
                <a:latin typeface="ui-sans-serif"/>
                <a:cs typeface="Times New Roman" panose="02020603050405020304" pitchFamily="18" charset="0"/>
              </a:rPr>
              <a:t>true</a:t>
            </a:r>
            <a:r>
              <a:rPr lang="en-US" sz="1600" i="0" dirty="0">
                <a:solidFill>
                  <a:srgbClr val="000000"/>
                </a:solidFill>
                <a:effectLst/>
                <a:latin typeface="ui-sans-serif"/>
                <a:cs typeface="Times New Roman" panose="02020603050405020304" pitchFamily="18" charset="0"/>
              </a:rPr>
              <a:t>.</a:t>
            </a:r>
          </a:p>
        </p:txBody>
      </p:sp>
    </p:spTree>
    <p:extLst>
      <p:ext uri="{BB962C8B-B14F-4D97-AF65-F5344CB8AC3E}">
        <p14:creationId xmlns:p14="http://schemas.microsoft.com/office/powerpoint/2010/main" val="594158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509E-4ABB-2D55-CD16-F7168ECDBB21}"/>
              </a:ext>
            </a:extLst>
          </p:cNvPr>
          <p:cNvSpPr>
            <a:spLocks noGrp="1"/>
          </p:cNvSpPr>
          <p:nvPr>
            <p:ph type="title"/>
          </p:nvPr>
        </p:nvSpPr>
        <p:spPr/>
        <p:txBody>
          <a:bodyPr/>
          <a:lstStyle/>
          <a:p>
            <a:r>
              <a:rPr lang="en-US" b="1" dirty="0"/>
              <a:t>If statement syntax</a:t>
            </a:r>
            <a:endParaRPr lang="en-KE" b="1" dirty="0"/>
          </a:p>
        </p:txBody>
      </p:sp>
      <p:sp>
        <p:nvSpPr>
          <p:cNvPr id="3" name="Content Placeholder 2">
            <a:extLst>
              <a:ext uri="{FF2B5EF4-FFF2-40B4-BE49-F238E27FC236}">
                <a16:creationId xmlns:a16="http://schemas.microsoft.com/office/drawing/2014/main" id="{4B1C4723-50A9-D92C-81A6-0592A6FE3B54}"/>
              </a:ext>
            </a:extLst>
          </p:cNvPr>
          <p:cNvSpPr>
            <a:spLocks noGrp="1"/>
          </p:cNvSpPr>
          <p:nvPr>
            <p:ph idx="1"/>
          </p:nvPr>
        </p:nvSpPr>
        <p:spPr/>
        <p:txBody>
          <a:bodyPr>
            <a:normAutofit/>
          </a:bodyPr>
          <a:lstStyle/>
          <a:p>
            <a:pPr marL="0" indent="0" algn="l">
              <a:buNone/>
            </a:pPr>
            <a:r>
              <a:rPr lang="en-US" sz="1600" b="0" i="0" dirty="0">
                <a:solidFill>
                  <a:srgbClr val="000000"/>
                </a:solidFill>
                <a:effectLst/>
                <a:latin typeface="ui-sans-serif"/>
                <a:cs typeface="Arial" panose="020B0604020202020204" pitchFamily="34" charset="0"/>
              </a:rPr>
              <a:t>if (</a:t>
            </a:r>
            <a:r>
              <a:rPr lang="en-US" sz="1600" b="0" i="0" dirty="0">
                <a:solidFill>
                  <a:schemeClr val="accent2"/>
                </a:solidFill>
                <a:effectLst/>
                <a:latin typeface="ui-sans-serif"/>
                <a:cs typeface="Arial" panose="020B0604020202020204" pitchFamily="34" charset="0"/>
              </a:rPr>
              <a:t>condition</a:t>
            </a:r>
            <a:r>
              <a:rPr lang="en-US" sz="1600" b="0" i="0" dirty="0">
                <a:solidFill>
                  <a:srgbClr val="000000"/>
                </a:solidFill>
                <a:effectLst/>
                <a:latin typeface="ui-sans-serif"/>
                <a:cs typeface="Arial" panose="020B0604020202020204" pitchFamily="34" charset="0"/>
              </a:rPr>
              <a:t>) {</a:t>
            </a:r>
          </a:p>
          <a:p>
            <a:pPr marL="0" indent="0" algn="l">
              <a:buNone/>
            </a:pPr>
            <a:r>
              <a:rPr lang="en-US" sz="1600" b="0" i="0" dirty="0">
                <a:solidFill>
                  <a:srgbClr val="000000"/>
                </a:solidFill>
                <a:effectLst/>
                <a:latin typeface="ui-sans-serif"/>
                <a:cs typeface="Arial" panose="020B0604020202020204" pitchFamily="34" charset="0"/>
              </a:rPr>
              <a:t>	</a:t>
            </a:r>
            <a:r>
              <a:rPr lang="en-US" sz="1600" b="0" i="0" dirty="0">
                <a:solidFill>
                  <a:schemeClr val="accent2"/>
                </a:solidFill>
                <a:effectLst/>
                <a:latin typeface="ui-sans-serif"/>
                <a:cs typeface="Arial" panose="020B0604020202020204" pitchFamily="34" charset="0"/>
              </a:rPr>
              <a:t>// block of code to be executed if the condition is true</a:t>
            </a:r>
          </a:p>
          <a:p>
            <a:pPr marL="0" indent="0" algn="l">
              <a:buNone/>
            </a:pPr>
            <a:r>
              <a:rPr lang="en-US" sz="1600" b="0" i="0" dirty="0">
                <a:solidFill>
                  <a:srgbClr val="000000"/>
                </a:solidFill>
                <a:effectLst/>
                <a:latin typeface="ui-sans-serif"/>
                <a:cs typeface="Arial" panose="020B0604020202020204" pitchFamily="34" charset="0"/>
              </a:rPr>
              <a:t>}</a:t>
            </a:r>
          </a:p>
          <a:p>
            <a:pPr marL="0" indent="0" algn="l">
              <a:buNone/>
            </a:pPr>
            <a:r>
              <a:rPr lang="en-US" sz="1600" b="1" i="0" dirty="0">
                <a:solidFill>
                  <a:srgbClr val="000000"/>
                </a:solidFill>
                <a:effectLst/>
                <a:latin typeface="ui-sans-serif"/>
                <a:cs typeface="Arial" panose="020B0604020202020204" pitchFamily="34" charset="0"/>
              </a:rPr>
              <a:t>example</a:t>
            </a:r>
            <a:endParaRPr lang="en-US" sz="1600" b="0" i="0" dirty="0">
              <a:solidFill>
                <a:srgbClr val="000000"/>
              </a:solidFill>
              <a:effectLst/>
              <a:latin typeface="ui-sans-serif"/>
              <a:cs typeface="Arial" panose="020B0604020202020204" pitchFamily="34" charset="0"/>
            </a:endParaRPr>
          </a:p>
          <a:p>
            <a:pPr marL="0" indent="0" algn="l">
              <a:buNone/>
            </a:pPr>
            <a:r>
              <a:rPr lang="en-US" sz="1600" b="0" i="0" dirty="0">
                <a:solidFill>
                  <a:srgbClr val="000000"/>
                </a:solidFill>
                <a:effectLst/>
                <a:latin typeface="ui-sans-serif"/>
                <a:cs typeface="Arial" panose="020B0604020202020204" pitchFamily="34" charset="0"/>
              </a:rPr>
              <a:t>var age = 16 </a:t>
            </a:r>
          </a:p>
          <a:p>
            <a:pPr marL="0" indent="0" algn="l">
              <a:buNone/>
            </a:pPr>
            <a:r>
              <a:rPr lang="en-US" sz="1600" b="0" i="0" dirty="0">
                <a:solidFill>
                  <a:srgbClr val="000000"/>
                </a:solidFill>
                <a:effectLst/>
                <a:latin typeface="ui-sans-serif"/>
                <a:cs typeface="Arial" panose="020B0604020202020204" pitchFamily="34" charset="0"/>
              </a:rPr>
              <a:t>if(age&lt;18) {</a:t>
            </a:r>
          </a:p>
          <a:p>
            <a:pPr marL="0" indent="0" algn="l">
              <a:buNone/>
            </a:pPr>
            <a:r>
              <a:rPr lang="en-US" sz="1600" b="0" i="0" dirty="0">
                <a:solidFill>
                  <a:srgbClr val="000000"/>
                </a:solidFill>
                <a:effectLst/>
                <a:latin typeface="ui-sans-serif"/>
                <a:cs typeface="Arial" panose="020B0604020202020204" pitchFamily="34" charset="0"/>
              </a:rPr>
              <a:t>	console.log("Not allowed to vote")</a:t>
            </a:r>
          </a:p>
          <a:p>
            <a:pPr marL="0" indent="0" algn="l">
              <a:buNone/>
            </a:pPr>
            <a:r>
              <a:rPr lang="en-US" sz="1600" b="0" i="0" dirty="0">
                <a:solidFill>
                  <a:srgbClr val="000000"/>
                </a:solidFill>
                <a:effectLst/>
                <a:latin typeface="ui-sans-serif"/>
                <a:cs typeface="Arial" panose="020B0604020202020204" pitchFamily="34" charset="0"/>
              </a:rPr>
              <a:t>}</a:t>
            </a:r>
          </a:p>
          <a:p>
            <a:pPr marL="0" indent="0" algn="l">
              <a:buNone/>
            </a:pPr>
            <a:r>
              <a:rPr lang="en-US" sz="1600" b="0" i="0" dirty="0">
                <a:solidFill>
                  <a:srgbClr val="000000"/>
                </a:solidFill>
                <a:effectLst/>
                <a:latin typeface="ui-sans-serif"/>
                <a:cs typeface="Arial" panose="020B0604020202020204" pitchFamily="34" charset="0"/>
              </a:rPr>
              <a:t>The result will be:</a:t>
            </a:r>
            <a:r>
              <a:rPr lang="en-US" sz="1600" b="1" i="0" dirty="0">
                <a:solidFill>
                  <a:srgbClr val="000000"/>
                </a:solidFill>
                <a:effectLst/>
                <a:latin typeface="ui-sans-serif"/>
                <a:cs typeface="Arial" panose="020B0604020202020204" pitchFamily="34" charset="0"/>
              </a:rPr>
              <a:t> </a:t>
            </a:r>
            <a:r>
              <a:rPr lang="en-US" sz="1600" b="1" i="0" dirty="0">
                <a:solidFill>
                  <a:schemeClr val="accent2"/>
                </a:solidFill>
                <a:effectLst/>
                <a:latin typeface="ui-sans-serif"/>
                <a:cs typeface="Arial" panose="020B0604020202020204" pitchFamily="34" charset="0"/>
              </a:rPr>
              <a:t>"not allowed to vote</a:t>
            </a:r>
            <a:r>
              <a:rPr lang="en-US" sz="1600" b="0" i="0" dirty="0">
                <a:solidFill>
                  <a:schemeClr val="accent2"/>
                </a:solidFill>
                <a:effectLst/>
                <a:latin typeface="ui-sans-serif"/>
                <a:cs typeface="Arial" panose="020B0604020202020204" pitchFamily="34" charset="0"/>
              </a:rPr>
              <a:t>" </a:t>
            </a:r>
            <a:r>
              <a:rPr lang="en-US" sz="1600" b="0" i="0" dirty="0">
                <a:solidFill>
                  <a:srgbClr val="000000"/>
                </a:solidFill>
                <a:effectLst/>
                <a:latin typeface="ui-sans-serif"/>
                <a:cs typeface="Arial" panose="020B0604020202020204" pitchFamily="34" charset="0"/>
              </a:rPr>
              <a:t>since the age is below </a:t>
            </a:r>
            <a:r>
              <a:rPr lang="en-US" sz="1600" b="1" i="0" dirty="0">
                <a:solidFill>
                  <a:schemeClr val="accent2"/>
                </a:solidFill>
                <a:effectLst/>
                <a:latin typeface="ui-sans-serif"/>
                <a:cs typeface="Arial" panose="020B0604020202020204" pitchFamily="34" charset="0"/>
              </a:rPr>
              <a:t>18</a:t>
            </a:r>
            <a:r>
              <a:rPr lang="en-US" sz="1600" b="0" i="0" dirty="0">
                <a:solidFill>
                  <a:srgbClr val="000000"/>
                </a:solidFill>
                <a:effectLst/>
                <a:latin typeface="ui-sans-serif"/>
                <a:cs typeface="Arial" panose="020B0604020202020204" pitchFamily="34" charset="0"/>
              </a:rPr>
              <a:t> years.</a:t>
            </a:r>
          </a:p>
          <a:p>
            <a:pPr marL="0" indent="0">
              <a:buNone/>
            </a:pPr>
            <a:endParaRPr lang="en-KE" dirty="0"/>
          </a:p>
        </p:txBody>
      </p:sp>
    </p:spTree>
    <p:extLst>
      <p:ext uri="{BB962C8B-B14F-4D97-AF65-F5344CB8AC3E}">
        <p14:creationId xmlns:p14="http://schemas.microsoft.com/office/powerpoint/2010/main" val="190773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09E1-311B-B49D-01E6-FFC55D74EB98}"/>
              </a:ext>
            </a:extLst>
          </p:cNvPr>
          <p:cNvSpPr>
            <a:spLocks noGrp="1"/>
          </p:cNvSpPr>
          <p:nvPr>
            <p:ph type="title"/>
          </p:nvPr>
        </p:nvSpPr>
        <p:spPr/>
        <p:txBody>
          <a:bodyPr>
            <a:normAutofit fontScale="90000"/>
          </a:bodyPr>
          <a:lstStyle/>
          <a:p>
            <a:r>
              <a:rPr lang="en-US" b="1" i="0" dirty="0">
                <a:effectLst/>
                <a:latin typeface="ui-sans-serif"/>
              </a:rPr>
              <a:t>The if-else statement</a:t>
            </a:r>
            <a:br>
              <a:rPr lang="en-US" b="1" i="0" dirty="0">
                <a:solidFill>
                  <a:srgbClr val="707070"/>
                </a:solidFill>
                <a:effectLst/>
                <a:latin typeface="ui-sans-serif"/>
              </a:rPr>
            </a:br>
            <a:br>
              <a:rPr lang="en-US" dirty="0"/>
            </a:br>
            <a:endParaRPr lang="en-KE" dirty="0"/>
          </a:p>
        </p:txBody>
      </p:sp>
      <p:sp>
        <p:nvSpPr>
          <p:cNvPr id="3" name="Content Placeholder 2">
            <a:extLst>
              <a:ext uri="{FF2B5EF4-FFF2-40B4-BE49-F238E27FC236}">
                <a16:creationId xmlns:a16="http://schemas.microsoft.com/office/drawing/2014/main" id="{51DDA70B-9308-EBF8-FB7F-F7247F87E311}"/>
              </a:ext>
            </a:extLst>
          </p:cNvPr>
          <p:cNvSpPr>
            <a:spLocks noGrp="1"/>
          </p:cNvSpPr>
          <p:nvPr>
            <p:ph idx="1"/>
          </p:nvPr>
        </p:nvSpPr>
        <p:spPr/>
        <p:txBody>
          <a:bodyPr/>
          <a:lstStyle/>
          <a:p>
            <a:pPr algn="l">
              <a:lnSpc>
                <a:spcPct val="150000"/>
              </a:lnSpc>
            </a:pPr>
            <a:r>
              <a:rPr lang="en-US" sz="1600" i="0" dirty="0">
                <a:solidFill>
                  <a:srgbClr val="000000"/>
                </a:solidFill>
                <a:effectLst/>
                <a:latin typeface="ui-sans-serif"/>
                <a:cs typeface="Arial" panose="020B0604020202020204" pitchFamily="34" charset="0"/>
              </a:rPr>
              <a:t>The </a:t>
            </a:r>
            <a:r>
              <a:rPr lang="en-US" sz="1600" b="1" i="0" dirty="0">
                <a:solidFill>
                  <a:schemeClr val="accent2"/>
                </a:solidFill>
                <a:effectLst/>
                <a:latin typeface="ui-sans-serif"/>
                <a:cs typeface="Arial" panose="020B0604020202020204" pitchFamily="34" charset="0"/>
              </a:rPr>
              <a:t>if-else</a:t>
            </a:r>
            <a:r>
              <a:rPr lang="en-US" sz="1600" i="0" dirty="0">
                <a:solidFill>
                  <a:srgbClr val="000000"/>
                </a:solidFill>
                <a:effectLst/>
                <a:latin typeface="ui-sans-serif"/>
                <a:cs typeface="Arial" panose="020B0604020202020204" pitchFamily="34" charset="0"/>
              </a:rPr>
              <a:t> statement provides an </a:t>
            </a:r>
            <a:r>
              <a:rPr lang="en-US" sz="1600" b="1" i="0" dirty="0">
                <a:solidFill>
                  <a:schemeClr val="accent2"/>
                </a:solidFill>
                <a:effectLst/>
                <a:latin typeface="ui-sans-serif"/>
                <a:cs typeface="Arial" panose="020B0604020202020204" pitchFamily="34" charset="0"/>
              </a:rPr>
              <a:t>else</a:t>
            </a:r>
            <a:r>
              <a:rPr lang="en-US" sz="1600" i="0" dirty="0">
                <a:solidFill>
                  <a:srgbClr val="000000"/>
                </a:solidFill>
                <a:effectLst/>
                <a:latin typeface="ui-sans-serif"/>
                <a:cs typeface="Arial" panose="020B0604020202020204" pitchFamily="34" charset="0"/>
              </a:rPr>
              <a:t> block combined with the</a:t>
            </a:r>
            <a:r>
              <a:rPr lang="en-US" sz="1600" b="1" i="0" dirty="0">
                <a:solidFill>
                  <a:srgbClr val="000000"/>
                </a:solidFill>
                <a:effectLst/>
                <a:latin typeface="ui-sans-serif"/>
                <a:cs typeface="Arial" panose="020B0604020202020204" pitchFamily="34" charset="0"/>
              </a:rPr>
              <a:t> </a:t>
            </a:r>
            <a:r>
              <a:rPr lang="en-US" sz="1600" b="1" i="0" dirty="0">
                <a:solidFill>
                  <a:schemeClr val="accent2"/>
                </a:solidFill>
                <a:effectLst/>
                <a:latin typeface="ui-sans-serif"/>
                <a:cs typeface="Arial" panose="020B0604020202020204" pitchFamily="34" charset="0"/>
              </a:rPr>
              <a:t>if</a:t>
            </a:r>
            <a:r>
              <a:rPr lang="en-US" sz="1600" b="1" i="0" dirty="0">
                <a:solidFill>
                  <a:srgbClr val="000000"/>
                </a:solidFill>
                <a:effectLst/>
                <a:latin typeface="ui-sans-serif"/>
                <a:cs typeface="Arial" panose="020B0604020202020204" pitchFamily="34" charset="0"/>
              </a:rPr>
              <a:t> </a:t>
            </a:r>
            <a:r>
              <a:rPr lang="en-US" sz="1600" i="0" dirty="0">
                <a:solidFill>
                  <a:srgbClr val="000000"/>
                </a:solidFill>
                <a:effectLst/>
                <a:latin typeface="ui-sans-serif"/>
                <a:cs typeface="Arial" panose="020B0604020202020204" pitchFamily="34" charset="0"/>
              </a:rPr>
              <a:t>statement which is executed in the </a:t>
            </a:r>
            <a:r>
              <a:rPr lang="en-US" sz="1600" b="1" i="0" dirty="0">
                <a:solidFill>
                  <a:schemeClr val="accent2"/>
                </a:solidFill>
                <a:effectLst/>
                <a:latin typeface="ui-sans-serif"/>
                <a:cs typeface="Arial" panose="020B0604020202020204" pitchFamily="34" charset="0"/>
              </a:rPr>
              <a:t>false</a:t>
            </a:r>
            <a:r>
              <a:rPr lang="en-US" sz="1600" i="0" dirty="0">
                <a:solidFill>
                  <a:srgbClr val="000000"/>
                </a:solidFill>
                <a:effectLst/>
                <a:latin typeface="ui-sans-serif"/>
                <a:cs typeface="Arial" panose="020B0604020202020204" pitchFamily="34" charset="0"/>
              </a:rPr>
              <a:t> case of the condition.</a:t>
            </a:r>
          </a:p>
          <a:p>
            <a:pPr algn="l">
              <a:lnSpc>
                <a:spcPct val="150000"/>
              </a:lnSpc>
            </a:pPr>
            <a:r>
              <a:rPr lang="en-US" sz="1600" b="0" i="0" dirty="0">
                <a:solidFill>
                  <a:srgbClr val="000000"/>
                </a:solidFill>
                <a:effectLst/>
                <a:latin typeface="ui-sans-serif"/>
                <a:cs typeface="Arial" panose="020B0604020202020204" pitchFamily="34" charset="0"/>
              </a:rPr>
              <a:t>If the condition is true, then the </a:t>
            </a:r>
            <a:r>
              <a:rPr lang="en-US" sz="1600" b="1" i="0" dirty="0">
                <a:solidFill>
                  <a:schemeClr val="accent2"/>
                </a:solidFill>
                <a:effectLst/>
                <a:latin typeface="ui-sans-serif"/>
                <a:cs typeface="Arial" panose="020B0604020202020204" pitchFamily="34" charset="0"/>
              </a:rPr>
              <a:t>if block</a:t>
            </a:r>
            <a:r>
              <a:rPr lang="en-US" sz="1600" b="0" i="0" dirty="0">
                <a:solidFill>
                  <a:schemeClr val="accent2"/>
                </a:solidFill>
                <a:effectLst/>
                <a:latin typeface="ui-sans-serif"/>
                <a:cs typeface="Arial" panose="020B0604020202020204" pitchFamily="34" charset="0"/>
              </a:rPr>
              <a:t> </a:t>
            </a:r>
            <a:r>
              <a:rPr lang="en-US" sz="1600" b="0" i="0" dirty="0">
                <a:solidFill>
                  <a:srgbClr val="000000"/>
                </a:solidFill>
                <a:effectLst/>
                <a:latin typeface="ui-sans-serif"/>
                <a:cs typeface="Arial" panose="020B0604020202020204" pitchFamily="34" charset="0"/>
              </a:rPr>
              <a:t>is executed. Otherwise, the </a:t>
            </a:r>
            <a:r>
              <a:rPr lang="en-US" sz="1600" b="1" i="0" dirty="0">
                <a:solidFill>
                  <a:schemeClr val="accent2"/>
                </a:solidFill>
                <a:effectLst/>
                <a:latin typeface="ui-sans-serif"/>
                <a:cs typeface="Arial" panose="020B0604020202020204" pitchFamily="34" charset="0"/>
              </a:rPr>
              <a:t>else block</a:t>
            </a:r>
            <a:r>
              <a:rPr lang="en-US" sz="1600" b="0" i="0" dirty="0">
                <a:solidFill>
                  <a:schemeClr val="accent2"/>
                </a:solidFill>
                <a:effectLst/>
                <a:latin typeface="ui-sans-serif"/>
                <a:cs typeface="Arial" panose="020B0604020202020204" pitchFamily="34" charset="0"/>
              </a:rPr>
              <a:t> </a:t>
            </a:r>
            <a:r>
              <a:rPr lang="en-US" sz="1600" b="0" i="0" dirty="0">
                <a:solidFill>
                  <a:srgbClr val="000000"/>
                </a:solidFill>
                <a:effectLst/>
                <a:latin typeface="ui-sans-serif"/>
                <a:cs typeface="Arial" panose="020B0604020202020204" pitchFamily="34" charset="0"/>
              </a:rPr>
              <a:t>is executed.</a:t>
            </a:r>
          </a:p>
          <a:p>
            <a:pPr marL="0" indent="0">
              <a:buNone/>
            </a:pPr>
            <a:endParaRPr lang="en-KE" dirty="0"/>
          </a:p>
        </p:txBody>
      </p:sp>
    </p:spTree>
    <p:extLst>
      <p:ext uri="{BB962C8B-B14F-4D97-AF65-F5344CB8AC3E}">
        <p14:creationId xmlns:p14="http://schemas.microsoft.com/office/powerpoint/2010/main" val="3734905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E76D1E5-6778-A41D-A176-C0EDCBDAD2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1040" y="864067"/>
            <a:ext cx="4974672" cy="526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1772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107</TotalTime>
  <Words>1517</Words>
  <Application>Microsoft Office PowerPoint</Application>
  <PresentationFormat>Widescreen</PresentationFormat>
  <Paragraphs>195</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vt:lpstr>
      <vt:lpstr>Calibri</vt:lpstr>
      <vt:lpstr>Consolas</vt:lpstr>
      <vt:lpstr>Trebuchet MS</vt:lpstr>
      <vt:lpstr>ui-sans-serif</vt:lpstr>
      <vt:lpstr>Wingdings</vt:lpstr>
      <vt:lpstr>Wingdings 3</vt:lpstr>
      <vt:lpstr>Facet</vt:lpstr>
      <vt:lpstr>INTRO TO JAVASCRIPT</vt:lpstr>
      <vt:lpstr>Datatypes In Javascript</vt:lpstr>
      <vt:lpstr>Variables In Javascript</vt:lpstr>
      <vt:lpstr>CONDITIONALS IN JAVASCRIPT</vt:lpstr>
      <vt:lpstr>Introduction to conditionals</vt:lpstr>
      <vt:lpstr>The if statement</vt:lpstr>
      <vt:lpstr>If statement syntax</vt:lpstr>
      <vt:lpstr>The if-else statement  </vt:lpstr>
      <vt:lpstr>PowerPoint Presentation</vt:lpstr>
      <vt:lpstr>Syntax</vt:lpstr>
      <vt:lpstr>The else-if statement </vt:lpstr>
      <vt:lpstr>Syntax</vt:lpstr>
      <vt:lpstr>Nested if statement </vt:lpstr>
      <vt:lpstr>Loops In Javascript </vt:lpstr>
      <vt:lpstr>Loops In Javascript</vt:lpstr>
      <vt:lpstr>PowerPoint Presentation</vt:lpstr>
      <vt:lpstr>Syntax </vt:lpstr>
      <vt:lpstr>for loop  </vt:lpstr>
      <vt:lpstr>Syntax </vt:lpstr>
      <vt:lpstr>do-while  </vt:lpstr>
      <vt:lpstr>do-while  </vt:lpstr>
      <vt:lpstr>FUNCTIONS IN JAVASCRIPT</vt:lpstr>
      <vt:lpstr>Functions in JavaScript </vt:lpstr>
      <vt:lpstr>Syntax: </vt:lpstr>
      <vt:lpstr>Calling a function.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Evans</dc:creator>
  <cp:lastModifiedBy>Evans</cp:lastModifiedBy>
  <cp:revision>3</cp:revision>
  <dcterms:created xsi:type="dcterms:W3CDTF">2023-01-12T11:58:30Z</dcterms:created>
  <dcterms:modified xsi:type="dcterms:W3CDTF">2023-01-12T13:46:03Z</dcterms:modified>
</cp:coreProperties>
</file>