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1.xml" ContentType="application/inkml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44"/>
  </p:notesMasterIdLst>
  <p:sldIdLst>
    <p:sldId id="256" r:id="rId2"/>
    <p:sldId id="257" r:id="rId3"/>
    <p:sldId id="258" r:id="rId4"/>
    <p:sldId id="300" r:id="rId5"/>
    <p:sldId id="259" r:id="rId6"/>
    <p:sldId id="260" r:id="rId7"/>
    <p:sldId id="298" r:id="rId8"/>
    <p:sldId id="296" r:id="rId9"/>
    <p:sldId id="29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302" r:id="rId24"/>
    <p:sldId id="274" r:id="rId25"/>
    <p:sldId id="276" r:id="rId26"/>
    <p:sldId id="275" r:id="rId27"/>
    <p:sldId id="277" r:id="rId28"/>
    <p:sldId id="278" r:id="rId29"/>
    <p:sldId id="279" r:id="rId30"/>
    <p:sldId id="280" r:id="rId31"/>
    <p:sldId id="281" r:id="rId32"/>
    <p:sldId id="282" r:id="rId33"/>
    <p:sldId id="299" r:id="rId34"/>
    <p:sldId id="287" r:id="rId35"/>
    <p:sldId id="288" r:id="rId36"/>
    <p:sldId id="289" r:id="rId37"/>
    <p:sldId id="290" r:id="rId38"/>
    <p:sldId id="291" r:id="rId39"/>
    <p:sldId id="293" r:id="rId40"/>
    <p:sldId id="294" r:id="rId41"/>
    <p:sldId id="295" r:id="rId42"/>
    <p:sldId id="292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2CE347-7CC7-414D-947D-4A174F4ED6B4}">
  <a:tblStyle styleId="{652CE347-7CC7-414D-947D-4A174F4ED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9" autoAdjust="0"/>
  </p:normalViewPr>
  <p:slideViewPr>
    <p:cSldViewPr snapToGrid="0">
      <p:cViewPr>
        <p:scale>
          <a:sx n="75" d="100"/>
          <a:sy n="75" d="100"/>
        </p:scale>
        <p:origin x="123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5:22:59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742 24 24575,'-15'0'0,"-1"-2"0,0 0 0,-15-5 0,14 3 0,0 1 0,-24-2 0,-241 5 0,133 1 0,133 0 34,1 0-1,-1 1 0,-15 5 1,-31 4-1533,44-10-5327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2" name="Google Shape;5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7" name="Google Shape;5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79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979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3" name="Google Shape;62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5" name="Google Shape;69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4" name="Google Shape;73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3" name="Google Shape;75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07e679c5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1" name="Google Shape;761;g207e679c5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07e679c59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8" name="Google Shape;768;g207e679c59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5" name="Google Shape;77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7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37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37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7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7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7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7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7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37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3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7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37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37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7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37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3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7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37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7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7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7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37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7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37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37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7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106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8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8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8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title" idx="3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54" name="Google Shape;54;p38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title" idx="6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title" idx="9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017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9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9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9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9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9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9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9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9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9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949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40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40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79" name="Google Shape;79;p40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0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0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0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0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0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0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0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0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0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0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0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0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0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0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0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0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0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0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0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0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0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0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0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0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0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0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0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0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0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0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0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0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0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0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73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1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16" name="Google Shape;116;p41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41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18" name="Google Shape;118;p41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20" name="Google Shape;120;p41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41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22" name="Google Shape;122;p41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4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41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1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1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1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1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1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1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1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1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1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8443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2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42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42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2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2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2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42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42" name="Google Shape;142;p4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42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2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184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3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8" name="Google Shape;148;p43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3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3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3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3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43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55" name="Google Shape;155;p4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4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3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43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62" name="Google Shape;162;p43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3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43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65" name="Google Shape;165;p43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3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43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68" name="Google Shape;168;p4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43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71" name="Google Shape;171;p43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3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3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3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43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76" name="Google Shape;176;p4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43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4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81" name="Google Shape;181;p43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3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43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84" name="Google Shape;184;p4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43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43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188" name="Google Shape;188;p4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43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91" name="Google Shape;191;p4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43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94" name="Google Shape;194;p43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3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43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3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7035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0" name="Google Shape;200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4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44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207" name="Google Shape;207;p4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4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210" name="Google Shape;210;p4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4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213" name="Google Shape;213;p4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4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2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45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5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5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5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5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5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5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5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5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5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33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6" r:id="rId3"/>
    <p:sldLayoutId id="2147483657" r:id="rId4"/>
    <p:sldLayoutId id="2147483660" r:id="rId5"/>
    <p:sldLayoutId id="2147483661" r:id="rId6"/>
    <p:sldLayoutId id="2147483662" r:id="rId7"/>
    <p:sldLayoutId id="2147483664" r:id="rId8"/>
    <p:sldLayoutId id="2147483665" r:id="rId9"/>
    <p:sldLayoutId id="2147483667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0.png"/><Relationship Id="rId4" Type="http://schemas.openxmlformats.org/officeDocument/2006/relationships/customXml" Target="../ink/ink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"/>
          <p:cNvSpPr txBox="1">
            <a:spLocks noGrp="1"/>
          </p:cNvSpPr>
          <p:nvPr>
            <p:ph type="ctrTitle"/>
          </p:nvPr>
        </p:nvSpPr>
        <p:spPr>
          <a:xfrm>
            <a:off x="1201746" y="1227873"/>
            <a:ext cx="69015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Analysis of Twitter data for developing a job vacancy platform in Saudi Arabia</a:t>
            </a:r>
            <a:endParaRPr sz="40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0" name="Google Shape;410;p1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"/>
          <p:cNvSpPr/>
          <p:nvPr/>
        </p:nvSpPr>
        <p:spPr>
          <a:xfrm>
            <a:off x="7028939" y="3568524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"/>
          <p:cNvSpPr/>
          <p:nvPr/>
        </p:nvSpPr>
        <p:spPr>
          <a:xfrm>
            <a:off x="2288877" y="3033094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"/>
          <p:cNvSpPr/>
          <p:nvPr/>
        </p:nvSpPr>
        <p:spPr>
          <a:xfrm>
            <a:off x="5950499" y="3149511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1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17" name="Google Shape;417;p1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1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20" name="Google Shape;420;p1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1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23" name="Google Shape;423;p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6" name="Google Shape;426;p1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" name="Google Shape;428;p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429" name="Google Shape;429;p1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"/>
          <p:cNvGrpSpPr/>
          <p:nvPr/>
        </p:nvGrpSpPr>
        <p:grpSpPr>
          <a:xfrm>
            <a:off x="4472500" y="3928605"/>
            <a:ext cx="199001" cy="867199"/>
            <a:chOff x="4475150" y="4052605"/>
            <a:chExt cx="199001" cy="867199"/>
          </a:xfrm>
        </p:grpSpPr>
        <p:sp>
          <p:nvSpPr>
            <p:cNvPr id="432" name="Google Shape;432;p1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"/>
          <p:cNvSpPr txBox="1">
            <a:spLocks noGrp="1"/>
          </p:cNvSpPr>
          <p:nvPr>
            <p:ph type="title"/>
          </p:nvPr>
        </p:nvSpPr>
        <p:spPr>
          <a:xfrm>
            <a:off x="765750" y="1527982"/>
            <a:ext cx="7612500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5000" b="1" dirty="0">
                <a:solidFill>
                  <a:srgbClr val="229DFE"/>
                </a:solidFill>
              </a:rPr>
              <a:t>Proposed system</a:t>
            </a:r>
            <a:endParaRPr sz="5000" b="1" dirty="0">
              <a:solidFill>
                <a:srgbClr val="229DF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OUR ENVIRONMENT</a:t>
            </a:r>
            <a:endParaRPr sz="30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5" name="Google Shape;495;p7"/>
          <p:cNvSpPr txBox="1">
            <a:spLocks noGrp="1"/>
          </p:cNvSpPr>
          <p:nvPr>
            <p:ph type="ctrTitle" idx="2"/>
          </p:nvPr>
        </p:nvSpPr>
        <p:spPr>
          <a:xfrm>
            <a:off x="5539972" y="1291621"/>
            <a:ext cx="2790693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TENSORFLOW &amp; Keras</a:t>
            </a:r>
            <a:endParaRPr/>
          </a:p>
        </p:txBody>
      </p:sp>
      <p:sp>
        <p:nvSpPr>
          <p:cNvPr id="496" name="Google Shape;496;p7"/>
          <p:cNvSpPr txBox="1">
            <a:spLocks noGrp="1"/>
          </p:cNvSpPr>
          <p:nvPr>
            <p:ph type="ctrTitle" idx="4"/>
          </p:nvPr>
        </p:nvSpPr>
        <p:spPr>
          <a:xfrm>
            <a:off x="887340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JUPYTER</a:t>
            </a:r>
            <a:endParaRPr b="1"/>
          </a:p>
        </p:txBody>
      </p:sp>
      <p:sp>
        <p:nvSpPr>
          <p:cNvPr id="497" name="Google Shape;497;p7"/>
          <p:cNvSpPr txBox="1">
            <a:spLocks noGrp="1"/>
          </p:cNvSpPr>
          <p:nvPr>
            <p:ph type="subTitle" idx="7"/>
          </p:nvPr>
        </p:nvSpPr>
        <p:spPr>
          <a:xfrm>
            <a:off x="5893682" y="33356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 Python library</a:t>
            </a:r>
            <a:endParaRPr/>
          </a:p>
        </p:txBody>
      </p:sp>
      <p:sp>
        <p:nvSpPr>
          <p:cNvPr id="498" name="Google Shape;498;p7"/>
          <p:cNvSpPr txBox="1">
            <a:spLocks noGrp="1"/>
          </p:cNvSpPr>
          <p:nvPr>
            <p:ph type="ctrTitle"/>
          </p:nvPr>
        </p:nvSpPr>
        <p:spPr>
          <a:xfrm>
            <a:off x="841753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PYTHON 3</a:t>
            </a:r>
            <a:endParaRPr b="1"/>
          </a:p>
        </p:txBody>
      </p:sp>
      <p:sp>
        <p:nvSpPr>
          <p:cNvPr id="499" name="Google Shape;499;p7"/>
          <p:cNvSpPr txBox="1">
            <a:spLocks noGrp="1"/>
          </p:cNvSpPr>
          <p:nvPr>
            <p:ph type="subTitle" idx="1"/>
          </p:nvPr>
        </p:nvSpPr>
        <p:spPr>
          <a:xfrm>
            <a:off x="79716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Programming language</a:t>
            </a:r>
            <a:endParaRPr/>
          </a:p>
        </p:txBody>
      </p:sp>
      <p:sp>
        <p:nvSpPr>
          <p:cNvPr id="500" name="Google Shape;500;p7"/>
          <p:cNvSpPr txBox="1">
            <a:spLocks noGrp="1"/>
          </p:cNvSpPr>
          <p:nvPr>
            <p:ph type="subTitle" idx="3"/>
          </p:nvPr>
        </p:nvSpPr>
        <p:spPr>
          <a:xfrm>
            <a:off x="5682833" y="19407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ML &amp; DL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501" name="Google Shape;501;p7"/>
          <p:cNvSpPr txBox="1">
            <a:spLocks noGrp="1"/>
          </p:cNvSpPr>
          <p:nvPr>
            <p:ph type="subTitle" idx="5"/>
          </p:nvPr>
        </p:nvSpPr>
        <p:spPr>
          <a:xfrm>
            <a:off x="797161" y="3369767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Interactive python editor</a:t>
            </a:r>
            <a:endParaRPr/>
          </a:p>
        </p:txBody>
      </p:sp>
      <p:sp>
        <p:nvSpPr>
          <p:cNvPr id="502" name="Google Shape;502;p7"/>
          <p:cNvSpPr txBox="1">
            <a:spLocks noGrp="1"/>
          </p:cNvSpPr>
          <p:nvPr>
            <p:ph type="ctrTitle" idx="6"/>
          </p:nvPr>
        </p:nvSpPr>
        <p:spPr>
          <a:xfrm>
            <a:off x="5808419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Libraries</a:t>
            </a:r>
            <a:endParaRPr b="1"/>
          </a:p>
        </p:txBody>
      </p:sp>
      <p:sp>
        <p:nvSpPr>
          <p:cNvPr id="503" name="Google Shape;503;p7"/>
          <p:cNvSpPr/>
          <p:nvPr/>
        </p:nvSpPr>
        <p:spPr>
          <a:xfrm>
            <a:off x="3101606" y="1583734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7"/>
          <p:cNvSpPr/>
          <p:nvPr/>
        </p:nvSpPr>
        <p:spPr>
          <a:xfrm>
            <a:off x="3168347" y="311093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"/>
          <p:cNvSpPr/>
          <p:nvPr/>
        </p:nvSpPr>
        <p:spPr>
          <a:xfrm>
            <a:off x="4748278" y="1576216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7"/>
          <p:cNvSpPr/>
          <p:nvPr/>
        </p:nvSpPr>
        <p:spPr>
          <a:xfrm>
            <a:off x="4803532" y="312612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7"/>
          <p:cNvCxnSpPr>
            <a:stCxn id="505" idx="2"/>
            <a:endCxn id="504" idx="0"/>
          </p:cNvCxnSpPr>
          <p:nvPr/>
        </p:nvCxnSpPr>
        <p:spPr>
          <a:xfrm rot="5400000">
            <a:off x="3914878" y="1915666"/>
            <a:ext cx="810900" cy="15798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8" name="Google Shape;508;p7"/>
          <p:cNvCxnSpPr>
            <a:stCxn id="504" idx="3"/>
            <a:endCxn id="506" idx="1"/>
          </p:cNvCxnSpPr>
          <p:nvPr/>
        </p:nvCxnSpPr>
        <p:spPr>
          <a:xfrm>
            <a:off x="3892247" y="3472885"/>
            <a:ext cx="911400" cy="15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09" name="Google Shape;50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3594" y="1713375"/>
            <a:ext cx="485505" cy="48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6297" y="3161576"/>
            <a:ext cx="1227999" cy="6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40018" y="1656784"/>
            <a:ext cx="540420" cy="57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7" descr="Logo&#10;&#10;Description automatically generated with low confidence"/>
          <p:cNvPicPr preferRelativeResize="0"/>
          <p:nvPr/>
        </p:nvPicPr>
        <p:blipFill rotWithShape="1">
          <a:blip r:embed="rId6">
            <a:alphaModFix/>
          </a:blip>
          <a:srcRect l="42124" t="19322" r="8845" b="22395"/>
          <a:stretch/>
        </p:blipFill>
        <p:spPr>
          <a:xfrm>
            <a:off x="4907772" y="3210356"/>
            <a:ext cx="564406" cy="4963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3" name="Google Shape;513;p7"/>
          <p:cNvCxnSpPr/>
          <p:nvPr/>
        </p:nvCxnSpPr>
        <p:spPr>
          <a:xfrm rot="10800000" flipH="1">
            <a:off x="3815032" y="1953895"/>
            <a:ext cx="943720" cy="434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"/>
          <p:cNvSpPr txBox="1">
            <a:spLocks noGrp="1"/>
          </p:cNvSpPr>
          <p:nvPr>
            <p:ph type="ctrTitle"/>
          </p:nvPr>
        </p:nvSpPr>
        <p:spPr>
          <a:xfrm>
            <a:off x="162046" y="1446207"/>
            <a:ext cx="9005104" cy="29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 dirty="0">
                <a:solidFill>
                  <a:schemeClr val="lt1"/>
                </a:solidFill>
              </a:rPr>
              <a:t>Numpy</a:t>
            </a:r>
            <a:r>
              <a:rPr lang="en" sz="2400" dirty="0">
                <a:solidFill>
                  <a:schemeClr val="lt1"/>
                </a:solidFill>
              </a:rPr>
              <a:t>: For numeric and matrix operations.</a:t>
            </a:r>
            <a:br>
              <a:rPr lang="en" sz="2400" dirty="0">
                <a:solidFill>
                  <a:schemeClr val="lt1"/>
                </a:solidFill>
              </a:rPr>
            </a:br>
            <a:r>
              <a:rPr lang="en" sz="2400" b="1" dirty="0">
                <a:solidFill>
                  <a:schemeClr val="lt1"/>
                </a:solidFill>
              </a:rPr>
              <a:t>Pandas</a:t>
            </a:r>
            <a:r>
              <a:rPr lang="en" sz="2400" dirty="0">
                <a:solidFill>
                  <a:schemeClr val="lt1"/>
                </a:solidFill>
              </a:rPr>
              <a:t>: For data cleaning and manipulation.</a:t>
            </a:r>
            <a:br>
              <a:rPr lang="en" sz="2400" dirty="0">
                <a:solidFill>
                  <a:schemeClr val="lt1"/>
                </a:solidFill>
              </a:rPr>
            </a:br>
            <a:r>
              <a:rPr lang="en" sz="2400" b="1" dirty="0">
                <a:solidFill>
                  <a:schemeClr val="lt1"/>
                </a:solidFill>
              </a:rPr>
              <a:t>Sklearn</a:t>
            </a:r>
            <a:r>
              <a:rPr lang="en" sz="2400" dirty="0">
                <a:solidFill>
                  <a:schemeClr val="lt1"/>
                </a:solidFill>
              </a:rPr>
              <a:t>: for predictive data analysis .</a:t>
            </a:r>
            <a:br>
              <a:rPr lang="en" sz="2400" dirty="0">
                <a:solidFill>
                  <a:schemeClr val="lt1"/>
                </a:solidFill>
              </a:rPr>
            </a:br>
            <a:r>
              <a:rPr lang="en" sz="2400" b="1" dirty="0">
                <a:solidFill>
                  <a:schemeClr val="lt1"/>
                </a:solidFill>
              </a:rPr>
              <a:t>Matplotlib</a:t>
            </a:r>
            <a:r>
              <a:rPr lang="en" sz="2400" dirty="0">
                <a:solidFill>
                  <a:schemeClr val="lt1"/>
                </a:solidFill>
              </a:rPr>
              <a:t>: For visualizations.</a:t>
            </a:r>
            <a:br>
              <a:rPr lang="en" sz="2400" dirty="0">
                <a:solidFill>
                  <a:schemeClr val="lt1"/>
                </a:solidFill>
              </a:rPr>
            </a:br>
            <a:r>
              <a:rPr lang="en" sz="2400" b="1" dirty="0">
                <a:solidFill>
                  <a:schemeClr val="lt1"/>
                </a:solidFill>
              </a:rPr>
              <a:t>P</a:t>
            </a:r>
            <a:r>
              <a:rPr lang="en" sz="24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adSequence</a:t>
            </a:r>
            <a:r>
              <a:rPr lang="en"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: ensure that all sequences in a list have the same length.</a:t>
            </a:r>
            <a:br>
              <a:rPr lang="en"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r>
              <a:rPr lang="en" sz="24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Tokenizer</a:t>
            </a:r>
            <a:r>
              <a:rPr lang="en"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: convert data from text format to bag of words. 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19" name="Google Shape;519;p8"/>
          <p:cNvSpPr txBox="1">
            <a:spLocks noGrp="1"/>
          </p:cNvSpPr>
          <p:nvPr>
            <p:ph type="ctrTitle" idx="8"/>
          </p:nvPr>
        </p:nvSpPr>
        <p:spPr>
          <a:xfrm>
            <a:off x="236861" y="243184"/>
            <a:ext cx="556205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The Libraries we used: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20" name="Google Shape;520;p8" descr="Python Libraries - Python Standard Library &amp; List of Important Libraries -  DataFlair"/>
          <p:cNvPicPr preferRelativeResize="0"/>
          <p:nvPr/>
        </p:nvPicPr>
        <p:blipFill rotWithShape="1">
          <a:blip r:embed="rId3">
            <a:alphaModFix/>
          </a:blip>
          <a:srcRect l="57699" t="44448" r="12558" b="8686"/>
          <a:stretch/>
        </p:blipFill>
        <p:spPr>
          <a:xfrm>
            <a:off x="6875362" y="1446207"/>
            <a:ext cx="1759352" cy="129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"/>
          <p:cNvSpPr txBox="1">
            <a:spLocks noGrp="1"/>
          </p:cNvSpPr>
          <p:nvPr>
            <p:ph type="subTitle" idx="1"/>
          </p:nvPr>
        </p:nvSpPr>
        <p:spPr>
          <a:xfrm>
            <a:off x="96363" y="1202144"/>
            <a:ext cx="4024224" cy="307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400" dirty="0"/>
              <a:t>Words count: </a:t>
            </a:r>
            <a:r>
              <a:rPr lang="en-US" sz="2400" dirty="0"/>
              <a:t>We needed to plot words count as histogram to know our model max input limit.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2400" dirty="0"/>
              <a:t>X:  Number of word in text.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Y: Number of word repetitions.</a:t>
            </a:r>
            <a:endParaRPr lang="en-US" sz="2400" dirty="0"/>
          </a:p>
        </p:txBody>
      </p:sp>
      <p:sp>
        <p:nvSpPr>
          <p:cNvPr id="527" name="Google Shape;527;p9"/>
          <p:cNvSpPr txBox="1">
            <a:spLocks noGrp="1"/>
          </p:cNvSpPr>
          <p:nvPr>
            <p:ph type="ctrTitle" idx="8"/>
          </p:nvPr>
        </p:nvSpPr>
        <p:spPr>
          <a:xfrm>
            <a:off x="306269" y="372165"/>
            <a:ext cx="604823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Exploratory</a:t>
            </a: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Data Analysis</a:t>
            </a:r>
            <a:endParaRPr sz="35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8" name="Google Shape;528;p9"/>
          <p:cNvGrpSpPr/>
          <p:nvPr/>
        </p:nvGrpSpPr>
        <p:grpSpPr>
          <a:xfrm>
            <a:off x="4206907" y="1202144"/>
            <a:ext cx="4937093" cy="3941355"/>
            <a:chOff x="5476791" y="1609975"/>
            <a:chExt cx="3524257" cy="2538200"/>
          </a:xfrm>
        </p:grpSpPr>
        <p:pic>
          <p:nvPicPr>
            <p:cNvPr id="529" name="Google Shape;529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76798" y="1609975"/>
              <a:ext cx="3524250" cy="25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Google Shape;53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76791" y="1697975"/>
              <a:ext cx="3524250" cy="2362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"/>
          <p:cNvSpPr txBox="1">
            <a:spLocks noGrp="1"/>
          </p:cNvSpPr>
          <p:nvPr>
            <p:ph type="ctrTitle"/>
          </p:nvPr>
        </p:nvSpPr>
        <p:spPr>
          <a:xfrm>
            <a:off x="260699" y="270170"/>
            <a:ext cx="646488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Split data into training and testing</a:t>
            </a:r>
            <a:endParaRPr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36" name="Google Shape;53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31" y="816567"/>
            <a:ext cx="9144000" cy="1728647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10"/>
          <p:cNvSpPr txBox="1"/>
          <p:nvPr/>
        </p:nvSpPr>
        <p:spPr>
          <a:xfrm>
            <a:off x="339496" y="3147252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</a:pPr>
            <a:r>
              <a:rPr lang="en" sz="3000" b="0" i="0" u="none" strike="noStrike" cap="none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Training</a:t>
            </a:r>
            <a:endParaRPr dirty="0"/>
          </a:p>
        </p:txBody>
      </p:sp>
      <p:sp>
        <p:nvSpPr>
          <p:cNvPr id="538" name="Google Shape;538;p10"/>
          <p:cNvSpPr txBox="1"/>
          <p:nvPr/>
        </p:nvSpPr>
        <p:spPr>
          <a:xfrm>
            <a:off x="64900" y="3893226"/>
            <a:ext cx="3101400" cy="4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None/>
            </a:pPr>
            <a:r>
              <a:rPr lang="en" sz="16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80% of data is used for training</a:t>
            </a:r>
            <a:endParaRPr dirty="0"/>
          </a:p>
        </p:txBody>
      </p:sp>
      <p:sp>
        <p:nvSpPr>
          <p:cNvPr id="539" name="Google Shape;539;p10"/>
          <p:cNvSpPr txBox="1"/>
          <p:nvPr/>
        </p:nvSpPr>
        <p:spPr>
          <a:xfrm>
            <a:off x="5878075" y="328903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</a:pPr>
            <a:r>
              <a:rPr lang="en" sz="3000" b="0" i="0" u="none" strike="noStrike" cap="none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Testing</a:t>
            </a:r>
            <a:endParaRPr dirty="0"/>
          </a:p>
        </p:txBody>
      </p:sp>
      <p:sp>
        <p:nvSpPr>
          <p:cNvPr id="540" name="Google Shape;540;p10"/>
          <p:cNvSpPr txBox="1"/>
          <p:nvPr/>
        </p:nvSpPr>
        <p:spPr>
          <a:xfrm>
            <a:off x="5876289" y="3973706"/>
            <a:ext cx="3101400" cy="409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None/>
            </a:pPr>
            <a:r>
              <a:rPr lang="en" sz="16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20% of data is used for testing</a:t>
            </a:r>
            <a:endParaRPr dirty="0"/>
          </a:p>
        </p:txBody>
      </p:sp>
      <p:sp>
        <p:nvSpPr>
          <p:cNvPr id="541" name="Google Shape;541;p10"/>
          <p:cNvSpPr/>
          <p:nvPr/>
        </p:nvSpPr>
        <p:spPr>
          <a:xfrm>
            <a:off x="588524" y="4690338"/>
            <a:ext cx="3181621" cy="204442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0"/>
          <p:cNvSpPr/>
          <p:nvPr/>
        </p:nvSpPr>
        <p:spPr>
          <a:xfrm>
            <a:off x="5318454" y="4699607"/>
            <a:ext cx="3181621" cy="204442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0"/>
          <p:cNvSpPr/>
          <p:nvPr/>
        </p:nvSpPr>
        <p:spPr>
          <a:xfrm>
            <a:off x="588524" y="4690338"/>
            <a:ext cx="2770258" cy="204442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0"/>
          <p:cNvSpPr/>
          <p:nvPr/>
        </p:nvSpPr>
        <p:spPr>
          <a:xfrm>
            <a:off x="5318454" y="4699608"/>
            <a:ext cx="487098" cy="204442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0"/>
          <p:cNvSpPr/>
          <p:nvPr/>
        </p:nvSpPr>
        <p:spPr>
          <a:xfrm>
            <a:off x="5478613" y="3776725"/>
            <a:ext cx="574087" cy="409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0"/>
          <p:cNvSpPr/>
          <p:nvPr/>
        </p:nvSpPr>
        <p:spPr>
          <a:xfrm>
            <a:off x="2996712" y="3756597"/>
            <a:ext cx="579996" cy="3958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7" name="Google Shape;547;p10"/>
          <p:cNvCxnSpPr/>
          <p:nvPr/>
        </p:nvCxnSpPr>
        <p:spPr>
          <a:xfrm>
            <a:off x="3286710" y="4152434"/>
            <a:ext cx="0" cy="51350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8" name="Google Shape;548;p10"/>
          <p:cNvCxnSpPr/>
          <p:nvPr/>
        </p:nvCxnSpPr>
        <p:spPr>
          <a:xfrm>
            <a:off x="5751496" y="4186106"/>
            <a:ext cx="0" cy="51350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F489EBF-9103-ADFD-3B19-71B3DCA2D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38063"/>
            <a:ext cx="9167831" cy="6172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1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000" b="1" dirty="0">
                <a:solidFill>
                  <a:srgbClr val="229DFE"/>
                </a:solidFill>
              </a:rPr>
              <a:t>Implementation</a:t>
            </a:r>
            <a:r>
              <a:rPr lang="en" sz="5000" b="1" dirty="0">
                <a:solidFill>
                  <a:schemeClr val="lt1"/>
                </a:solidFill>
              </a:rPr>
              <a:t> </a:t>
            </a:r>
            <a:endParaRPr sz="5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2"/>
          <p:cNvSpPr txBox="1">
            <a:spLocks noGrp="1"/>
          </p:cNvSpPr>
          <p:nvPr>
            <p:ph type="body" idx="1"/>
          </p:nvPr>
        </p:nvSpPr>
        <p:spPr>
          <a:xfrm>
            <a:off x="618824" y="1354511"/>
            <a:ext cx="7426200" cy="243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2500" dirty="0"/>
              <a:t>Preprocessing and data cleaning</a:t>
            </a:r>
            <a:endParaRPr sz="25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2500" dirty="0"/>
              <a:t>Model building and training</a:t>
            </a:r>
            <a:endParaRPr sz="25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2500" dirty="0"/>
              <a:t>Model evaluation</a:t>
            </a:r>
            <a:endParaRPr sz="25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2500" dirty="0"/>
              <a:t>Model saving and inference</a:t>
            </a:r>
            <a:endParaRPr sz="2500" dirty="0"/>
          </a:p>
        </p:txBody>
      </p:sp>
      <p:sp>
        <p:nvSpPr>
          <p:cNvPr id="559" name="Google Shape;559;p12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4307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Implementation steps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3"/>
          <p:cNvSpPr txBox="1">
            <a:spLocks noGrp="1"/>
          </p:cNvSpPr>
          <p:nvPr>
            <p:ph type="body" idx="1"/>
          </p:nvPr>
        </p:nvSpPr>
        <p:spPr>
          <a:xfrm>
            <a:off x="289368" y="1244500"/>
            <a:ext cx="6736466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400" dirty="0"/>
              <a:t>Normalize Arabic characters.</a:t>
            </a:r>
            <a:endParaRPr sz="24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400" dirty="0"/>
              <a:t>Remove diacritics.</a:t>
            </a:r>
            <a:endParaRPr sz="24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400" dirty="0"/>
              <a:t>Remove English words.</a:t>
            </a:r>
            <a:endParaRPr sz="24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400" dirty="0"/>
              <a:t>Remove repeating characters.</a:t>
            </a:r>
            <a:endParaRPr sz="24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400" dirty="0"/>
              <a:t>Convert data from text format into bag of words (BoW) &amp; pad-sequences.</a:t>
            </a:r>
            <a:endParaRPr sz="2400" dirty="0"/>
          </a:p>
        </p:txBody>
      </p:sp>
      <p:sp>
        <p:nvSpPr>
          <p:cNvPr id="565" name="Google Shape;565;p13"/>
          <p:cNvSpPr txBox="1">
            <a:spLocks noGrp="1"/>
          </p:cNvSpPr>
          <p:nvPr>
            <p:ph type="ctrTitle"/>
          </p:nvPr>
        </p:nvSpPr>
        <p:spPr>
          <a:xfrm>
            <a:off x="289367" y="566050"/>
            <a:ext cx="726353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Preprocessing and data cleaning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4"/>
          <p:cNvSpPr txBox="1">
            <a:spLocks noGrp="1"/>
          </p:cNvSpPr>
          <p:nvPr>
            <p:ph type="ctrTitle"/>
          </p:nvPr>
        </p:nvSpPr>
        <p:spPr>
          <a:xfrm>
            <a:off x="335666" y="456687"/>
            <a:ext cx="627968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Normalize Arabic characters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1" name="Google Shape;5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825" y="1428143"/>
            <a:ext cx="6934103" cy="2842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611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Remove diacritics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7" name="Google Shape;577;p15"/>
          <p:cNvPicPr preferRelativeResize="0"/>
          <p:nvPr/>
        </p:nvPicPr>
        <p:blipFill rotWithShape="1">
          <a:blip r:embed="rId3">
            <a:alphaModFix/>
          </a:blip>
          <a:srcRect t="15507" r="27845" b="-1"/>
          <a:stretch/>
        </p:blipFill>
        <p:spPr>
          <a:xfrm>
            <a:off x="358852" y="1093648"/>
            <a:ext cx="3449220" cy="3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15"/>
          <p:cNvPicPr preferRelativeResize="0"/>
          <p:nvPr/>
        </p:nvPicPr>
        <p:blipFill rotWithShape="1">
          <a:blip r:embed="rId4">
            <a:alphaModFix/>
          </a:blip>
          <a:srcRect l="8705" t="2638" b="4021"/>
          <a:stretch/>
        </p:blipFill>
        <p:spPr>
          <a:xfrm>
            <a:off x="4873739" y="1093647"/>
            <a:ext cx="3737826" cy="3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"/>
          <p:cNvSpPr txBox="1">
            <a:spLocks noGrp="1"/>
          </p:cNvSpPr>
          <p:nvPr>
            <p:ph type="ctrTitle"/>
          </p:nvPr>
        </p:nvSpPr>
        <p:spPr>
          <a:xfrm>
            <a:off x="1561650" y="1510572"/>
            <a:ext cx="6020700" cy="89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Group Members:</a:t>
            </a:r>
            <a:endParaRPr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0" name="Google Shape;440;p2"/>
          <p:cNvSpPr txBox="1">
            <a:spLocks noGrp="1"/>
          </p:cNvSpPr>
          <p:nvPr>
            <p:ph type="subTitle" idx="1"/>
          </p:nvPr>
        </p:nvSpPr>
        <p:spPr>
          <a:xfrm>
            <a:off x="2703900" y="2738264"/>
            <a:ext cx="3736200" cy="18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dirty="0"/>
              <a:t>Sultan Alharbi - 1947457</a:t>
            </a:r>
            <a:endParaRPr dirty="0"/>
          </a:p>
          <a:p>
            <a:pPr marL="285750" lvl="0" indent="-107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 dirty="0"/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dirty="0"/>
              <a:t>Mishal Almutiri - 1948468</a:t>
            </a:r>
            <a:endParaRPr dirty="0"/>
          </a:p>
          <a:p>
            <a:pPr marL="285750" lvl="0" indent="-107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 dirty="0"/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dirty="0"/>
              <a:t>Mohammed Almalki - 1945078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611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Remove English words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84" name="Google Shape;584;p16"/>
          <p:cNvPicPr preferRelativeResize="0"/>
          <p:nvPr/>
        </p:nvPicPr>
        <p:blipFill rotWithShape="1">
          <a:blip r:embed="rId3">
            <a:alphaModFix/>
          </a:blip>
          <a:srcRect r="18996"/>
          <a:stretch/>
        </p:blipFill>
        <p:spPr>
          <a:xfrm>
            <a:off x="253787" y="1381832"/>
            <a:ext cx="7547550" cy="2368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7"/>
          <p:cNvSpPr txBox="1">
            <a:spLocks noGrp="1"/>
          </p:cNvSpPr>
          <p:nvPr>
            <p:ph type="ctrTitle"/>
          </p:nvPr>
        </p:nvSpPr>
        <p:spPr>
          <a:xfrm>
            <a:off x="267374" y="411675"/>
            <a:ext cx="678839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Remove repeating characters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90" name="Google Shape;59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072" y="1148251"/>
            <a:ext cx="7175148" cy="984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17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9297" r="7298" b="14998"/>
          <a:stretch/>
        </p:blipFill>
        <p:spPr>
          <a:xfrm>
            <a:off x="1655758" y="2291329"/>
            <a:ext cx="7198297" cy="244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8"/>
          <p:cNvSpPr txBox="1">
            <a:spLocks noGrp="1"/>
          </p:cNvSpPr>
          <p:nvPr>
            <p:ph type="ctrTitle"/>
          </p:nvPr>
        </p:nvSpPr>
        <p:spPr>
          <a:xfrm>
            <a:off x="132688" y="544623"/>
            <a:ext cx="75413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Tokenization and pad-sequences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97" name="Google Shape;597;p18"/>
          <p:cNvPicPr preferRelativeResize="0"/>
          <p:nvPr/>
        </p:nvPicPr>
        <p:blipFill rotWithShape="1">
          <a:blip r:embed="rId3">
            <a:alphaModFix/>
          </a:blip>
          <a:srcRect r="33148" b="7633"/>
          <a:stretch/>
        </p:blipFill>
        <p:spPr>
          <a:xfrm>
            <a:off x="383255" y="1377389"/>
            <a:ext cx="7706159" cy="2089391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18"/>
          <p:cNvSpPr txBox="1">
            <a:spLocks noGrp="1"/>
          </p:cNvSpPr>
          <p:nvPr>
            <p:ph type="body" idx="1"/>
          </p:nvPr>
        </p:nvSpPr>
        <p:spPr>
          <a:xfrm>
            <a:off x="931118" y="3466780"/>
            <a:ext cx="6996250" cy="12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" sz="1800" dirty="0"/>
              <a:t>We do tokenization to convert the input into numbers before feeding into model.</a:t>
            </a:r>
            <a:endParaRPr dirty="0"/>
          </a:p>
          <a:p>
            <a:pPr marL="285750" indent="-285750">
              <a:lnSpc>
                <a:spcPct val="150000"/>
              </a:lnSpc>
            </a:pPr>
            <a:r>
              <a:rPr lang="en" sz="1800" dirty="0"/>
              <a:t>We make pad-sequences to transform the input in same length</a:t>
            </a:r>
            <a:endParaRPr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2"/>
          <p:cNvSpPr txBox="1">
            <a:spLocks noGrp="1"/>
          </p:cNvSpPr>
          <p:nvPr>
            <p:ph type="title"/>
          </p:nvPr>
        </p:nvSpPr>
        <p:spPr>
          <a:xfrm>
            <a:off x="669002" y="1180618"/>
            <a:ext cx="7612500" cy="1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54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Model building and training</a:t>
            </a:r>
            <a:endParaRPr sz="50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57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9"/>
          <p:cNvSpPr txBox="1">
            <a:spLocks noGrp="1"/>
          </p:cNvSpPr>
          <p:nvPr>
            <p:ph type="body" idx="1"/>
          </p:nvPr>
        </p:nvSpPr>
        <p:spPr>
          <a:xfrm>
            <a:off x="584101" y="850960"/>
            <a:ext cx="7425600" cy="385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23850">
              <a:lnSpc>
                <a:spcPct val="150000"/>
              </a:lnSpc>
              <a:buSzPct val="65000"/>
              <a:buFont typeface="Maven Pro"/>
              <a:buAutoNum type="arabicPeriod"/>
            </a:pPr>
            <a:r>
              <a:rPr lang="en-US" sz="2400" dirty="0"/>
              <a:t>Model uses one Embedding layer.</a:t>
            </a:r>
          </a:p>
          <a:p>
            <a:pPr indent="-323850">
              <a:lnSpc>
                <a:spcPct val="150000"/>
              </a:lnSpc>
              <a:buSzPts val="1500"/>
              <a:buFont typeface="Maven Pro"/>
              <a:buAutoNum type="arabicPeriod"/>
            </a:pPr>
            <a:r>
              <a:rPr lang="en-US" sz="2400" dirty="0"/>
              <a:t>Model input length is 60.</a:t>
            </a:r>
          </a:p>
          <a:p>
            <a:pPr indent="-323850">
              <a:lnSpc>
                <a:spcPct val="150000"/>
              </a:lnSpc>
              <a:buSzPts val="1500"/>
              <a:buFont typeface="Maven Pro"/>
              <a:buAutoNum type="arabicPeriod"/>
            </a:pPr>
            <a:r>
              <a:rPr lang="en-US" sz="2400" dirty="0"/>
              <a:t>Model uses 2 LSTM layers with 128 and 64 LSTM unit.</a:t>
            </a:r>
          </a:p>
          <a:p>
            <a:pPr indent="-323850">
              <a:lnSpc>
                <a:spcPct val="150000"/>
              </a:lnSpc>
              <a:buSzPts val="1500"/>
              <a:buFont typeface="Maven Pro"/>
              <a:buAutoNum type="arabicPeriod"/>
            </a:pPr>
            <a:r>
              <a:rPr lang="en-US" sz="2400" dirty="0"/>
              <a:t>Add Dense Layer or Fully Connected Layer</a:t>
            </a:r>
          </a:p>
          <a:p>
            <a:pPr indent="-323850">
              <a:lnSpc>
                <a:spcPct val="150000"/>
              </a:lnSpc>
              <a:buSzPts val="1500"/>
              <a:buFont typeface="Maven Pro"/>
              <a:buAutoNum type="arabicPeriod"/>
            </a:pPr>
            <a:r>
              <a:rPr lang="en-US" sz="2400" dirty="0"/>
              <a:t>Add dropout layer to decrease overfitting effect.</a:t>
            </a:r>
          </a:p>
          <a:p>
            <a:pPr indent="-323850">
              <a:lnSpc>
                <a:spcPct val="150000"/>
              </a:lnSpc>
              <a:buSzPts val="1500"/>
              <a:buFont typeface="Maven Pro"/>
              <a:buAutoNum type="arabicPeriod"/>
            </a:pPr>
            <a:r>
              <a:rPr lang="en-US" sz="2400" dirty="0"/>
              <a:t>Apply early stopping to prevent overfitting.</a:t>
            </a:r>
            <a:endParaRPr lang="en" sz="24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400" dirty="0"/>
              <a:t>Model has only one output neuron.</a:t>
            </a:r>
            <a:endParaRPr sz="2400"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endParaRPr sz="1900" dirty="0"/>
          </a:p>
        </p:txBody>
      </p:sp>
      <p:sp>
        <p:nvSpPr>
          <p:cNvPr id="604" name="Google Shape;604;p19"/>
          <p:cNvSpPr txBox="1">
            <a:spLocks noGrp="1"/>
          </p:cNvSpPr>
          <p:nvPr>
            <p:ph type="ctrTitle"/>
          </p:nvPr>
        </p:nvSpPr>
        <p:spPr>
          <a:xfrm>
            <a:off x="167411" y="182139"/>
            <a:ext cx="6430157" cy="772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Model building and training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1"/>
          <p:cNvSpPr txBox="1">
            <a:spLocks noGrp="1"/>
          </p:cNvSpPr>
          <p:nvPr>
            <p:ph type="ctrTitle"/>
          </p:nvPr>
        </p:nvSpPr>
        <p:spPr>
          <a:xfrm>
            <a:off x="271583" y="151310"/>
            <a:ext cx="6117643" cy="1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Model Hyper-parameters and configurations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5" name="Google Shape;615;p21"/>
          <p:cNvSpPr txBox="1">
            <a:spLocks noGrp="1"/>
          </p:cNvSpPr>
          <p:nvPr>
            <p:ph type="body" idx="1"/>
          </p:nvPr>
        </p:nvSpPr>
        <p:spPr>
          <a:xfrm>
            <a:off x="526226" y="1497380"/>
            <a:ext cx="7005300" cy="263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2500" dirty="0"/>
              <a:t>Middle Layer Activation Function is Tanh</a:t>
            </a: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2500" dirty="0"/>
              <a:t>Output activation function is sigmoid </a:t>
            </a:r>
            <a:endParaRPr lang="en" sz="2500" dirty="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500" dirty="0"/>
              <a:t>Optimizer is Adam with learning rate of 0.0001</a:t>
            </a: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500" dirty="0"/>
              <a:t>Model trained for 20 epochs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3894034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C7936-D986-7139-35F2-7E95F2F3718C}"/>
              </a:ext>
            </a:extLst>
          </p:cNvPr>
          <p:cNvSpPr txBox="1"/>
          <p:nvPr/>
        </p:nvSpPr>
        <p:spPr>
          <a:xfrm>
            <a:off x="312516" y="144562"/>
            <a:ext cx="30209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Share Tech"/>
              </a:rPr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D2B9E-85AF-3E55-8E5D-563D14239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44" y="964219"/>
            <a:ext cx="7062952" cy="372969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2"/>
          <p:cNvSpPr txBox="1">
            <a:spLocks noGrp="1"/>
          </p:cNvSpPr>
          <p:nvPr>
            <p:ph type="title"/>
          </p:nvPr>
        </p:nvSpPr>
        <p:spPr>
          <a:xfrm>
            <a:off x="669002" y="1180618"/>
            <a:ext cx="7612500" cy="1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50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Training Performance Evaluations</a:t>
            </a:r>
            <a:endParaRPr sz="50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0647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Training Accuracy 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26" name="Google Shape;626;p23"/>
          <p:cNvGrpSpPr/>
          <p:nvPr/>
        </p:nvGrpSpPr>
        <p:grpSpPr>
          <a:xfrm>
            <a:off x="3528024" y="989475"/>
            <a:ext cx="4471559" cy="3213988"/>
            <a:chOff x="2501950" y="1507050"/>
            <a:chExt cx="2392350" cy="2696525"/>
          </a:xfrm>
        </p:grpSpPr>
        <p:sp>
          <p:nvSpPr>
            <p:cNvPr id="627" name="Google Shape;627;p23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23"/>
          <p:cNvGrpSpPr/>
          <p:nvPr/>
        </p:nvGrpSpPr>
        <p:grpSpPr>
          <a:xfrm>
            <a:off x="7999584" y="1"/>
            <a:ext cx="1051819" cy="3213988"/>
            <a:chOff x="4882900" y="-64350"/>
            <a:chExt cx="2493750" cy="2922300"/>
          </a:xfrm>
        </p:grpSpPr>
        <p:sp>
          <p:nvSpPr>
            <p:cNvPr id="647" name="Google Shape;647;p23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23"/>
          <p:cNvSpPr txBox="1">
            <a:spLocks noGrp="1"/>
          </p:cNvSpPr>
          <p:nvPr>
            <p:ph type="body" idx="1"/>
          </p:nvPr>
        </p:nvSpPr>
        <p:spPr>
          <a:xfrm>
            <a:off x="370390" y="1480717"/>
            <a:ext cx="3113388" cy="1811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dirty="0"/>
              <a:t>The Model achieved </a:t>
            </a:r>
            <a:r>
              <a:rPr lang="en" sz="2400" u="sng" dirty="0"/>
              <a:t>0.9819</a:t>
            </a:r>
            <a:r>
              <a:rPr lang="en" sz="2400" dirty="0"/>
              <a:t> Accuracy in training .</a:t>
            </a:r>
            <a:endParaRPr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C6601A3-D5C9-07FC-E883-3505FE40D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79" y="1129573"/>
            <a:ext cx="3779064" cy="29400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4"/>
          <p:cNvSpPr txBox="1">
            <a:spLocks noGrp="1"/>
          </p:cNvSpPr>
          <p:nvPr>
            <p:ph type="body" idx="1"/>
          </p:nvPr>
        </p:nvSpPr>
        <p:spPr>
          <a:xfrm>
            <a:off x="442287" y="1694015"/>
            <a:ext cx="2226645" cy="992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dirty="0"/>
              <a:t>Loss is less than 0.2 in training.</a:t>
            </a:r>
            <a:endParaRPr sz="2400" dirty="0"/>
          </a:p>
        </p:txBody>
      </p:sp>
      <p:sp>
        <p:nvSpPr>
          <p:cNvPr id="659" name="Google Shape;659;p2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105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Training Loss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60" name="Google Shape;660;p24"/>
          <p:cNvGrpSpPr/>
          <p:nvPr/>
        </p:nvGrpSpPr>
        <p:grpSpPr>
          <a:xfrm>
            <a:off x="3153395" y="989468"/>
            <a:ext cx="4532546" cy="3213988"/>
            <a:chOff x="2501950" y="1507050"/>
            <a:chExt cx="2392350" cy="2696525"/>
          </a:xfrm>
        </p:grpSpPr>
        <p:sp>
          <p:nvSpPr>
            <p:cNvPr id="661" name="Google Shape;661;p24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0" name="Google Shape;680;p24"/>
          <p:cNvGrpSpPr/>
          <p:nvPr/>
        </p:nvGrpSpPr>
        <p:grpSpPr>
          <a:xfrm>
            <a:off x="7686104" y="24572"/>
            <a:ext cx="1457896" cy="2547178"/>
            <a:chOff x="4882900" y="-64350"/>
            <a:chExt cx="2493750" cy="2922300"/>
          </a:xfrm>
        </p:grpSpPr>
        <p:sp>
          <p:nvSpPr>
            <p:cNvPr id="681" name="Google Shape;681;p2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0C31B00-ADFD-191D-9E2F-8CE288B59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635" y="1119712"/>
            <a:ext cx="3848433" cy="29498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"/>
          <p:cNvSpPr txBox="1">
            <a:spLocks noGrp="1"/>
          </p:cNvSpPr>
          <p:nvPr>
            <p:ph type="ctrTitle" idx="13"/>
          </p:nvPr>
        </p:nvSpPr>
        <p:spPr>
          <a:xfrm>
            <a:off x="3249549" y="4367721"/>
            <a:ext cx="2644902" cy="44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Results</a:t>
            </a:r>
            <a:r>
              <a:rPr lang="ar-SA" dirty="0"/>
              <a:t> </a:t>
            </a:r>
            <a:r>
              <a:rPr lang="en" dirty="0"/>
              <a:t>&amp; Evaluations </a:t>
            </a:r>
            <a:endParaRPr dirty="0"/>
          </a:p>
        </p:txBody>
      </p:sp>
      <p:sp>
        <p:nvSpPr>
          <p:cNvPr id="446" name="Google Shape;446;p3"/>
          <p:cNvSpPr txBox="1">
            <a:spLocks noGrp="1"/>
          </p:cNvSpPr>
          <p:nvPr>
            <p:ph type="ctrTitle" idx="4"/>
          </p:nvPr>
        </p:nvSpPr>
        <p:spPr>
          <a:xfrm>
            <a:off x="3329813" y="2193362"/>
            <a:ext cx="211245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Proposed system</a:t>
            </a:r>
            <a:endParaRPr dirty="0"/>
          </a:p>
        </p:txBody>
      </p:sp>
      <p:sp>
        <p:nvSpPr>
          <p:cNvPr id="447" name="Google Shape;447;p3"/>
          <p:cNvSpPr txBox="1">
            <a:spLocks noGrp="1"/>
          </p:cNvSpPr>
          <p:nvPr>
            <p:ph type="ctrTitle"/>
          </p:nvPr>
        </p:nvSpPr>
        <p:spPr>
          <a:xfrm>
            <a:off x="570068" y="2212135"/>
            <a:ext cx="224850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Problem &amp; Solution</a:t>
            </a:r>
          </a:p>
        </p:txBody>
      </p:sp>
      <p:sp>
        <p:nvSpPr>
          <p:cNvPr id="448" name="Google Shape;448;p3"/>
          <p:cNvSpPr txBox="1">
            <a:spLocks noGrp="1"/>
          </p:cNvSpPr>
          <p:nvPr>
            <p:ph type="title" idx="3"/>
          </p:nvPr>
        </p:nvSpPr>
        <p:spPr>
          <a:xfrm>
            <a:off x="1163195" y="1619406"/>
            <a:ext cx="91294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49" name="Google Shape;449;p3"/>
          <p:cNvSpPr txBox="1">
            <a:spLocks noGrp="1"/>
          </p:cNvSpPr>
          <p:nvPr>
            <p:ph type="title" idx="6"/>
          </p:nvPr>
        </p:nvSpPr>
        <p:spPr>
          <a:xfrm>
            <a:off x="3963346" y="1708835"/>
            <a:ext cx="91174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50" name="Google Shape;450;p3"/>
          <p:cNvSpPr txBox="1">
            <a:spLocks noGrp="1"/>
          </p:cNvSpPr>
          <p:nvPr>
            <p:ph type="ctrTitle" idx="7"/>
          </p:nvPr>
        </p:nvSpPr>
        <p:spPr>
          <a:xfrm>
            <a:off x="530473" y="247539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TABLE OF CONTENTS</a:t>
            </a:r>
            <a:endParaRPr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1" name="Google Shape;451;p3"/>
          <p:cNvSpPr txBox="1">
            <a:spLocks noGrp="1"/>
          </p:cNvSpPr>
          <p:nvPr>
            <p:ph type="title" idx="9"/>
          </p:nvPr>
        </p:nvSpPr>
        <p:spPr>
          <a:xfrm>
            <a:off x="6665708" y="1879022"/>
            <a:ext cx="824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52" name="Google Shape;452;p3"/>
          <p:cNvSpPr/>
          <p:nvPr/>
        </p:nvSpPr>
        <p:spPr>
          <a:xfrm>
            <a:off x="1220611" y="761932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"/>
          <p:cNvSpPr/>
          <p:nvPr/>
        </p:nvSpPr>
        <p:spPr>
          <a:xfrm>
            <a:off x="3970881" y="822041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"/>
          <p:cNvSpPr/>
          <p:nvPr/>
        </p:nvSpPr>
        <p:spPr>
          <a:xfrm>
            <a:off x="6665708" y="950394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Google Shape;455;p3"/>
          <p:cNvCxnSpPr>
            <a:cxnSpLocks/>
            <a:stCxn id="452" idx="1"/>
            <a:endCxn id="448" idx="1"/>
          </p:cNvCxnSpPr>
          <p:nvPr/>
        </p:nvCxnSpPr>
        <p:spPr>
          <a:xfrm rot="10800000" flipV="1">
            <a:off x="1163195" y="1173982"/>
            <a:ext cx="57416" cy="734324"/>
          </a:xfrm>
          <a:prstGeom prst="bentConnector3">
            <a:avLst>
              <a:gd name="adj1" fmla="val 49814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p3"/>
          <p:cNvCxnSpPr>
            <a:cxnSpLocks/>
            <a:stCxn id="453" idx="1"/>
            <a:endCxn id="449" idx="1"/>
          </p:cNvCxnSpPr>
          <p:nvPr/>
        </p:nvCxnSpPr>
        <p:spPr>
          <a:xfrm rot="10800000" flipV="1">
            <a:off x="3963347" y="1234091"/>
            <a:ext cx="7535" cy="763644"/>
          </a:xfrm>
          <a:prstGeom prst="bentConnector3">
            <a:avLst>
              <a:gd name="adj1" fmla="val 313384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7" name="Google Shape;457;p3"/>
          <p:cNvCxnSpPr>
            <a:cxnSpLocks/>
            <a:stCxn id="454" idx="1"/>
            <a:endCxn id="451" idx="1"/>
          </p:cNvCxnSpPr>
          <p:nvPr/>
        </p:nvCxnSpPr>
        <p:spPr>
          <a:xfrm rot="10800000" flipV="1">
            <a:off x="6665708" y="1362444"/>
            <a:ext cx="12700" cy="805478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8" name="Google Shape;458;p3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"/>
          <p:cNvSpPr/>
          <p:nvPr/>
        </p:nvSpPr>
        <p:spPr>
          <a:xfrm>
            <a:off x="8108361" y="163419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"/>
          <p:cNvSpPr/>
          <p:nvPr/>
        </p:nvSpPr>
        <p:spPr>
          <a:xfrm>
            <a:off x="1344063" y="858689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1" name="Google Shape;461;p3"/>
          <p:cNvGrpSpPr/>
          <p:nvPr/>
        </p:nvGrpSpPr>
        <p:grpSpPr>
          <a:xfrm>
            <a:off x="4094325" y="903820"/>
            <a:ext cx="577212" cy="580275"/>
            <a:chOff x="3095744" y="3805398"/>
            <a:chExt cx="352841" cy="354713"/>
          </a:xfrm>
        </p:grpSpPr>
        <p:sp>
          <p:nvSpPr>
            <p:cNvPr id="462" name="Google Shape;462;p3"/>
            <p:cNvSpPr/>
            <p:nvPr/>
          </p:nvSpPr>
          <p:spPr>
            <a:xfrm>
              <a:off x="3095744" y="3805398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3"/>
          <p:cNvGrpSpPr/>
          <p:nvPr/>
        </p:nvGrpSpPr>
        <p:grpSpPr>
          <a:xfrm>
            <a:off x="6763315" y="1053878"/>
            <a:ext cx="583817" cy="580314"/>
            <a:chOff x="3541011" y="3367320"/>
            <a:chExt cx="348257" cy="346188"/>
          </a:xfrm>
        </p:grpSpPr>
        <p:sp>
          <p:nvSpPr>
            <p:cNvPr id="469" name="Google Shape;469;p3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3720615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48;p3">
            <a:extLst>
              <a:ext uri="{FF2B5EF4-FFF2-40B4-BE49-F238E27FC236}">
                <a16:creationId xmlns:a16="http://schemas.microsoft.com/office/drawing/2014/main" id="{6B6B89AE-22A7-F757-4F49-9CBC1DAC1155}"/>
              </a:ext>
            </a:extLst>
          </p:cNvPr>
          <p:cNvSpPr txBox="1">
            <a:spLocks/>
          </p:cNvSpPr>
          <p:nvPr/>
        </p:nvSpPr>
        <p:spPr>
          <a:xfrm>
            <a:off x="1091818" y="3782929"/>
            <a:ext cx="91294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9" name="Google Shape;452;p3">
            <a:extLst>
              <a:ext uri="{FF2B5EF4-FFF2-40B4-BE49-F238E27FC236}">
                <a16:creationId xmlns:a16="http://schemas.microsoft.com/office/drawing/2014/main" id="{5E9FE511-FE05-F07B-C381-1F2ED113A420}"/>
              </a:ext>
            </a:extLst>
          </p:cNvPr>
          <p:cNvSpPr/>
          <p:nvPr/>
        </p:nvSpPr>
        <p:spPr>
          <a:xfrm>
            <a:off x="1142515" y="2874398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455;p3">
            <a:extLst>
              <a:ext uri="{FF2B5EF4-FFF2-40B4-BE49-F238E27FC236}">
                <a16:creationId xmlns:a16="http://schemas.microsoft.com/office/drawing/2014/main" id="{CE5EE6FE-7F65-FB9E-BE04-487DEC1C61AD}"/>
              </a:ext>
            </a:extLst>
          </p:cNvPr>
          <p:cNvCxnSpPr>
            <a:cxnSpLocks/>
            <a:stCxn id="49" idx="1"/>
            <a:endCxn id="48" idx="1"/>
          </p:cNvCxnSpPr>
          <p:nvPr/>
        </p:nvCxnSpPr>
        <p:spPr>
          <a:xfrm rot="10800000" flipV="1">
            <a:off x="1091819" y="3286447"/>
            <a:ext cx="50697" cy="785381"/>
          </a:xfrm>
          <a:prstGeom prst="bentConnector3">
            <a:avLst>
              <a:gd name="adj1" fmla="val 55091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458;p3">
            <a:extLst>
              <a:ext uri="{FF2B5EF4-FFF2-40B4-BE49-F238E27FC236}">
                <a16:creationId xmlns:a16="http://schemas.microsoft.com/office/drawing/2014/main" id="{0E9BBF74-3BBC-5AD4-A890-068CF669249A}"/>
              </a:ext>
            </a:extLst>
          </p:cNvPr>
          <p:cNvSpPr/>
          <p:nvPr/>
        </p:nvSpPr>
        <p:spPr>
          <a:xfrm>
            <a:off x="2618282" y="350906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449;p3">
            <a:extLst>
              <a:ext uri="{FF2B5EF4-FFF2-40B4-BE49-F238E27FC236}">
                <a16:creationId xmlns:a16="http://schemas.microsoft.com/office/drawing/2014/main" id="{3CDB81E4-E766-2D72-C2C6-1C3CD2D66B2E}"/>
              </a:ext>
            </a:extLst>
          </p:cNvPr>
          <p:cNvSpPr txBox="1">
            <a:spLocks/>
          </p:cNvSpPr>
          <p:nvPr/>
        </p:nvSpPr>
        <p:spPr>
          <a:xfrm>
            <a:off x="3900448" y="3814793"/>
            <a:ext cx="91174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4" name="Google Shape;453;p3">
            <a:extLst>
              <a:ext uri="{FF2B5EF4-FFF2-40B4-BE49-F238E27FC236}">
                <a16:creationId xmlns:a16="http://schemas.microsoft.com/office/drawing/2014/main" id="{059420A6-BA51-9D1B-C361-82E86C2F2C6B}"/>
              </a:ext>
            </a:extLst>
          </p:cNvPr>
          <p:cNvSpPr/>
          <p:nvPr/>
        </p:nvSpPr>
        <p:spPr>
          <a:xfrm>
            <a:off x="3958750" y="2843639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456;p3">
            <a:extLst>
              <a:ext uri="{FF2B5EF4-FFF2-40B4-BE49-F238E27FC236}">
                <a16:creationId xmlns:a16="http://schemas.microsoft.com/office/drawing/2014/main" id="{465DC3CA-3711-AFBB-1041-22E58E9E8C5A}"/>
              </a:ext>
            </a:extLst>
          </p:cNvPr>
          <p:cNvCxnSpPr>
            <a:cxnSpLocks/>
            <a:stCxn id="54" idx="1"/>
            <a:endCxn id="53" idx="1"/>
          </p:cNvCxnSpPr>
          <p:nvPr/>
        </p:nvCxnSpPr>
        <p:spPr>
          <a:xfrm rot="10800000" flipV="1">
            <a:off x="3900448" y="3255689"/>
            <a:ext cx="58302" cy="848004"/>
          </a:xfrm>
          <a:prstGeom prst="bentConnector3">
            <a:avLst>
              <a:gd name="adj1" fmla="val 49209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451;p3">
            <a:extLst>
              <a:ext uri="{FF2B5EF4-FFF2-40B4-BE49-F238E27FC236}">
                <a16:creationId xmlns:a16="http://schemas.microsoft.com/office/drawing/2014/main" id="{9A1AEC19-81D0-52B4-9F4A-DF4BD140021A}"/>
              </a:ext>
            </a:extLst>
          </p:cNvPr>
          <p:cNvSpPr txBox="1">
            <a:spLocks/>
          </p:cNvSpPr>
          <p:nvPr/>
        </p:nvSpPr>
        <p:spPr>
          <a:xfrm>
            <a:off x="6811886" y="3733392"/>
            <a:ext cx="824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64" name="Google Shape;454;p3">
            <a:extLst>
              <a:ext uri="{FF2B5EF4-FFF2-40B4-BE49-F238E27FC236}">
                <a16:creationId xmlns:a16="http://schemas.microsoft.com/office/drawing/2014/main" id="{790549EA-48C6-BB50-C820-2457ADAA705B}"/>
              </a:ext>
            </a:extLst>
          </p:cNvPr>
          <p:cNvSpPr/>
          <p:nvPr/>
        </p:nvSpPr>
        <p:spPr>
          <a:xfrm>
            <a:off x="6838189" y="2843639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457;p3">
            <a:extLst>
              <a:ext uri="{FF2B5EF4-FFF2-40B4-BE49-F238E27FC236}">
                <a16:creationId xmlns:a16="http://schemas.microsoft.com/office/drawing/2014/main" id="{6EE8B6B6-D0FF-AC90-181B-AC4066CDC773}"/>
              </a:ext>
            </a:extLst>
          </p:cNvPr>
          <p:cNvCxnSpPr>
            <a:cxnSpLocks/>
            <a:stCxn id="64" idx="1"/>
            <a:endCxn id="63" idx="1"/>
          </p:cNvCxnSpPr>
          <p:nvPr/>
        </p:nvCxnSpPr>
        <p:spPr>
          <a:xfrm rot="10800000" flipV="1">
            <a:off x="6811887" y="3255688"/>
            <a:ext cx="26303" cy="766603"/>
          </a:xfrm>
          <a:prstGeom prst="bentConnector3">
            <a:avLst>
              <a:gd name="adj1" fmla="val 96910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447;p3">
            <a:extLst>
              <a:ext uri="{FF2B5EF4-FFF2-40B4-BE49-F238E27FC236}">
                <a16:creationId xmlns:a16="http://schemas.microsoft.com/office/drawing/2014/main" id="{BE43127F-F3D7-271F-3FCB-0937402F1BFA}"/>
              </a:ext>
            </a:extLst>
          </p:cNvPr>
          <p:cNvSpPr txBox="1">
            <a:spLocks/>
          </p:cNvSpPr>
          <p:nvPr/>
        </p:nvSpPr>
        <p:spPr>
          <a:xfrm>
            <a:off x="5953506" y="2230097"/>
            <a:ext cx="224850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73" name="Google Shape;446;p3">
            <a:extLst>
              <a:ext uri="{FF2B5EF4-FFF2-40B4-BE49-F238E27FC236}">
                <a16:creationId xmlns:a16="http://schemas.microsoft.com/office/drawing/2014/main" id="{47224E1B-C797-55A2-9048-F28B8A52E45A}"/>
              </a:ext>
            </a:extLst>
          </p:cNvPr>
          <p:cNvSpPr txBox="1">
            <a:spLocks/>
          </p:cNvSpPr>
          <p:nvPr/>
        </p:nvSpPr>
        <p:spPr>
          <a:xfrm>
            <a:off x="450156" y="4375401"/>
            <a:ext cx="24883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en" sz="2000" dirty="0">
                <a:solidFill>
                  <a:schemeClr val="bg1"/>
                </a:solidFill>
              </a:rPr>
              <a:t>Training Performance Evaluations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Google Shape;446;p3">
            <a:extLst>
              <a:ext uri="{FF2B5EF4-FFF2-40B4-BE49-F238E27FC236}">
                <a16:creationId xmlns:a16="http://schemas.microsoft.com/office/drawing/2014/main" id="{64626444-7D34-878F-1852-4CA322EDE4B5}"/>
              </a:ext>
            </a:extLst>
          </p:cNvPr>
          <p:cNvSpPr txBox="1">
            <a:spLocks/>
          </p:cNvSpPr>
          <p:nvPr/>
        </p:nvSpPr>
        <p:spPr>
          <a:xfrm>
            <a:off x="6401415" y="4232156"/>
            <a:ext cx="194567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en" sz="2000" dirty="0">
                <a:solidFill>
                  <a:schemeClr val="bg1"/>
                </a:solidFill>
              </a:rPr>
              <a:t>Model Saving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5"/>
          <p:cNvSpPr txBox="1">
            <a:spLocks noGrp="1"/>
          </p:cNvSpPr>
          <p:nvPr>
            <p:ph type="ctrTitle"/>
          </p:nvPr>
        </p:nvSpPr>
        <p:spPr>
          <a:xfrm>
            <a:off x="130093" y="56950"/>
            <a:ext cx="7726523" cy="73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Model Architecture Summary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92" name="Google Shape;69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40416"/>
            <a:ext cx="9144000" cy="3554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6"/>
          <p:cNvSpPr txBox="1">
            <a:spLocks noGrp="1"/>
          </p:cNvSpPr>
          <p:nvPr>
            <p:ph type="title"/>
          </p:nvPr>
        </p:nvSpPr>
        <p:spPr>
          <a:xfrm>
            <a:off x="765750" y="879675"/>
            <a:ext cx="7612500" cy="239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5000" b="1" dirty="0">
                <a:solidFill>
                  <a:srgbClr val="229DFE"/>
                </a:solidFill>
              </a:rPr>
              <a:t>Results</a:t>
            </a:r>
            <a:endParaRPr sz="5000" b="1" dirty="0">
              <a:solidFill>
                <a:srgbClr val="229DF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5000" b="1" dirty="0">
                <a:solidFill>
                  <a:srgbClr val="229DFE"/>
                </a:solidFill>
              </a:rPr>
              <a:t>And </a:t>
            </a:r>
            <a:br>
              <a:rPr lang="en" sz="5000" b="1" dirty="0">
                <a:solidFill>
                  <a:srgbClr val="229DFE"/>
                </a:solidFill>
              </a:rPr>
            </a:br>
            <a:r>
              <a:rPr lang="en" sz="5000" b="1" dirty="0">
                <a:solidFill>
                  <a:srgbClr val="229DFE"/>
                </a:solidFill>
              </a:rPr>
              <a:t>Evaluations </a:t>
            </a:r>
            <a:endParaRPr sz="5000" b="1" dirty="0">
              <a:solidFill>
                <a:srgbClr val="229DFE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7"/>
          <p:cNvSpPr txBox="1">
            <a:spLocks noGrp="1"/>
          </p:cNvSpPr>
          <p:nvPr>
            <p:ph type="body" idx="1"/>
          </p:nvPr>
        </p:nvSpPr>
        <p:spPr>
          <a:xfrm>
            <a:off x="618300" y="1183950"/>
            <a:ext cx="7126800" cy="3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 dirty="0"/>
              <a:t>Since our goal is to classify tweets as job ads or not, We need to use classification metrics to evaluate our final model.</a:t>
            </a:r>
            <a:endParaRPr sz="2400" dirty="0"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2400" dirty="0"/>
              <a:t>Accuracy </a:t>
            </a:r>
            <a:endParaRPr sz="2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2400" dirty="0"/>
              <a:t>Precision</a:t>
            </a:r>
            <a:endParaRPr sz="2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2400" dirty="0"/>
              <a:t>Recall</a:t>
            </a:r>
            <a:endParaRPr sz="2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2400" dirty="0"/>
              <a:t>F1-score</a:t>
            </a:r>
            <a:endParaRPr sz="2400" dirty="0"/>
          </a:p>
        </p:txBody>
      </p:sp>
      <p:sp>
        <p:nvSpPr>
          <p:cNvPr id="703" name="Google Shape;703;p2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Evaluation Metrics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9;p28">
            <a:extLst>
              <a:ext uri="{FF2B5EF4-FFF2-40B4-BE49-F238E27FC236}">
                <a16:creationId xmlns:a16="http://schemas.microsoft.com/office/drawing/2014/main" id="{1DE57A66-2F93-F23F-3D8A-BA2E46038C0E}"/>
              </a:ext>
            </a:extLst>
          </p:cNvPr>
          <p:cNvSpPr txBox="1">
            <a:spLocks/>
          </p:cNvSpPr>
          <p:nvPr/>
        </p:nvSpPr>
        <p:spPr>
          <a:xfrm>
            <a:off x="195279" y="184930"/>
            <a:ext cx="36735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SzPts val="3600"/>
            </a:pPr>
            <a:r>
              <a:rPr lang="en-US" sz="2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Accuracy evaluation</a:t>
            </a:r>
          </a:p>
        </p:txBody>
      </p:sp>
      <p:pic>
        <p:nvPicPr>
          <p:cNvPr id="5" name="Google Shape;710;p28">
            <a:extLst>
              <a:ext uri="{FF2B5EF4-FFF2-40B4-BE49-F238E27FC236}">
                <a16:creationId xmlns:a16="http://schemas.microsoft.com/office/drawing/2014/main" id="{CDC96FEC-20C8-EE6D-081D-ECC516E286B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8442" y="1605116"/>
            <a:ext cx="3327985" cy="932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17;p29">
            <a:extLst>
              <a:ext uri="{FF2B5EF4-FFF2-40B4-BE49-F238E27FC236}">
                <a16:creationId xmlns:a16="http://schemas.microsoft.com/office/drawing/2014/main" id="{4D619966-48F0-9839-4117-DDE8CF8112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0896" y="1504400"/>
            <a:ext cx="3387847" cy="9328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23;p30">
            <a:extLst>
              <a:ext uri="{FF2B5EF4-FFF2-40B4-BE49-F238E27FC236}">
                <a16:creationId xmlns:a16="http://schemas.microsoft.com/office/drawing/2014/main" id="{8A2566FE-892B-64E2-3DD4-C9D8988E4BFB}"/>
              </a:ext>
            </a:extLst>
          </p:cNvPr>
          <p:cNvSpPr txBox="1">
            <a:spLocks/>
          </p:cNvSpPr>
          <p:nvPr/>
        </p:nvSpPr>
        <p:spPr>
          <a:xfrm>
            <a:off x="318442" y="2714349"/>
            <a:ext cx="322341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Recall evaluation</a:t>
            </a:r>
          </a:p>
        </p:txBody>
      </p:sp>
      <p:pic>
        <p:nvPicPr>
          <p:cNvPr id="8" name="Google Shape;724;p30">
            <a:extLst>
              <a:ext uri="{FF2B5EF4-FFF2-40B4-BE49-F238E27FC236}">
                <a16:creationId xmlns:a16="http://schemas.microsoft.com/office/drawing/2014/main" id="{125B87D4-E5CF-05AC-5130-776E2D61C98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442" y="3871373"/>
            <a:ext cx="3137140" cy="9989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8;p28">
            <a:extLst>
              <a:ext uri="{FF2B5EF4-FFF2-40B4-BE49-F238E27FC236}">
                <a16:creationId xmlns:a16="http://schemas.microsoft.com/office/drawing/2014/main" id="{3EB3E096-2CB5-071E-A47C-A0EC75A8D487}"/>
              </a:ext>
            </a:extLst>
          </p:cNvPr>
          <p:cNvSpPr txBox="1">
            <a:spLocks/>
          </p:cNvSpPr>
          <p:nvPr/>
        </p:nvSpPr>
        <p:spPr>
          <a:xfrm>
            <a:off x="385207" y="706564"/>
            <a:ext cx="3261220" cy="89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1200"/>
            </a:pPr>
            <a:r>
              <a:rPr lang="en-US" dirty="0">
                <a:solidFill>
                  <a:schemeClr val="bg1"/>
                </a:solidFill>
              </a:rPr>
              <a:t>It measures how many text , both positive and negative, were correctly classified.</a:t>
            </a:r>
          </a:p>
        </p:txBody>
      </p:sp>
      <p:sp>
        <p:nvSpPr>
          <p:cNvPr id="10" name="Google Shape;722;p30">
            <a:extLst>
              <a:ext uri="{FF2B5EF4-FFF2-40B4-BE49-F238E27FC236}">
                <a16:creationId xmlns:a16="http://schemas.microsoft.com/office/drawing/2014/main" id="{6FDA63FE-FD2B-03D0-4761-4D4531AEE681}"/>
              </a:ext>
            </a:extLst>
          </p:cNvPr>
          <p:cNvSpPr txBox="1">
            <a:spLocks/>
          </p:cNvSpPr>
          <p:nvPr/>
        </p:nvSpPr>
        <p:spPr>
          <a:xfrm>
            <a:off x="466151" y="3206841"/>
            <a:ext cx="3223411" cy="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spcAft>
                <a:spcPts val="1600"/>
              </a:spcAft>
              <a:buFont typeface="Maven Pro"/>
              <a:buNone/>
            </a:pPr>
            <a:r>
              <a:rPr lang="en-US" sz="1400" dirty="0"/>
              <a:t>It measures how many text out of all positive have we classified as positive.</a:t>
            </a:r>
          </a:p>
        </p:txBody>
      </p:sp>
      <p:sp>
        <p:nvSpPr>
          <p:cNvPr id="11" name="Google Shape;716;p29">
            <a:extLst>
              <a:ext uri="{FF2B5EF4-FFF2-40B4-BE49-F238E27FC236}">
                <a16:creationId xmlns:a16="http://schemas.microsoft.com/office/drawing/2014/main" id="{8D90FE8A-238E-F701-767C-6CF42299BE85}"/>
              </a:ext>
            </a:extLst>
          </p:cNvPr>
          <p:cNvSpPr txBox="1">
            <a:spLocks/>
          </p:cNvSpPr>
          <p:nvPr/>
        </p:nvSpPr>
        <p:spPr>
          <a:xfrm>
            <a:off x="4857718" y="172107"/>
            <a:ext cx="36735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Precision evaluation</a:t>
            </a:r>
          </a:p>
        </p:txBody>
      </p:sp>
      <p:sp>
        <p:nvSpPr>
          <p:cNvPr id="12" name="Google Shape;730;p31">
            <a:extLst>
              <a:ext uri="{FF2B5EF4-FFF2-40B4-BE49-F238E27FC236}">
                <a16:creationId xmlns:a16="http://schemas.microsoft.com/office/drawing/2014/main" id="{369EE5AC-0C7D-C92F-5B5C-ECC5C8A7CF47}"/>
              </a:ext>
            </a:extLst>
          </p:cNvPr>
          <p:cNvSpPr txBox="1">
            <a:spLocks/>
          </p:cNvSpPr>
          <p:nvPr/>
        </p:nvSpPr>
        <p:spPr>
          <a:xfrm>
            <a:off x="4572000" y="2664838"/>
            <a:ext cx="36735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SzPts val="3600"/>
            </a:pPr>
            <a:r>
              <a:rPr lang="en-US" sz="2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F1_score evaluation</a:t>
            </a:r>
          </a:p>
        </p:txBody>
      </p:sp>
      <p:pic>
        <p:nvPicPr>
          <p:cNvPr id="13" name="Google Shape;731;p31">
            <a:extLst>
              <a:ext uri="{FF2B5EF4-FFF2-40B4-BE49-F238E27FC236}">
                <a16:creationId xmlns:a16="http://schemas.microsoft.com/office/drawing/2014/main" id="{F178D9D5-24E4-72C4-D36F-336246BB028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5770" r="4212"/>
          <a:stretch/>
        </p:blipFill>
        <p:spPr>
          <a:xfrm>
            <a:off x="4710896" y="3857573"/>
            <a:ext cx="4346156" cy="99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29;p31">
            <a:extLst>
              <a:ext uri="{FF2B5EF4-FFF2-40B4-BE49-F238E27FC236}">
                <a16:creationId xmlns:a16="http://schemas.microsoft.com/office/drawing/2014/main" id="{824E1F2B-5CA4-6B65-E1EE-34AB4E43028A}"/>
              </a:ext>
            </a:extLst>
          </p:cNvPr>
          <p:cNvSpPr txBox="1">
            <a:spLocks/>
          </p:cNvSpPr>
          <p:nvPr/>
        </p:nvSpPr>
        <p:spPr>
          <a:xfrm>
            <a:off x="4948686" y="3254212"/>
            <a:ext cx="3870577" cy="471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1600"/>
              </a:spcAft>
              <a:buSzPts val="1200"/>
            </a:pPr>
            <a:r>
              <a:rPr lang="en-US" dirty="0">
                <a:solidFill>
                  <a:schemeClr val="bg1"/>
                </a:solidFill>
              </a:rPr>
              <a:t>It’s the mean between Precision and Recall.</a:t>
            </a:r>
          </a:p>
        </p:txBody>
      </p:sp>
      <p:sp>
        <p:nvSpPr>
          <p:cNvPr id="15" name="Google Shape;715;p29">
            <a:extLst>
              <a:ext uri="{FF2B5EF4-FFF2-40B4-BE49-F238E27FC236}">
                <a16:creationId xmlns:a16="http://schemas.microsoft.com/office/drawing/2014/main" id="{E9310A63-7633-5664-DAE3-D518C8773565}"/>
              </a:ext>
            </a:extLst>
          </p:cNvPr>
          <p:cNvSpPr txBox="1">
            <a:spLocks/>
          </p:cNvSpPr>
          <p:nvPr/>
        </p:nvSpPr>
        <p:spPr>
          <a:xfrm>
            <a:off x="4948686" y="642927"/>
            <a:ext cx="3261220" cy="84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1600"/>
              </a:spcAft>
              <a:buSzPts val="1200"/>
            </a:pPr>
            <a:r>
              <a:rPr lang="en-US" dirty="0">
                <a:solidFill>
                  <a:schemeClr val="bg1"/>
                </a:solidFill>
              </a:rPr>
              <a:t>It measures how many text predicted as positive are in fact positive.</a:t>
            </a:r>
          </a:p>
        </p:txBody>
      </p:sp>
    </p:spTree>
    <p:extLst>
      <p:ext uri="{BB962C8B-B14F-4D97-AF65-F5344CB8AC3E}">
        <p14:creationId xmlns:p14="http://schemas.microsoft.com/office/powerpoint/2010/main" val="1759341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/>
          <p:cNvSpPr/>
          <p:nvPr/>
        </p:nvSpPr>
        <p:spPr>
          <a:xfrm>
            <a:off x="830875" y="1423778"/>
            <a:ext cx="7524000" cy="2734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2"/>
          <p:cNvSpPr/>
          <p:nvPr/>
        </p:nvSpPr>
        <p:spPr>
          <a:xfrm>
            <a:off x="964525" y="1515428"/>
            <a:ext cx="7256700" cy="255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2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RESULTS</a:t>
            </a:r>
            <a:endParaRPr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39" name="Google Shape;739;p32"/>
          <p:cNvGraphicFramePr/>
          <p:nvPr>
            <p:extLst>
              <p:ext uri="{D42A27DB-BD31-4B8C-83A1-F6EECF244321}">
                <p14:modId xmlns:p14="http://schemas.microsoft.com/office/powerpoint/2010/main" val="4083986488"/>
              </p:ext>
            </p:extLst>
          </p:nvPr>
        </p:nvGraphicFramePr>
        <p:xfrm>
          <a:off x="952500" y="985522"/>
          <a:ext cx="7239000" cy="29460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0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4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VALUE</a:t>
                      </a:r>
                      <a:endParaRPr sz="180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SET TYPE</a:t>
                      </a:r>
                      <a:endParaRPr sz="180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DESCRIPTION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precision</a:t>
                      </a:r>
                      <a:endParaRPr sz="2000" u="none" strike="noStrike" cap="none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0.9661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test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This number indicated that false positives is low.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0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recall</a:t>
                      </a:r>
                      <a:endParaRPr sz="2000" u="none" strike="noStrike" cap="none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0.9664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test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This number indicated that false negatives is also low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f1 score</a:t>
                      </a:r>
                      <a:endParaRPr sz="2000" u="none" strike="noStrike" cap="none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0.9663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test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Combination of precision and recall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 dirty="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Accuracy</a:t>
                      </a:r>
                      <a:endParaRPr sz="2000" u="none" strike="noStrike" cap="none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0.9663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test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Correct classification %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40" name="Google Shape;740;p32"/>
          <p:cNvGrpSpPr/>
          <p:nvPr/>
        </p:nvGrpSpPr>
        <p:grpSpPr>
          <a:xfrm>
            <a:off x="4572000" y="4157979"/>
            <a:ext cx="936653" cy="985521"/>
            <a:chOff x="4882900" y="-64350"/>
            <a:chExt cx="2493750" cy="2922300"/>
          </a:xfrm>
        </p:grpSpPr>
        <p:sp>
          <p:nvSpPr>
            <p:cNvPr id="741" name="Google Shape;741;p32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3"/>
          <p:cNvSpPr txBox="1">
            <a:spLocks noGrp="1"/>
          </p:cNvSpPr>
          <p:nvPr>
            <p:ph type="title"/>
          </p:nvPr>
        </p:nvSpPr>
        <p:spPr>
          <a:xfrm>
            <a:off x="765750" y="1435384"/>
            <a:ext cx="7612500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5000" b="1" dirty="0">
                <a:solidFill>
                  <a:srgbClr val="229DFE"/>
                </a:solidFill>
              </a:rPr>
              <a:t>Model Saving</a:t>
            </a:r>
            <a:endParaRPr sz="5000" b="1" dirty="0">
              <a:solidFill>
                <a:srgbClr val="229DFE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body" idx="1"/>
          </p:nvPr>
        </p:nvSpPr>
        <p:spPr>
          <a:xfrm>
            <a:off x="-1" y="1009950"/>
            <a:ext cx="4764505" cy="3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 dirty="0"/>
              <a:t>The model has been saved in H5 format so that we don't have to Run and train on every time for upcoming projects that depend on the model.</a:t>
            </a:r>
            <a:endParaRPr sz="2400" dirty="0"/>
          </a:p>
        </p:txBody>
      </p:sp>
      <p:sp>
        <p:nvSpPr>
          <p:cNvPr id="756" name="Google Shape;756;p34"/>
          <p:cNvSpPr txBox="1">
            <a:spLocks noGrp="1"/>
          </p:cNvSpPr>
          <p:nvPr>
            <p:ph type="ctrTitle"/>
          </p:nvPr>
        </p:nvSpPr>
        <p:spPr>
          <a:xfrm>
            <a:off x="364182" y="329367"/>
            <a:ext cx="573567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Model saved as h5 format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57" name="Google Shape;757;p34"/>
          <p:cNvPicPr preferRelativeResize="0"/>
          <p:nvPr/>
        </p:nvPicPr>
        <p:blipFill rotWithShape="1">
          <a:blip r:embed="rId3">
            <a:alphaModFix/>
          </a:blip>
          <a:srcRect l="5553" r="5553"/>
          <a:stretch/>
        </p:blipFill>
        <p:spPr>
          <a:xfrm>
            <a:off x="4935992" y="1185762"/>
            <a:ext cx="4039565" cy="138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5991" y="2886627"/>
            <a:ext cx="4039565" cy="1385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07e679c591_0_0"/>
          <p:cNvSpPr txBox="1">
            <a:spLocks noGrp="1"/>
          </p:cNvSpPr>
          <p:nvPr>
            <p:ph type="ctrTitle"/>
          </p:nvPr>
        </p:nvSpPr>
        <p:spPr>
          <a:xfrm>
            <a:off x="450500" y="271400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Model Manual Test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65" name="Google Shape;765;g207e679c59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8720"/>
            <a:ext cx="9144000" cy="27843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A77CE6-ED44-DC1F-CF4B-445FB6005D74}"/>
              </a:ext>
            </a:extLst>
          </p:cNvPr>
          <p:cNvSpPr txBox="1"/>
          <p:nvPr/>
        </p:nvSpPr>
        <p:spPr>
          <a:xfrm>
            <a:off x="0" y="757316"/>
            <a:ext cx="7940233" cy="117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-US" sz="2500" dirty="0">
                <a:solidFill>
                  <a:schemeClr val="bg1"/>
                </a:solidFill>
              </a:rPr>
              <a:t>We wanted to make sure that our model is doing a good job, so we tested it by our own words.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07e679c591_0_9"/>
          <p:cNvSpPr txBox="1">
            <a:spLocks noGrp="1"/>
          </p:cNvSpPr>
          <p:nvPr>
            <p:ph type="ctrTitle"/>
          </p:nvPr>
        </p:nvSpPr>
        <p:spPr>
          <a:xfrm>
            <a:off x="162046" y="387422"/>
            <a:ext cx="68869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Search and Recommendations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72" name="Google Shape;772;g207e679c591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3245"/>
            <a:ext cx="9144001" cy="24859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02484-5314-172A-1EFE-99B753DCC659}"/>
              </a:ext>
            </a:extLst>
          </p:cNvPr>
          <p:cNvSpPr txBox="1"/>
          <p:nvPr/>
        </p:nvSpPr>
        <p:spPr>
          <a:xfrm>
            <a:off x="0" y="967987"/>
            <a:ext cx="7940233" cy="117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-US" sz="2500" dirty="0">
                <a:solidFill>
                  <a:schemeClr val="bg1"/>
                </a:solidFill>
              </a:rPr>
              <a:t>We wanted to make sure that our model is doing a good job, so we tested it by our own words.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65D631-24BD-CD13-91B3-BD831AD92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C46672-7F8D-694E-C9F0-0A79FA328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5527332" cy="577800"/>
          </a:xfrm>
        </p:spPr>
        <p:txBody>
          <a:bodyPr/>
          <a:lstStyle/>
          <a:p>
            <a:r>
              <a:rPr lang="en-US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Example From Our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8ACA8-FFDC-B764-9EA6-32BF0841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475"/>
            <a:ext cx="9144000" cy="39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FBC5-EDAD-D538-3114-34E01540D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Introduction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F7555-4C33-508B-CA3F-AE54C30024AC}"/>
              </a:ext>
            </a:extLst>
          </p:cNvPr>
          <p:cNvSpPr txBox="1"/>
          <p:nvPr/>
        </p:nvSpPr>
        <p:spPr>
          <a:xfrm>
            <a:off x="520857" y="1145893"/>
            <a:ext cx="7697167" cy="337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last decade is a decade of digital transformation in companies and government around the world. The labor market is among in this transformation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 HR usually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social media to ad their jobs, they can use LinkedIn , Facebook and Twitter. LinkedIn is mostly used by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arge and Mid-size companies .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Twitter on the other hand, is the most social media used by Saudis, and the Companies use it to ad their products and services. 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79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3CEDCE-40D2-D4FE-C306-CCB1A8924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Model Manual Test</a:t>
            </a:r>
            <a:endParaRPr lang="en-US"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3F5B6-9DA2-0ED0-70BB-1DD742E54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81"/>
          <a:stretch/>
        </p:blipFill>
        <p:spPr>
          <a:xfrm>
            <a:off x="0" y="1331088"/>
            <a:ext cx="9144000" cy="1410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926BE-1E9C-AC81-4B92-238F4B9AF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6" t="7653"/>
          <a:stretch/>
        </p:blipFill>
        <p:spPr>
          <a:xfrm>
            <a:off x="0" y="2943921"/>
            <a:ext cx="9144000" cy="14101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FFA883-8966-67F8-7CA6-14EEA9CE5996}"/>
                  </a:ext>
                </a:extLst>
              </p14:cNvPr>
              <p14:cNvContentPartPr/>
              <p14:nvPr/>
            </p14:nvContentPartPr>
            <p14:xfrm>
              <a:off x="7008641" y="3648985"/>
              <a:ext cx="267480" cy="9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FFA883-8966-67F8-7CA6-14EEA9CE59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9641" y="3640345"/>
                <a:ext cx="285120" cy="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6666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A19270-FA27-0AFA-62F2-40F230CD4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E48356-23C7-FF7B-FE77-C75DF4028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962"/>
            <a:ext cx="7025833" cy="1284990"/>
          </a:xfrm>
        </p:spPr>
        <p:txBody>
          <a:bodyPr/>
          <a:lstStyle/>
          <a:p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Search and Recommendations with model</a:t>
            </a:r>
            <a:r>
              <a:rPr lang="ar-SA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C817C-68C7-E780-9197-370BABA0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952"/>
            <a:ext cx="9144000" cy="37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84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5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Thank You</a:t>
            </a:r>
            <a:endParaRPr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"/>
          <p:cNvSpPr txBox="1">
            <a:spLocks noGrp="1"/>
          </p:cNvSpPr>
          <p:nvPr>
            <p:ph type="body" idx="1"/>
          </p:nvPr>
        </p:nvSpPr>
        <p:spPr>
          <a:xfrm>
            <a:off x="437583" y="1156665"/>
            <a:ext cx="7271156" cy="28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search engine of Twitter is unsuitable search engine. Because it for all kinds of tweets, not like LinkedIn. </a:t>
            </a:r>
          </a:p>
          <a:p>
            <a:pPr marL="46355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AutoNum type="arabicPeriod"/>
            </a:pPr>
            <a:r>
              <a:rPr lang="en" sz="2000" dirty="0"/>
              <a:t>When you search on the Twitter search, you will see tweets that are not related to jobs.</a:t>
            </a:r>
            <a:endParaRPr sz="2000" dirty="0"/>
          </a:p>
        </p:txBody>
      </p:sp>
      <p:sp>
        <p:nvSpPr>
          <p:cNvPr id="478" name="Google Shape;478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Problem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"/>
          <p:cNvSpPr txBox="1">
            <a:spLocks noGrp="1"/>
          </p:cNvSpPr>
          <p:nvPr>
            <p:ph type="body" idx="1"/>
          </p:nvPr>
        </p:nvSpPr>
        <p:spPr>
          <a:xfrm>
            <a:off x="402859" y="950025"/>
            <a:ext cx="7684501" cy="3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AutoNum type="arabicPeriod"/>
            </a:pPr>
            <a:r>
              <a:rPr lang="en" sz="2000" dirty="0"/>
              <a:t>Use of modern NLP techniques to classify job ads from tweets.</a:t>
            </a:r>
          </a:p>
          <a:p>
            <a:pPr marL="46355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AutoNum type="arabicPeriod"/>
            </a:pPr>
            <a:r>
              <a:rPr lang="en-US" sz="2000" dirty="0"/>
              <a:t>Use LSTM , longer memory and thus is better at capturing long range dependencies between the words in an input sequence.</a:t>
            </a:r>
            <a:endParaRPr sz="2000" dirty="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ven Pro"/>
              <a:buAutoNum type="arabicPeriod"/>
            </a:pPr>
            <a:r>
              <a:rPr lang="en" sz="2000" dirty="0"/>
              <a:t>Use arabic data from the Twiterr to train our model.</a:t>
            </a:r>
            <a:endParaRPr sz="2000" dirty="0"/>
          </a:p>
          <a:p>
            <a:pPr indent="-336550">
              <a:lnSpc>
                <a:spcPct val="200000"/>
              </a:lnSpc>
              <a:buSzPts val="1700"/>
              <a:buFont typeface="Maven Pro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Deep Learning the model is trained to know. for example, if this tweet are happy or not. 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ven Pro"/>
              <a:buAutoNum type="arabicPeriod"/>
            </a:pPr>
            <a:endParaRPr sz="2000" dirty="0"/>
          </a:p>
        </p:txBody>
      </p:sp>
      <p:sp>
        <p:nvSpPr>
          <p:cNvPr id="484" name="Google Shape;484;p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Solution</a:t>
            </a:r>
            <a:endParaRPr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A622B1D-EF02-9710-225C-40BF1E077955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335665" y="295928"/>
            <a:ext cx="4727700" cy="577800"/>
          </a:xfrm>
        </p:spPr>
        <p:txBody>
          <a:bodyPr/>
          <a:lstStyle/>
          <a:p>
            <a:r>
              <a:rPr lang="en-US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Data Collection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B0229-228D-07DB-7F40-8FD0F859FC42}"/>
              </a:ext>
            </a:extLst>
          </p:cNvPr>
          <p:cNvSpPr txBox="1"/>
          <p:nvPr/>
        </p:nvSpPr>
        <p:spPr>
          <a:xfrm>
            <a:off x="101802" y="1284161"/>
            <a:ext cx="5732361" cy="281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data generation, the Python library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Snscrape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was used to scrape Twitter for relevant Tweets.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used a Different queries.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have decided to use this list after conducting a brief search on twitter and collecting the phrases that frequently occurs in Twitter job ads.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4EFF43-38E6-45D9-ECCC-969066C1C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4" r="3659" b="4033"/>
          <a:stretch/>
        </p:blipFill>
        <p:spPr>
          <a:xfrm>
            <a:off x="5834163" y="1359557"/>
            <a:ext cx="3213263" cy="21971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C23CD5-E62D-38D6-97FC-0DFD4634B383}"/>
              </a:ext>
            </a:extLst>
          </p:cNvPr>
          <p:cNvSpPr txBox="1"/>
          <p:nvPr/>
        </p:nvSpPr>
        <p:spPr>
          <a:xfrm>
            <a:off x="6319777" y="3692975"/>
            <a:ext cx="231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of used queries when generating the dataset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9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6B95045-6DE6-B6AE-36D1-6C5EA7B243A2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618825" y="358815"/>
            <a:ext cx="4727700" cy="630660"/>
          </a:xfrm>
        </p:spPr>
        <p:txBody>
          <a:bodyPr/>
          <a:lstStyle/>
          <a:p>
            <a:r>
              <a:rPr lang="en-US" sz="35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The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A3B1C-2048-29DD-7D79-D9F99AD3E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4" t="2877" r="1686" b="-575"/>
          <a:stretch/>
        </p:blipFill>
        <p:spPr>
          <a:xfrm>
            <a:off x="203507" y="1076446"/>
            <a:ext cx="8736986" cy="39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2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CFA7D61-D2A5-2E6C-4A1D-9DF1BC2EC343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 sz="35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Trebuchet MS (Headings)"/>
                <a:ea typeface="Calibri" panose="020F0502020204030204" pitchFamily="34" charset="0"/>
                <a:cs typeface="Arial" panose="020B0604020202020204" pitchFamily="34" charset="0"/>
              </a:rPr>
              <a:t>Data dictionary </a:t>
            </a:r>
            <a:endParaRPr lang="en-US" sz="35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29648-882E-A2C0-BC2E-44B2D771D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/>
          <a:stretch/>
        </p:blipFill>
        <p:spPr>
          <a:xfrm>
            <a:off x="0" y="1575484"/>
            <a:ext cx="9144000" cy="30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5831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910</Words>
  <Application>Microsoft Office PowerPoint</Application>
  <PresentationFormat>On-screen Show (16:9)</PresentationFormat>
  <Paragraphs>149</Paragraphs>
  <Slides>42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Advent Pro SemiBold</vt:lpstr>
      <vt:lpstr>Arial</vt:lpstr>
      <vt:lpstr>Calibri</vt:lpstr>
      <vt:lpstr>Fira Sans Condensed Medium</vt:lpstr>
      <vt:lpstr>Fira Sans Extra Condensed Medium</vt:lpstr>
      <vt:lpstr>Livvic Light</vt:lpstr>
      <vt:lpstr>Maven Pro</vt:lpstr>
      <vt:lpstr>Nunito Light</vt:lpstr>
      <vt:lpstr>Quattrocento Sans</vt:lpstr>
      <vt:lpstr>Share Tech</vt:lpstr>
      <vt:lpstr>Trebuchet MS (Headings)</vt:lpstr>
      <vt:lpstr>Wingdings</vt:lpstr>
      <vt:lpstr>Data Science Consulting by Slidesgo</vt:lpstr>
      <vt:lpstr>Analysis of Twitter data for developing a job vacancy platform in Saudi Arabia</vt:lpstr>
      <vt:lpstr>Group Members:</vt:lpstr>
      <vt:lpstr>Results &amp; Evaluations </vt:lpstr>
      <vt:lpstr>Introduction </vt:lpstr>
      <vt:lpstr>Problem</vt:lpstr>
      <vt:lpstr>Solution</vt:lpstr>
      <vt:lpstr>Data Collection</vt:lpstr>
      <vt:lpstr>The Dataset</vt:lpstr>
      <vt:lpstr>Data dictionary </vt:lpstr>
      <vt:lpstr>Proposed system</vt:lpstr>
      <vt:lpstr>OUR ENVIRONMENT</vt:lpstr>
      <vt:lpstr>Numpy: For numeric and matrix operations. Pandas: For data cleaning and manipulation. Sklearn: for predictive data analysis . Matplotlib: For visualizations. PadSequence: ensure that all sequences in a list have the same length. Tokenizer: convert data from text format to bag of words. </vt:lpstr>
      <vt:lpstr>Exploratory Data Analysis</vt:lpstr>
      <vt:lpstr>Split data into training and testing</vt:lpstr>
      <vt:lpstr>Implementation </vt:lpstr>
      <vt:lpstr>Implementation steps</vt:lpstr>
      <vt:lpstr>Preprocessing and data cleaning</vt:lpstr>
      <vt:lpstr>Normalize Arabic characters</vt:lpstr>
      <vt:lpstr>Remove diacritics</vt:lpstr>
      <vt:lpstr>Remove English words</vt:lpstr>
      <vt:lpstr>Remove repeating characters</vt:lpstr>
      <vt:lpstr>Tokenization and pad-sequences</vt:lpstr>
      <vt:lpstr>Model building and training</vt:lpstr>
      <vt:lpstr>Model building and training</vt:lpstr>
      <vt:lpstr>Model Hyper-parameters and configurations</vt:lpstr>
      <vt:lpstr>PowerPoint Presentation</vt:lpstr>
      <vt:lpstr>Training Performance Evaluations</vt:lpstr>
      <vt:lpstr>Training Accuracy </vt:lpstr>
      <vt:lpstr>Training Loss</vt:lpstr>
      <vt:lpstr>Model Architecture Summary</vt:lpstr>
      <vt:lpstr>Results And  Evaluations </vt:lpstr>
      <vt:lpstr>Evaluation Metrics</vt:lpstr>
      <vt:lpstr>PowerPoint Presentation</vt:lpstr>
      <vt:lpstr>RESULTS</vt:lpstr>
      <vt:lpstr>Model Saving</vt:lpstr>
      <vt:lpstr>Model saved as h5 format</vt:lpstr>
      <vt:lpstr>Model Manual Test</vt:lpstr>
      <vt:lpstr>Search and Recommendations</vt:lpstr>
      <vt:lpstr>Example From Our Data</vt:lpstr>
      <vt:lpstr>Model Manual Test</vt:lpstr>
      <vt:lpstr>Search and Recommendations with model 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Twitter data for developing a job vacancy platform in Saudi Arabia</dc:title>
  <cp:lastModifiedBy>محمد معتوق سعيد الجهلاني المالكي</cp:lastModifiedBy>
  <cp:revision>11</cp:revision>
  <dcterms:modified xsi:type="dcterms:W3CDTF">2023-02-15T08:44:09Z</dcterms:modified>
</cp:coreProperties>
</file>