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Comforta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omfortaa-bold.fntdata"/><Relationship Id="rId5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8656cc76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8656cc76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8656cc7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8656cc7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8656cc763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8656cc763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8656cc763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8656cc763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8656cc763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8656cc763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8656cc763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8656cc763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656cc763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656cc763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8656cc7636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8656cc7636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8656cc7636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8656cc7636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656cc763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656cc763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ceba84788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ceba84788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8656cc7636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8656cc7636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8656cc763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8656cc763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656cc763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656cc763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6b768b1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26b768b1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26b768b1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26b768b1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8656cc76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8656cc76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867dcabf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867dcab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8656cc76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8656cc76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8656cc76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8656cc76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8656cc76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8656cc76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ceba84788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ceba84788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8656cc763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8656cc76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656cc76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656cc76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8656cc76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8656cc76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8656cc763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8656cc763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868ded1d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868ded1d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868ded1d8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868ded1d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868ded1d8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868ded1d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868ded1d8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868ded1d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68ded1d8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68ded1d8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868ded1d8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868ded1d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ceba84788_0_2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ceba84788_0_2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885d2404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885d2404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8ceba84788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8ceba84788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8656cc76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8656cc76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85bfd5748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85bfd5748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85bfd5748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85bfd5748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868ded1d8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868ded1d8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68ded1d8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68ded1d8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6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0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0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2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3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3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chemeClr val="accent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26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6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7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7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27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27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27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27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9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/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0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0" name="Google Shape;480;p31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32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8" name="Google Shape;488;p33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3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3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1" name="Google Shape;491;p33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2" name="Google Shape;492;p33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3" name="Google Shape;493;p33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3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5" name="Google Shape;495;p33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6" name="Google Shape;496;p33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7" name="Google Shape;497;p33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3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chemeClr val="accent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hasCustomPrompt="1"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5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1" name="Google Shape;511;p35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2" name="Google Shape;512;p35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3" name="Google Shape;513;p35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4" name="Google Shape;514;p35"/>
          <p:cNvSpPr txBox="1"/>
          <p:nvPr>
            <p:ph hasCustomPrompt="1"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/>
          <p:nvPr>
            <p:ph hasCustomPrompt="1"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37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ctrTitle"/>
          </p:nvPr>
        </p:nvSpPr>
        <p:spPr>
          <a:xfrm>
            <a:off x="1366025" y="973600"/>
            <a:ext cx="4953000" cy="12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aleway"/>
                <a:ea typeface="Raleway"/>
                <a:cs typeface="Raleway"/>
                <a:sym typeface="Raleway"/>
              </a:rPr>
              <a:t>Distributed Reactive Synthesis</a:t>
            </a:r>
            <a:endParaRPr b="1"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0" name="Google Shape;530;p39"/>
          <p:cNvSpPr txBox="1"/>
          <p:nvPr>
            <p:ph idx="1" type="subTitle"/>
          </p:nvPr>
        </p:nvSpPr>
        <p:spPr>
          <a:xfrm>
            <a:off x="153675" y="3260205"/>
            <a:ext cx="44103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Supervised by Prof. Purandar Bhaduri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Mesharya M Choudhary (190101053)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Bhuvan Aggarwal (190101025)</a:t>
            </a:r>
            <a:endParaRPr b="1" sz="1500"/>
          </a:p>
        </p:txBody>
      </p:sp>
      <p:sp>
        <p:nvSpPr>
          <p:cNvPr id="531" name="Google Shape;531;p39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650" y="646423"/>
            <a:ext cx="1754826" cy="1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Rational Verification</a:t>
            </a:r>
            <a:endParaRPr sz="3000"/>
          </a:p>
        </p:txBody>
      </p:sp>
      <p:grpSp>
        <p:nvGrpSpPr>
          <p:cNvPr id="640" name="Google Shape;640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641" name="Google Shape;641;p48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654" name="Google Shape;654;p48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Rational Verification?</a:t>
            </a:r>
            <a:endParaRPr/>
          </a:p>
        </p:txBody>
      </p:sp>
      <p:sp>
        <p:nvSpPr>
          <p:cNvPr id="665" name="Google Shape;665;p49"/>
          <p:cNvSpPr txBox="1"/>
          <p:nvPr>
            <p:ph idx="1" type="subTitle"/>
          </p:nvPr>
        </p:nvSpPr>
        <p:spPr>
          <a:xfrm>
            <a:off x="704850" y="1160100"/>
            <a:ext cx="77343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Check whether a temporal logic formula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φ </a:t>
            </a:r>
            <a:r>
              <a:rPr lang="en" sz="1500">
                <a:solidFill>
                  <a:srgbClr val="233A44"/>
                </a:solidFill>
              </a:rPr>
              <a:t>(</a:t>
            </a:r>
            <a:r>
              <a:rPr b="1" lang="en" sz="1500">
                <a:solidFill>
                  <a:srgbClr val="233A44"/>
                </a:solidFill>
              </a:rPr>
              <a:t>overall goal</a:t>
            </a:r>
            <a:r>
              <a:rPr lang="en" sz="1500">
                <a:solidFill>
                  <a:srgbClr val="233A44"/>
                </a:solidFill>
              </a:rPr>
              <a:t>)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500">
                <a:solidFill>
                  <a:srgbClr val="233A44"/>
                </a:solidFill>
              </a:rPr>
              <a:t>satisfied by the multi-agent system.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Each agent has their </a:t>
            </a:r>
            <a:r>
              <a:rPr b="1" lang="en" sz="1500">
                <a:solidFill>
                  <a:srgbClr val="233A44"/>
                </a:solidFill>
              </a:rPr>
              <a:t>own goals</a:t>
            </a:r>
            <a:r>
              <a:rPr lang="en" sz="1500">
                <a:solidFill>
                  <a:srgbClr val="233A44"/>
                </a:solidFill>
              </a:rPr>
              <a:t> and preferences.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Only interested in </a:t>
            </a:r>
            <a:r>
              <a:rPr lang="en" sz="1500">
                <a:solidFill>
                  <a:srgbClr val="233A44"/>
                </a:solidFill>
              </a:rPr>
              <a:t>the</a:t>
            </a:r>
            <a:r>
              <a:rPr lang="en" sz="1500">
                <a:solidFill>
                  <a:srgbClr val="233A44"/>
                </a:solidFill>
              </a:rPr>
              <a:t> runs which are generated by </a:t>
            </a:r>
            <a:r>
              <a:rPr b="1" lang="en" sz="1500">
                <a:solidFill>
                  <a:srgbClr val="233A44"/>
                </a:solidFill>
              </a:rPr>
              <a:t>rational behaviour</a:t>
            </a:r>
            <a:r>
              <a:rPr lang="en" sz="1500">
                <a:solidFill>
                  <a:srgbClr val="233A44"/>
                </a:solidFill>
              </a:rPr>
              <a:t> of agents.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Rational behaviour means that the agent try behave in such a manner that the runs generated are more </a:t>
            </a:r>
            <a:r>
              <a:rPr b="1" lang="en" sz="1500">
                <a:solidFill>
                  <a:srgbClr val="233A44"/>
                </a:solidFill>
              </a:rPr>
              <a:t>preferable </a:t>
            </a:r>
            <a:r>
              <a:rPr lang="en" sz="1500">
                <a:solidFill>
                  <a:srgbClr val="233A44"/>
                </a:solidFill>
              </a:rPr>
              <a:t>for them.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6" name="Google Shape;666;p49"/>
          <p:cNvPicPr preferRelativeResize="0"/>
          <p:nvPr/>
        </p:nvPicPr>
        <p:blipFill rotWithShape="1">
          <a:blip r:embed="rId3">
            <a:alphaModFix/>
          </a:blip>
          <a:srcRect b="6324" l="0" r="0" t="6324"/>
          <a:stretch/>
        </p:blipFill>
        <p:spPr>
          <a:xfrm>
            <a:off x="2142900" y="2920200"/>
            <a:ext cx="5100950" cy="21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0"/>
          <p:cNvSpPr txBox="1"/>
          <p:nvPr>
            <p:ph idx="1" type="subTitle"/>
          </p:nvPr>
        </p:nvSpPr>
        <p:spPr>
          <a:xfrm>
            <a:off x="704850" y="915050"/>
            <a:ext cx="77343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Agents are </a:t>
            </a:r>
            <a:r>
              <a:rPr b="1" lang="en" sz="1500">
                <a:solidFill>
                  <a:srgbClr val="233A44"/>
                </a:solidFill>
              </a:rPr>
              <a:t>non deterministic</a:t>
            </a:r>
            <a:r>
              <a:rPr lang="en" sz="1500">
                <a:solidFill>
                  <a:srgbClr val="233A44"/>
                </a:solidFill>
              </a:rPr>
              <a:t> i.e. at every step they have multiple choices  of actions.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 strategy for an agent resolves its non determinism.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Maps history of the system to an action of the agent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set of strategies of each agent forms a </a:t>
            </a:r>
            <a:r>
              <a:rPr b="1" lang="en" sz="1500">
                <a:solidFill>
                  <a:srgbClr val="233A44"/>
                </a:solidFill>
              </a:rPr>
              <a:t>strategy profile</a:t>
            </a:r>
            <a:r>
              <a:rPr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A </a:t>
            </a:r>
            <a:r>
              <a:rPr b="1" lang="en" sz="1500">
                <a:solidFill>
                  <a:srgbClr val="233A44"/>
                </a:solidFill>
              </a:rPr>
              <a:t>unique run </a:t>
            </a:r>
            <a:r>
              <a:rPr lang="en" sz="1500">
                <a:solidFill>
                  <a:srgbClr val="233A44"/>
                </a:solidFill>
              </a:rPr>
              <a:t>of the system is induced by the strategy profile.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p50"/>
          <p:cNvPicPr preferRelativeResize="0"/>
          <p:nvPr/>
        </p:nvPicPr>
        <p:blipFill rotWithShape="1">
          <a:blip r:embed="rId3">
            <a:alphaModFix/>
          </a:blip>
          <a:srcRect b="6324" l="0" r="0" t="6324"/>
          <a:stretch/>
        </p:blipFill>
        <p:spPr>
          <a:xfrm>
            <a:off x="2142900" y="2920200"/>
            <a:ext cx="5100950" cy="21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1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 to satisfy </a:t>
            </a:r>
            <a:r>
              <a:rPr lang="en" sz="2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φ </a:t>
            </a:r>
            <a:r>
              <a:rPr lang="en"/>
              <a:t>?</a:t>
            </a:r>
            <a:endParaRPr sz="3900"/>
          </a:p>
        </p:txBody>
      </p:sp>
      <p:sp>
        <p:nvSpPr>
          <p:cNvPr id="678" name="Google Shape;678;p51"/>
          <p:cNvSpPr txBox="1"/>
          <p:nvPr>
            <p:ph idx="1" type="subTitle"/>
          </p:nvPr>
        </p:nvSpPr>
        <p:spPr>
          <a:xfrm>
            <a:off x="723900" y="1781850"/>
            <a:ext cx="77343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A multi-agent system is said to satisfy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φ </a:t>
            </a:r>
            <a:r>
              <a:rPr lang="en" sz="1500">
                <a:solidFill>
                  <a:srgbClr val="233A44"/>
                </a:solidFill>
              </a:rPr>
              <a:t>if there exists a strategy profile which generates a run that satisfies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φ. 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are only interested in strategy profiles that form a </a:t>
            </a:r>
            <a:r>
              <a:rPr b="1" lang="en" sz="1500">
                <a:solidFill>
                  <a:srgbClr val="233A44"/>
                </a:solidFill>
              </a:rPr>
              <a:t>Nash equilibrium</a:t>
            </a:r>
            <a:r>
              <a:rPr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 strategy profile is said to be a Nash equilibrium if none of the agents have any incentive to </a:t>
            </a:r>
            <a:r>
              <a:rPr b="1" lang="en" sz="1500">
                <a:solidFill>
                  <a:srgbClr val="233A44"/>
                </a:solidFill>
              </a:rPr>
              <a:t>unilaterally change</a:t>
            </a:r>
            <a:r>
              <a:rPr lang="en" sz="1500">
                <a:solidFill>
                  <a:srgbClr val="233A44"/>
                </a:solidFill>
              </a:rPr>
              <a:t> their strategy.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Any strategy profile which is not a Nash equilibrium will not be rational since an agent can deviate for its benefit.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2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goals expressed?</a:t>
            </a:r>
            <a:endParaRPr sz="3900"/>
          </a:p>
        </p:txBody>
      </p:sp>
      <p:sp>
        <p:nvSpPr>
          <p:cNvPr id="684" name="Google Shape;684;p52"/>
          <p:cNvSpPr txBox="1"/>
          <p:nvPr>
            <p:ph idx="1" type="subTitle"/>
          </p:nvPr>
        </p:nvSpPr>
        <p:spPr>
          <a:xfrm>
            <a:off x="723900" y="1801300"/>
            <a:ext cx="77343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We use Linear Temporal Logic </a:t>
            </a:r>
            <a:r>
              <a:rPr b="1" lang="en" sz="1500">
                <a:solidFill>
                  <a:srgbClr val="233A44"/>
                </a:solidFill>
              </a:rPr>
              <a:t>(LTL) </a:t>
            </a:r>
            <a:r>
              <a:rPr lang="en" sz="1500">
                <a:solidFill>
                  <a:srgbClr val="233A44"/>
                </a:solidFill>
              </a:rPr>
              <a:t>to express the goals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It is satisfied by </a:t>
            </a:r>
            <a:r>
              <a:rPr b="1" lang="en" sz="1500">
                <a:solidFill>
                  <a:srgbClr val="233A44"/>
                </a:solidFill>
              </a:rPr>
              <a:t>infinite words</a:t>
            </a:r>
            <a:r>
              <a:rPr lang="en" sz="1500">
                <a:solidFill>
                  <a:srgbClr val="233A44"/>
                </a:solidFill>
              </a:rPr>
              <a:t> over the </a:t>
            </a:r>
            <a:r>
              <a:rPr b="1" lang="en" sz="1500">
                <a:solidFill>
                  <a:srgbClr val="233A44"/>
                </a:solidFill>
              </a:rPr>
              <a:t>valuations </a:t>
            </a:r>
            <a:r>
              <a:rPr lang="en" sz="1500">
                <a:solidFill>
                  <a:srgbClr val="233A44"/>
                </a:solidFill>
              </a:rPr>
              <a:t>of propositional variables 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Extension of Propositional Logic with </a:t>
            </a:r>
            <a:r>
              <a:rPr b="1" lang="en" sz="1500">
                <a:solidFill>
                  <a:srgbClr val="233A44"/>
                </a:solidFill>
              </a:rPr>
              <a:t>X (next)</a:t>
            </a:r>
            <a:r>
              <a:rPr lang="en" sz="1500">
                <a:solidFill>
                  <a:srgbClr val="233A44"/>
                </a:solidFill>
              </a:rPr>
              <a:t> and </a:t>
            </a:r>
            <a:r>
              <a:rPr b="1" lang="en" sz="1500">
                <a:solidFill>
                  <a:srgbClr val="233A44"/>
                </a:solidFill>
              </a:rPr>
              <a:t>U (until)</a:t>
            </a:r>
            <a:r>
              <a:rPr lang="en" sz="1500">
                <a:solidFill>
                  <a:srgbClr val="233A44"/>
                </a:solidFill>
              </a:rPr>
              <a:t> operators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Formed by combination of propositional variables, logical operators and </a:t>
            </a:r>
            <a:r>
              <a:rPr b="1" lang="en" sz="1500">
                <a:solidFill>
                  <a:srgbClr val="233A44"/>
                </a:solidFill>
              </a:rPr>
              <a:t>U, X</a:t>
            </a:r>
            <a:r>
              <a:rPr lang="en" sz="1500">
                <a:solidFill>
                  <a:srgbClr val="233A44"/>
                </a:solidFill>
              </a:rPr>
              <a:t>. 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Other operators such as </a:t>
            </a:r>
            <a:r>
              <a:rPr b="1" lang="en" sz="1500">
                <a:solidFill>
                  <a:srgbClr val="233A44"/>
                </a:solidFill>
              </a:rPr>
              <a:t>G (always)</a:t>
            </a:r>
            <a:r>
              <a:rPr lang="en" sz="1500">
                <a:solidFill>
                  <a:srgbClr val="233A44"/>
                </a:solidFill>
              </a:rPr>
              <a:t> and </a:t>
            </a:r>
            <a:r>
              <a:rPr b="1" lang="en" sz="1500">
                <a:solidFill>
                  <a:srgbClr val="233A44"/>
                </a:solidFill>
              </a:rPr>
              <a:t>F (eventually)</a:t>
            </a:r>
            <a:r>
              <a:rPr lang="en" sz="1500">
                <a:solidFill>
                  <a:srgbClr val="233A44"/>
                </a:solidFill>
              </a:rPr>
              <a:t> can be defined using </a:t>
            </a:r>
            <a:r>
              <a:rPr b="1" lang="en" sz="1500">
                <a:solidFill>
                  <a:srgbClr val="233A44"/>
                </a:solidFill>
              </a:rPr>
              <a:t>U,X</a:t>
            </a:r>
            <a:r>
              <a:rPr lang="en" sz="1500">
                <a:solidFill>
                  <a:srgbClr val="233A44"/>
                </a:solidFill>
              </a:rPr>
              <a:t> and logical operators</a:t>
            </a:r>
            <a:endParaRPr/>
          </a:p>
        </p:txBody>
      </p:sp>
      <p:pic>
        <p:nvPicPr>
          <p:cNvPr id="685" name="Google Shape;6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50" y="3611250"/>
            <a:ext cx="6351850" cy="12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2"/>
          <p:cNvSpPr txBox="1"/>
          <p:nvPr/>
        </p:nvSpPr>
        <p:spPr>
          <a:xfrm>
            <a:off x="1370500" y="3949400"/>
            <a:ext cx="82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!g U r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LTL Operators</a:t>
            </a:r>
            <a:endParaRPr sz="3900"/>
          </a:p>
        </p:txBody>
      </p:sp>
      <p:sp>
        <p:nvSpPr>
          <p:cNvPr id="692" name="Google Shape;692;p53"/>
          <p:cNvSpPr txBox="1"/>
          <p:nvPr>
            <p:ph idx="1" type="subTitle"/>
          </p:nvPr>
        </p:nvSpPr>
        <p:spPr>
          <a:xfrm>
            <a:off x="723900" y="1801300"/>
            <a:ext cx="77343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b="1" lang="en" sz="1500"/>
              <a:t>X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means</a:t>
            </a:r>
            <a:r>
              <a:rPr lang="en"/>
              <a:t>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holds for the next time step. Ex:- </a:t>
            </a:r>
            <a:r>
              <a:rPr b="1" lang="en" sz="1500"/>
              <a:t>(X r)</a:t>
            </a:r>
            <a:endParaRPr b="1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/>
              <a:t>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ψ</a:t>
            </a:r>
            <a:r>
              <a:rPr b="1" lang="en" sz="1500"/>
              <a:t>U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means that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must eventually be true at some time step and ψ must hold for all time steps before that instant. Ex:- </a:t>
            </a:r>
            <a:r>
              <a:rPr b="1" lang="en" sz="1500"/>
              <a:t>(!g U r)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b="1" lang="en" sz="1500"/>
              <a:t>G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means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holds for the current time step as well as all future time steps. Ex:- </a:t>
            </a:r>
            <a:r>
              <a:rPr b="1" lang="en" sz="1500"/>
              <a:t>G (r-&gt; X g)</a:t>
            </a:r>
            <a:endParaRPr b="1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b="1" lang="en" sz="1500"/>
              <a:t>F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means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/>
              <a:t>holds for some time step starting from the current one.Ex:- </a:t>
            </a:r>
            <a:r>
              <a:rPr b="1" lang="en" sz="1500"/>
              <a:t>(r-&gt; F g)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4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LTL formula hold for system?</a:t>
            </a:r>
            <a:endParaRPr sz="3900"/>
          </a:p>
        </p:txBody>
      </p:sp>
      <p:sp>
        <p:nvSpPr>
          <p:cNvPr id="698" name="Google Shape;698;p54"/>
          <p:cNvSpPr txBox="1"/>
          <p:nvPr>
            <p:ph idx="1" type="subTitle"/>
          </p:nvPr>
        </p:nvSpPr>
        <p:spPr>
          <a:xfrm>
            <a:off x="723900" y="1801300"/>
            <a:ext cx="77343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LTL formula holds for the system if the </a:t>
            </a:r>
            <a:r>
              <a:rPr b="1" lang="en" sz="1500">
                <a:solidFill>
                  <a:srgbClr val="233A44"/>
                </a:solidFill>
              </a:rPr>
              <a:t>infinite word</a:t>
            </a:r>
            <a:r>
              <a:rPr lang="en" sz="1500">
                <a:solidFill>
                  <a:srgbClr val="233A44"/>
                </a:solidFill>
              </a:rPr>
              <a:t> generated over the </a:t>
            </a:r>
            <a:r>
              <a:rPr b="1" lang="en" sz="1500">
                <a:solidFill>
                  <a:srgbClr val="233A44"/>
                </a:solidFill>
              </a:rPr>
              <a:t>valuations </a:t>
            </a:r>
            <a:r>
              <a:rPr lang="en" sz="1500">
                <a:solidFill>
                  <a:srgbClr val="233A44"/>
                </a:solidFill>
              </a:rPr>
              <a:t>of the variables of the system </a:t>
            </a:r>
            <a:r>
              <a:rPr b="1" lang="en" sz="1500">
                <a:solidFill>
                  <a:srgbClr val="233A44"/>
                </a:solidFill>
              </a:rPr>
              <a:t>satisfies </a:t>
            </a:r>
            <a:r>
              <a:rPr lang="en" sz="1500">
                <a:solidFill>
                  <a:srgbClr val="233A44"/>
                </a:solidFill>
              </a:rPr>
              <a:t>the formula.</a:t>
            </a:r>
            <a:endParaRPr sz="15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</a:t>
            </a:r>
            <a:r>
              <a:rPr lang="en" sz="1500">
                <a:solidFill>
                  <a:srgbClr val="233A44"/>
                </a:solidFill>
              </a:rPr>
              <a:t>gents have have their own goals as well apart from the overall system specification.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Due to this they </a:t>
            </a:r>
            <a:r>
              <a:rPr b="1" lang="en" sz="1500">
                <a:solidFill>
                  <a:srgbClr val="233A44"/>
                </a:solidFill>
              </a:rPr>
              <a:t>prefer some runs</a:t>
            </a:r>
            <a:r>
              <a:rPr lang="en" sz="1500">
                <a:solidFill>
                  <a:srgbClr val="233A44"/>
                </a:solidFill>
              </a:rPr>
              <a:t> over the other and each agent tries to play a strategy which yields them the most preferable run.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This can be modelled as </a:t>
            </a:r>
            <a:r>
              <a:rPr b="1" lang="en" sz="1500">
                <a:solidFill>
                  <a:srgbClr val="233A44"/>
                </a:solidFill>
              </a:rPr>
              <a:t>infinite games</a:t>
            </a:r>
            <a:r>
              <a:rPr lang="en" sz="1500">
                <a:solidFill>
                  <a:srgbClr val="233A44"/>
                </a:solidFill>
              </a:rPr>
              <a:t> on finite graphs.</a:t>
            </a:r>
            <a:endParaRPr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Game on Graphs</a:t>
            </a:r>
            <a:endParaRPr sz="3900"/>
          </a:p>
        </p:txBody>
      </p:sp>
      <p:sp>
        <p:nvSpPr>
          <p:cNvPr id="704" name="Google Shape;704;p55"/>
          <p:cNvSpPr txBox="1"/>
          <p:nvPr>
            <p:ph idx="1" type="subTitle"/>
          </p:nvPr>
        </p:nvSpPr>
        <p:spPr>
          <a:xfrm>
            <a:off x="723900" y="1188550"/>
            <a:ext cx="77343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5" name="Google Shape;7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162" y="1119625"/>
            <a:ext cx="5243675" cy="24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5"/>
          <p:cNvSpPr txBox="1"/>
          <p:nvPr/>
        </p:nvSpPr>
        <p:spPr>
          <a:xfrm>
            <a:off x="153700" y="2233650"/>
            <a:ext cx="152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V1,V4 are controlled by player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7" name="Google Shape;707;p55"/>
          <p:cNvSpPr txBox="1"/>
          <p:nvPr/>
        </p:nvSpPr>
        <p:spPr>
          <a:xfrm>
            <a:off x="153700" y="3196750"/>
            <a:ext cx="122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V2,V3,V5 are controlled by player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8" name="Google Shape;708;p55"/>
          <p:cNvSpPr txBox="1"/>
          <p:nvPr/>
        </p:nvSpPr>
        <p:spPr>
          <a:xfrm>
            <a:off x="2059450" y="3647575"/>
            <a:ext cx="535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If the objective of player 1 was to avoid entering the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unsafe state V4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safety objective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 then they would prefer the strategy profile where each time V1 is visited they move to V2. This prevents player 1 from ever entering V4.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9" name="Google Shape;709;p55"/>
          <p:cNvSpPr txBox="1"/>
          <p:nvPr/>
        </p:nvSpPr>
        <p:spPr>
          <a:xfrm>
            <a:off x="153700" y="1701650"/>
            <a:ext cx="17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Game starts at V1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6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Equilibrium Verification Environment(EVE)</a:t>
            </a:r>
            <a:endParaRPr sz="3900"/>
          </a:p>
        </p:txBody>
      </p:sp>
      <p:sp>
        <p:nvSpPr>
          <p:cNvPr id="715" name="Google Shape;715;p56"/>
          <p:cNvSpPr txBox="1"/>
          <p:nvPr>
            <p:ph idx="1" type="subTitle"/>
          </p:nvPr>
        </p:nvSpPr>
        <p:spPr>
          <a:xfrm>
            <a:off x="723900" y="1188550"/>
            <a:ext cx="77343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are interested in </a:t>
            </a:r>
            <a:r>
              <a:rPr b="1" lang="en" sz="1500">
                <a:solidFill>
                  <a:srgbClr val="233A44"/>
                </a:solidFill>
              </a:rPr>
              <a:t>strategy profiles</a:t>
            </a:r>
            <a:r>
              <a:rPr lang="en" sz="1500">
                <a:solidFill>
                  <a:srgbClr val="233A44"/>
                </a:solidFill>
              </a:rPr>
              <a:t> which are </a:t>
            </a:r>
            <a:r>
              <a:rPr b="1" lang="en" sz="1500">
                <a:solidFill>
                  <a:srgbClr val="233A44"/>
                </a:solidFill>
              </a:rPr>
              <a:t>Nash equilibrium</a:t>
            </a:r>
            <a:r>
              <a:rPr lang="en" sz="1500">
                <a:solidFill>
                  <a:srgbClr val="233A44"/>
                </a:solidFill>
              </a:rPr>
              <a:t> as well as satisfy the </a:t>
            </a:r>
            <a:r>
              <a:rPr b="1" lang="en" sz="1500">
                <a:solidFill>
                  <a:srgbClr val="233A44"/>
                </a:solidFill>
              </a:rPr>
              <a:t>overall specification</a:t>
            </a:r>
            <a:r>
              <a:rPr lang="en" sz="1500">
                <a:solidFill>
                  <a:srgbClr val="233A44"/>
                </a:solidFill>
              </a:rPr>
              <a:t> of the system. 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use EVE to model the distributed systems and find such strategy profiles.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EVE works by first converting the model to </a:t>
            </a:r>
            <a:r>
              <a:rPr b="1" lang="en" sz="1500">
                <a:solidFill>
                  <a:srgbClr val="233A44"/>
                </a:solidFill>
              </a:rPr>
              <a:t>Concurrent Game Structure</a:t>
            </a:r>
            <a:endParaRPr b="1"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 </a:t>
            </a:r>
            <a:r>
              <a:rPr b="1" lang="en" sz="1500">
                <a:solidFill>
                  <a:srgbClr val="233A44"/>
                </a:solidFill>
              </a:rPr>
              <a:t>Concurrent Game Structure</a:t>
            </a:r>
            <a:r>
              <a:rPr lang="en" sz="1500">
                <a:solidFill>
                  <a:srgbClr val="233A44"/>
                </a:solidFill>
              </a:rPr>
              <a:t> is a graph where at each node every player decides some action and based on the tuple of those actions transitions to the next node are determined.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Next EVE converts the CGS to a two </a:t>
            </a:r>
            <a:r>
              <a:rPr lang="en" sz="1500">
                <a:solidFill>
                  <a:srgbClr val="233A44"/>
                </a:solidFill>
              </a:rPr>
              <a:t>player game as discussed above but with </a:t>
            </a:r>
            <a:r>
              <a:rPr b="1" lang="en" sz="1500">
                <a:solidFill>
                  <a:srgbClr val="233A44"/>
                </a:solidFill>
              </a:rPr>
              <a:t>parity objective</a:t>
            </a:r>
            <a:r>
              <a:rPr lang="en" sz="1500">
                <a:solidFill>
                  <a:srgbClr val="233A44"/>
                </a:solidFill>
              </a:rPr>
              <a:t> and then solves it.</a:t>
            </a:r>
            <a:endParaRPr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7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to Peer Network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721" name="Google Shape;721;p57"/>
          <p:cNvSpPr txBox="1"/>
          <p:nvPr>
            <p:ph idx="1" type="subTitle"/>
          </p:nvPr>
        </p:nvSpPr>
        <p:spPr>
          <a:xfrm>
            <a:off x="723900" y="1235675"/>
            <a:ext cx="77343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Two components A and B which can be either in download state (da,db) )or upload state (ua,ub).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Component A can </a:t>
            </a:r>
            <a:r>
              <a:rPr b="1" lang="en" sz="1500">
                <a:solidFill>
                  <a:srgbClr val="233A44"/>
                </a:solidFill>
              </a:rPr>
              <a:t>successfully download</a:t>
            </a:r>
            <a:r>
              <a:rPr lang="en" sz="1500">
                <a:solidFill>
                  <a:srgbClr val="233A44"/>
                </a:solidFill>
              </a:rPr>
              <a:t> only when it is in download state and B is in upload state at the same time step and similarly for B.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Component A wants to download successfully infinitely often thus its specification is </a:t>
            </a:r>
            <a:r>
              <a:rPr b="1" lang="en" sz="1500">
                <a:solidFill>
                  <a:srgbClr val="233A44"/>
                </a:solidFill>
              </a:rPr>
              <a:t>G F (da and ub)</a:t>
            </a:r>
            <a:r>
              <a:rPr lang="en" sz="1500">
                <a:solidFill>
                  <a:srgbClr val="233A44"/>
                </a:solidFill>
              </a:rPr>
              <a:t>, similarly for B it is </a:t>
            </a:r>
            <a:r>
              <a:rPr b="1" lang="en" sz="1500">
                <a:solidFill>
                  <a:srgbClr val="233A44"/>
                </a:solidFill>
              </a:rPr>
              <a:t>G F (db and ua).</a:t>
            </a:r>
            <a:endParaRPr b="1"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The overall specification of the system is </a:t>
            </a:r>
            <a:r>
              <a:rPr b="1" lang="en" sz="1500">
                <a:solidFill>
                  <a:srgbClr val="233A44"/>
                </a:solidFill>
              </a:rPr>
              <a:t>true </a:t>
            </a:r>
            <a:r>
              <a:rPr lang="en" sz="1500">
                <a:solidFill>
                  <a:srgbClr val="233A44"/>
                </a:solidFill>
              </a:rPr>
              <a:t>i.e. all behaviours are allowed given they are rational.</a:t>
            </a:r>
            <a:endParaRPr b="1"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15324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42" name="Google Shape;542;p40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43" name="Google Shape;543;p40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Verification</a:t>
            </a:r>
            <a:endParaRPr/>
          </a:p>
        </p:txBody>
      </p:sp>
      <p:sp>
        <p:nvSpPr>
          <p:cNvPr id="544" name="Google Shape;544;p40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Guarantee Synthesis</a:t>
            </a:r>
            <a:endParaRPr/>
          </a:p>
        </p:txBody>
      </p:sp>
      <p:sp>
        <p:nvSpPr>
          <p:cNvPr id="545" name="Google Shape;545;p40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46" name="Google Shape;546;p40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40"/>
          <p:cNvSpPr txBox="1"/>
          <p:nvPr>
            <p:ph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8" name="Google Shape;548;p40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9" name="Google Shape;549;p40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0" name="Google Shape;550;p40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0"/>
          <p:cNvSpPr/>
          <p:nvPr/>
        </p:nvSpPr>
        <p:spPr>
          <a:xfrm>
            <a:off x="6896500" y="3137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0"/>
          <p:cNvSpPr/>
          <p:nvPr/>
        </p:nvSpPr>
        <p:spPr>
          <a:xfrm>
            <a:off x="7095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0"/>
          <p:cNvSpPr/>
          <p:nvPr/>
        </p:nvSpPr>
        <p:spPr>
          <a:xfrm rot="2506023">
            <a:off x="4082293" y="309913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8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to Peer Network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727" name="Google Shape;727;p58"/>
          <p:cNvSpPr txBox="1"/>
          <p:nvPr>
            <p:ph idx="1" type="subTitle"/>
          </p:nvPr>
        </p:nvSpPr>
        <p:spPr>
          <a:xfrm>
            <a:off x="723900" y="1235675"/>
            <a:ext cx="77343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The tool outputs that the overall specification </a:t>
            </a:r>
            <a:r>
              <a:rPr b="1" lang="en" sz="1500">
                <a:solidFill>
                  <a:srgbClr val="233A44"/>
                </a:solidFill>
              </a:rPr>
              <a:t>true </a:t>
            </a:r>
            <a:r>
              <a:rPr lang="en" sz="1500">
                <a:solidFill>
                  <a:srgbClr val="233A44"/>
                </a:solidFill>
              </a:rPr>
              <a:t>is satisfied in some strategy profile which is in Nash Equilibrium.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It also tells that there exist some strategy profile such that the overall specification is satisfied and the goals of both A and B are fulfilled.</a:t>
            </a:r>
            <a:endParaRPr sz="1500">
              <a:solidFill>
                <a:srgbClr val="233A44"/>
              </a:solidFill>
            </a:endParaRPr>
          </a:p>
        </p:txBody>
      </p:sp>
      <p:pic>
        <p:nvPicPr>
          <p:cNvPr id="728" name="Google Shape;7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235663"/>
            <a:ext cx="70485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5" y="-10855"/>
            <a:ext cx="7581720" cy="50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to Peer Network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739" name="Google Shape;739;p60"/>
          <p:cNvSpPr txBox="1"/>
          <p:nvPr>
            <p:ph idx="1" type="subTitle"/>
          </p:nvPr>
        </p:nvSpPr>
        <p:spPr>
          <a:xfrm>
            <a:off x="723900" y="1235675"/>
            <a:ext cx="77343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above graph output by EVE represents the concurrent game structure.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At each node we have to fix an outgoing edge and these sets of transitions for the strategy profile.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We start </a:t>
            </a:r>
            <a:r>
              <a:rPr lang="en" sz="1500">
                <a:solidFill>
                  <a:srgbClr val="233A44"/>
                </a:solidFill>
              </a:rPr>
              <a:t>from state </a:t>
            </a:r>
            <a:r>
              <a:rPr b="1" lang="en" sz="1500">
                <a:solidFill>
                  <a:srgbClr val="233A44"/>
                </a:solidFill>
              </a:rPr>
              <a:t>s0 </a:t>
            </a:r>
            <a:r>
              <a:rPr lang="en" sz="1500">
                <a:solidFill>
                  <a:srgbClr val="233A44"/>
                </a:solidFill>
              </a:rPr>
              <a:t>and following the edges marked in red infinitely we can see that local specification/goal of both components is satisfied.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Thus this is a </a:t>
            </a:r>
            <a:r>
              <a:rPr b="1" lang="en" sz="1500">
                <a:solidFill>
                  <a:srgbClr val="233A44"/>
                </a:solidFill>
              </a:rPr>
              <a:t>winning</a:t>
            </a:r>
            <a:r>
              <a:rPr lang="en" sz="1500">
                <a:solidFill>
                  <a:srgbClr val="233A44"/>
                </a:solidFill>
              </a:rPr>
              <a:t> strategy for them and they have no incentive to deviate from it.</a:t>
            </a:r>
            <a:endParaRPr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1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Assume Guarantee Synthesis</a:t>
            </a:r>
            <a:endParaRPr sz="3000"/>
          </a:p>
        </p:txBody>
      </p:sp>
      <p:grpSp>
        <p:nvGrpSpPr>
          <p:cNvPr id="745" name="Google Shape;745;p61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746" name="Google Shape;746;p61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1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1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1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1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1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1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1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1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1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1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1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61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759" name="Google Shape;759;p61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1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1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1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1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1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2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233A44"/>
                </a:solidFill>
              </a:rPr>
              <a:t>Each component may not be able to satisfy their goal by itself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233A44"/>
                </a:solidFill>
              </a:rPr>
              <a:t>Requires some kind of guarantee by other components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233A44"/>
                </a:solidFill>
              </a:rPr>
              <a:t>Each component has a contract (A,G), where,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○"/>
            </a:pPr>
            <a:r>
              <a:rPr lang="en" sz="1500">
                <a:solidFill>
                  <a:srgbClr val="233A44"/>
                </a:solidFill>
              </a:rPr>
              <a:t>A = is the </a:t>
            </a:r>
            <a:r>
              <a:rPr b="1" lang="en" sz="1500">
                <a:solidFill>
                  <a:srgbClr val="233A44"/>
                </a:solidFill>
              </a:rPr>
              <a:t>assumption </a:t>
            </a:r>
            <a:r>
              <a:rPr lang="en" sz="1500">
                <a:solidFill>
                  <a:srgbClr val="233A44"/>
                </a:solidFill>
              </a:rPr>
              <a:t>the component makes about system</a:t>
            </a:r>
            <a:endParaRPr sz="1500">
              <a:solidFill>
                <a:srgbClr val="233A44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n" sz="1500">
                <a:solidFill>
                  <a:srgbClr val="233A44"/>
                </a:solidFill>
              </a:rPr>
              <a:t>G </a:t>
            </a:r>
            <a:r>
              <a:rPr lang="en" sz="1300">
                <a:solidFill>
                  <a:srgbClr val="233A44"/>
                </a:solidFill>
              </a:rPr>
              <a:t>= </a:t>
            </a:r>
            <a:r>
              <a:rPr lang="en" sz="1500">
                <a:solidFill>
                  <a:srgbClr val="233A44"/>
                </a:solidFill>
              </a:rPr>
              <a:t>is the </a:t>
            </a:r>
            <a:r>
              <a:rPr b="1" lang="en" sz="1500">
                <a:solidFill>
                  <a:srgbClr val="233A44"/>
                </a:solidFill>
              </a:rPr>
              <a:t>guarantee </a:t>
            </a:r>
            <a:r>
              <a:rPr lang="en" sz="1500">
                <a:solidFill>
                  <a:srgbClr val="233A44"/>
                </a:solidFill>
              </a:rPr>
              <a:t>the component provides over its own output variables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2"/>
          <p:cNvSpPr txBox="1"/>
          <p:nvPr/>
        </p:nvSpPr>
        <p:spPr>
          <a:xfrm>
            <a:off x="1195900" y="359925"/>
            <a:ext cx="67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Assume-Guarantee Contract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1" name="Google Shape;7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99" y="2922650"/>
            <a:ext cx="6670851" cy="1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Distributed Shared Bus</a:t>
            </a:r>
            <a:endParaRPr/>
          </a:p>
        </p:txBody>
      </p:sp>
      <p:sp>
        <p:nvSpPr>
          <p:cNvPr id="777" name="Google Shape;777;p63"/>
          <p:cNvSpPr txBox="1"/>
          <p:nvPr>
            <p:ph idx="1" type="subTitle"/>
          </p:nvPr>
        </p:nvSpPr>
        <p:spPr>
          <a:xfrm>
            <a:off x="723900" y="1098525"/>
            <a:ext cx="41499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</a:t>
            </a:r>
            <a:r>
              <a:rPr lang="en" sz="1500"/>
              <a:t>0 and C1 can write packets to the bus at any time step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Packet collision</a:t>
            </a:r>
            <a:r>
              <a:rPr lang="en" sz="1500"/>
              <a:t> occurs if both components write simultaneously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 of each component - To send the </a:t>
            </a:r>
            <a:r>
              <a:rPr b="1" lang="en" sz="1500"/>
              <a:t>specified number</a:t>
            </a:r>
            <a:r>
              <a:rPr lang="en" sz="1500"/>
              <a:t> of packets in a </a:t>
            </a:r>
            <a:r>
              <a:rPr b="1" lang="en" sz="1500"/>
              <a:t>specified time limit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78" name="Google Shape;7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800" y="1573975"/>
            <a:ext cx="3429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331" y="1122275"/>
            <a:ext cx="4911138" cy="33099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4" name="Google Shape;784;p64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Distributed Shared Bus</a:t>
            </a:r>
            <a:endParaRPr/>
          </a:p>
        </p:txBody>
      </p:sp>
      <p:sp>
        <p:nvSpPr>
          <p:cNvPr id="785" name="Google Shape;785;p64"/>
          <p:cNvSpPr txBox="1"/>
          <p:nvPr/>
        </p:nvSpPr>
        <p:spPr>
          <a:xfrm>
            <a:off x="1605600" y="4536750"/>
            <a:ext cx="58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6" name="Google Shape;786;p64"/>
          <p:cNvSpPr txBox="1"/>
          <p:nvPr/>
        </p:nvSpPr>
        <p:spPr>
          <a:xfrm>
            <a:off x="723900" y="4400775"/>
            <a:ext cx="83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Figure: Description of a component in guarded command language with deadline as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4 time units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Distributed Shared Bus</a:t>
            </a:r>
            <a:endParaRPr/>
          </a:p>
        </p:txBody>
      </p:sp>
      <p:pic>
        <p:nvPicPr>
          <p:cNvPr id="792" name="Google Shape;79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225" y="1188800"/>
            <a:ext cx="31718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5"/>
          <p:cNvSpPr txBox="1"/>
          <p:nvPr>
            <p:ph idx="1" type="subTitle"/>
          </p:nvPr>
        </p:nvSpPr>
        <p:spPr>
          <a:xfrm>
            <a:off x="723900" y="1098525"/>
            <a:ext cx="41499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Say, C0 and C1 both want to send </a:t>
            </a:r>
            <a:r>
              <a:rPr b="1" lang="en" sz="1500"/>
              <a:t>1 packet </a:t>
            </a:r>
            <a:r>
              <a:rPr lang="en" sz="1500"/>
              <a:t>within </a:t>
            </a:r>
            <a:r>
              <a:rPr b="1" lang="en" sz="1500"/>
              <a:t>4 time steps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different assumptions C0 can take are: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Assume arbitrary environment: </a:t>
            </a:r>
            <a:r>
              <a:rPr lang="en" sz="1500"/>
              <a:t>Not helpful, as C1 send packet at each step.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Assume environment fulfills its specification: </a:t>
            </a:r>
            <a:r>
              <a:rPr lang="en" sz="1500"/>
              <a:t>Knowing that C1 would send 1 packet once within 4 time steps, still does not help.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Assume C1 sends only at odd time steps: </a:t>
            </a:r>
            <a:r>
              <a:rPr lang="en" sz="1500"/>
              <a:t>Sufficient for Co to fulfill its goal.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6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Agnes</a:t>
            </a:r>
            <a:endParaRPr/>
          </a:p>
        </p:txBody>
      </p:sp>
      <p:sp>
        <p:nvSpPr>
          <p:cNvPr id="799" name="Google Shape;799;p66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Agnes - </a:t>
            </a:r>
            <a:r>
              <a:rPr b="1" lang="en" sz="1500"/>
              <a:t>A</a:t>
            </a:r>
            <a:r>
              <a:rPr lang="en" sz="1500"/>
              <a:t>ssume-</a:t>
            </a:r>
            <a:r>
              <a:rPr b="1" lang="en" sz="1500"/>
              <a:t>G</a:t>
            </a:r>
            <a:r>
              <a:rPr lang="en" sz="1500"/>
              <a:t>uarantee </a:t>
            </a:r>
            <a:r>
              <a:rPr b="1" lang="en" sz="1500"/>
              <a:t>NE</a:t>
            </a:r>
            <a:r>
              <a:rPr lang="en" sz="1500"/>
              <a:t>gotiation for distributed </a:t>
            </a:r>
            <a:r>
              <a:rPr b="1" lang="en" sz="1500"/>
              <a:t>S</a:t>
            </a:r>
            <a:r>
              <a:rPr lang="en" sz="1500"/>
              <a:t>ynthesis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A tool for automatically calculating assume-guarantee contracts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500"/>
              <a:t>Negotiation: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Iterative algorithm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Initializes assumption and guarantees to </a:t>
            </a:r>
            <a:r>
              <a:rPr i="1" lang="en" sz="1500"/>
              <a:t>true</a:t>
            </a:r>
            <a:endParaRPr i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Refines contracts</a:t>
            </a:r>
            <a:r>
              <a:rPr lang="en" sz="1500"/>
              <a:t> at each iteration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7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Shared Bus - Agnes</a:t>
            </a:r>
            <a:endParaRPr/>
          </a:p>
        </p:txBody>
      </p:sp>
      <p:sp>
        <p:nvSpPr>
          <p:cNvPr id="805" name="Google Shape;805;p67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 C0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Send 1 packet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Within a deadline of 3 time steps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 C1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Send 2 packets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Within a deadline of 4 time steps</a:t>
            </a:r>
            <a:endParaRPr sz="1500"/>
          </a:p>
        </p:txBody>
      </p:sp>
      <p:pic>
        <p:nvPicPr>
          <p:cNvPr id="806" name="Google Shape;8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75" y="1145200"/>
            <a:ext cx="3727121" cy="350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67"/>
          <p:cNvSpPr txBox="1"/>
          <p:nvPr/>
        </p:nvSpPr>
        <p:spPr>
          <a:xfrm>
            <a:off x="5426700" y="4695350"/>
            <a:ext cx="30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Specification of Component C0</a:t>
            </a:r>
            <a:endParaRPr b="1" baseline="-25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grpSp>
        <p:nvGrpSpPr>
          <p:cNvPr id="559" name="Google Shape;559;p41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560" name="Google Shape;560;p41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1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573" name="Google Shape;573;p41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8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Shared Bus - Agnes</a:t>
            </a:r>
            <a:endParaRPr/>
          </a:p>
        </p:txBody>
      </p:sp>
      <p:sp>
        <p:nvSpPr>
          <p:cNvPr id="813" name="Google Shape;813;p68"/>
          <p:cNvSpPr txBox="1"/>
          <p:nvPr>
            <p:ph idx="1" type="subTitle"/>
          </p:nvPr>
        </p:nvSpPr>
        <p:spPr>
          <a:xfrm>
            <a:off x="723900" y="1098525"/>
            <a:ext cx="40071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Specification of C0 shown in the figure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State represents the current action and time left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en" sz="1500"/>
              <a:t>idle_3 </a:t>
            </a:r>
            <a:r>
              <a:rPr lang="en" sz="1500"/>
              <a:t>indicates C0 is not writing and 3 time units are left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transition </a:t>
            </a:r>
            <a:r>
              <a:rPr b="1" i="1" lang="en" sz="1500"/>
              <a:t>nop0/wr1</a:t>
            </a:r>
            <a:r>
              <a:rPr i="1" lang="en" sz="1500"/>
              <a:t> </a:t>
            </a:r>
            <a:r>
              <a:rPr lang="en" sz="1500"/>
              <a:t>indicates that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C0 has decided to </a:t>
            </a:r>
            <a:r>
              <a:rPr i="1" lang="en" sz="1500"/>
              <a:t>no operation </a:t>
            </a:r>
            <a:r>
              <a:rPr lang="en" sz="1500"/>
              <a:t>in next cycle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Environment, i.e. C1, </a:t>
            </a:r>
            <a:r>
              <a:rPr i="1" lang="en" sz="1500"/>
              <a:t>writes </a:t>
            </a:r>
            <a:r>
              <a:rPr lang="en" sz="1500"/>
              <a:t>in next step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timeout </a:t>
            </a:r>
            <a:r>
              <a:rPr lang="en" sz="1500"/>
              <a:t>(shown in red color) is the unsafe state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construct for C1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14" name="Google Shape;81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75" y="1145200"/>
            <a:ext cx="3727121" cy="350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8"/>
          <p:cNvSpPr txBox="1"/>
          <p:nvPr/>
        </p:nvSpPr>
        <p:spPr>
          <a:xfrm>
            <a:off x="5426700" y="4695350"/>
            <a:ext cx="30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Specification of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Component C0</a:t>
            </a:r>
            <a:endParaRPr b="1" baseline="-25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Shared Bus - Agnes</a:t>
            </a:r>
            <a:endParaRPr/>
          </a:p>
        </p:txBody>
      </p:sp>
      <p:sp>
        <p:nvSpPr>
          <p:cNvPr id="821" name="Google Shape;821;p69"/>
          <p:cNvSpPr/>
          <p:nvPr/>
        </p:nvSpPr>
        <p:spPr>
          <a:xfrm>
            <a:off x="3736500" y="2338800"/>
            <a:ext cx="1202100" cy="72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Agnes</a:t>
            </a:r>
            <a:endParaRPr sz="2300"/>
          </a:p>
        </p:txBody>
      </p:sp>
      <p:grpSp>
        <p:nvGrpSpPr>
          <p:cNvPr id="822" name="Google Shape;822;p69"/>
          <p:cNvGrpSpPr/>
          <p:nvPr/>
        </p:nvGrpSpPr>
        <p:grpSpPr>
          <a:xfrm>
            <a:off x="913150" y="2096525"/>
            <a:ext cx="2823425" cy="1164900"/>
            <a:chOff x="913150" y="2096525"/>
            <a:chExt cx="2823425" cy="1164900"/>
          </a:xfrm>
        </p:grpSpPr>
        <p:sp>
          <p:nvSpPr>
            <p:cNvPr id="823" name="Google Shape;823;p69"/>
            <p:cNvSpPr/>
            <p:nvPr/>
          </p:nvSpPr>
          <p:spPr>
            <a:xfrm>
              <a:off x="3158775" y="2562425"/>
              <a:ext cx="577800" cy="270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913150" y="2096525"/>
              <a:ext cx="2245500" cy="11649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Distributed System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25" name="Google Shape;825;p69"/>
            <p:cNvSpPr/>
            <p:nvPr/>
          </p:nvSpPr>
          <p:spPr>
            <a:xfrm>
              <a:off x="1267250" y="2692875"/>
              <a:ext cx="503100" cy="3729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C0</a:t>
              </a:r>
              <a:endParaRPr/>
            </a:p>
          </p:txBody>
        </p:sp>
        <p:sp>
          <p:nvSpPr>
            <p:cNvPr id="826" name="Google Shape;826;p69"/>
            <p:cNvSpPr/>
            <p:nvPr/>
          </p:nvSpPr>
          <p:spPr>
            <a:xfrm>
              <a:off x="2286225" y="2692875"/>
              <a:ext cx="503100" cy="3729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C1</a:t>
              </a:r>
              <a:endParaRPr/>
            </a:p>
          </p:txBody>
        </p:sp>
      </p:grpSp>
      <p:grpSp>
        <p:nvGrpSpPr>
          <p:cNvPr id="827" name="Google Shape;827;p69"/>
          <p:cNvGrpSpPr/>
          <p:nvPr/>
        </p:nvGrpSpPr>
        <p:grpSpPr>
          <a:xfrm>
            <a:off x="4939329" y="2096525"/>
            <a:ext cx="2828593" cy="1164900"/>
            <a:chOff x="4939329" y="2096525"/>
            <a:chExt cx="2828593" cy="1164900"/>
          </a:xfrm>
        </p:grpSpPr>
        <p:sp>
          <p:nvSpPr>
            <p:cNvPr id="828" name="Google Shape;828;p69"/>
            <p:cNvSpPr/>
            <p:nvPr/>
          </p:nvSpPr>
          <p:spPr>
            <a:xfrm>
              <a:off x="4939329" y="2562425"/>
              <a:ext cx="577800" cy="270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9"/>
            <p:cNvSpPr/>
            <p:nvPr/>
          </p:nvSpPr>
          <p:spPr>
            <a:xfrm>
              <a:off x="5522422" y="2096525"/>
              <a:ext cx="2245500" cy="11649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Verdict: Winning for both !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30" name="Google Shape;830;p69"/>
            <p:cNvSpPr/>
            <p:nvPr/>
          </p:nvSpPr>
          <p:spPr>
            <a:xfrm>
              <a:off x="5701125" y="2692875"/>
              <a:ext cx="867900" cy="3729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(A0,G0)</a:t>
              </a:r>
              <a:endParaRPr/>
            </a:p>
          </p:txBody>
        </p:sp>
        <p:sp>
          <p:nvSpPr>
            <p:cNvPr id="831" name="Google Shape;831;p69"/>
            <p:cNvSpPr/>
            <p:nvPr/>
          </p:nvSpPr>
          <p:spPr>
            <a:xfrm>
              <a:off x="6767925" y="2692875"/>
              <a:ext cx="867900" cy="3729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(A1,G1)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0" y="531575"/>
            <a:ext cx="1665050" cy="40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0"/>
          <p:cNvSpPr txBox="1"/>
          <p:nvPr>
            <p:ph type="title"/>
          </p:nvPr>
        </p:nvSpPr>
        <p:spPr>
          <a:xfrm flipH="1">
            <a:off x="857125" y="98600"/>
            <a:ext cx="28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 0 </a:t>
            </a:r>
            <a:endParaRPr/>
          </a:p>
        </p:txBody>
      </p:sp>
      <p:pic>
        <p:nvPicPr>
          <p:cNvPr id="838" name="Google Shape;83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275" y="1116675"/>
            <a:ext cx="1867250" cy="33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70"/>
          <p:cNvSpPr txBox="1"/>
          <p:nvPr>
            <p:ph type="title"/>
          </p:nvPr>
        </p:nvSpPr>
        <p:spPr>
          <a:xfrm flipH="1">
            <a:off x="5042225" y="98600"/>
            <a:ext cx="28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 1</a:t>
            </a:r>
            <a:endParaRPr/>
          </a:p>
        </p:txBody>
      </p:sp>
      <p:cxnSp>
        <p:nvCxnSpPr>
          <p:cNvPr id="840" name="Google Shape;840;p70"/>
          <p:cNvCxnSpPr/>
          <p:nvPr/>
        </p:nvCxnSpPr>
        <p:spPr>
          <a:xfrm>
            <a:off x="1422925" y="3529500"/>
            <a:ext cx="6708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70"/>
          <p:cNvCxnSpPr/>
          <p:nvPr/>
        </p:nvCxnSpPr>
        <p:spPr>
          <a:xfrm>
            <a:off x="1422925" y="3678575"/>
            <a:ext cx="9039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70"/>
          <p:cNvSpPr txBox="1"/>
          <p:nvPr/>
        </p:nvSpPr>
        <p:spPr>
          <a:xfrm>
            <a:off x="392625" y="2830650"/>
            <a:ext cx="108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Writing in 2nd and 4th time step is invalid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3" name="Google Shape;843;p70"/>
          <p:cNvSpPr txBox="1"/>
          <p:nvPr/>
        </p:nvSpPr>
        <p:spPr>
          <a:xfrm>
            <a:off x="4855775" y="2990350"/>
            <a:ext cx="98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Writing in 3rd time step is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invalid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44" name="Google Shape;844;p70"/>
          <p:cNvCxnSpPr/>
          <p:nvPr/>
        </p:nvCxnSpPr>
        <p:spPr>
          <a:xfrm>
            <a:off x="5679075" y="3646325"/>
            <a:ext cx="2832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70"/>
          <p:cNvSpPr txBox="1"/>
          <p:nvPr/>
        </p:nvSpPr>
        <p:spPr>
          <a:xfrm>
            <a:off x="412325" y="4560450"/>
            <a:ext cx="46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G0=A1=(nop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+wr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).(nop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).(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+wr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).(nop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).(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+wr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aseline="30000" lang="en">
                <a:latin typeface="Raleway"/>
                <a:ea typeface="Raleway"/>
                <a:cs typeface="Raleway"/>
                <a:sym typeface="Raleway"/>
              </a:rPr>
              <a:t>ω</a:t>
            </a:r>
            <a:endParaRPr baseline="30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6" name="Google Shape;846;p70"/>
          <p:cNvSpPr txBox="1"/>
          <p:nvPr/>
        </p:nvSpPr>
        <p:spPr>
          <a:xfrm>
            <a:off x="4908125" y="4560450"/>
            <a:ext cx="46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G1=A0=(nop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+wr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).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(nop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+wr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).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(nop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).(nop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+wr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aseline="30000" lang="en">
                <a:latin typeface="Raleway"/>
                <a:ea typeface="Raleway"/>
                <a:cs typeface="Raleway"/>
                <a:sym typeface="Raleway"/>
              </a:rPr>
              <a:t>ω</a:t>
            </a:r>
            <a:endParaRPr baseline="30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1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Negotiation Algorithm</a:t>
            </a:r>
            <a:endParaRPr/>
          </a:p>
        </p:txBody>
      </p:sp>
      <p:sp>
        <p:nvSpPr>
          <p:cNvPr id="852" name="Google Shape;852;p71"/>
          <p:cNvSpPr/>
          <p:nvPr/>
        </p:nvSpPr>
        <p:spPr>
          <a:xfrm>
            <a:off x="1028625" y="1910150"/>
            <a:ext cx="34629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Φ0 = F ( </a:t>
            </a:r>
            <a:r>
              <a:rPr i="1" lang="en"/>
              <a:t>finished</a:t>
            </a:r>
            <a:r>
              <a:rPr baseline="-25000" i="1" lang="en"/>
              <a:t>0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G0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</p:txBody>
      </p:sp>
      <p:sp>
        <p:nvSpPr>
          <p:cNvPr id="853" name="Google Shape;853;p71"/>
          <p:cNvSpPr txBox="1"/>
          <p:nvPr/>
        </p:nvSpPr>
        <p:spPr>
          <a:xfrm>
            <a:off x="1375050" y="15557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4" name="Google Shape;854;p71"/>
          <p:cNvSpPr/>
          <p:nvPr/>
        </p:nvSpPr>
        <p:spPr>
          <a:xfrm>
            <a:off x="5223825" y="1950232"/>
            <a:ext cx="34629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Φ1 = F ( </a:t>
            </a:r>
            <a:r>
              <a:rPr i="1" lang="en"/>
              <a:t>finished</a:t>
            </a:r>
            <a:r>
              <a:rPr baseline="-25000" i="1" lang="en"/>
              <a:t>1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5506874" y="15805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6" name="Google Shape;856;p71"/>
          <p:cNvSpPr/>
          <p:nvPr/>
        </p:nvSpPr>
        <p:spPr>
          <a:xfrm>
            <a:off x="558575" y="2554000"/>
            <a:ext cx="326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1"/>
          <p:cNvSpPr txBox="1"/>
          <p:nvPr/>
        </p:nvSpPr>
        <p:spPr>
          <a:xfrm>
            <a:off x="1222650" y="3760000"/>
            <a:ext cx="28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Can C0 fulfill its specification and guarantee with the current assumption?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8" name="Google Shape;858;p71"/>
          <p:cNvSpPr txBox="1"/>
          <p:nvPr>
            <p:ph idx="1" type="subTitle"/>
          </p:nvPr>
        </p:nvSpPr>
        <p:spPr>
          <a:xfrm>
            <a:off x="723900" y="1098525"/>
            <a:ext cx="80883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Initialize the assumptions and guarantees</a:t>
            </a:r>
            <a:endParaRPr sz="1500"/>
          </a:p>
        </p:txBody>
      </p:sp>
      <p:sp>
        <p:nvSpPr>
          <p:cNvPr id="859" name="Google Shape;859;p71"/>
          <p:cNvSpPr txBox="1"/>
          <p:nvPr/>
        </p:nvSpPr>
        <p:spPr>
          <a:xfrm>
            <a:off x="2308550" y="4188314"/>
            <a:ext cx="5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No</a:t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2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Negotiation Algorithm</a:t>
            </a:r>
            <a:endParaRPr/>
          </a:p>
        </p:txBody>
      </p:sp>
      <p:sp>
        <p:nvSpPr>
          <p:cNvPr id="865" name="Google Shape;865;p72"/>
          <p:cNvSpPr/>
          <p:nvPr/>
        </p:nvSpPr>
        <p:spPr>
          <a:xfrm>
            <a:off x="1028625" y="1910150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Φ0 = F ( </a:t>
            </a:r>
            <a:r>
              <a:rPr i="1" lang="en"/>
              <a:t>finished</a:t>
            </a:r>
            <a:r>
              <a:rPr baseline="-25000" i="1" lang="en"/>
              <a:t>0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A0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=</a:t>
            </a:r>
            <a:r>
              <a:rPr lang="en">
                <a:solidFill>
                  <a:srgbClr val="FF0000"/>
                </a:solidFill>
              </a:rPr>
              <a:t> 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baseline="30000" lang="en">
                <a:solidFill>
                  <a:srgbClr val="FF0000"/>
                </a:solidFill>
              </a:rPr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G0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</p:txBody>
      </p:sp>
      <p:sp>
        <p:nvSpPr>
          <p:cNvPr id="866" name="Google Shape;866;p72"/>
          <p:cNvSpPr txBox="1"/>
          <p:nvPr/>
        </p:nvSpPr>
        <p:spPr>
          <a:xfrm>
            <a:off x="1375050" y="15557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7" name="Google Shape;867;p72"/>
          <p:cNvSpPr/>
          <p:nvPr/>
        </p:nvSpPr>
        <p:spPr>
          <a:xfrm>
            <a:off x="5141325" y="1950225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Φ1 = F ( </a:t>
            </a:r>
            <a:r>
              <a:rPr i="1" lang="en"/>
              <a:t>finished</a:t>
            </a:r>
            <a:r>
              <a:rPr baseline="-25000" i="1" lang="en"/>
              <a:t>1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G1 = 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baseline="30000" lang="en">
                <a:solidFill>
                  <a:srgbClr val="FF0000"/>
                </a:solidFill>
              </a:rPr>
              <a:t>ω</a:t>
            </a:r>
            <a:endParaRPr/>
          </a:p>
        </p:txBody>
      </p:sp>
      <p:sp>
        <p:nvSpPr>
          <p:cNvPr id="868" name="Google Shape;868;p72"/>
          <p:cNvSpPr txBox="1"/>
          <p:nvPr/>
        </p:nvSpPr>
        <p:spPr>
          <a:xfrm>
            <a:off x="5506874" y="15805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9" name="Google Shape;869;p72"/>
          <p:cNvSpPr/>
          <p:nvPr/>
        </p:nvSpPr>
        <p:spPr>
          <a:xfrm>
            <a:off x="558575" y="2554000"/>
            <a:ext cx="326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72"/>
          <p:cNvSpPr txBox="1"/>
          <p:nvPr/>
        </p:nvSpPr>
        <p:spPr>
          <a:xfrm>
            <a:off x="1222650" y="3760000"/>
            <a:ext cx="28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Refine the assumption. The new assumption would be a subset of the previous assumption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1" name="Google Shape;871;p72"/>
          <p:cNvSpPr txBox="1"/>
          <p:nvPr>
            <p:ph idx="1" type="subTitle"/>
          </p:nvPr>
        </p:nvSpPr>
        <p:spPr>
          <a:xfrm>
            <a:off x="723900" y="1098525"/>
            <a:ext cx="80883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Negotiation Algorithm</a:t>
            </a:r>
            <a:endParaRPr/>
          </a:p>
        </p:txBody>
      </p:sp>
      <p:sp>
        <p:nvSpPr>
          <p:cNvPr id="877" name="Google Shape;877;p73"/>
          <p:cNvSpPr/>
          <p:nvPr/>
        </p:nvSpPr>
        <p:spPr>
          <a:xfrm>
            <a:off x="1028625" y="1910150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Φ0 = F ( </a:t>
            </a:r>
            <a:r>
              <a:rPr i="1" lang="en"/>
              <a:t>finished</a:t>
            </a:r>
            <a:r>
              <a:rPr baseline="-25000" i="1" lang="en"/>
              <a:t>0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G0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</p:txBody>
      </p:sp>
      <p:sp>
        <p:nvSpPr>
          <p:cNvPr id="878" name="Google Shape;878;p73"/>
          <p:cNvSpPr txBox="1"/>
          <p:nvPr/>
        </p:nvSpPr>
        <p:spPr>
          <a:xfrm>
            <a:off x="1375050" y="15557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9" name="Google Shape;879;p73"/>
          <p:cNvSpPr/>
          <p:nvPr/>
        </p:nvSpPr>
        <p:spPr>
          <a:xfrm>
            <a:off x="5141325" y="1950225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Φ1 = F ( </a:t>
            </a:r>
            <a:r>
              <a:rPr i="1" lang="en"/>
              <a:t>finished</a:t>
            </a:r>
            <a:r>
              <a:rPr baseline="-25000" i="1" lang="en"/>
              <a:t>1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endParaRPr/>
          </a:p>
        </p:txBody>
      </p:sp>
      <p:sp>
        <p:nvSpPr>
          <p:cNvPr id="880" name="Google Shape;880;p73"/>
          <p:cNvSpPr txBox="1"/>
          <p:nvPr/>
        </p:nvSpPr>
        <p:spPr>
          <a:xfrm>
            <a:off x="5506874" y="15805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1" name="Google Shape;881;p73"/>
          <p:cNvSpPr/>
          <p:nvPr/>
        </p:nvSpPr>
        <p:spPr>
          <a:xfrm>
            <a:off x="4758910" y="2554000"/>
            <a:ext cx="326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 txBox="1"/>
          <p:nvPr>
            <p:ph idx="1" type="subTitle"/>
          </p:nvPr>
        </p:nvSpPr>
        <p:spPr>
          <a:xfrm>
            <a:off x="723900" y="1098525"/>
            <a:ext cx="80883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3" name="Google Shape;883;p73"/>
          <p:cNvSpPr txBox="1"/>
          <p:nvPr/>
        </p:nvSpPr>
        <p:spPr>
          <a:xfrm>
            <a:off x="5642250" y="3760000"/>
            <a:ext cx="28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Can C1 fulfill its specification and guarantee with the current assumption?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4" name="Google Shape;884;p73"/>
          <p:cNvSpPr txBox="1"/>
          <p:nvPr/>
        </p:nvSpPr>
        <p:spPr>
          <a:xfrm>
            <a:off x="6728150" y="4188314"/>
            <a:ext cx="5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No</a:t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4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Negotiation Algorithm</a:t>
            </a:r>
            <a:endParaRPr/>
          </a:p>
        </p:txBody>
      </p:sp>
      <p:sp>
        <p:nvSpPr>
          <p:cNvPr id="890" name="Google Shape;890;p74"/>
          <p:cNvSpPr/>
          <p:nvPr/>
        </p:nvSpPr>
        <p:spPr>
          <a:xfrm>
            <a:off x="1028625" y="1910150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Φ0 = F ( </a:t>
            </a:r>
            <a:r>
              <a:rPr i="1" lang="en"/>
              <a:t>finished</a:t>
            </a:r>
            <a:r>
              <a:rPr baseline="-25000" i="1" lang="en"/>
              <a:t>0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G0 = </a:t>
            </a:r>
            <a:r>
              <a:rPr lang="en">
                <a:solidFill>
                  <a:srgbClr val="FF0000"/>
                </a:solidFill>
              </a:rPr>
              <a:t>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baseline="30000" lang="en">
                <a:solidFill>
                  <a:srgbClr val="FF0000"/>
                </a:solidFill>
              </a:rPr>
              <a:t>ω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1" name="Google Shape;891;p74"/>
          <p:cNvSpPr txBox="1"/>
          <p:nvPr/>
        </p:nvSpPr>
        <p:spPr>
          <a:xfrm>
            <a:off x="1375050" y="15557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2" name="Google Shape;892;p74"/>
          <p:cNvSpPr/>
          <p:nvPr/>
        </p:nvSpPr>
        <p:spPr>
          <a:xfrm>
            <a:off x="5141325" y="1950225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Φ1 = F ( </a:t>
            </a:r>
            <a:r>
              <a:rPr i="1" lang="en"/>
              <a:t>finished</a:t>
            </a:r>
            <a:r>
              <a:rPr baseline="-25000" i="1" lang="en"/>
              <a:t>1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A1 = </a:t>
            </a:r>
            <a:r>
              <a:rPr lang="en">
                <a:solidFill>
                  <a:srgbClr val="FF0000"/>
                </a:solidFill>
              </a:rPr>
              <a:t>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).(nop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+wr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baseline="30000" lang="en">
                <a:solidFill>
                  <a:srgbClr val="FF0000"/>
                </a:solidFill>
              </a:rPr>
              <a:t>ω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endParaRPr/>
          </a:p>
        </p:txBody>
      </p:sp>
      <p:sp>
        <p:nvSpPr>
          <p:cNvPr id="893" name="Google Shape;893;p74"/>
          <p:cNvSpPr txBox="1"/>
          <p:nvPr/>
        </p:nvSpPr>
        <p:spPr>
          <a:xfrm>
            <a:off x="5506874" y="15805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4" name="Google Shape;894;p74"/>
          <p:cNvSpPr/>
          <p:nvPr/>
        </p:nvSpPr>
        <p:spPr>
          <a:xfrm>
            <a:off x="4758910" y="2554000"/>
            <a:ext cx="326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4"/>
          <p:cNvSpPr txBox="1"/>
          <p:nvPr>
            <p:ph idx="1" type="subTitle"/>
          </p:nvPr>
        </p:nvSpPr>
        <p:spPr>
          <a:xfrm>
            <a:off x="723900" y="1098525"/>
            <a:ext cx="80883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96" name="Google Shape;896;p74"/>
          <p:cNvSpPr txBox="1"/>
          <p:nvPr/>
        </p:nvSpPr>
        <p:spPr>
          <a:xfrm>
            <a:off x="5566050" y="3760000"/>
            <a:ext cx="28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Refine the assumption.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Negotiation Algorithm</a:t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1028625" y="1910150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Φ0 = F ( </a:t>
            </a:r>
            <a:r>
              <a:rPr i="1" lang="en"/>
              <a:t>finished</a:t>
            </a:r>
            <a:r>
              <a:rPr baseline="-25000" i="1" lang="en"/>
              <a:t>0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G0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</p:txBody>
      </p:sp>
      <p:sp>
        <p:nvSpPr>
          <p:cNvPr id="903" name="Google Shape;903;p75"/>
          <p:cNvSpPr txBox="1"/>
          <p:nvPr/>
        </p:nvSpPr>
        <p:spPr>
          <a:xfrm>
            <a:off x="1375050" y="15557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4" name="Google Shape;904;p75"/>
          <p:cNvSpPr/>
          <p:nvPr/>
        </p:nvSpPr>
        <p:spPr>
          <a:xfrm>
            <a:off x="5141325" y="1950225"/>
            <a:ext cx="3545400" cy="1643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Φ1 = F ( </a:t>
            </a:r>
            <a:r>
              <a:rPr i="1" lang="en"/>
              <a:t>finished</a:t>
            </a:r>
            <a:r>
              <a:rPr baseline="-25000" i="1" lang="en"/>
              <a:t>1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= 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).(nop</a:t>
            </a:r>
            <a:r>
              <a:rPr baseline="-25000" lang="en"/>
              <a:t>0</a:t>
            </a:r>
            <a:r>
              <a:rPr lang="en"/>
              <a:t>+wr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ω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 = 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).(nop</a:t>
            </a:r>
            <a:r>
              <a:rPr baseline="-25000" lang="en"/>
              <a:t>1</a:t>
            </a:r>
            <a:r>
              <a:rPr lang="en"/>
              <a:t>+wr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ω</a:t>
            </a:r>
            <a:endParaRPr/>
          </a:p>
        </p:txBody>
      </p:sp>
      <p:sp>
        <p:nvSpPr>
          <p:cNvPr id="905" name="Google Shape;905;p75"/>
          <p:cNvSpPr txBox="1"/>
          <p:nvPr/>
        </p:nvSpPr>
        <p:spPr>
          <a:xfrm>
            <a:off x="5506874" y="1580525"/>
            <a:ext cx="29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C1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6" name="Google Shape;906;p75"/>
          <p:cNvSpPr/>
          <p:nvPr/>
        </p:nvSpPr>
        <p:spPr>
          <a:xfrm>
            <a:off x="4758910" y="2554000"/>
            <a:ext cx="326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75"/>
          <p:cNvSpPr txBox="1"/>
          <p:nvPr>
            <p:ph idx="1" type="subTitle"/>
          </p:nvPr>
        </p:nvSpPr>
        <p:spPr>
          <a:xfrm>
            <a:off x="723900" y="1098525"/>
            <a:ext cx="80883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08" name="Google Shape;908;p75"/>
          <p:cNvSpPr/>
          <p:nvPr/>
        </p:nvSpPr>
        <p:spPr>
          <a:xfrm>
            <a:off x="567910" y="2554000"/>
            <a:ext cx="326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75"/>
          <p:cNvSpPr txBox="1"/>
          <p:nvPr/>
        </p:nvSpPr>
        <p:spPr>
          <a:xfrm>
            <a:off x="1222650" y="3531400"/>
            <a:ext cx="28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Can C0 fulfill its specification and guarantee with the current assumption?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0" name="Google Shape;910;p75"/>
          <p:cNvSpPr txBox="1"/>
          <p:nvPr/>
        </p:nvSpPr>
        <p:spPr>
          <a:xfrm>
            <a:off x="2308550" y="3959714"/>
            <a:ext cx="5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Yes</a:t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1" name="Google Shape;911;p75"/>
          <p:cNvSpPr txBox="1"/>
          <p:nvPr/>
        </p:nvSpPr>
        <p:spPr>
          <a:xfrm>
            <a:off x="5642250" y="3531400"/>
            <a:ext cx="28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Can C1 fulfill its specification and guarantee with the current assumption?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2" name="Google Shape;912;p75"/>
          <p:cNvSpPr txBox="1"/>
          <p:nvPr/>
        </p:nvSpPr>
        <p:spPr>
          <a:xfrm>
            <a:off x="6728150" y="3959714"/>
            <a:ext cx="5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Yes</a:t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3" name="Google Shape;913;p75"/>
          <p:cNvSpPr txBox="1"/>
          <p:nvPr/>
        </p:nvSpPr>
        <p:spPr>
          <a:xfrm>
            <a:off x="2389725" y="4526425"/>
            <a:ext cx="50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Successfully found the assume-guarantee pairs !</a:t>
            </a:r>
            <a:endParaRPr b="1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6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Agnes - Limitations</a:t>
            </a:r>
            <a:endParaRPr/>
          </a:p>
        </p:txBody>
      </p:sp>
      <p:sp>
        <p:nvSpPr>
          <p:cNvPr id="919" name="Google Shape;919;p76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algorithm is necessarily </a:t>
            </a:r>
            <a:r>
              <a:rPr i="1" lang="en" sz="1500"/>
              <a:t>incomplete</a:t>
            </a:r>
            <a:r>
              <a:rPr lang="en" sz="1500"/>
              <a:t>, because distributed synthesis is undecidable.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still some limitations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Agnes only accepts two component systems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accepts only safety specifications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 general, there is more than one way to restrict the assumptions in each round. But we randomly choose one.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Thus, backtracking can be used.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7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25" name="Google Shape;925;p77"/>
          <p:cNvSpPr txBox="1"/>
          <p:nvPr>
            <p:ph idx="1" type="subTitle"/>
          </p:nvPr>
        </p:nvSpPr>
        <p:spPr>
          <a:xfrm>
            <a:off x="723900" y="1577875"/>
            <a:ext cx="77343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Look at more complicated examples and check whether synthesizing them is </a:t>
            </a:r>
            <a:r>
              <a:rPr lang="en" sz="1500"/>
              <a:t>feasible</a:t>
            </a:r>
            <a:r>
              <a:rPr lang="en" sz="1500"/>
              <a:t> with either approach.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Look at more tools for distributed synthesis.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Particularly examples from Distributed Systems such as:-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Distributed Mutual Exclusion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Distributed Deadlock Detection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Consensus and Agreement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aim is to check if we can derive any of the existing algorithms for such problems using our approaches.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2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Distributed System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000000"/>
                </a:solidFill>
              </a:rPr>
              <a:t> Multiple components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500">
                <a:solidFill>
                  <a:srgbClr val="000000"/>
                </a:solidFill>
              </a:rPr>
              <a:t> Environment (interacting together)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Each component has input, output variables and a goal (local specification)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System evolves in rounds and </a:t>
            </a:r>
            <a:r>
              <a:rPr lang="en" sz="1500">
                <a:solidFill>
                  <a:srgbClr val="000000"/>
                </a:solidFill>
              </a:rPr>
              <a:t>continues</a:t>
            </a:r>
            <a:r>
              <a:rPr lang="en" sz="1500">
                <a:solidFill>
                  <a:srgbClr val="000000"/>
                </a:solidFill>
              </a:rPr>
              <a:t> infinitely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Evolution is </a:t>
            </a:r>
            <a:r>
              <a:rPr b="1" lang="en" sz="1500">
                <a:solidFill>
                  <a:srgbClr val="000000"/>
                </a:solidFill>
              </a:rPr>
              <a:t>synchronous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84" name="Google Shape;584;p42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What is a distributed reactive system?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5" name="Google Shape;5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50" y="2882438"/>
            <a:ext cx="56007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8"/>
          <p:cNvSpPr txBox="1"/>
          <p:nvPr>
            <p:ph type="title"/>
          </p:nvPr>
        </p:nvSpPr>
        <p:spPr>
          <a:xfrm>
            <a:off x="779150" y="13038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931" name="Google Shape;931;p78"/>
          <p:cNvSpPr txBox="1"/>
          <p:nvPr>
            <p:ph type="title"/>
          </p:nvPr>
        </p:nvSpPr>
        <p:spPr>
          <a:xfrm>
            <a:off x="1775575" y="1896225"/>
            <a:ext cx="5916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We would like to express our gratitude to our mentor Prof. Purandar Bhaduri for giving us the opportunity to explore Distributed Reactive Synthesis.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9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37" name="Google Shape;937;p79"/>
          <p:cNvSpPr/>
          <p:nvPr/>
        </p:nvSpPr>
        <p:spPr>
          <a:xfrm>
            <a:off x="1496861" y="3299111"/>
            <a:ext cx="192320" cy="15685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9"/>
          <p:cNvSpPr txBox="1"/>
          <p:nvPr/>
        </p:nvSpPr>
        <p:spPr>
          <a:xfrm>
            <a:off x="723900" y="4325875"/>
            <a:ext cx="3785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3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 each synchronous round, each component with help of its controller,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takes input from other components and the environment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produces output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 controller is a finite state machine (FSM) with input/output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Mealy Machine, or,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Moore Machine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91" name="Google Shape;591;p43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What is a distributed reactive system?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2" name="Google Shape;592;p43"/>
          <p:cNvSpPr/>
          <p:nvPr/>
        </p:nvSpPr>
        <p:spPr>
          <a:xfrm>
            <a:off x="2469150" y="3195525"/>
            <a:ext cx="3005700" cy="140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2903150" y="3592275"/>
            <a:ext cx="6162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4392325" y="3592275"/>
            <a:ext cx="6162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O2</a:t>
            </a:r>
            <a:endParaRPr/>
          </a:p>
        </p:txBody>
      </p:sp>
      <p:cxnSp>
        <p:nvCxnSpPr>
          <p:cNvPr id="595" name="Google Shape;595;p43"/>
          <p:cNvCxnSpPr>
            <a:stCxn id="593" idx="6"/>
            <a:endCxn id="594" idx="2"/>
          </p:cNvCxnSpPr>
          <p:nvPr/>
        </p:nvCxnSpPr>
        <p:spPr>
          <a:xfrm>
            <a:off x="3519350" y="3900375"/>
            <a:ext cx="87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3"/>
          <p:cNvCxnSpPr>
            <a:stCxn id="593" idx="2"/>
            <a:endCxn id="593" idx="6"/>
          </p:cNvCxnSpPr>
          <p:nvPr/>
        </p:nvCxnSpPr>
        <p:spPr>
          <a:xfrm>
            <a:off x="2903150" y="3900375"/>
            <a:ext cx="6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3"/>
          <p:cNvCxnSpPr>
            <a:stCxn id="594" idx="2"/>
            <a:endCxn id="594" idx="6"/>
          </p:cNvCxnSpPr>
          <p:nvPr/>
        </p:nvCxnSpPr>
        <p:spPr>
          <a:xfrm>
            <a:off x="4392325" y="3900375"/>
            <a:ext cx="6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3"/>
          <p:cNvSpPr txBox="1"/>
          <p:nvPr/>
        </p:nvSpPr>
        <p:spPr>
          <a:xfrm>
            <a:off x="3613838" y="3592275"/>
            <a:ext cx="68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9" name="Google Shape;599;p43"/>
          <p:cNvSpPr txBox="1"/>
          <p:nvPr/>
        </p:nvSpPr>
        <p:spPr>
          <a:xfrm>
            <a:off x="2147000" y="4533675"/>
            <a:ext cx="40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Component with controller as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Moore machine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00" name="Google Shape;600;p43"/>
          <p:cNvCxnSpPr>
            <a:endCxn id="592" idx="1"/>
          </p:cNvCxnSpPr>
          <p:nvPr/>
        </p:nvCxnSpPr>
        <p:spPr>
          <a:xfrm>
            <a:off x="2105250" y="3892575"/>
            <a:ext cx="363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43"/>
          <p:cNvCxnSpPr/>
          <p:nvPr/>
        </p:nvCxnSpPr>
        <p:spPr>
          <a:xfrm>
            <a:off x="5490535" y="3892625"/>
            <a:ext cx="363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3"/>
          <p:cNvSpPr txBox="1"/>
          <p:nvPr/>
        </p:nvSpPr>
        <p:spPr>
          <a:xfrm>
            <a:off x="1465425" y="3696425"/>
            <a:ext cx="8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Input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3" name="Google Shape;603;p43"/>
          <p:cNvSpPr txBox="1"/>
          <p:nvPr/>
        </p:nvSpPr>
        <p:spPr>
          <a:xfrm>
            <a:off x="5808825" y="3696425"/>
            <a:ext cx="8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Output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Local Specification of a component, can be represented as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Linear Temporal Logic (LTL)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Automata, etc.</a:t>
            </a:r>
            <a:endParaRPr sz="15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500">
                <a:solidFill>
                  <a:srgbClr val="000000"/>
                </a:solidFill>
              </a:rPr>
              <a:t>Local specification of processor 0 can be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Whenever request r0 comes, grant g0 should be given eventually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And, if request r0 is pending, r0 should not be raised again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09" name="Google Shape;609;p44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                 </a:t>
            </a: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What is a distributed reactive system?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0" name="Google Shape;6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00" y="2873150"/>
            <a:ext cx="6109149" cy="19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Find a </a:t>
            </a:r>
            <a:r>
              <a:rPr b="1" lang="en" sz="1500">
                <a:solidFill>
                  <a:srgbClr val="000000"/>
                </a:solidFill>
              </a:rPr>
              <a:t>strategy </a:t>
            </a:r>
            <a:r>
              <a:rPr lang="en" sz="1500">
                <a:solidFill>
                  <a:srgbClr val="000000"/>
                </a:solidFill>
              </a:rPr>
              <a:t>to choose outputs for component based on history of past inputs and outputs.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Strategy should help component in achieving its goal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problem is that distributed reactive synthesis is </a:t>
            </a:r>
            <a:r>
              <a:rPr b="1" lang="en" sz="1500">
                <a:solidFill>
                  <a:srgbClr val="000000"/>
                </a:solidFill>
              </a:rPr>
              <a:t>undecidable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Thus, all methods to solve it are </a:t>
            </a:r>
            <a:r>
              <a:rPr b="1" lang="en" sz="1500">
                <a:solidFill>
                  <a:srgbClr val="000000"/>
                </a:solidFill>
              </a:rPr>
              <a:t>incomplete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16" name="Google Shape;616;p45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What is distributed reactive synthesis?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7" name="Google Shape;6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50" y="2882438"/>
            <a:ext cx="56007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6"/>
          <p:cNvSpPr txBox="1"/>
          <p:nvPr>
            <p:ph idx="1" type="subTitle"/>
          </p:nvPr>
        </p:nvSpPr>
        <p:spPr>
          <a:xfrm>
            <a:off x="723900" y="1098525"/>
            <a:ext cx="53718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Applications in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Synthesizing hardware circuits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Device drivers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Controllers for robots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Communication Protocol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" sz="1500">
                <a:solidFill>
                  <a:srgbClr val="000000"/>
                </a:solidFill>
              </a:rPr>
              <a:t>Peer to Peer Network 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</a:pPr>
            <a:r>
              <a:rPr lang="en" sz="1500">
                <a:solidFill>
                  <a:srgbClr val="000000"/>
                </a:solidFill>
              </a:rPr>
              <a:t>Distributed Shared Bus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Eliminates the manual work needed to synthesize controllers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23" name="Google Shape;623;p46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Why </a:t>
            </a: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distributed reactive synthesis?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4" name="Google Shape;6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613" y="2950050"/>
            <a:ext cx="25050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150" y="1037575"/>
            <a:ext cx="2286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to Distributed Synthesis</a:t>
            </a:r>
            <a:endParaRPr/>
          </a:p>
        </p:txBody>
      </p:sp>
      <p:sp>
        <p:nvSpPr>
          <p:cNvPr id="631" name="Google Shape;631;p47"/>
          <p:cNvSpPr txBox="1"/>
          <p:nvPr>
            <p:ph idx="3" type="subTitle"/>
          </p:nvPr>
        </p:nvSpPr>
        <p:spPr>
          <a:xfrm>
            <a:off x="983150" y="2086825"/>
            <a:ext cx="3196500" cy="1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Rational Verification</a:t>
            </a:r>
            <a:endParaRPr sz="3100"/>
          </a:p>
        </p:txBody>
      </p:sp>
      <p:sp>
        <p:nvSpPr>
          <p:cNvPr id="632" name="Google Shape;632;p47"/>
          <p:cNvSpPr txBox="1"/>
          <p:nvPr>
            <p:ph idx="4" type="subTitle"/>
          </p:nvPr>
        </p:nvSpPr>
        <p:spPr>
          <a:xfrm>
            <a:off x="5565575" y="1862775"/>
            <a:ext cx="31965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Assume- Guarantee Synthesis</a:t>
            </a:r>
            <a:endParaRPr sz="3100"/>
          </a:p>
        </p:txBody>
      </p:sp>
      <p:sp>
        <p:nvSpPr>
          <p:cNvPr id="633" name="Google Shape;633;p47"/>
          <p:cNvSpPr txBox="1"/>
          <p:nvPr/>
        </p:nvSpPr>
        <p:spPr>
          <a:xfrm>
            <a:off x="255138" y="2086825"/>
            <a:ext cx="72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1.</a:t>
            </a:r>
            <a:endParaRPr sz="5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p47"/>
          <p:cNvSpPr txBox="1"/>
          <p:nvPr/>
        </p:nvSpPr>
        <p:spPr>
          <a:xfrm>
            <a:off x="4695422" y="2086825"/>
            <a:ext cx="90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2.</a:t>
            </a:r>
            <a:endParaRPr sz="5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