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Comforta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regular.fntdata"/><Relationship Id="rId50" Type="http://schemas.openxmlformats.org/officeDocument/2006/relationships/slide" Target="slides/slide46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7.xml"/><Relationship Id="rId55" Type="http://schemas.openxmlformats.org/officeDocument/2006/relationships/font" Target="fonts/Comfortaa-regular.fntdata"/><Relationship Id="rId10" Type="http://schemas.openxmlformats.org/officeDocument/2006/relationships/slide" Target="slides/slide6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Comforta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8656cc76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8656cc76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8656cc7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8656cc7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397422b3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397422b3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397422b3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397422b3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397422b31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397422b31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97422b31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97422b31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397422b31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397422b31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397422b31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397422b31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397422b31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397422b31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97422b31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97422b31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397422b310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397422b310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397422b31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397422b31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397422b31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397422b31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3a72a133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3a72a133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397422b3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397422b3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6b768b1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26b768b1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3a72a133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3a72a133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397422b3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397422b3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397422b3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397422b3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397422b31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397422b3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3a72a133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3a72a133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397422b3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397422b3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397422b3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397422b3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397422b31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397422b31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397422b31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397422b31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3a72a133c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3a72a133c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8656cc763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8656cc763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397422b3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397422b3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397422b3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397422b3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397422b3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397422b3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397422b31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397422b31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397422b31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397422b31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8ceba84788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8ceba84788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97422b31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397422b31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3a72a133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3a72a133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868ded1d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868ded1d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3a72a133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3a72a133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397422b3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397422b3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885d2404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885d2404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ceba84788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ceba84788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397422b1af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397422b1af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5bfd5748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5bfd5748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397422b31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397422b31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397422b310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397422b310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397422b310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397422b310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8" name="Google Shape;488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1" name="Google Shape;491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3" name="Google Shape;493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3" name="Google Shape;513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4" name="Google Shape;514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rive.google.com/file/d/1DAUhpm2mLrVtzmJOvtbDdq1yNCvB-XB1/view?usp=sharing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drive.google.com/file/d/1DAUhpm2mLrVtzmJOvtbDdq1yNCvB-XB1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i.org/10.1007/s10009-015-0378-x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ctrTitle"/>
          </p:nvPr>
        </p:nvSpPr>
        <p:spPr>
          <a:xfrm>
            <a:off x="705100" y="782050"/>
            <a:ext cx="4953000" cy="17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Distributed Reactive Synthesis using Assume-Guarantee Reasoning and Games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p39"/>
          <p:cNvSpPr txBox="1"/>
          <p:nvPr>
            <p:ph idx="1" type="subTitle"/>
          </p:nvPr>
        </p:nvSpPr>
        <p:spPr>
          <a:xfrm>
            <a:off x="119100" y="3260205"/>
            <a:ext cx="44103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Supervised by Prof. Purandar Bhaduri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Mesharya M Choudhary (190101053)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Bhuvan Aggarwal (190101025)</a:t>
            </a:r>
            <a:endParaRPr b="1" sz="1500"/>
          </a:p>
        </p:txBody>
      </p:sp>
      <p:sp>
        <p:nvSpPr>
          <p:cNvPr id="531" name="Google Shape;531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650" y="646423"/>
            <a:ext cx="1754826" cy="1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PRALINE</a:t>
            </a:r>
            <a:endParaRPr sz="3000"/>
          </a:p>
        </p:txBody>
      </p:sp>
      <p:grpSp>
        <p:nvGrpSpPr>
          <p:cNvPr id="630" name="Google Shape;630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631" name="Google Shape;631;p4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644" name="Google Shape;644;p4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 Equilibria Synthesis</a:t>
            </a:r>
            <a:endParaRPr/>
          </a:p>
        </p:txBody>
      </p:sp>
      <p:sp>
        <p:nvSpPr>
          <p:cNvPr id="655" name="Google Shape;655;p49"/>
          <p:cNvSpPr txBox="1"/>
          <p:nvPr>
            <p:ph idx="1" type="subTitle"/>
          </p:nvPr>
        </p:nvSpPr>
        <p:spPr>
          <a:xfrm>
            <a:off x="704850" y="1160100"/>
            <a:ext cx="77343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PRALINE </a:t>
            </a:r>
            <a:r>
              <a:rPr lang="en" sz="1500">
                <a:solidFill>
                  <a:srgbClr val="233A44"/>
                </a:solidFill>
              </a:rPr>
              <a:t>[5] is a tool that computes </a:t>
            </a:r>
            <a:r>
              <a:rPr b="1" lang="en" sz="1500">
                <a:solidFill>
                  <a:srgbClr val="233A44"/>
                </a:solidFill>
              </a:rPr>
              <a:t>Nash equilibria </a:t>
            </a:r>
            <a:r>
              <a:rPr lang="en" sz="1500">
                <a:solidFill>
                  <a:srgbClr val="233A44"/>
                </a:solidFill>
              </a:rPr>
              <a:t>in concurrent games over graphs.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In </a:t>
            </a:r>
            <a:r>
              <a:rPr b="1" lang="en" sz="1500">
                <a:solidFill>
                  <a:srgbClr val="233A44"/>
                </a:solidFill>
              </a:rPr>
              <a:t>concurrent </a:t>
            </a:r>
            <a:r>
              <a:rPr lang="en" sz="1500">
                <a:solidFill>
                  <a:srgbClr val="233A44"/>
                </a:solidFill>
              </a:rPr>
              <a:t>games at each state the </a:t>
            </a:r>
            <a:r>
              <a:rPr b="1" lang="en" sz="1500">
                <a:solidFill>
                  <a:srgbClr val="233A44"/>
                </a:solidFill>
              </a:rPr>
              <a:t>joint action</a:t>
            </a:r>
            <a:r>
              <a:rPr lang="en" sz="1500">
                <a:solidFill>
                  <a:srgbClr val="233A44"/>
                </a:solidFill>
              </a:rPr>
              <a:t> tuple of the agents determines the next state.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 payoff function </a:t>
            </a:r>
            <a:r>
              <a:rPr b="1" lang="en" sz="1500">
                <a:solidFill>
                  <a:srgbClr val="233A44"/>
                </a:solidFill>
              </a:rPr>
              <a:t>payoff_i</a:t>
            </a:r>
            <a:r>
              <a:rPr lang="en" sz="1500">
                <a:solidFill>
                  <a:srgbClr val="233A44"/>
                </a:solidFill>
              </a:rPr>
              <a:t> is associated with each </a:t>
            </a:r>
            <a:r>
              <a:rPr lang="en" sz="1500">
                <a:solidFill>
                  <a:srgbClr val="233A44"/>
                </a:solidFill>
              </a:rPr>
              <a:t>player </a:t>
            </a:r>
            <a:r>
              <a:rPr b="1" lang="en" sz="1500">
                <a:solidFill>
                  <a:srgbClr val="233A44"/>
                </a:solidFill>
              </a:rPr>
              <a:t>p_</a:t>
            </a:r>
            <a:r>
              <a:rPr b="1" lang="en" sz="1400">
                <a:solidFill>
                  <a:srgbClr val="233A44"/>
                </a:solidFill>
              </a:rPr>
              <a:t>i</a:t>
            </a:r>
            <a:r>
              <a:rPr b="1"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payoff function is a </a:t>
            </a:r>
            <a:r>
              <a:rPr b="1" lang="en" sz="1500">
                <a:solidFill>
                  <a:srgbClr val="233A44"/>
                </a:solidFill>
              </a:rPr>
              <a:t>mapping </a:t>
            </a:r>
            <a:r>
              <a:rPr lang="en" sz="1500">
                <a:solidFill>
                  <a:srgbClr val="233A44"/>
                </a:solidFill>
              </a:rPr>
              <a:t>of state to integers.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Goal of a player is to maximise the </a:t>
            </a:r>
            <a:r>
              <a:rPr b="1" lang="en" sz="1500">
                <a:solidFill>
                  <a:srgbClr val="233A44"/>
                </a:solidFill>
              </a:rPr>
              <a:t>limit superior</a:t>
            </a:r>
            <a:r>
              <a:rPr lang="en" sz="1500">
                <a:solidFill>
                  <a:srgbClr val="233A44"/>
                </a:solidFill>
              </a:rPr>
              <a:t> of its payoff function.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1" name="Google Shape;661;p50"/>
          <p:cNvSpPr txBox="1"/>
          <p:nvPr>
            <p:ph idx="1" type="subTitle"/>
          </p:nvPr>
        </p:nvSpPr>
        <p:spPr>
          <a:xfrm>
            <a:off x="704850" y="1017725"/>
            <a:ext cx="77343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consider the </a:t>
            </a:r>
            <a:r>
              <a:rPr b="1" lang="en" sz="1500">
                <a:solidFill>
                  <a:srgbClr val="233A44"/>
                </a:solidFill>
              </a:rPr>
              <a:t>medium access example</a:t>
            </a:r>
            <a:r>
              <a:rPr lang="en" sz="1500">
                <a:solidFill>
                  <a:srgbClr val="233A44"/>
                </a:solidFill>
              </a:rPr>
              <a:t> provided with the tool.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Two components, C0 and C1. Both have to send packets over shared medium.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Packets are dropped when sent at the same time.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Maximise number of packets sent within limited number of attempts.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Goal </a:t>
            </a:r>
            <a:r>
              <a:rPr lang="en" sz="1500">
                <a:solidFill>
                  <a:srgbClr val="233A44"/>
                </a:solidFill>
              </a:rPr>
              <a:t>is to maximise the number of packets successfully sent.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75" y="2679450"/>
            <a:ext cx="69897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68" name="Google Shape;668;p51"/>
          <p:cNvSpPr txBox="1"/>
          <p:nvPr>
            <p:ph idx="1" type="subTitle"/>
          </p:nvPr>
        </p:nvSpPr>
        <p:spPr>
          <a:xfrm>
            <a:off x="704850" y="1017725"/>
            <a:ext cx="77343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tool doesn’t accept </a:t>
            </a:r>
            <a:r>
              <a:rPr b="1" lang="en" sz="1500">
                <a:solidFill>
                  <a:srgbClr val="233A44"/>
                </a:solidFill>
              </a:rPr>
              <a:t>LTL </a:t>
            </a:r>
            <a:r>
              <a:rPr lang="en" sz="1500">
                <a:solidFill>
                  <a:srgbClr val="233A44"/>
                </a:solidFill>
              </a:rPr>
              <a:t>specification rather the payoff function itself is supposed to be provi</a:t>
            </a:r>
            <a:r>
              <a:rPr lang="en" sz="1500">
                <a:solidFill>
                  <a:srgbClr val="233A44"/>
                </a:solidFill>
              </a:rPr>
              <a:t>ded in the form of </a:t>
            </a:r>
            <a:r>
              <a:rPr b="1" lang="en" sz="1500">
                <a:solidFill>
                  <a:srgbClr val="233A44"/>
                </a:solidFill>
              </a:rPr>
              <a:t>closed form expression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It is not possible to ex</a:t>
            </a:r>
            <a:r>
              <a:rPr lang="en" sz="1500">
                <a:solidFill>
                  <a:srgbClr val="233A44"/>
                </a:solidFill>
              </a:rPr>
              <a:t>press every LTL specification as a </a:t>
            </a:r>
            <a:r>
              <a:rPr b="1" lang="en" sz="1500">
                <a:solidFill>
                  <a:srgbClr val="233A44"/>
                </a:solidFill>
              </a:rPr>
              <a:t>closed form expression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STV+AGR</a:t>
            </a:r>
            <a:endParaRPr sz="3000"/>
          </a:p>
        </p:txBody>
      </p:sp>
      <p:grpSp>
        <p:nvGrpSpPr>
          <p:cNvPr id="674" name="Google Shape;674;p5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675" name="Google Shape;675;p5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5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688" name="Google Shape;688;p5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3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Synthesis and Verification using Assume Guarantee Reasoning</a:t>
            </a:r>
            <a:endParaRPr/>
          </a:p>
        </p:txBody>
      </p:sp>
      <p:sp>
        <p:nvSpPr>
          <p:cNvPr id="699" name="Google Shape;699;p53"/>
          <p:cNvSpPr txBox="1"/>
          <p:nvPr>
            <p:ph idx="1" type="subTitle"/>
          </p:nvPr>
        </p:nvSpPr>
        <p:spPr>
          <a:xfrm>
            <a:off x="704850" y="1160100"/>
            <a:ext cx="7734300" cy="25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STV+AGR </a:t>
            </a:r>
            <a:r>
              <a:rPr lang="en" sz="1500">
                <a:solidFill>
                  <a:srgbClr val="233A44"/>
                </a:solidFill>
              </a:rPr>
              <a:t>[6] is a tool which allows model checking of relevant properties in asynchronous multi agent systems through assume guarantee reasoning.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Assume Guarantee Reasoning</a:t>
            </a:r>
            <a:r>
              <a:rPr lang="en" sz="1500">
                <a:solidFill>
                  <a:srgbClr val="233A44"/>
                </a:solidFill>
              </a:rPr>
              <a:t> works by breaking down the overall goal into local goals for individual components and finding </a:t>
            </a:r>
            <a:r>
              <a:rPr b="1" lang="en" sz="1500">
                <a:solidFill>
                  <a:srgbClr val="233A44"/>
                </a:solidFill>
              </a:rPr>
              <a:t>individual strategies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</a:t>
            </a:r>
            <a:r>
              <a:rPr b="1" lang="en" sz="1500">
                <a:solidFill>
                  <a:srgbClr val="233A44"/>
                </a:solidFill>
              </a:rPr>
              <a:t>individual strategies </a:t>
            </a:r>
            <a:r>
              <a:rPr lang="en" sz="1500">
                <a:solidFill>
                  <a:srgbClr val="233A44"/>
                </a:solidFill>
              </a:rPr>
              <a:t>are used to obtain the joint strategy to achieve the overall goal.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goal to be satisfied is expressed as </a:t>
            </a:r>
            <a:r>
              <a:rPr b="1" lang="en" sz="1500">
                <a:solidFill>
                  <a:srgbClr val="233A44"/>
                </a:solidFill>
              </a:rPr>
              <a:t>ATL (Alternating-time Temporal Logic).</a:t>
            </a:r>
            <a:endParaRPr b="1"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For example ATL formula,</a:t>
            </a:r>
            <a:r>
              <a:rPr b="1" lang="en" sz="1500">
                <a:solidFill>
                  <a:srgbClr val="233A44"/>
                </a:solidFill>
              </a:rPr>
              <a:t> &lt;&lt; Agent1&gt;&gt; F p </a:t>
            </a:r>
            <a:r>
              <a:rPr lang="en" sz="1500">
                <a:solidFill>
                  <a:srgbClr val="233A44"/>
                </a:solidFill>
              </a:rPr>
              <a:t>states that Agent1 has a strategy to ensure that property p holds sometime in the future.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05" name="Google Shape;705;p54"/>
          <p:cNvSpPr txBox="1"/>
          <p:nvPr>
            <p:ph idx="1" type="subTitle"/>
          </p:nvPr>
        </p:nvSpPr>
        <p:spPr>
          <a:xfrm>
            <a:off x="704850" y="1160100"/>
            <a:ext cx="77343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</a:t>
            </a:r>
            <a:r>
              <a:rPr lang="en" sz="1500">
                <a:solidFill>
                  <a:srgbClr val="233A44"/>
                </a:solidFill>
              </a:rPr>
              <a:t>consider</a:t>
            </a:r>
            <a:r>
              <a:rPr lang="en" sz="1500">
                <a:solidFill>
                  <a:srgbClr val="233A44"/>
                </a:solidFill>
              </a:rPr>
              <a:t> the distributed shared bus [2] </a:t>
            </a:r>
            <a:r>
              <a:rPr lang="en" sz="1500">
                <a:solidFill>
                  <a:srgbClr val="233A44"/>
                </a:solidFill>
              </a:rPr>
              <a:t>example where two components try to send a packet.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If both of them try to send a packet simultaneously then they are not able to.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encoded the states such that each component got 3 chances.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formula to be satisfied was set to &lt;&lt;Sender1,Sender2&gt;&gt; F(Sender1_state = sent &amp; Sender2_state = sent).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00" y="2923275"/>
            <a:ext cx="8091335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5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12" name="Google Shape;712;p55"/>
          <p:cNvSpPr txBox="1"/>
          <p:nvPr>
            <p:ph idx="1" type="subTitle"/>
          </p:nvPr>
        </p:nvSpPr>
        <p:spPr>
          <a:xfrm>
            <a:off x="704850" y="1160100"/>
            <a:ext cx="77343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This tool is for asynchronous models only. </a:t>
            </a:r>
            <a:r>
              <a:rPr lang="en" sz="1500">
                <a:solidFill>
                  <a:srgbClr val="233A44"/>
                </a:solidFill>
              </a:rPr>
              <a:t>We cannot model synchronous systems with this tool.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Thus the strategy produced above is for a </a:t>
            </a:r>
            <a:r>
              <a:rPr b="1" lang="en" sz="1500">
                <a:solidFill>
                  <a:srgbClr val="233A44"/>
                </a:solidFill>
              </a:rPr>
              <a:t>distorted version</a:t>
            </a:r>
            <a:r>
              <a:rPr lang="en" sz="1500">
                <a:solidFill>
                  <a:srgbClr val="233A44"/>
                </a:solidFill>
              </a:rPr>
              <a:t> of the distributed bus problem where the actions of both senders don’t happen simultaneously.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tool sometimes throws error on some of the ATL formulas. For a concrete example, a formula like &lt;&lt; Peer1&gt;&gt; GF(Download2 =  1) throws </a:t>
            </a:r>
            <a:r>
              <a:rPr b="1" lang="en" sz="1500">
                <a:solidFill>
                  <a:srgbClr val="233A44"/>
                </a:solidFill>
              </a:rPr>
              <a:t>’Unknown Formula’ error</a:t>
            </a:r>
            <a:r>
              <a:rPr lang="en" sz="1500">
                <a:solidFill>
                  <a:srgbClr val="233A44"/>
                </a:solidFill>
              </a:rPr>
              <a:t> even though the formula </a:t>
            </a:r>
            <a:r>
              <a:rPr lang="en" sz="1500">
                <a:solidFill>
                  <a:srgbClr val="233A44"/>
                </a:solidFill>
              </a:rPr>
              <a:t>&lt;&lt; Peer1&gt;&gt; FG(Download2 =  1)</a:t>
            </a:r>
            <a:r>
              <a:rPr lang="en" sz="1500">
                <a:solidFill>
                  <a:srgbClr val="233A44"/>
                </a:solidFill>
              </a:rPr>
              <a:t> with G and F LTL operators interchanged works perfectly fine.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6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MCMAS</a:t>
            </a:r>
            <a:endParaRPr sz="3000"/>
          </a:p>
        </p:txBody>
      </p:sp>
      <p:grpSp>
        <p:nvGrpSpPr>
          <p:cNvPr id="718" name="Google Shape;718;p5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719" name="Google Shape;719;p5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732" name="Google Shape;732;p5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7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Checker for Verification of Multi Agent Systems</a:t>
            </a:r>
            <a:endParaRPr/>
          </a:p>
        </p:txBody>
      </p:sp>
      <p:sp>
        <p:nvSpPr>
          <p:cNvPr id="743" name="Google Shape;743;p57"/>
          <p:cNvSpPr txBox="1"/>
          <p:nvPr>
            <p:ph idx="1" type="subTitle"/>
          </p:nvPr>
        </p:nvSpPr>
        <p:spPr>
          <a:xfrm>
            <a:off x="704850" y="1160100"/>
            <a:ext cx="77343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MCMAS </a:t>
            </a:r>
            <a:r>
              <a:rPr lang="en" sz="1500">
                <a:solidFill>
                  <a:srgbClr val="233A44"/>
                </a:solidFill>
              </a:rPr>
              <a:t>[7]</a:t>
            </a:r>
            <a:r>
              <a:rPr b="1" lang="en" sz="1500">
                <a:solidFill>
                  <a:srgbClr val="233A44"/>
                </a:solidFill>
              </a:rPr>
              <a:t> </a:t>
            </a:r>
            <a:r>
              <a:rPr lang="en" sz="1500">
                <a:solidFill>
                  <a:srgbClr val="233A44"/>
                </a:solidFill>
              </a:rPr>
              <a:t>is a model checking tool which takes input MAS (Multi Agent System) in ISPL(Interpreted Systems Programming Language) format 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It accepts ATL, LTL formulas and produces counterexamples for false formulae and witnesses (example over which the formula holds) for true formulae.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consider the distributed bus example [2] where there are two senders each with the aim of sending a single packet within 4 time steps.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property to be verified is &lt;&lt; Sender1,Sender2&gt;&gt; F((Sender1.state = done)&amp;(Sender2.state = done)).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/>
          <p:nvPr>
            <p:ph type="title"/>
          </p:nvPr>
        </p:nvSpPr>
        <p:spPr>
          <a:xfrm>
            <a:off x="1879250" y="1955400"/>
            <a:ext cx="522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verify distributed algorithms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&amp;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explore the possibility of deriving distributed algorithms using Distributed Synthesis</a:t>
            </a:r>
            <a:endParaRPr sz="2200"/>
          </a:p>
        </p:txBody>
      </p:sp>
      <p:grpSp>
        <p:nvGrpSpPr>
          <p:cNvPr id="538" name="Google Shape;538;p40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539" name="Google Shape;539;p40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552" name="Google Shape;552;p4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49" name="Google Shape;749;p58"/>
          <p:cNvSpPr txBox="1"/>
          <p:nvPr>
            <p:ph idx="1" type="subTitle"/>
          </p:nvPr>
        </p:nvSpPr>
        <p:spPr>
          <a:xfrm>
            <a:off x="704850" y="1160100"/>
            <a:ext cx="77343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0" name="Google Shape;750;p58"/>
          <p:cNvPicPr preferRelativeResize="0"/>
          <p:nvPr/>
        </p:nvPicPr>
        <p:blipFill rotWithShape="1">
          <a:blip r:embed="rId3">
            <a:alphaModFix/>
          </a:blip>
          <a:srcRect b="0" l="0" r="18240" t="0"/>
          <a:stretch/>
        </p:blipFill>
        <p:spPr>
          <a:xfrm>
            <a:off x="485375" y="759788"/>
            <a:ext cx="3801249" cy="4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625" y="759800"/>
            <a:ext cx="4460627" cy="3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9"/>
          <p:cNvSpPr txBox="1"/>
          <p:nvPr>
            <p:ph type="title"/>
          </p:nvPr>
        </p:nvSpPr>
        <p:spPr>
          <a:xfrm>
            <a:off x="685800" y="157075"/>
            <a:ext cx="77724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57" name="Google Shape;757;p59"/>
          <p:cNvSpPr txBox="1"/>
          <p:nvPr>
            <p:ph idx="1" type="subTitle"/>
          </p:nvPr>
        </p:nvSpPr>
        <p:spPr>
          <a:xfrm>
            <a:off x="704850" y="1160100"/>
            <a:ext cx="77343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tool only produces a witness satisfying the formula but figuring out the winning strategy just from the witness isn’t always possible.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0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EVE ?</a:t>
            </a:r>
            <a:endParaRPr sz="3000"/>
          </a:p>
        </p:txBody>
      </p:sp>
      <p:grpSp>
        <p:nvGrpSpPr>
          <p:cNvPr id="763" name="Google Shape;763;p60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764" name="Google Shape;764;p60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0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0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0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0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0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0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0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0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0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0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0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60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777" name="Google Shape;777;p6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EVE ?</a:t>
            </a:r>
            <a:endParaRPr/>
          </a:p>
        </p:txBody>
      </p:sp>
      <p:sp>
        <p:nvSpPr>
          <p:cNvPr id="788" name="Google Shape;788;p61"/>
          <p:cNvSpPr txBox="1"/>
          <p:nvPr>
            <p:ph idx="1" type="subTitle"/>
          </p:nvPr>
        </p:nvSpPr>
        <p:spPr>
          <a:xfrm>
            <a:off x="704850" y="1160100"/>
            <a:ext cx="7734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chose EVE (uses Rational Verification) for further experimentation.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Why EVE?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EVE accepts goals in </a:t>
            </a:r>
            <a:r>
              <a:rPr b="1" lang="en" sz="1500">
                <a:solidFill>
                  <a:srgbClr val="233A44"/>
                </a:solidFill>
              </a:rPr>
              <a:t>LTL </a:t>
            </a:r>
            <a:r>
              <a:rPr lang="en" sz="1500">
                <a:solidFill>
                  <a:srgbClr val="233A44"/>
                </a:solidFill>
              </a:rPr>
              <a:t>which is the most common logic to express temporal logic [9]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Provides the winning coalition according to Nash equilibrium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Generates witness graph containing all Nash equilibrium.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We were able to setup communication with the author of EVE.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Limitations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The witness graph also has paths which are not Nash equilibrium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Only finds memoryless strategies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Unable to model algorithm which contains sequence numbers or counters. Allows only boolean variables.</a:t>
            </a:r>
            <a:endParaRPr sz="15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2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Experimentation</a:t>
            </a:r>
            <a:endParaRPr sz="3000"/>
          </a:p>
        </p:txBody>
      </p:sp>
      <p:grpSp>
        <p:nvGrpSpPr>
          <p:cNvPr id="794" name="Google Shape;794;p6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795" name="Google Shape;795;p6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6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808" name="Google Shape;808;p6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 txBox="1"/>
          <p:nvPr>
            <p:ph type="title"/>
          </p:nvPr>
        </p:nvSpPr>
        <p:spPr>
          <a:xfrm>
            <a:off x="2418800" y="21078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 - 1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2800"/>
              <a:t>Szymanski's Algorithm</a:t>
            </a:r>
            <a:endParaRPr sz="3000"/>
          </a:p>
        </p:txBody>
      </p:sp>
      <p:grpSp>
        <p:nvGrpSpPr>
          <p:cNvPr id="819" name="Google Shape;819;p63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820" name="Google Shape;820;p63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3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3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3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3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3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3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3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3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3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3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3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63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833" name="Google Shape;833;p63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3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3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3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3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3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Google Shape;8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926" y="929150"/>
            <a:ext cx="4185598" cy="4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64"/>
          <p:cNvSpPr txBox="1"/>
          <p:nvPr>
            <p:ph idx="1" type="subTitle"/>
          </p:nvPr>
        </p:nvSpPr>
        <p:spPr>
          <a:xfrm>
            <a:off x="723900" y="1106000"/>
            <a:ext cx="38928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Szymanski's algorithm[10] is a solution to mutual exclusion problem.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process has its </a:t>
            </a:r>
            <a:r>
              <a:rPr b="1" lang="en" sz="1500">
                <a:solidFill>
                  <a:srgbClr val="233A44"/>
                </a:solidFill>
              </a:rPr>
              <a:t>flag</a:t>
            </a:r>
            <a:r>
              <a:rPr lang="en" sz="1500">
                <a:solidFill>
                  <a:srgbClr val="233A44"/>
                </a:solidFill>
              </a:rPr>
              <a:t> variable. Only the corresponding process writes it.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Flag </a:t>
            </a:r>
            <a:r>
              <a:rPr lang="en" sz="1500">
                <a:solidFill>
                  <a:srgbClr val="233A44"/>
                </a:solidFill>
              </a:rPr>
              <a:t>can take values from 0 to 4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Complete algorithm for process_i is described here.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845" name="Google Shape;845;p64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Szymanski's Algorithm</a:t>
            </a:r>
            <a:endParaRPr sz="3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 txBox="1"/>
          <p:nvPr>
            <p:ph idx="1" type="subTitle"/>
          </p:nvPr>
        </p:nvSpPr>
        <p:spPr>
          <a:xfrm>
            <a:off x="723900" y="1106000"/>
            <a:ext cx="38928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Intuition</a:t>
            </a:r>
            <a:r>
              <a:rPr lang="en" sz="1500">
                <a:solidFill>
                  <a:srgbClr val="233A44"/>
                </a:solidFill>
              </a:rPr>
              <a:t> for the algorithm.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algorithm models a waiting room with entry and exit doors.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All of the process which want to enter critical section at roughly same time enter the waiting room.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last of them closes the entry, and opens the exit.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Then process enter critical section one at a time.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last process to access critical section closes exit and reopens the entry for next batch of processes.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851" name="Google Shape;851;p6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 sz="3900"/>
          </a:p>
        </p:txBody>
      </p:sp>
      <p:pic>
        <p:nvPicPr>
          <p:cNvPr id="852" name="Google Shape;8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25" y="1017725"/>
            <a:ext cx="4339225" cy="3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6"/>
          <p:cNvSpPr txBox="1"/>
          <p:nvPr>
            <p:ph idx="1" type="subTitle"/>
          </p:nvPr>
        </p:nvSpPr>
        <p:spPr>
          <a:xfrm>
            <a:off x="723900" y="1106000"/>
            <a:ext cx="79527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</a:rPr>
              <a:t>We implemented algorithm for 3 processes.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</a:rPr>
              <a:t>Verification of </a:t>
            </a:r>
            <a:r>
              <a:rPr lang="en" sz="1500">
                <a:solidFill>
                  <a:srgbClr val="233A44"/>
                </a:solidFill>
              </a:rPr>
              <a:t>mutual exclusion.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Goal of each process = Its critical section is accessed infinitely often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Check Property of system = Is mutual exclusion is satisfied?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EVE outputs that the property of system is satisfied in all Nash equilibria.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</a:rPr>
              <a:t>Verification of liveness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Goal of each process = Its critical section is accessed infinitely often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Check Property of system = Does each process accesses critical section infinitely often?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EVE outputs that the property of system is satisfied in all Nash equilibria.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</a:rPr>
              <a:t>Thus, Szymanski algorithm </a:t>
            </a:r>
            <a:r>
              <a:rPr b="1" lang="en" sz="1500">
                <a:solidFill>
                  <a:srgbClr val="233A44"/>
                </a:solidFill>
              </a:rPr>
              <a:t>satisfies </a:t>
            </a:r>
            <a:r>
              <a:rPr lang="en" sz="1500">
                <a:solidFill>
                  <a:srgbClr val="233A44"/>
                </a:solidFill>
              </a:rPr>
              <a:t>mutual exclusion as well as liveness for 3 processes.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858" name="Google Shape;858;p6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Verification</a:t>
            </a:r>
            <a:endParaRPr sz="3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7"/>
          <p:cNvSpPr txBox="1"/>
          <p:nvPr>
            <p:ph type="title"/>
          </p:nvPr>
        </p:nvSpPr>
        <p:spPr>
          <a:xfrm>
            <a:off x="1781875" y="2107800"/>
            <a:ext cx="542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 - 2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Simpson's 4-slot Algorithm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864" name="Google Shape;864;p67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865" name="Google Shape;865;p67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7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7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7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7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7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7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7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7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7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878" name="Google Shape;878;p67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7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7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63" name="Google Shape;563;p41"/>
          <p:cNvSpPr txBox="1"/>
          <p:nvPr/>
        </p:nvSpPr>
        <p:spPr>
          <a:xfrm>
            <a:off x="484625" y="1193850"/>
            <a:ext cx="6085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Preliminary work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PRALINE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STV+AGR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MCMAS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Why EVE ?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Experimentation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 and Future Work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Citations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8"/>
          <p:cNvSpPr txBox="1"/>
          <p:nvPr>
            <p:ph idx="1" type="subTitle"/>
          </p:nvPr>
        </p:nvSpPr>
        <p:spPr>
          <a:xfrm>
            <a:off x="723900" y="1106000"/>
            <a:ext cx="76359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This algorithm implements a </a:t>
            </a:r>
            <a:r>
              <a:rPr b="1" lang="en" sz="1500">
                <a:solidFill>
                  <a:srgbClr val="233A44"/>
                </a:solidFill>
              </a:rPr>
              <a:t>wait-free atomic register </a:t>
            </a:r>
            <a:r>
              <a:rPr lang="en" sz="1500">
                <a:solidFill>
                  <a:srgbClr val="233A44"/>
                </a:solidFill>
              </a:rPr>
              <a:t>using </a:t>
            </a:r>
            <a:r>
              <a:rPr b="1" lang="en" sz="1500">
                <a:solidFill>
                  <a:srgbClr val="233A44"/>
                </a:solidFill>
              </a:rPr>
              <a:t>safe registers</a:t>
            </a:r>
            <a:r>
              <a:rPr lang="en" sz="1500">
                <a:solidFill>
                  <a:srgbClr val="233A44"/>
                </a:solidFill>
              </a:rPr>
              <a:t>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Safe register:</a:t>
            </a:r>
            <a:r>
              <a:rPr lang="en" sz="1500">
                <a:solidFill>
                  <a:srgbClr val="233A44"/>
                </a:solidFill>
              </a:rPr>
              <a:t> 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 u="sng">
                <a:solidFill>
                  <a:srgbClr val="233A44"/>
                </a:solidFill>
              </a:rPr>
              <a:t>If read is not concurrent with write</a:t>
            </a:r>
            <a:r>
              <a:rPr lang="en" sz="1500">
                <a:solidFill>
                  <a:srgbClr val="233A44"/>
                </a:solidFill>
              </a:rPr>
              <a:t> - reads latest value.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 u="sng">
                <a:solidFill>
                  <a:srgbClr val="233A44"/>
                </a:solidFill>
              </a:rPr>
              <a:t>If read is concurrent with write</a:t>
            </a:r>
            <a:r>
              <a:rPr lang="en" sz="1500">
                <a:solidFill>
                  <a:srgbClr val="233A44"/>
                </a:solidFill>
              </a:rPr>
              <a:t> - </a:t>
            </a:r>
            <a:r>
              <a:rPr lang="en" sz="1500">
                <a:solidFill>
                  <a:srgbClr val="233A44"/>
                </a:solidFill>
              </a:rPr>
              <a:t>returns arbitrary value.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b="1" lang="en" sz="1500">
                <a:solidFill>
                  <a:srgbClr val="233A44"/>
                </a:solidFill>
              </a:rPr>
              <a:t>Atomic register</a:t>
            </a:r>
            <a:r>
              <a:rPr b="1" lang="en" sz="1500">
                <a:solidFill>
                  <a:srgbClr val="233A44"/>
                </a:solidFill>
              </a:rPr>
              <a:t>:</a:t>
            </a:r>
            <a:r>
              <a:rPr lang="en" sz="1500">
                <a:solidFill>
                  <a:srgbClr val="233A44"/>
                </a:solidFill>
              </a:rPr>
              <a:t> 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 u="sng">
                <a:solidFill>
                  <a:srgbClr val="233A44"/>
                </a:solidFill>
              </a:rPr>
              <a:t>If read is not concurrent with write</a:t>
            </a:r>
            <a:r>
              <a:rPr b="1" lang="en" sz="1500">
                <a:solidFill>
                  <a:srgbClr val="233A44"/>
                </a:solidFill>
              </a:rPr>
              <a:t> </a:t>
            </a:r>
            <a:r>
              <a:rPr lang="en" sz="1500">
                <a:solidFill>
                  <a:srgbClr val="233A44"/>
                </a:solidFill>
              </a:rPr>
              <a:t>- reads latest value.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 u="sng">
                <a:solidFill>
                  <a:srgbClr val="233A44"/>
                </a:solidFill>
              </a:rPr>
              <a:t>If read is concurrent with a write, or series of writes</a:t>
            </a:r>
            <a:r>
              <a:rPr lang="en" sz="1500">
                <a:solidFill>
                  <a:srgbClr val="233A44"/>
                </a:solidFill>
              </a:rPr>
              <a:t> - the behavior is consistent with them occurring in some serial order.</a:t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889" name="Google Shape;889;p6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Simpson's 4-slot </a:t>
            </a:r>
            <a:r>
              <a:rPr lang="en"/>
              <a:t>Algorithm</a:t>
            </a: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Simpson's 4-slot Algorithm</a:t>
            </a:r>
            <a:endParaRPr sz="3900"/>
          </a:p>
        </p:txBody>
      </p:sp>
      <p:pic>
        <p:nvPicPr>
          <p:cNvPr id="895" name="Google Shape;8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300" y="2987950"/>
            <a:ext cx="67151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69"/>
          <p:cNvSpPr txBox="1"/>
          <p:nvPr/>
        </p:nvSpPr>
        <p:spPr>
          <a:xfrm>
            <a:off x="1615200" y="4531000"/>
            <a:ext cx="59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snapshot while execution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latest=0, reading = 1, index = [1,1]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7" name="Google Shape;89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050" y="988992"/>
            <a:ext cx="3318405" cy="204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306" y="908125"/>
            <a:ext cx="2953020" cy="204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0"/>
          <p:cNvSpPr txBox="1"/>
          <p:nvPr>
            <p:ph idx="1" type="subTitle"/>
          </p:nvPr>
        </p:nvSpPr>
        <p:spPr>
          <a:xfrm>
            <a:off x="723900" y="1106000"/>
            <a:ext cx="76359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statements from writer and reader to interleave or overlap arbitrarily.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Thus, we allow the processes to take arbitrary time in the execution of each statement.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Also the slot and control registers, are only assumed to be safe.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Thus, we make sure if simultaneous read/write happens on same variable, read can return arbitrary value. (E.g. Writer statement 3 and Reader statement 4)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With EVE, we were able to find that all the reads/writes are non-interfering.</a:t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904" name="Google Shape;904;p70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Simpson's 4-slot Algorithm</a:t>
            </a:r>
            <a:endParaRPr sz="3900"/>
          </a:p>
        </p:txBody>
      </p:sp>
      <p:pic>
        <p:nvPicPr>
          <p:cNvPr id="905" name="Google Shape;90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63" y="3128767"/>
            <a:ext cx="3318405" cy="204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118" y="3047900"/>
            <a:ext cx="2953020" cy="2042632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0"/>
          <p:cNvSpPr/>
          <p:nvPr/>
        </p:nvSpPr>
        <p:spPr>
          <a:xfrm>
            <a:off x="1510674" y="3935813"/>
            <a:ext cx="15810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0"/>
          <p:cNvSpPr/>
          <p:nvPr/>
        </p:nvSpPr>
        <p:spPr>
          <a:xfrm>
            <a:off x="5036400" y="4230350"/>
            <a:ext cx="1679400" cy="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1"/>
          <p:cNvSpPr txBox="1"/>
          <p:nvPr>
            <p:ph type="title"/>
          </p:nvPr>
        </p:nvSpPr>
        <p:spPr>
          <a:xfrm>
            <a:off x="1781875" y="2107800"/>
            <a:ext cx="542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 - 3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Mutual Exclusion and Peterson’s Algorithm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914" name="Google Shape;914;p7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15" name="Google Shape;915;p7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7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28" name="Google Shape;928;p7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2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Mutual Exclusion</a:t>
            </a:r>
            <a:endParaRPr sz="3900"/>
          </a:p>
        </p:txBody>
      </p:sp>
      <p:sp>
        <p:nvSpPr>
          <p:cNvPr id="939" name="Google Shape;939;p72"/>
          <p:cNvSpPr txBox="1"/>
          <p:nvPr>
            <p:ph idx="1" type="subTitle"/>
          </p:nvPr>
        </p:nvSpPr>
        <p:spPr>
          <a:xfrm>
            <a:off x="723900" y="1235675"/>
            <a:ext cx="43683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Two processes - Process 0 and Process 1.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omfortaa"/>
              <a:buChar char="●"/>
            </a:pPr>
            <a:r>
              <a:rPr lang="en" sz="1500">
                <a:solidFill>
                  <a:srgbClr val="233A44"/>
                </a:solidFill>
              </a:rPr>
              <a:t>Process 0 has only 1 variable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cs_0: denoting when process is in critical section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goal of Process 0 is to satisfy mutual exclusion and liveness</a:t>
            </a:r>
            <a:endParaRPr sz="1500">
              <a:solidFill>
                <a:srgbClr val="233A44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○"/>
            </a:pPr>
            <a:r>
              <a:rPr lang="en" sz="1500">
                <a:solidFill>
                  <a:srgbClr val="233A44"/>
                </a:solidFill>
              </a:rPr>
              <a:t>G !(cs_0 and cs_1) and </a:t>
            </a:r>
            <a:r>
              <a:rPr lang="en" sz="1500">
                <a:solidFill>
                  <a:srgbClr val="233A44"/>
                </a:solidFill>
              </a:rPr>
              <a:t>(G F cs_0)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There exists a Nash equilibrium path shown in red i.e. round-robin algorithm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pic>
        <p:nvPicPr>
          <p:cNvPr id="940" name="Google Shape;9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199" y="1235675"/>
            <a:ext cx="1640000" cy="316832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72"/>
          <p:cNvSpPr txBox="1"/>
          <p:nvPr/>
        </p:nvSpPr>
        <p:spPr>
          <a:xfrm>
            <a:off x="6751900" y="4446475"/>
            <a:ext cx="19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Output witness graph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3"/>
          <p:cNvSpPr txBox="1"/>
          <p:nvPr>
            <p:ph idx="1" type="subTitle"/>
          </p:nvPr>
        </p:nvSpPr>
        <p:spPr>
          <a:xfrm>
            <a:off x="723900" y="1235675"/>
            <a:ext cx="77724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Round robin cannot be implemented without memory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So, we add a turn variable.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But </a:t>
            </a:r>
            <a:r>
              <a:rPr lang="en" sz="1500">
                <a:solidFill>
                  <a:srgbClr val="233A44"/>
                </a:solidFill>
              </a:rPr>
              <a:t>EVE does not support shared variables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Add turn_0 and turn_1 instead, where turn_0 = 1 - turn_1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The output is shown on next page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947" name="Google Shape;947;p7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</a:t>
            </a:r>
            <a:endParaRPr sz="3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50" y="326825"/>
            <a:ext cx="5733699" cy="48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74"/>
          <p:cNvSpPr txBox="1"/>
          <p:nvPr>
            <p:ph type="title"/>
          </p:nvPr>
        </p:nvSpPr>
        <p:spPr>
          <a:xfrm>
            <a:off x="685800" y="-60500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5"/>
          <p:cNvSpPr txBox="1"/>
          <p:nvPr>
            <p:ph idx="1" type="subTitle"/>
          </p:nvPr>
        </p:nvSpPr>
        <p:spPr>
          <a:xfrm>
            <a:off x="723900" y="1106000"/>
            <a:ext cx="77724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Round robin algorithm can be implemented using single 'turn' variable.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But a process cannot go to critical section twice, even if other process does not want to go to critical section.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To introduce this feature we can introduce a flag variable, to show the intention.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Peterson's algorithm does the same thing described </a:t>
            </a:r>
            <a:r>
              <a:rPr lang="en" sz="1500">
                <a:solidFill>
                  <a:srgbClr val="233A44"/>
                </a:solidFill>
              </a:rPr>
              <a:t>above.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implement the basic skeleton of the algorithm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executing statement maps to the Process states (Q0,Q1,Q2,Q3,Q4)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959" name="Google Shape;959;p7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Peterson’s Algorithm</a:t>
            </a:r>
            <a:endParaRPr sz="3900"/>
          </a:p>
        </p:txBody>
      </p:sp>
      <p:pic>
        <p:nvPicPr>
          <p:cNvPr id="960" name="Google Shape;96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00" y="3200063"/>
            <a:ext cx="6391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6"/>
          <p:cNvSpPr txBox="1"/>
          <p:nvPr>
            <p:ph idx="1" type="subTitle"/>
          </p:nvPr>
        </p:nvSpPr>
        <p:spPr>
          <a:xfrm>
            <a:off x="723900" y="1106000"/>
            <a:ext cx="77724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To partially derive the algorithm.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Tried different possible assignments in Q0, Q1, Q2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Only the correct value assignments returned winning coalition of Process 0 and Process 1, under the property of mutual exclusion.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966" name="Google Shape;966;p7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Verification to derive the algorithm</a:t>
            </a:r>
            <a:endParaRPr sz="3900"/>
          </a:p>
        </p:txBody>
      </p:sp>
      <p:pic>
        <p:nvPicPr>
          <p:cNvPr id="967" name="Google Shape;96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00" y="2828338"/>
            <a:ext cx="6391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7"/>
          <p:cNvSpPr txBox="1"/>
          <p:nvPr>
            <p:ph type="title"/>
          </p:nvPr>
        </p:nvSpPr>
        <p:spPr>
          <a:xfrm>
            <a:off x="590700" y="0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Witness graph for correct implementation</a:t>
            </a:r>
            <a:endParaRPr sz="3900"/>
          </a:p>
        </p:txBody>
      </p:sp>
      <p:pic>
        <p:nvPicPr>
          <p:cNvPr id="973" name="Google Shape;973;p7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825" y="619350"/>
            <a:ext cx="4820598" cy="444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7"/>
          <p:cNvSpPr txBox="1"/>
          <p:nvPr/>
        </p:nvSpPr>
        <p:spPr>
          <a:xfrm>
            <a:off x="6328325" y="4391100"/>
            <a:ext cx="26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* Follow this </a:t>
            </a:r>
            <a:r>
              <a:rPr lang="en" sz="1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link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to view full scale resolution image.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5" name="Google Shape;975;p77"/>
          <p:cNvSpPr txBox="1"/>
          <p:nvPr/>
        </p:nvSpPr>
        <p:spPr>
          <a:xfrm>
            <a:off x="6328325" y="2948700"/>
            <a:ext cx="217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Output witness graph of implementation of Peterson's Algorithm.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Preliminary Work</a:t>
            </a:r>
            <a:endParaRPr sz="3000"/>
          </a:p>
        </p:txBody>
      </p:sp>
      <p:grpSp>
        <p:nvGrpSpPr>
          <p:cNvPr id="569" name="Google Shape;569;p4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570" name="Google Shape;570;p4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583" name="Google Shape;583;p4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8"/>
          <p:cNvSpPr txBox="1"/>
          <p:nvPr>
            <p:ph idx="1" type="subTitle"/>
          </p:nvPr>
        </p:nvSpPr>
        <p:spPr>
          <a:xfrm>
            <a:off x="723900" y="1106000"/>
            <a:ext cx="77724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We also set the statements Q0, Q1, Q2 to allow all possible behaviours.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But the graph returned was huge with around 360 states making it impossible to manually analyse.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</a:endParaRPr>
          </a:p>
        </p:txBody>
      </p:sp>
      <p:sp>
        <p:nvSpPr>
          <p:cNvPr id="981" name="Google Shape;981;p7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synthesis to derive the algorithm</a:t>
            </a:r>
            <a:endParaRPr sz="3900"/>
          </a:p>
        </p:txBody>
      </p:sp>
      <p:pic>
        <p:nvPicPr>
          <p:cNvPr id="982" name="Google Shape;9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00" y="2828338"/>
            <a:ext cx="6391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9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 and Future Work</a:t>
            </a:r>
            <a:endParaRPr sz="3000"/>
          </a:p>
        </p:txBody>
      </p:sp>
      <p:grpSp>
        <p:nvGrpSpPr>
          <p:cNvPr id="988" name="Google Shape;988;p79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89" name="Google Shape;989;p79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9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9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9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9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9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9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9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9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9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9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9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79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02" name="Google Shape;1002;p79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9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9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9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9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9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0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3" name="Google Shape;1013;p80"/>
          <p:cNvSpPr txBox="1"/>
          <p:nvPr>
            <p:ph idx="1" type="subTitle"/>
          </p:nvPr>
        </p:nvSpPr>
        <p:spPr>
          <a:xfrm>
            <a:off x="723900" y="1577875"/>
            <a:ext cx="78888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problem of deriving algorithms in a human comprehensible format via strategy profile obtained from distributed synthesis is difficult.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underlying algorithm of EVE is </a:t>
            </a:r>
            <a:r>
              <a:rPr b="1" lang="en" sz="1900"/>
              <a:t>2</a:t>
            </a:r>
            <a:r>
              <a:rPr b="1" lang="en" sz="1500"/>
              <a:t>EXPTIME-complete </a:t>
            </a:r>
            <a:r>
              <a:rPr lang="en" sz="1500"/>
              <a:t>[2,4]</a:t>
            </a:r>
            <a:r>
              <a:rPr b="1" lang="en" sz="1500"/>
              <a:t> </a:t>
            </a:r>
            <a:r>
              <a:rPr lang="en" sz="1500"/>
              <a:t>so execution of even </a:t>
            </a:r>
            <a:r>
              <a:rPr lang="en" sz="1500"/>
              <a:t>slightly complicated examples took several hours and sometimes didn’t terminate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Requires conversion of automata to algorithm.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alternative for this is to utilize verification and try out the possible combinations of statements and find the correct algorithm satisfying the specification via brute force as discussed previously.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If in future EVE like tool is built, whose output graph only shows paths with Nash equilibrium, the output may directly be utilised by computer to implement the algorithm.</a:t>
            </a:r>
            <a:endParaRPr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1"/>
          <p:cNvSpPr txBox="1"/>
          <p:nvPr>
            <p:ph type="title"/>
          </p:nvPr>
        </p:nvSpPr>
        <p:spPr>
          <a:xfrm>
            <a:off x="2418800" y="1955400"/>
            <a:ext cx="414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Citations</a:t>
            </a:r>
            <a:endParaRPr sz="3000"/>
          </a:p>
        </p:txBody>
      </p:sp>
      <p:grpSp>
        <p:nvGrpSpPr>
          <p:cNvPr id="1019" name="Google Shape;1019;p8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20" name="Google Shape;1020;p8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8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33" name="Google Shape;1033;p8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2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044" name="Google Shape;1044;p82"/>
          <p:cNvSpPr txBox="1"/>
          <p:nvPr>
            <p:ph idx="1" type="subTitle"/>
          </p:nvPr>
        </p:nvSpPr>
        <p:spPr>
          <a:xfrm>
            <a:off x="704850" y="1275325"/>
            <a:ext cx="77343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Alessandro Abate, Julian Gutierrez, Lewis Hammond, Paul Harrenstein, Marta Kwiatkowska, Muhammad Najib, Giuseppe Perelli, Thomas Steeples, and Michael Wooldridge. Rational verification: game-theoretic verification of multi-agent systems. Applied Intelligence, 51(9):6569–6584, 2021.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Rupak Majumdar, Kaushik Mallik, Anne-Kathrin Schmuck, and Damien Zufferey. Assume– guarantee distributed synthesis. IEEE Transactions on Computer-Aided Design of Integrated Circuits and Systems, 39(11):3215–3226, 2020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 Amir Pneuli and Roni Rosner. Distributed reactive systems are hard to synthesize. In Proceedings [1990] 31st Annual Symposium on Foundations of Computer Science, pages 746– 757. IEEE, 1990.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 Julian Gutierrez, Muhammad Najib, Giuseppe Perelli, and Michael Wooldridge. Eve: A tool for temporal equilibrium analysis. In International Symposium on Automated Technology for Verification and Analysis, pages 551–557. Springer, 2018.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Brenguier, R. (2013). PRALINE: A Tool for Computing Nash Equilibria in Concurrent Games. In: Sharygina, N., Veith, H. (eds) Computer Aided Verification. CAV 2013. Lecture Notes in Computer Science, vol 8044. Springer, Berlin, Heidelberg. https://doi.org/10.1007/978- 3-642-39799-8_63.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Damian Kurpiewski, Łukasz Mikulski, Wojciech Jamroga. STV+AGR: Towards Practical Verification of Strategic Ability Using Assume-Guarantee Reasoning. arXiv:2203.01033 [cs.MA]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Lomuscio, A., Qu, H. Raimondi, F. MCMAS: an open-source model checker for the verification of multi-agent systems. Int J Softw Tools Technol Transfer 19, 9–30 (2017).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https://doi.org/10.1007/s10009-015-0378-x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Pnueli A, Rosner R (1989) On the synthesis of an asynchronous reactive module. In: Proceedings of the Sixteenth International Colloquium on Automata, Languages, and Programs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A. Pnueli, “The temporal logic of programs,” in FOCS, pp. 46–57, 1977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Szymanski, B.K.: A simple solution to Lamport’s concurrent programming problem with linear wait. In: Lenfant, J. (ed.) Proceedings of 2nd International Conference on Supercomputing, ICS 1988, Saint Malo, France, 4–8 July 1988, pp. 621–626. ACM (1988). https://doi.org/10.1145/55364.55425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3"/>
          <p:cNvSpPr txBox="1"/>
          <p:nvPr>
            <p:ph type="title"/>
          </p:nvPr>
        </p:nvSpPr>
        <p:spPr>
          <a:xfrm>
            <a:off x="779150" y="13038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050" name="Google Shape;1050;p83"/>
          <p:cNvSpPr txBox="1"/>
          <p:nvPr>
            <p:ph type="title"/>
          </p:nvPr>
        </p:nvSpPr>
        <p:spPr>
          <a:xfrm>
            <a:off x="1775575" y="1896225"/>
            <a:ext cx="5916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We would like to express our gratitude to our mentor Prof. Purandar Bhaduri for giving us the opportunity to explore Distributed Reactive Synthesis using Assume-Guarantee Reasoning and Games.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4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56" name="Google Shape;1056;p84"/>
          <p:cNvSpPr/>
          <p:nvPr/>
        </p:nvSpPr>
        <p:spPr>
          <a:xfrm>
            <a:off x="1496861" y="32991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84"/>
          <p:cNvSpPr txBox="1"/>
          <p:nvPr/>
        </p:nvSpPr>
        <p:spPr>
          <a:xfrm>
            <a:off x="723900" y="4325875"/>
            <a:ext cx="3785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25" y="2961213"/>
            <a:ext cx="6109149" cy="19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3"/>
          <p:cNvSpPr txBox="1"/>
          <p:nvPr>
            <p:ph idx="1" type="subTitle"/>
          </p:nvPr>
        </p:nvSpPr>
        <p:spPr>
          <a:xfrm>
            <a:off x="723900" y="1098525"/>
            <a:ext cx="7734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Distributed System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500">
                <a:solidFill>
                  <a:srgbClr val="000000"/>
                </a:solidFill>
              </a:rPr>
              <a:t> Multiple components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500">
                <a:solidFill>
                  <a:srgbClr val="000000"/>
                </a:solidFill>
              </a:rPr>
              <a:t> Environment (interacting together)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Each component has input, output variables and a </a:t>
            </a:r>
            <a:r>
              <a:rPr b="1" lang="en" sz="1500">
                <a:solidFill>
                  <a:srgbClr val="000000"/>
                </a:solidFill>
              </a:rPr>
              <a:t>goal </a:t>
            </a:r>
            <a:r>
              <a:rPr lang="en" sz="1500">
                <a:solidFill>
                  <a:srgbClr val="000000"/>
                </a:solidFill>
              </a:rPr>
              <a:t>(local specification)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System evolves in rounds and continues infinitely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Evolution is </a:t>
            </a:r>
            <a:r>
              <a:rPr b="1" lang="en" sz="1500">
                <a:solidFill>
                  <a:srgbClr val="000000"/>
                </a:solidFill>
              </a:rPr>
              <a:t>synchronous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Goal </a:t>
            </a:r>
            <a:r>
              <a:rPr lang="en" sz="1500">
                <a:solidFill>
                  <a:srgbClr val="000000"/>
                </a:solidFill>
              </a:rPr>
              <a:t>can be represented in: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Linear Temporal Logic (LTL)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Automata, etc.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95" name="Google Shape;595;p43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a distributed reactive </a:t>
            </a:r>
            <a:r>
              <a:rPr lang="en" sz="2200" u="sng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system</a:t>
            </a: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/>
          <p:nvPr>
            <p:ph idx="1" type="subTitle"/>
          </p:nvPr>
        </p:nvSpPr>
        <p:spPr>
          <a:xfrm>
            <a:off x="723900" y="1098525"/>
            <a:ext cx="79629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Find a </a:t>
            </a:r>
            <a:r>
              <a:rPr b="1" lang="en" sz="1500">
                <a:solidFill>
                  <a:srgbClr val="000000"/>
                </a:solidFill>
              </a:rPr>
              <a:t>strategy profile. </a:t>
            </a:r>
            <a:r>
              <a:rPr lang="en" sz="1500">
                <a:solidFill>
                  <a:srgbClr val="000000"/>
                </a:solidFill>
              </a:rPr>
              <a:t>Strategy profile is the set of strategies for all components.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Strategy </a:t>
            </a:r>
            <a:r>
              <a:rPr lang="en" sz="1500">
                <a:solidFill>
                  <a:srgbClr val="000000"/>
                </a:solidFill>
              </a:rPr>
              <a:t>tells the component how to react.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Strategy with memory:</a:t>
            </a:r>
            <a:r>
              <a:rPr lang="en" sz="1500">
                <a:solidFill>
                  <a:srgbClr val="000000"/>
                </a:solidFill>
              </a:rPr>
              <a:t> Strategy based on history of past inputs and outputs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Memoryless Strategy:</a:t>
            </a:r>
            <a:r>
              <a:rPr lang="en" sz="1500">
                <a:solidFill>
                  <a:srgbClr val="000000"/>
                </a:solidFill>
              </a:rPr>
              <a:t> Based only on current state.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Strategy should help component in achieving its goal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problem is that distributed reactive synthesis is </a:t>
            </a:r>
            <a:r>
              <a:rPr b="1" lang="en" sz="1500">
                <a:solidFill>
                  <a:srgbClr val="000000"/>
                </a:solidFill>
              </a:rPr>
              <a:t>undecidable </a:t>
            </a:r>
            <a:r>
              <a:rPr lang="en" sz="1500">
                <a:solidFill>
                  <a:srgbClr val="000000"/>
                </a:solidFill>
              </a:rPr>
              <a:t>[3]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Thus, all methods to solve it are </a:t>
            </a:r>
            <a:r>
              <a:rPr b="1" lang="en" sz="1500">
                <a:solidFill>
                  <a:srgbClr val="000000"/>
                </a:solidFill>
              </a:rPr>
              <a:t>incomplete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01" name="Google Shape;601;p44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What is distributed reactive </a:t>
            </a:r>
            <a:r>
              <a:rPr lang="en" sz="2200" u="sng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synthesis</a:t>
            </a: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?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2" name="Google Shape;6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00" y="3133713"/>
            <a:ext cx="56007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Verification</a:t>
            </a:r>
            <a:endParaRPr/>
          </a:p>
        </p:txBody>
      </p:sp>
      <p:sp>
        <p:nvSpPr>
          <p:cNvPr id="608" name="Google Shape;608;p45"/>
          <p:cNvSpPr txBox="1"/>
          <p:nvPr>
            <p:ph idx="1" type="subTitle"/>
          </p:nvPr>
        </p:nvSpPr>
        <p:spPr>
          <a:xfrm>
            <a:off x="704850" y="1160100"/>
            <a:ext cx="77343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Check whether a temporal logic formula </a:t>
            </a: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</a:rPr>
              <a:t>φ </a:t>
            </a:r>
            <a:r>
              <a:rPr b="1" lang="en" sz="1500">
                <a:solidFill>
                  <a:srgbClr val="233A44"/>
                </a:solidFill>
              </a:rPr>
              <a:t>(</a:t>
            </a:r>
            <a:r>
              <a:rPr b="1" lang="en" sz="1500">
                <a:solidFill>
                  <a:srgbClr val="233A44"/>
                </a:solidFill>
              </a:rPr>
              <a:t>overall goal/property</a:t>
            </a:r>
            <a:r>
              <a:rPr b="1" lang="en" sz="1500">
                <a:solidFill>
                  <a:srgbClr val="233A44"/>
                </a:solidFill>
              </a:rPr>
              <a:t>)</a:t>
            </a:r>
            <a:r>
              <a:rPr lang="en" sz="1500">
                <a:solidFill>
                  <a:srgbClr val="233A44"/>
                </a:solidFill>
              </a:rPr>
              <a:t>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rgbClr val="233A44"/>
                </a:solidFill>
              </a:rPr>
              <a:t>satisfied by the multi-agent system.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agent has their </a:t>
            </a:r>
            <a:r>
              <a:rPr b="1" lang="en" sz="1500">
                <a:solidFill>
                  <a:srgbClr val="233A44"/>
                </a:solidFill>
              </a:rPr>
              <a:t>own goals</a:t>
            </a:r>
            <a:r>
              <a:rPr lang="en" sz="1500">
                <a:solidFill>
                  <a:srgbClr val="233A44"/>
                </a:solidFill>
              </a:rPr>
              <a:t> and preferences.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Only interested in the runs which are generated by </a:t>
            </a:r>
            <a:r>
              <a:rPr b="1" lang="en" sz="1500">
                <a:solidFill>
                  <a:srgbClr val="233A44"/>
                </a:solidFill>
              </a:rPr>
              <a:t>rational behaviour</a:t>
            </a:r>
            <a:r>
              <a:rPr lang="en" sz="1500">
                <a:solidFill>
                  <a:srgbClr val="233A44"/>
                </a:solidFill>
              </a:rPr>
              <a:t> of agents.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Rational behaviour means that the agent try behave in such a manner that the runs generated are more </a:t>
            </a:r>
            <a:r>
              <a:rPr b="1" lang="en" sz="1500">
                <a:solidFill>
                  <a:srgbClr val="233A44"/>
                </a:solidFill>
              </a:rPr>
              <a:t>preferable </a:t>
            </a:r>
            <a:r>
              <a:rPr lang="en" sz="1500">
                <a:solidFill>
                  <a:srgbClr val="233A44"/>
                </a:solidFill>
              </a:rPr>
              <a:t>for them.</a:t>
            </a:r>
            <a:endParaRPr sz="15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45"/>
          <p:cNvPicPr preferRelativeResize="0"/>
          <p:nvPr/>
        </p:nvPicPr>
        <p:blipFill rotWithShape="1">
          <a:blip r:embed="rId3">
            <a:alphaModFix/>
          </a:blip>
          <a:srcRect b="6324" l="0" r="0" t="6324"/>
          <a:stretch/>
        </p:blipFill>
        <p:spPr>
          <a:xfrm>
            <a:off x="2142900" y="2920200"/>
            <a:ext cx="5100950" cy="21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>
            <p:ph idx="1" type="subTitle"/>
          </p:nvPr>
        </p:nvSpPr>
        <p:spPr>
          <a:xfrm>
            <a:off x="723900" y="1078525"/>
            <a:ext cx="70077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component may not be able to satisfy their goal by itself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So, they make </a:t>
            </a:r>
            <a:r>
              <a:rPr b="1" lang="en" sz="1500">
                <a:solidFill>
                  <a:srgbClr val="233A44"/>
                </a:solidFill>
              </a:rPr>
              <a:t>assumptions </a:t>
            </a:r>
            <a:r>
              <a:rPr lang="en" sz="1500">
                <a:solidFill>
                  <a:srgbClr val="233A44"/>
                </a:solidFill>
              </a:rPr>
              <a:t>about behaviour of others while providing some </a:t>
            </a:r>
            <a:r>
              <a:rPr b="1" lang="en" sz="1500">
                <a:solidFill>
                  <a:srgbClr val="233A44"/>
                </a:solidFill>
              </a:rPr>
              <a:t>guarantees </a:t>
            </a:r>
            <a:r>
              <a:rPr lang="en" sz="1500">
                <a:solidFill>
                  <a:srgbClr val="233A44"/>
                </a:solidFill>
              </a:rPr>
              <a:t>on their behaviours[2].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Assume Guarantee Synthesis tries to synthesize these compatible assumptions and guarantees</a:t>
            </a:r>
            <a:endParaRPr sz="15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942625" y="266400"/>
            <a:ext cx="75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Assume Guarantee Synthesis</a:t>
            </a:r>
            <a:endParaRPr sz="2800">
              <a:solidFill>
                <a:schemeClr val="accent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/>
          <p:nvPr>
            <p:ph idx="1" type="subTitle"/>
          </p:nvPr>
        </p:nvSpPr>
        <p:spPr>
          <a:xfrm>
            <a:off x="345775" y="1479525"/>
            <a:ext cx="4011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A tool for automatically calculating </a:t>
            </a:r>
            <a:r>
              <a:rPr b="1" lang="en" sz="1500"/>
              <a:t>assumptions and guarantees</a:t>
            </a:r>
            <a:r>
              <a:rPr lang="en" sz="1500"/>
              <a:t>[2].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Limitations:-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Agnes only accepts two component systems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It accepts only safety and deterministic buchi specifications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21" name="Google Shape;621;p47"/>
          <p:cNvSpPr txBox="1"/>
          <p:nvPr/>
        </p:nvSpPr>
        <p:spPr>
          <a:xfrm>
            <a:off x="942625" y="266400"/>
            <a:ext cx="7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Tools Explored Previously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2" name="Google Shape;622;p47"/>
          <p:cNvSpPr txBox="1"/>
          <p:nvPr>
            <p:ph idx="1" type="subTitle"/>
          </p:nvPr>
        </p:nvSpPr>
        <p:spPr>
          <a:xfrm>
            <a:off x="4469150" y="1479525"/>
            <a:ext cx="41010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A tool for finding </a:t>
            </a:r>
            <a:r>
              <a:rPr b="1" lang="en" sz="1500">
                <a:solidFill>
                  <a:srgbClr val="233A44"/>
                </a:solidFill>
              </a:rPr>
              <a:t>strategy </a:t>
            </a:r>
            <a:r>
              <a:rPr b="1" lang="en" sz="1500">
                <a:solidFill>
                  <a:srgbClr val="233A44"/>
                </a:solidFill>
              </a:rPr>
              <a:t>profiles</a:t>
            </a:r>
            <a:r>
              <a:rPr lang="en" sz="1500">
                <a:solidFill>
                  <a:srgbClr val="233A44"/>
                </a:solidFill>
              </a:rPr>
              <a:t> which are Nash equilibrium and satisfy the overall specification[4].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Char char="●"/>
            </a:pPr>
            <a:r>
              <a:rPr lang="en" sz="1500">
                <a:solidFill>
                  <a:srgbClr val="233A44"/>
                </a:solidFill>
              </a:rPr>
              <a:t>Each component has their local goal which they try to satisfy.</a:t>
            </a:r>
            <a:endParaRPr sz="1500">
              <a:solidFill>
                <a:srgbClr val="233A4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There are some limitations:-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.The witness generated by EVE contains all Nash Equilibria but not all paths in the witness are Nash Equilibria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Thus, one has to manually extract the strategy using the witness by choosing the correct path.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23" name="Google Shape;623;p47"/>
          <p:cNvSpPr txBox="1"/>
          <p:nvPr/>
        </p:nvSpPr>
        <p:spPr>
          <a:xfrm>
            <a:off x="392525" y="789600"/>
            <a:ext cx="391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Agnes Tool (Assume Guarantee Synthesis)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4" name="Google Shape;624;p47"/>
          <p:cNvSpPr txBox="1"/>
          <p:nvPr/>
        </p:nvSpPr>
        <p:spPr>
          <a:xfrm>
            <a:off x="4469150" y="797250"/>
            <a:ext cx="41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rPr>
              <a:t>EVE Tool (Rational Verification)</a:t>
            </a:r>
            <a:endParaRPr sz="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