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Playfair Displ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434560-45EE-4EB0-9967-9B742039CA52}">
  <a:tblStyle styleId="{CD434560-45EE-4EB0-9967-9B742039CA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PlayfairDisplay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1854c5ac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1854c5ac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ba5f99d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ba5f99d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ba5f99d4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ba5f99d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1657f6bb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1657f6bb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15f357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15f357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15f357b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15f357b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1657f6bb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1657f6b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1657f6bb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1657f6bb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c5818e9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c5818e9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1854c5ac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1854c5a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1657f6bb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1657f6b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1" y="75000"/>
            <a:ext cx="1470676" cy="13501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333500" y="349888"/>
            <a:ext cx="7344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Georgia"/>
                <a:ea typeface="Georgia"/>
                <a:cs typeface="Georgia"/>
                <a:sym typeface="Georgia"/>
              </a:rPr>
              <a:t>File System Interface in xv6(Linux)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876300" y="2940688"/>
            <a:ext cx="73449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Trebuchet MS"/>
                <a:ea typeface="Trebuchet MS"/>
                <a:cs typeface="Trebuchet MS"/>
                <a:sym typeface="Trebuchet MS"/>
              </a:rPr>
              <a:t>Mesharya M Choudhary   	190101053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333500" y="1548375"/>
            <a:ext cx="688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Georgia"/>
                <a:ea typeface="Georgia"/>
                <a:cs typeface="Georgia"/>
                <a:sym typeface="Georgia"/>
              </a:rPr>
              <a:t>CS </a:t>
            </a:r>
            <a:r>
              <a:rPr lang="en-GB" sz="3600"/>
              <a:t>344</a:t>
            </a:r>
            <a:r>
              <a:rPr lang="en-GB" sz="3600"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GB" sz="3600">
                <a:latin typeface="Georgia"/>
                <a:ea typeface="Georgia"/>
                <a:cs typeface="Georgia"/>
                <a:sym typeface="Georgia"/>
              </a:rPr>
              <a:t>Operating Systems Lab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74250" y="535775"/>
            <a:ext cx="8995500" cy="45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705" lvl="0" marL="26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0"/>
              <a:buFont typeface="Comfortaa"/>
              <a:buChar char="●"/>
            </a:pPr>
            <a:r>
              <a:rPr b="1" lang="en-GB" sz="12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We also make some changes to the sys_open function so that we can trace to               </a:t>
            </a:r>
            <a:endParaRPr b="1" sz="12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26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target file by using the symlink file.Following is the pseudocode for  the snippet that is to be inserted in the sys_open function at the beginning:-</a:t>
            </a:r>
            <a:endParaRPr b="1" sz="12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</a:t>
            </a:r>
            <a:r>
              <a:rPr b="1" lang="en-GB" sz="113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int sys_open(void)</a:t>
            </a: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r>
              <a:rPr b="1" lang="en-GB" sz="15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</a:t>
            </a:r>
            <a:endParaRPr b="1" sz="15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….</a:t>
            </a:r>
            <a:endParaRPr b="1" sz="15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while(ip-&gt;type==T_SYMLINK){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readi(ip,len,0,sizeof(int))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readi(ip,target,sizeof(int),len+1)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if((ip=namei(target))==0){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  </a:t>
            </a: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</a:t>
            </a: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eturn -1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}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  }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…. }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0"/>
            <a:ext cx="8520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system call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4382675" y="2026425"/>
            <a:ext cx="3021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Once this while loop finishes execution we will have reached our target file so we can continue with the rest of the sys_open code implemented by default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148500" y="629825"/>
            <a:ext cx="8995500" cy="44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755" lvl="0" marL="17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Comfortaa"/>
              <a:buChar char="●"/>
            </a:pPr>
            <a:r>
              <a:rPr b="1" lang="en-GB" sz="15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Also since we are adding a new file type we must also handle the creation of such files.For this we modify the create function by adding the given snippet </a:t>
            </a:r>
            <a:endParaRPr b="1" sz="15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s</a:t>
            </a:r>
            <a:r>
              <a:rPr b="1" lang="en-GB" sz="113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tatic struct inode* create</a:t>
            </a:r>
            <a:endParaRPr b="1" sz="113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(char*path,short type,short major,short</a:t>
            </a:r>
            <a:endParaRPr b="1" sz="113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minor)</a:t>
            </a: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…..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if((ip=dirlookup(dp,name,0))!=0){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   if(type==T_SYMLINK){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        </a:t>
            </a: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</a:t>
            </a: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eturn ip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    }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}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….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2" name="Google Shape;182;p23"/>
          <p:cNvSpPr txBox="1"/>
          <p:nvPr>
            <p:ph type="title"/>
          </p:nvPr>
        </p:nvSpPr>
        <p:spPr>
          <a:xfrm>
            <a:off x="311700" y="19625"/>
            <a:ext cx="85206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function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4329125" y="1928825"/>
            <a:ext cx="454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We check whether the current directory already has a symlink file with the same name, if this is the case we return its inode or otherwise we proceed as usual with the rest of the code creating a new inode and return it.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1376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80"/>
              <a:t>xv6 differences with linux</a:t>
            </a:r>
            <a:endParaRPr sz="468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61850" y="678225"/>
            <a:ext cx="8820300" cy="4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65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Following are two features of file system which are present in linux but not in xv6:-</a:t>
            </a:r>
            <a:endParaRPr b="1" sz="2065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5976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66"/>
              <a:buFont typeface="Comfortaa"/>
              <a:buChar char="●"/>
            </a:pPr>
            <a:r>
              <a:rPr b="1" lang="en-GB" sz="2065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The linux inode has doubly indirect and triply indirect blocks also whereas the xv6 inode has only direct blocks and singly indirect block.</a:t>
            </a:r>
            <a:endParaRPr b="1" sz="2065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5976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6"/>
              <a:buFont typeface="Comfortaa"/>
              <a:buChar char="●"/>
            </a:pPr>
            <a:r>
              <a:rPr b="1" lang="en-GB" sz="2065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The linux file system provides support for symbolic links(symlink) which are </a:t>
            </a:r>
            <a:r>
              <a:rPr b="1" lang="en-GB" sz="2065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basically</a:t>
            </a:r>
            <a:r>
              <a:rPr b="1" lang="en-GB" sz="2065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a type of file which point to another file on the computer while default implementation of xv6 doesn’t support it.The </a:t>
            </a:r>
            <a:r>
              <a:rPr b="1" lang="en-GB" sz="2065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command</a:t>
            </a:r>
            <a:r>
              <a:rPr b="1" lang="en-GB" sz="2065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for creating a symlink is </a:t>
            </a:r>
            <a:r>
              <a:rPr b="1" lang="en-GB" sz="2065">
                <a:solidFill>
                  <a:srgbClr val="0000FF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ln -s &lt;path to file&gt; &lt;path of the link&gt;</a:t>
            </a:r>
            <a:endParaRPr b="1" sz="2065">
              <a:solidFill>
                <a:srgbClr val="0000FF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2065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2065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30650" y="206825"/>
            <a:ext cx="85206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Extending inode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30650" y="1383925"/>
            <a:ext cx="6870600" cy="29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65">
                <a:solidFill>
                  <a:srgbClr val="000000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Following are the important files that we modify:-</a:t>
            </a:r>
            <a:endParaRPr b="1" sz="2065">
              <a:solidFill>
                <a:srgbClr val="000000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66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Comfortaa"/>
              <a:buChar char="●"/>
            </a:pPr>
            <a:r>
              <a:rPr b="1" lang="en-GB" sz="2002">
                <a:solidFill>
                  <a:srgbClr val="0000FF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fs.h</a:t>
            </a:r>
            <a:r>
              <a:rPr b="1" lang="en-GB" sz="1702">
                <a:solidFill>
                  <a:srgbClr val="000000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- The value of </a:t>
            </a:r>
            <a:r>
              <a:rPr b="1" lang="en-GB" sz="1702">
                <a:solidFill>
                  <a:srgbClr val="0000FF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NDIRECT</a:t>
            </a:r>
            <a:r>
              <a:rPr b="1" lang="en-GB" sz="1702">
                <a:solidFill>
                  <a:srgbClr val="000000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 is set to </a:t>
            </a:r>
            <a:r>
              <a:rPr b="1" lang="en-GB" sz="1702">
                <a:solidFill>
                  <a:srgbClr val="0000FF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10</a:t>
            </a:r>
            <a:r>
              <a:rPr b="1" lang="en-GB" sz="1702">
                <a:solidFill>
                  <a:srgbClr val="000000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.We are sacrificing two direct blocks to create space for a doubly indirect block and a triply indirect block and set the value of </a:t>
            </a:r>
            <a:r>
              <a:rPr b="1" lang="en-GB" sz="1702">
                <a:solidFill>
                  <a:srgbClr val="0000FF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MAXFILE</a:t>
            </a:r>
            <a:r>
              <a:rPr b="1" lang="en-GB" sz="1702">
                <a:solidFill>
                  <a:srgbClr val="000000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 (from approx 70KB)to NDIRECT+NINDIRECT+(NINDIRECT)</a:t>
            </a:r>
            <a:r>
              <a:rPr b="1" baseline="30000" lang="en-GB" sz="2102">
                <a:solidFill>
                  <a:srgbClr val="000000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b="1" lang="en-GB" sz="1702">
                <a:solidFill>
                  <a:srgbClr val="000000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+(NINDIRECT)</a:t>
            </a:r>
            <a:r>
              <a:rPr b="1" baseline="30000" lang="en-GB" sz="2102">
                <a:solidFill>
                  <a:srgbClr val="000000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3   </a:t>
            </a:r>
            <a:r>
              <a:rPr b="1" lang="en-GB" sz="1702">
                <a:solidFill>
                  <a:srgbClr val="000000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= 2113674 disk blocks(1 disk block is 512B so approx 1GB) as NINDIRECT=512/4=128</a:t>
            </a:r>
            <a:endParaRPr b="1" sz="1702">
              <a:solidFill>
                <a:srgbClr val="000000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400300" y="206825"/>
            <a:ext cx="1147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latin typeface="Lato"/>
                <a:ea typeface="Lato"/>
                <a:cs typeface="Lato"/>
                <a:sym typeface="Lato"/>
              </a:rPr>
              <a:t>🤔</a:t>
            </a:r>
            <a:endParaRPr sz="7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848850" y="85650"/>
            <a:ext cx="75057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Extending inode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34800" y="912700"/>
            <a:ext cx="85338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976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66"/>
              <a:buFont typeface="Comfortaa"/>
              <a:buChar char="●"/>
            </a:pPr>
            <a:r>
              <a:rPr b="1" lang="en-GB" sz="2065">
                <a:solidFill>
                  <a:srgbClr val="0000FF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f</a:t>
            </a:r>
            <a:r>
              <a:rPr b="1" lang="en-GB" sz="2065">
                <a:solidFill>
                  <a:srgbClr val="0000FF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s.c</a:t>
            </a:r>
            <a:r>
              <a:rPr b="1" lang="en-GB" sz="2065">
                <a:solidFill>
                  <a:srgbClr val="000000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-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800" y="825100"/>
            <a:ext cx="2897500" cy="412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450800" y="1243025"/>
            <a:ext cx="2121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This is the default implementation of the bmap function with direct and singly indirect blocks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482950" y="2882500"/>
            <a:ext cx="219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bmap function returns the disk block address of the bnth block of the inode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596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Extending inode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b="1"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bn-=NINDIRECT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if(bn&lt;NINDIRECT*NINDIRECT){</a:t>
            </a:r>
            <a:br>
              <a:rPr b="1"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if((addr=ip-&gt;addrs[NDIRECT+1])==0){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addr=ip-&gt;addrs[NDIRECT+1]=balloc(ip-&gt;dev)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bp=bread(ip-&gt;dev,addr)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a=(uint*)bp-&gt;data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if(addr=a[bn/(NINDIRECT)]==0){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addr=a[bn/NINDIRECT]=balloc(ip-&gt;dev)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log_write(bp)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        }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5122075" y="1243025"/>
            <a:ext cx="296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Pseudocode for doubly indirect case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Extending inode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brelse(bp)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bp=bread(ip-&gt;dev,addr)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a=(uint*)bp-&gt;data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if((addr=a[bn%NINDIRECT])==0){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addr=a[bn%NINDIRECT]=balloc(ip-&gt;dev)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log_write(bp)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brelse(bp)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return addr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779175" y="1596625"/>
            <a:ext cx="366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We can similarly write the code for triply indirect case.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- </a:t>
            </a:r>
            <a:r>
              <a:rPr lang="en-GB" sz="2200"/>
              <a:t>Suppose we want to map the block number 139</a:t>
            </a:r>
            <a:endParaRPr sz="22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791750" y="180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{CD434560-45EE-4EB0-9967-9B742039CA52}</a:tableStyleId>
              </a:tblPr>
              <a:tblGrid>
                <a:gridCol w="109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 Direct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Singly Indirect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Doubly Indirect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Triply Indirect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6" name="Google Shape;106;p19"/>
          <p:cNvCxnSpPr/>
          <p:nvPr/>
        </p:nvCxnSpPr>
        <p:spPr>
          <a:xfrm flipH="1" rot="10800000">
            <a:off x="1885950" y="1478800"/>
            <a:ext cx="1264500" cy="3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9"/>
          <p:cNvSpPr/>
          <p:nvPr/>
        </p:nvSpPr>
        <p:spPr>
          <a:xfrm>
            <a:off x="3161100" y="1393025"/>
            <a:ext cx="2142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9"/>
          <p:cNvCxnSpPr/>
          <p:nvPr/>
        </p:nvCxnSpPr>
        <p:spPr>
          <a:xfrm flipH="1" rot="10800000">
            <a:off x="1907375" y="1757350"/>
            <a:ext cx="12108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9"/>
          <p:cNvSpPr/>
          <p:nvPr/>
        </p:nvSpPr>
        <p:spPr>
          <a:xfrm>
            <a:off x="3118175" y="1660900"/>
            <a:ext cx="1392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9"/>
          <p:cNvCxnSpPr/>
          <p:nvPr/>
        </p:nvCxnSpPr>
        <p:spPr>
          <a:xfrm flipH="1" rot="10800000">
            <a:off x="1907375" y="2046725"/>
            <a:ext cx="11253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9"/>
          <p:cNvSpPr/>
          <p:nvPr/>
        </p:nvSpPr>
        <p:spPr>
          <a:xfrm>
            <a:off x="3032525" y="1960950"/>
            <a:ext cx="2142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9"/>
          <p:cNvCxnSpPr/>
          <p:nvPr/>
        </p:nvCxnSpPr>
        <p:spPr>
          <a:xfrm flipH="1" rot="10800000">
            <a:off x="1885950" y="2132450"/>
            <a:ext cx="20682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3" name="Google Shape;113;p19"/>
          <p:cNvGraphicFramePr/>
          <p:nvPr/>
        </p:nvGraphicFramePr>
        <p:xfrm>
          <a:off x="3954150" y="196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{CD434560-45EE-4EB0-9967-9B742039CA52}</a:tableStyleId>
              </a:tblPr>
              <a:tblGrid>
                <a:gridCol w="927475"/>
              </a:tblGrid>
              <a:tr h="31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128 Direct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4" name="Google Shape;114;p19"/>
          <p:cNvCxnSpPr/>
          <p:nvPr/>
        </p:nvCxnSpPr>
        <p:spPr>
          <a:xfrm flipH="1" rot="10800000">
            <a:off x="4907750" y="1714450"/>
            <a:ext cx="771600" cy="3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9"/>
          <p:cNvCxnSpPr/>
          <p:nvPr/>
        </p:nvCxnSpPr>
        <p:spPr>
          <a:xfrm flipH="1" rot="10800000">
            <a:off x="4907750" y="1886100"/>
            <a:ext cx="8679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9"/>
          <p:cNvCxnSpPr/>
          <p:nvPr/>
        </p:nvCxnSpPr>
        <p:spPr>
          <a:xfrm>
            <a:off x="4907750" y="2207425"/>
            <a:ext cx="8145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9"/>
          <p:cNvCxnSpPr/>
          <p:nvPr/>
        </p:nvCxnSpPr>
        <p:spPr>
          <a:xfrm>
            <a:off x="1885950" y="3139675"/>
            <a:ext cx="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1885950" y="2764625"/>
            <a:ext cx="14358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9" name="Google Shape;119;p19"/>
          <p:cNvGraphicFramePr/>
          <p:nvPr/>
        </p:nvGraphicFramePr>
        <p:xfrm>
          <a:off x="3322375" y="290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{CD434560-45EE-4EB0-9967-9B742039CA52}</a:tableStyleId>
              </a:tblPr>
              <a:tblGrid>
                <a:gridCol w="1435800"/>
              </a:tblGrid>
              <a:tr h="34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0th Singly Indirect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1st Singly Indirect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…..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127th Singly Indirect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0" name="Google Shape;120;p19"/>
          <p:cNvCxnSpPr/>
          <p:nvPr/>
        </p:nvCxnSpPr>
        <p:spPr>
          <a:xfrm flipH="1" rot="10800000">
            <a:off x="4768450" y="2089500"/>
            <a:ext cx="1768200" cy="9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779175" y="4168375"/>
            <a:ext cx="1425300" cy="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2" name="Google Shape;122;p19"/>
          <p:cNvGraphicFramePr/>
          <p:nvPr/>
        </p:nvGraphicFramePr>
        <p:xfrm>
          <a:off x="6225475" y="400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{CD434560-45EE-4EB0-9967-9B742039CA52}</a:tableStyleId>
              </a:tblPr>
              <a:tblGrid>
                <a:gridCol w="102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128 Direct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3" name="Google Shape;123;p19"/>
          <p:cNvCxnSpPr/>
          <p:nvPr/>
        </p:nvCxnSpPr>
        <p:spPr>
          <a:xfrm>
            <a:off x="4779175" y="3429000"/>
            <a:ext cx="14358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4" name="Google Shape;124;p19"/>
          <p:cNvGraphicFramePr/>
          <p:nvPr/>
        </p:nvGraphicFramePr>
        <p:xfrm>
          <a:off x="6254938" y="348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{CD434560-45EE-4EB0-9967-9B742039CA52}</a:tableStyleId>
              </a:tblPr>
              <a:tblGrid>
                <a:gridCol w="97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128 Direct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5" name="Google Shape;125;p19"/>
          <p:cNvGraphicFramePr/>
          <p:nvPr/>
        </p:nvGraphicFramePr>
        <p:xfrm>
          <a:off x="65366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{CD434560-45EE-4EB0-9967-9B742039CA52}</a:tableStyleId>
              </a:tblPr>
              <a:tblGrid>
                <a:gridCol w="116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0th Direct(138)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1st Direct(139)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….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127th Direct(265)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6" name="Google Shape;126;p19"/>
          <p:cNvCxnSpPr/>
          <p:nvPr/>
        </p:nvCxnSpPr>
        <p:spPr>
          <a:xfrm>
            <a:off x="7715250" y="1950250"/>
            <a:ext cx="35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9"/>
          <p:cNvCxnSpPr/>
          <p:nvPr/>
        </p:nvCxnSpPr>
        <p:spPr>
          <a:xfrm>
            <a:off x="7715250" y="2389575"/>
            <a:ext cx="3750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9"/>
          <p:cNvCxnSpPr/>
          <p:nvPr/>
        </p:nvCxnSpPr>
        <p:spPr>
          <a:xfrm>
            <a:off x="7715250" y="3150400"/>
            <a:ext cx="38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9"/>
          <p:cNvSpPr/>
          <p:nvPr/>
        </p:nvSpPr>
        <p:spPr>
          <a:xfrm>
            <a:off x="8058150" y="1864525"/>
            <a:ext cx="2571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8079575" y="2250275"/>
            <a:ext cx="2679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8090300" y="3021800"/>
            <a:ext cx="2571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5679275" y="1585925"/>
            <a:ext cx="2142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5700725" y="2153850"/>
            <a:ext cx="2142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5807875" y="1853800"/>
            <a:ext cx="2142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9"/>
          <p:cNvCxnSpPr/>
          <p:nvPr/>
        </p:nvCxnSpPr>
        <p:spPr>
          <a:xfrm flipH="1" rot="10800000">
            <a:off x="7243775" y="3332425"/>
            <a:ext cx="133950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9"/>
          <p:cNvCxnSpPr/>
          <p:nvPr/>
        </p:nvCxnSpPr>
        <p:spPr>
          <a:xfrm flipH="1" rot="10800000">
            <a:off x="7233050" y="3621850"/>
            <a:ext cx="1371600" cy="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7222325" y="3718325"/>
            <a:ext cx="14358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9"/>
          <p:cNvCxnSpPr/>
          <p:nvPr/>
        </p:nvCxnSpPr>
        <p:spPr>
          <a:xfrm>
            <a:off x="7265200" y="4296975"/>
            <a:ext cx="15000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7254475" y="4189800"/>
            <a:ext cx="503700" cy="2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7243775" y="4071950"/>
            <a:ext cx="642900" cy="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9"/>
          <p:cNvSpPr/>
          <p:nvPr/>
        </p:nvSpPr>
        <p:spPr>
          <a:xfrm>
            <a:off x="7340200" y="4629150"/>
            <a:ext cx="2571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7779550" y="4382700"/>
            <a:ext cx="2142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7875975" y="3986225"/>
            <a:ext cx="2142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8572500" y="3214700"/>
            <a:ext cx="2142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8615375" y="3568300"/>
            <a:ext cx="257100" cy="2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8658225" y="3879050"/>
            <a:ext cx="257100" cy="2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133950" y="1827500"/>
            <a:ext cx="50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Lato"/>
                <a:ea typeface="Lato"/>
                <a:cs typeface="Lato"/>
                <a:sym typeface="Lato"/>
              </a:rPr>
              <a:t>0-9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2250" y="2207425"/>
            <a:ext cx="64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Lato"/>
                <a:ea typeface="Lato"/>
                <a:cs typeface="Lato"/>
                <a:sym typeface="Lato"/>
              </a:rPr>
              <a:t>10-137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0" y="2571750"/>
            <a:ext cx="77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Lato"/>
                <a:ea typeface="Lato"/>
                <a:cs typeface="Lato"/>
                <a:sym typeface="Lato"/>
              </a:rPr>
              <a:t>138-16521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53575" y="2978950"/>
            <a:ext cx="717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Lato"/>
                <a:ea typeface="Lato"/>
                <a:cs typeface="Lato"/>
                <a:sym typeface="Lato"/>
              </a:rPr>
              <a:t>16522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GB" sz="1100">
                <a:latin typeface="Lato"/>
                <a:ea typeface="Lato"/>
                <a:cs typeface="Lato"/>
                <a:sym typeface="Lato"/>
              </a:rPr>
              <a:t> -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Lato"/>
                <a:ea typeface="Lato"/>
                <a:cs typeface="Lato"/>
                <a:sym typeface="Lato"/>
              </a:rPr>
              <a:t>2113673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2496700" y="2850350"/>
            <a:ext cx="77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138-265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2550325" y="3257550"/>
            <a:ext cx="71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266-393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2603725" y="4007650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Lato"/>
                <a:ea typeface="Lato"/>
                <a:cs typeface="Lato"/>
                <a:sym typeface="Lato"/>
              </a:rPr>
              <a:t>16394-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Lato"/>
                <a:ea typeface="Lato"/>
                <a:cs typeface="Lato"/>
                <a:sym typeface="Lato"/>
              </a:rPr>
              <a:t>16521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31170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symlink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311700" y="626100"/>
            <a:ext cx="8520600" cy="43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29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Following are the relevant files that we modify:-</a:t>
            </a:r>
            <a:endParaRPr b="1" sz="1829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480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30"/>
              <a:buFont typeface="Comfortaa"/>
              <a:buChar char="●"/>
            </a:pPr>
            <a:r>
              <a:rPr b="1" lang="en-GB" sz="1829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s</a:t>
            </a:r>
            <a:r>
              <a:rPr b="1" lang="en-GB" sz="1829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tat.h</a:t>
            </a:r>
            <a:r>
              <a:rPr b="1" lang="en-GB" sz="1829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- We add a new file type for symlinks so we add the macro T_SYMLINK.</a:t>
            </a:r>
            <a:endParaRPr b="1" sz="1829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0"/>
              <a:buFont typeface="Comfortaa"/>
              <a:buChar char="●"/>
            </a:pPr>
            <a:r>
              <a:rPr b="1" lang="en-GB" sz="1829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sysfile.c </a:t>
            </a:r>
            <a:r>
              <a:rPr b="1" lang="en-GB" sz="1829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- We modify the </a:t>
            </a:r>
            <a:r>
              <a:rPr b="1" lang="en-GB" sz="1829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relevant files corresponding to addition of a new system call and add the definition for sys_symlink system call which is </a:t>
            </a:r>
            <a:r>
              <a:rPr b="1" lang="en-GB" sz="1829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responsible for creating an inode for the given path and storing the target so that we can establish a logical link between two files.</a:t>
            </a:r>
            <a:endParaRPr b="1" sz="1829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29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</a:t>
            </a:r>
            <a:r>
              <a:rPr b="1" lang="en-GB" sz="12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-GB" sz="113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i</a:t>
            </a:r>
            <a:r>
              <a:rPr b="1" lang="en-GB" sz="113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nt sys_symlink(void)</a:t>
            </a: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   </a:t>
            </a: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har path[MAXLEN],target[MAXLEN]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   if(argstr(0,target,MAXLEN)&lt;0 || argstr(1,path,MAXLEN){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        </a:t>
            </a: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</a:t>
            </a:r>
            <a:r>
              <a:rPr b="1" lang="en-GB" sz="11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eturn -1</a:t>
            </a:r>
            <a:endParaRPr b="1" sz="11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29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29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29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5068500" y="3321850"/>
            <a:ext cx="30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Pseudocode for sys_symlink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85100" y="78250"/>
            <a:ext cx="1147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latin typeface="Lato"/>
                <a:ea typeface="Lato"/>
                <a:cs typeface="Lato"/>
                <a:sym typeface="Lato"/>
              </a:rPr>
              <a:t>🤔</a:t>
            </a:r>
            <a:endParaRPr sz="7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6764100" y="4018350"/>
            <a:ext cx="206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Check if arguments are read correctly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74250" y="629825"/>
            <a:ext cx="8995500" cy="44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}</a:t>
            </a:r>
            <a:endParaRPr b="1" sz="15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      </a:t>
            </a:r>
            <a:r>
              <a:rPr b="1" lang="en-GB" sz="15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</a:t>
            </a:r>
            <a:r>
              <a:rPr b="1" lang="en-GB" sz="15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truct inode* ip=create(path,T_SYMLINK,0,0)</a:t>
            </a:r>
            <a:endParaRPr b="1" sz="15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      </a:t>
            </a:r>
            <a:r>
              <a:rPr b="1" lang="en-GB" sz="15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</a:t>
            </a:r>
            <a:r>
              <a:rPr b="1" lang="en-GB" sz="15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nt len=strlen(target)</a:t>
            </a:r>
            <a:endParaRPr b="1" sz="15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      writei(ip,len,0,sizeof(int))</a:t>
            </a:r>
            <a:endParaRPr b="1" sz="15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      writei(ip,target,sizeof(int),len+1)</a:t>
            </a:r>
            <a:endParaRPr b="1" sz="15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      </a:t>
            </a:r>
            <a:r>
              <a:rPr b="1" lang="en-GB" sz="15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</a:t>
            </a:r>
            <a:r>
              <a:rPr b="1" lang="en-GB" sz="15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eturn 0</a:t>
            </a:r>
            <a:endParaRPr b="1" sz="15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            }</a:t>
            </a:r>
            <a:endParaRPr b="1" sz="15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311700" y="19625"/>
            <a:ext cx="85206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symlink system call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5893600" y="1382325"/>
            <a:ext cx="2938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We are creating an inode for the symlink file named path and we are storing the target filename in the data block of the inode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