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1" r:id="rId4"/>
    <p:sldId id="262" r:id="rId5"/>
  </p:sldIdLst>
  <p:sldSz cx="12192000" cy="6858000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mann Andrea BASPO" initials="aha" lastIdx="1" clrIdx="0">
    <p:extLst/>
  </p:cmAuthor>
  <p:cmAuthor id="2" name="Daniel Käsermann" initials="DK" lastIdx="6" clrIdx="1">
    <p:extLst>
      <p:ext uri="{19B8F6BF-5375-455C-9EA6-DF929625EA0E}">
        <p15:presenceInfo xmlns:p15="http://schemas.microsoft.com/office/powerpoint/2012/main" userId="2d2c87348a7a86ec" providerId="Windows Live"/>
      </p:ext>
    </p:extLst>
  </p:cmAuthor>
  <p:cmAuthor id="3" name="Richard Thomas BASPO" initials="thr" lastIdx="3" clrIdx="2">
    <p:extLst>
      <p:ext uri="{19B8F6BF-5375-455C-9EA6-DF929625EA0E}">
        <p15:presenceInfo xmlns:p15="http://schemas.microsoft.com/office/powerpoint/2012/main" userId="Richard Thomas BAS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5" autoAdjust="0"/>
    <p:restoredTop sz="67662" autoAdjust="0"/>
  </p:normalViewPr>
  <p:slideViewPr>
    <p:cSldViewPr snapToGrid="0">
      <p:cViewPr varScale="1">
        <p:scale>
          <a:sx n="107" d="100"/>
          <a:sy n="107" d="100"/>
        </p:scale>
        <p:origin x="241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4" d="100"/>
          <a:sy n="154" d="100"/>
        </p:scale>
        <p:origin x="4168" y="22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89" cy="5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016" y="0"/>
            <a:ext cx="2896953" cy="5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628"/>
            <a:ext cx="2973189" cy="5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016" y="9393628"/>
            <a:ext cx="2896953" cy="5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372DD5-FD12-418A-9C35-EFD02F5FC1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52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907"/>
            <a:ext cx="4983903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814"/>
            <a:ext cx="294618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6DEA6-2A5B-4FDC-BC8B-8A6783FB139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05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29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 den letzten acht Jahren unterstützte </a:t>
            </a:r>
            <a:r>
              <a:rPr lang="de-CH" dirty="0" err="1"/>
              <a:t>Jugend+Sport</a:t>
            </a:r>
            <a:r>
              <a:rPr lang="de-CH" dirty="0"/>
              <a:t> die Verbände inhaltlich und finanziell </a:t>
            </a:r>
            <a:r>
              <a:rPr lang="de-CH" dirty="0" smtClean="0"/>
              <a:t>bei </a:t>
            </a:r>
            <a:r>
              <a:rPr lang="de-CH" dirty="0"/>
              <a:t>der Erarbeitung von </a:t>
            </a:r>
            <a:r>
              <a:rPr lang="de-CH" dirty="0" smtClean="0"/>
              <a:t>Kindersportinhalten. </a:t>
            </a:r>
            <a:r>
              <a:rPr lang="de-CH" dirty="0"/>
              <a:t>26 nationale Sportverbände haben von dem Angebot Gebrauch </a:t>
            </a:r>
            <a:r>
              <a:rPr lang="de-CH" dirty="0" smtClean="0"/>
              <a:t>gemacht.</a:t>
            </a:r>
            <a:endParaRPr lang="de-CH" dirty="0"/>
          </a:p>
          <a:p>
            <a:r>
              <a:rPr lang="de-CH" dirty="0" smtClean="0"/>
              <a:t>Es </a:t>
            </a:r>
            <a:r>
              <a:rPr lang="de-CH" dirty="0"/>
              <a:t>entstanden </a:t>
            </a:r>
            <a:r>
              <a:rPr lang="de-CH" dirty="0" smtClean="0"/>
              <a:t>neue </a:t>
            </a:r>
            <a:r>
              <a:rPr lang="de-CH" dirty="0"/>
              <a:t>Ausbildungsmodule und -inhalte, angepasste </a:t>
            </a:r>
            <a:r>
              <a:rPr lang="de-CH" dirty="0" smtClean="0"/>
              <a:t>Wettkampfformen, </a:t>
            </a:r>
            <a:r>
              <a:rPr lang="de-CH" dirty="0" err="1"/>
              <a:t>Abzeichensysteme</a:t>
            </a:r>
            <a:r>
              <a:rPr lang="de-CH" dirty="0"/>
              <a:t>, Beispiellektionen, Empfehlungsblätter für kindgerechtes Material und vieles mehr. Alles Dinge, die eine optimale Entwicklung der Kinder und die drei L des J+S-Kindersports unterstützen sollen: Lachen, Lernen, Leisten.</a:t>
            </a:r>
          </a:p>
          <a:p>
            <a:r>
              <a:rPr lang="de-CH" dirty="0"/>
              <a:t>Informiere dich bei Interesse beim Verband deiner Sportart. Es lohnt </a:t>
            </a:r>
            <a:r>
              <a:rPr lang="de-CH"/>
              <a:t>sich</a:t>
            </a:r>
            <a:r>
              <a:rPr lang="de-CH" smtClean="0"/>
              <a:t>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85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 den letzten Jahren ist bei mobilesport.ch eine grosse Bandbreite an Inhalten erschienen, die sich an dich als J+S-Leiterin oder J+S-Leiter von Kindersportangeboten richten. </a:t>
            </a:r>
            <a:r>
              <a:rPr lang="de-CH" dirty="0" smtClean="0"/>
              <a:t>Neben </a:t>
            </a:r>
            <a:r>
              <a:rPr lang="de-CH" dirty="0"/>
              <a:t>sportartspezifischen Monatsthemen (z. B. Fussball, Ski, </a:t>
            </a:r>
            <a:r>
              <a:rPr lang="de-CH" dirty="0" smtClean="0"/>
              <a:t>Unihockey)</a:t>
            </a:r>
            <a:r>
              <a:rPr lang="de-CH" baseline="0" dirty="0" smtClean="0"/>
              <a:t> </a:t>
            </a:r>
            <a:r>
              <a:rPr lang="de-CH" dirty="0" smtClean="0"/>
              <a:t>thematisieren </a:t>
            </a:r>
            <a:r>
              <a:rPr lang="de-CH" dirty="0"/>
              <a:t>viele Ausgaben </a:t>
            </a:r>
            <a:r>
              <a:rPr lang="de-CH" dirty="0" smtClean="0"/>
              <a:t>Inhalte</a:t>
            </a:r>
            <a:r>
              <a:rPr lang="de-CH" dirty="0"/>
              <a:t>, die sportartunabhängig oder sportartübergreifend genutzt werden </a:t>
            </a:r>
            <a:r>
              <a:rPr lang="de-CH" dirty="0" smtClean="0"/>
              <a:t>können.</a:t>
            </a:r>
            <a:endParaRPr lang="de-CH" dirty="0"/>
          </a:p>
          <a:p>
            <a:endParaRPr lang="de-CH" dirty="0" smtClean="0"/>
          </a:p>
          <a:p>
            <a:r>
              <a:rPr lang="de-CH" dirty="0" smtClean="0"/>
              <a:t>Auf </a:t>
            </a:r>
            <a:r>
              <a:rPr lang="de-CH" dirty="0"/>
              <a:t>mobilesport.ch sind neben den Monatsthemen viele weitere hilfreiche Dokumente wie z. B. Einführungslektionen und Videos zu finden. Einen Blick auf die Online-Plattform lohnt sich</a:t>
            </a:r>
            <a:r>
              <a:rPr lang="de-CH" dirty="0" smtClean="0"/>
              <a:t>!</a:t>
            </a:r>
          </a:p>
          <a:p>
            <a:endParaRPr lang="de-CH" dirty="0"/>
          </a:p>
          <a:p>
            <a:r>
              <a:rPr lang="de-CH" dirty="0"/>
              <a:t>((Durch Klicken auf den Titel des Monatsthemas gelangst du direkt auf die Seite.))</a:t>
            </a:r>
          </a:p>
          <a:p>
            <a:r>
              <a:rPr lang="de-CH" dirty="0"/>
              <a:t> 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7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Ausbildungsstruktur von J+S-Kindersport ist gleich aufgebaut wie die Ausbildungsstrukturen der Sportarten im J+S-Jugendsport. Alle Interessierten mit «gültiger» oder «weggefallener» J+S-Kindersportanerkennung können an Modulen der Weiterbildung 1 </a:t>
            </a:r>
            <a:r>
              <a:rPr lang="de-CH"/>
              <a:t>teilnehmen</a:t>
            </a:r>
            <a:r>
              <a:rPr lang="de-CH" smtClean="0"/>
              <a:t>.</a:t>
            </a:r>
          </a:p>
          <a:p>
            <a:endParaRPr lang="de-CH" dirty="0"/>
          </a:p>
          <a:p>
            <a:r>
              <a:rPr lang="de-CH" dirty="0"/>
              <a:t>Das viertägige Modul «Fach- und Methodenkompetenz 2» der Weiterbildungsstufe 2 findet zweimal jährlich in </a:t>
            </a:r>
            <a:r>
              <a:rPr lang="de-CH" dirty="0" err="1"/>
              <a:t>Magglingen</a:t>
            </a:r>
            <a:r>
              <a:rPr lang="de-CH" dirty="0"/>
              <a:t> statt. </a:t>
            </a:r>
            <a:r>
              <a:rPr lang="de-CH" dirty="0" smtClean="0"/>
              <a:t>Ein </a:t>
            </a:r>
            <a:r>
              <a:rPr lang="de-CH" dirty="0"/>
              <a:t>besonderes Highlight ist der Kindersporttag, an dem die Teilnehmenden kleine Sportlektionen leiten. </a:t>
            </a:r>
            <a:r>
              <a:rPr lang="de-CH" dirty="0" smtClean="0"/>
              <a:t>«</a:t>
            </a:r>
            <a:r>
              <a:rPr lang="de-CH" dirty="0"/>
              <a:t>Leuchtende Augen, rote Wangen und helle Begeisterung» ist dabei das Ziel für Klein und Gross. Um dieses Modul zu besuchen müssen vorgängig das Modul «Fach- und Methodenkompetenz 1» sowie mind. 3 Weiterbildungstage aus den Modulen «Sportart entdecken», «Fortbildung Hauptsportart» oder «Fortbildung Bewegungsgrundformen» aus der Weiterbildung 1 absolviert worden sein.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39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baspo_quer_ohn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3705" y="273796"/>
            <a:ext cx="4876610" cy="681514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1" y="4473575"/>
            <a:ext cx="9251950" cy="360363"/>
          </a:xfrm>
        </p:spPr>
        <p:txBody>
          <a:bodyPr/>
          <a:lstStyle>
            <a:lvl1pPr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020595"/>
            <a:ext cx="9251950" cy="216694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Name Referent einfügen</a:t>
            </a:r>
          </a:p>
        </p:txBody>
      </p:sp>
      <p:pic>
        <p:nvPicPr>
          <p:cNvPr id="5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95" y="5517232"/>
            <a:ext cx="741092" cy="75548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818" userDrawn="1">
          <p15:clr>
            <a:srgbClr val="FBAE40"/>
          </p15:clr>
        </p15:guide>
        <p15:guide id="3" pos="824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7" pos="66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08100" y="1341438"/>
            <a:ext cx="104392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419A1CFC-DBE6-9A47-9368-68F3E2FD5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2" pos="824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3929">
          <p15:clr>
            <a:srgbClr val="FBAE40"/>
          </p15:clr>
        </p15:guide>
        <p15:guide id="6" orient="horz" pos="436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6"/>
            <a:ext cx="3239999" cy="482441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A3CA1AF6-B4FB-F84D-8ABC-BACD0D1F2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8516767B-A034-6B43-9AAE-4B92C773A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3" pos="824" userDrawn="1">
          <p15:clr>
            <a:srgbClr val="FBAE40"/>
          </p15:clr>
        </p15:guide>
        <p15:guide id="4" pos="2865" userDrawn="1">
          <p15:clr>
            <a:srgbClr val="FBAE40"/>
          </p15:clr>
        </p15:guide>
        <p15:guide id="5" pos="3046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7" orient="horz" pos="3929" userDrawn="1">
          <p15:clr>
            <a:srgbClr val="FBAE40"/>
          </p15:clr>
        </p15:guide>
        <p15:guide id="8" orient="horz" pos="890" userDrawn="1">
          <p15:clr>
            <a:srgbClr val="FBAE40"/>
          </p15:clr>
        </p15:guide>
        <p15:guide id="9" orient="horz" pos="436" userDrawn="1">
          <p15:clr>
            <a:srgbClr val="FBAE40"/>
          </p15:clr>
        </p15:guide>
        <p15:guide id="10" orient="horz" pos="164" userDrawn="1">
          <p15:clr>
            <a:srgbClr val="FBAE40"/>
          </p15:clr>
        </p15:guide>
        <p15:guide id="11" orient="horz" pos="8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7"/>
            <a:ext cx="3240000" cy="464502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6112062"/>
            <a:ext cx="3240088" cy="12560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56FAB61E-B287-254A-B435-B6229105B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2865">
          <p15:clr>
            <a:srgbClr val="FBAE40"/>
          </p15:clr>
        </p15:guide>
        <p15:guide id="5" pos="3046">
          <p15:clr>
            <a:srgbClr val="FBAE40"/>
          </p15:clr>
        </p15:guide>
        <p15:guide id="6" pos="7401">
          <p15:clr>
            <a:srgbClr val="FBAE40"/>
          </p15:clr>
        </p15:guide>
        <p15:guide id="8" orient="horz" pos="890">
          <p15:clr>
            <a:srgbClr val="FBAE40"/>
          </p15:clr>
        </p15:guide>
        <p15:guide id="10" orient="horz" pos="164" userDrawn="1">
          <p15:clr>
            <a:srgbClr val="FBAE40"/>
          </p15:clr>
        </p15:guide>
        <p15:guide id="11" orient="horz" pos="845">
          <p15:clr>
            <a:srgbClr val="FBAE40"/>
          </p15:clr>
        </p15:guide>
        <p15:guide id="12" orient="horz" pos="3929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  <p15:guide id="14" orient="horz" pos="4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1069" y="1340769"/>
            <a:ext cx="507226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5448391" y="1030958"/>
            <a:ext cx="2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6672263" y="1340769"/>
            <a:ext cx="5081587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31DCA418-8E82-7E40-B099-867BD738F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4021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7" pos="824" userDrawn="1">
          <p15:clr>
            <a:srgbClr val="FBAE40"/>
          </p15:clr>
        </p15:guide>
        <p15:guide id="8" pos="7401" userDrawn="1">
          <p15:clr>
            <a:srgbClr val="FBAE40"/>
          </p15:clr>
        </p15:guide>
        <p15:guide id="9" pos="4203" userDrawn="1">
          <p15:clr>
            <a:srgbClr val="FBAE40"/>
          </p15:clr>
        </p15:guide>
        <p15:guide id="10" orient="horz" pos="845" userDrawn="1">
          <p15:clr>
            <a:srgbClr val="FBAE40"/>
          </p15:clr>
        </p15:guide>
        <p15:guide id="11" orient="horz" pos="1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8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A9F048A9-B132-AD4C-8D34-22FC07C36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3" pos="824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929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1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6450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129338"/>
            <a:ext cx="10440988" cy="144462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9044BB6C-9600-BE48-BC5D-9BB4E62D0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890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164" userDrawn="1">
          <p15:clr>
            <a:srgbClr val="FBAE40"/>
          </p15:clr>
        </p15:guide>
        <p15:guide id="9" orient="horz" pos="3816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de-DE" dirty="0"/>
              <a:t>Medium hinzufügen</a:t>
            </a:r>
          </a:p>
        </p:txBody>
      </p:sp>
    </p:spTree>
    <p:extLst>
      <p:ext uri="{BB962C8B-B14F-4D97-AF65-F5344CB8AC3E}">
        <p14:creationId xmlns:p14="http://schemas.microsoft.com/office/powerpoint/2010/main" val="338579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_Qu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Medium und Quellenverweis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4129" y="6629399"/>
            <a:ext cx="3240088" cy="14119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1069" y="1340769"/>
            <a:ext cx="1043801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793823" y="6427788"/>
            <a:ext cx="2976331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</a:pPr>
            <a:fld id="{24C3DF02-6998-4304-A9C5-7AD4448CDCCB}" type="slidenum">
              <a:rPr lang="de-CH" sz="900"/>
              <a:pPr algn="r" eaLnBrk="0" hangingPunct="0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/>
              <a:t> </a:t>
            </a:r>
          </a:p>
        </p:txBody>
      </p:sp>
      <p:pic>
        <p:nvPicPr>
          <p:cNvPr id="15366" name="Picture 6" descr="Logo_col_wappe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484" y="279025"/>
            <a:ext cx="372713" cy="4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316038" y="6384925"/>
            <a:ext cx="10446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sp>
        <p:nvSpPr>
          <p:cNvPr id="15370" name="Rectangle 10" descr="Mastertitelformat bearbeiten" title="Alternativtitel"/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einfügen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219592" y="6383338"/>
            <a:ext cx="52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Bundesamt für Sport BASPO</a:t>
            </a:r>
          </a:p>
          <a:p>
            <a:r>
              <a:rPr lang="de-DE" sz="900" dirty="0" err="1"/>
              <a:t>Jugend+Sport</a:t>
            </a:r>
            <a:endParaRPr 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0" r:id="rId3"/>
    <p:sldLayoutId id="2147483664" r:id="rId4"/>
    <p:sldLayoutId id="2147483662" r:id="rId5"/>
    <p:sldLayoutId id="2147483653" r:id="rId6"/>
    <p:sldLayoutId id="2147483665" r:id="rId7"/>
    <p:sldLayoutId id="2147483657" r:id="rId8"/>
    <p:sldLayoutId id="2147483666" r:id="rId9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20000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bilesport.ch/monatsthema-10-2018-swiss-ski-skills-fuer-kinder/" TargetMode="External"/><Relationship Id="rId13" Type="http://schemas.openxmlformats.org/officeDocument/2006/relationships/hyperlink" Target="https://www.mobilesport.ch/eishockey/monatsthema-022015-eishockey-lernen-die-macht-des-spiels/" TargetMode="External"/><Relationship Id="rId18" Type="http://schemas.openxmlformats.org/officeDocument/2006/relationships/hyperlink" Target="https://www.mobilesport.ch/fussball/fussball-js-kindersport-das-kind-steht-im-zentrum/" TargetMode="External"/><Relationship Id="rId26" Type="http://schemas.openxmlformats.org/officeDocument/2006/relationships/image" Target="../media/image34.png"/><Relationship Id="rId3" Type="http://schemas.openxmlformats.org/officeDocument/2006/relationships/hyperlink" Target="https://www.mobilesport.ch/turnen/partnerakrobatik-kunststucke-mit-lebendigen-geraten/" TargetMode="External"/><Relationship Id="rId21" Type="http://schemas.openxmlformats.org/officeDocument/2006/relationships/hyperlink" Target="https://www.mobilesport.ch/kindersport/monatsthema-022017-rituale-im-kindersport/" TargetMode="External"/><Relationship Id="rId7" Type="http://schemas.openxmlformats.org/officeDocument/2006/relationships/hyperlink" Target="https://www.mobilesport.ch/aktuell/062014-outdoorspiele-mit-kids-umgebungswechsel-sind-anregend/" TargetMode="External"/><Relationship Id="rId12" Type="http://schemas.openxmlformats.org/officeDocument/2006/relationships/hyperlink" Target="https://www.mobilesport.ch/aktuell/alltagsgegenstande-aussergewohnliche-sportgerate/" TargetMode="External"/><Relationship Id="rId17" Type="http://schemas.openxmlformats.org/officeDocument/2006/relationships/hyperlink" Target="https://www.mobilesport.ch/monatsthema-04-2019-orientierungslauf-sich-sicher-orientieren-fuer-kinder/" TargetMode="External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mobilesport.ch/aktuell/monatsthema-092015-schule-bewegt/" TargetMode="External"/><Relationship Id="rId20" Type="http://schemas.openxmlformats.org/officeDocument/2006/relationships/hyperlink" Target="https://www.mobilesport.ch/aktuell/mut-tut-gut-vom-umgang-mit-risik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bilesport.ch/kindersport/kids-auf-ski-und-snowboard-begeisterung-von-klein-auf/" TargetMode="External"/><Relationship Id="rId11" Type="http://schemas.openxmlformats.org/officeDocument/2006/relationships/hyperlink" Target="https://www.mobilesport.ch/monatsthema-11-2018-basketball-in-der-schule/" TargetMode="External"/><Relationship Id="rId24" Type="http://schemas.openxmlformats.org/officeDocument/2006/relationships/hyperlink" Target="https://www.mobilesport.ch/" TargetMode="External"/><Relationship Id="rId5" Type="http://schemas.openxmlformats.org/officeDocument/2006/relationships/hyperlink" Target="https://www.mobilesport.ch/monatsthema-09-2018-zirkus-in-der-schule/" TargetMode="External"/><Relationship Id="rId15" Type="http://schemas.openxmlformats.org/officeDocument/2006/relationships/hyperlink" Target="https://www.mobilesport.ch/aktuell/tummelformen-an-geraten-den-spass-neu-einhauchen/" TargetMode="External"/><Relationship Id="rId23" Type="http://schemas.openxmlformats.org/officeDocument/2006/relationships/hyperlink" Target="https://www.mobilesport.ch/rugby/monatsthema-082017-rugby-scool/" TargetMode="External"/><Relationship Id="rId28" Type="http://schemas.openxmlformats.org/officeDocument/2006/relationships/image" Target="../media/image36.png"/><Relationship Id="rId10" Type="http://schemas.openxmlformats.org/officeDocument/2006/relationships/hyperlink" Target="https://www.mobilesport.ch/kindersport/monatsthema-012015-spielen/" TargetMode="External"/><Relationship Id="rId19" Type="http://schemas.openxmlformats.org/officeDocument/2006/relationships/hyperlink" Target="https://www.mobilesport.ch/1-grundlagen-4-x-4-spielformen/monatsthema-092016-rueckschlagspiele-mit-kindern/" TargetMode="External"/><Relationship Id="rId4" Type="http://schemas.openxmlformats.org/officeDocument/2006/relationships/hyperlink" Target="https://www.mobilesport.ch/skifahren/off-snow-training-fur-kinder-trainingseinheiten-fur-kondition-und-koordination/" TargetMode="External"/><Relationship Id="rId9" Type="http://schemas.openxmlformats.org/officeDocument/2006/relationships/hyperlink" Target="https://www.mobilesport.ch/kindersport/kampfen-und-fallen-beitrag-zu-einer-gesunden-entwicklung/?lang=de" TargetMode="External"/><Relationship Id="rId14" Type="http://schemas.openxmlformats.org/officeDocument/2006/relationships/hyperlink" Target="https://www.mobilesport.ch/monatsthema-03-2019-beweg-dich-und-lerne/" TargetMode="External"/><Relationship Id="rId22" Type="http://schemas.openxmlformats.org/officeDocument/2006/relationships/hyperlink" Target="https://www.mobilesport.ch/unihockey/unihockey-spielend-entdecken/" TargetMode="External"/><Relationship Id="rId27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43F187-E4F3-684B-9B49-5C74EB950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J+S-News Kindersport 2020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575729-7086-FF4E-B979-A41FD4EBD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Magglingen</a:t>
            </a:r>
            <a:r>
              <a:rPr lang="de-DE" dirty="0" smtClean="0"/>
              <a:t>, September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22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FA6472E-45D0-9246-A349-BCFBD192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1287648"/>
            <a:ext cx="10440987" cy="730643"/>
          </a:xfrm>
        </p:spPr>
        <p:txBody>
          <a:bodyPr/>
          <a:lstStyle/>
          <a:p>
            <a:r>
              <a:rPr lang="de-CH" sz="2200" b="1" dirty="0"/>
              <a:t>Folgende Verbände erstellten in den letzten Jahren in Zusammenarbeit </a:t>
            </a:r>
            <a:r>
              <a:rPr lang="de-CH" sz="2200" b="1" dirty="0" smtClean="0"/>
              <a:t/>
            </a:r>
            <a:br>
              <a:rPr lang="de-CH" sz="2200" b="1" dirty="0" smtClean="0"/>
            </a:br>
            <a:r>
              <a:rPr lang="de-CH" sz="2200" b="1" dirty="0" smtClean="0"/>
              <a:t>mit </a:t>
            </a:r>
            <a:r>
              <a:rPr lang="de-CH" sz="2200" b="1" dirty="0"/>
              <a:t>J+S neue </a:t>
            </a:r>
            <a:r>
              <a:rPr lang="de-CH" sz="2200" b="1" dirty="0" smtClean="0"/>
              <a:t>Kindersportkonzepte</a:t>
            </a:r>
            <a:endParaRPr lang="de-CH" sz="2200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F86D0D-6B91-274B-887F-F77288F0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Zusammenarbeit J+S – Verband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72" y="4611677"/>
            <a:ext cx="608670" cy="6725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20" y="3838702"/>
            <a:ext cx="1080120" cy="5157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7" y="2139763"/>
            <a:ext cx="1890601" cy="4083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58" y="5592853"/>
            <a:ext cx="2402428" cy="5429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04" y="3085067"/>
            <a:ext cx="1952907" cy="8182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94" y="5558660"/>
            <a:ext cx="1733303" cy="57372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5" y="5665871"/>
            <a:ext cx="1296014" cy="4276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93" y="5570849"/>
            <a:ext cx="1534384" cy="5861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62" y="4195200"/>
            <a:ext cx="607773" cy="6345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21" y="5088495"/>
            <a:ext cx="1474671" cy="35982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48" y="4428938"/>
            <a:ext cx="1197098" cy="47225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89" y="2154961"/>
            <a:ext cx="1004797" cy="78424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73" y="4148758"/>
            <a:ext cx="1303719" cy="6140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0" y="4714485"/>
            <a:ext cx="1210395" cy="6124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50" y="5180422"/>
            <a:ext cx="670380" cy="99015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01" y="3437223"/>
            <a:ext cx="936104" cy="22372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41" y="2287585"/>
            <a:ext cx="1223929" cy="73802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69" y="2139762"/>
            <a:ext cx="1199505" cy="36944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54" y="2672873"/>
            <a:ext cx="1466236" cy="46626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15" y="5207148"/>
            <a:ext cx="1332147" cy="2224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4" y="2983608"/>
            <a:ext cx="1747753" cy="63268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7" y="2789365"/>
            <a:ext cx="1296014" cy="76594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42" y="4543559"/>
            <a:ext cx="954311" cy="95431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30" y="3283074"/>
            <a:ext cx="764704" cy="764704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06" y="3935898"/>
            <a:ext cx="1305892" cy="42572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98" y="2115692"/>
            <a:ext cx="1180929" cy="566255"/>
          </a:xfrm>
          <a:prstGeom prst="rect">
            <a:avLst/>
          </a:prstGeom>
        </p:spPr>
      </p:pic>
      <p:pic>
        <p:nvPicPr>
          <p:cNvPr id="33" name="Inhaltsplatzhalter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 bwMode="auto">
          <a:xfrm>
            <a:off x="6566089" y="3793906"/>
            <a:ext cx="808384" cy="5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78252" y="4428938"/>
            <a:ext cx="819904" cy="60806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16" y="3748865"/>
            <a:ext cx="1213962" cy="4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3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Neue Ideen für dein Training gefällig?</a:t>
            </a:r>
            <a:endParaRPr lang="de-CH" dirty="0"/>
          </a:p>
        </p:txBody>
      </p:sp>
      <p:sp>
        <p:nvSpPr>
          <p:cNvPr id="4" name="Inhaltsplatzhalter 4"/>
          <p:cNvSpPr txBox="1">
            <a:spLocks/>
          </p:cNvSpPr>
          <p:nvPr/>
        </p:nvSpPr>
        <p:spPr bwMode="auto">
          <a:xfrm>
            <a:off x="1308099" y="1297827"/>
            <a:ext cx="6897471" cy="474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sz="2200" b="1" kern="0" dirty="0" smtClean="0"/>
              <a:t>Kindersportspezifische Monatsthemen</a:t>
            </a:r>
          </a:p>
          <a:p>
            <a:endParaRPr lang="de-CH" kern="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59865"/>
              </p:ext>
            </p:extLst>
          </p:nvPr>
        </p:nvGraphicFramePr>
        <p:xfrm>
          <a:off x="1308101" y="1706905"/>
          <a:ext cx="10883899" cy="374187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67013">
                  <a:extLst>
                    <a:ext uri="{9D8B030D-6E8A-4147-A177-3AD203B41FA5}">
                      <a16:colId xmlns:a16="http://schemas.microsoft.com/office/drawing/2014/main" val="1626904011"/>
                    </a:ext>
                  </a:extLst>
                </a:gridCol>
                <a:gridCol w="2002972">
                  <a:extLst>
                    <a:ext uri="{9D8B030D-6E8A-4147-A177-3AD203B41FA5}">
                      <a16:colId xmlns:a16="http://schemas.microsoft.com/office/drawing/2014/main" val="2591817787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2071729012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40547292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54454785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2352875473"/>
                    </a:ext>
                  </a:extLst>
                </a:gridCol>
              </a:tblGrid>
              <a:tr h="386828"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03│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11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u="none" dirty="0" smtClean="0">
                          <a:solidFill>
                            <a:srgbClr val="0070C0"/>
                          </a:solidFill>
                          <a:hlinkClick r:id="rId3"/>
                        </a:rPr>
                        <a:t>Partnerakrobatik</a:t>
                      </a:r>
                      <a:endParaRPr lang="de-CH" sz="1500" b="1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04│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14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4"/>
                        </a:rPr>
                        <a:t>Off-Snow Training für Kinder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89B565"/>
                          </a:solidFill>
                        </a:rPr>
                        <a:t>09│</a:t>
                      </a:r>
                      <a:r>
                        <a:rPr lang="de-CH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400" b="1" dirty="0" smtClean="0"/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5"/>
                        </a:rPr>
                        <a:t>Zirkus in der Schule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1876916"/>
                  </a:ext>
                </a:extLst>
              </a:tr>
              <a:tr h="38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10│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u="none" dirty="0" smtClean="0">
                          <a:solidFill>
                            <a:srgbClr val="0070C0"/>
                          </a:solidFill>
                          <a:hlinkClick r:id="rId6"/>
                        </a:rPr>
                        <a:t>Kids auf Ski</a:t>
                      </a:r>
                      <a:r>
                        <a:rPr lang="de-CH" sz="1500" b="1" u="none" baseline="0" dirty="0" smtClean="0">
                          <a:solidFill>
                            <a:srgbClr val="0070C0"/>
                          </a:solidFill>
                          <a:hlinkClick r:id="rId6"/>
                        </a:rPr>
                        <a:t> und Snowboard</a:t>
                      </a:r>
                      <a:endParaRPr lang="de-CH" sz="1500" b="1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06│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err="1" smtClean="0">
                          <a:hlinkClick r:id="rId7"/>
                        </a:rPr>
                        <a:t>Outdoorspiele</a:t>
                      </a:r>
                      <a:r>
                        <a:rPr lang="de-CH" sz="1500" b="1" dirty="0" smtClean="0">
                          <a:hlinkClick r:id="rId7"/>
                        </a:rPr>
                        <a:t> mit Kids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89B565"/>
                          </a:solidFill>
                        </a:rPr>
                        <a:t>10│</a:t>
                      </a:r>
                      <a:r>
                        <a:rPr lang="de-CH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400" b="1" dirty="0" smtClean="0"/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8"/>
                        </a:rPr>
                        <a:t>Swiss-Ski Skills für Kinder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526120"/>
                  </a:ext>
                </a:extLst>
              </a:tr>
              <a:tr h="38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02│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u="none" dirty="0" smtClean="0">
                          <a:solidFill>
                            <a:srgbClr val="0070C0"/>
                          </a:solidFill>
                          <a:hlinkClick r:id="rId9"/>
                        </a:rPr>
                        <a:t>Kämpfen</a:t>
                      </a:r>
                      <a:r>
                        <a:rPr lang="de-CH" sz="1500" b="1" u="none" baseline="0" dirty="0" smtClean="0">
                          <a:solidFill>
                            <a:srgbClr val="0070C0"/>
                          </a:solidFill>
                          <a:hlinkClick r:id="rId9"/>
                        </a:rPr>
                        <a:t> und Fallen</a:t>
                      </a:r>
                      <a:endParaRPr lang="de-CH" sz="1500" b="1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01│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10"/>
                        </a:rPr>
                        <a:t>Spielen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89B565"/>
                          </a:solidFill>
                        </a:rPr>
                        <a:t>11│</a:t>
                      </a:r>
                      <a:r>
                        <a:rPr lang="de-CH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400" b="1" dirty="0" smtClean="0"/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11"/>
                        </a:rPr>
                        <a:t>Basketball in der Schule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438508"/>
                  </a:ext>
                </a:extLst>
              </a:tr>
              <a:tr h="38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07│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u="none" dirty="0" smtClean="0">
                          <a:solidFill>
                            <a:srgbClr val="0070C0"/>
                          </a:solidFill>
                          <a:hlinkClick r:id="rId12"/>
                        </a:rPr>
                        <a:t>Alltagsgegenstände</a:t>
                      </a:r>
                      <a:endParaRPr lang="de-CH" sz="1500" b="1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02│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13"/>
                        </a:rPr>
                        <a:t>Eishockey lernen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89B565"/>
                          </a:solidFill>
                        </a:rPr>
                        <a:t>03│</a:t>
                      </a:r>
                      <a:r>
                        <a:rPr lang="de-CH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400" b="1" dirty="0" smtClean="0"/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14"/>
                        </a:rPr>
                        <a:t>Beweg dich</a:t>
                      </a:r>
                      <a:r>
                        <a:rPr lang="de-CH" sz="1500" b="1" baseline="0" dirty="0" smtClean="0">
                          <a:hlinkClick r:id="rId14"/>
                        </a:rPr>
                        <a:t> und lerne!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4168298"/>
                  </a:ext>
                </a:extLst>
              </a:tr>
              <a:tr h="38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12│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u="none" dirty="0" smtClean="0">
                          <a:solidFill>
                            <a:srgbClr val="0070C0"/>
                          </a:solidFill>
                          <a:hlinkClick r:id="rId15"/>
                        </a:rPr>
                        <a:t>Tummelformen</a:t>
                      </a:r>
                      <a:r>
                        <a:rPr lang="de-CH" sz="1500" b="1" u="none" baseline="0" dirty="0" smtClean="0">
                          <a:solidFill>
                            <a:srgbClr val="0070C0"/>
                          </a:solidFill>
                          <a:hlinkClick r:id="rId15"/>
                        </a:rPr>
                        <a:t> an Geräten</a:t>
                      </a:r>
                      <a:endParaRPr lang="de-CH" sz="1500" b="1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09│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16"/>
                        </a:rPr>
                        <a:t>«schule bewegt»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89B565"/>
                          </a:solidFill>
                        </a:rPr>
                        <a:t>04│</a:t>
                      </a:r>
                      <a:r>
                        <a:rPr lang="de-CH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400" b="1" dirty="0" smtClean="0"/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17"/>
                        </a:rPr>
                        <a:t>Orientierungslauf</a:t>
                      </a:r>
                      <a:r>
                        <a:rPr lang="de-CH" sz="1500" b="1" baseline="0" dirty="0" smtClean="0">
                          <a:hlinkClick r:id="rId17"/>
                        </a:rPr>
                        <a:t> – Sich sicher orientieren für Kinder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947200"/>
                  </a:ext>
                </a:extLst>
              </a:tr>
              <a:tr h="38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06│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u="none" dirty="0" smtClean="0">
                          <a:solidFill>
                            <a:srgbClr val="0070C0"/>
                          </a:solidFill>
                          <a:hlinkClick r:id="rId18"/>
                        </a:rPr>
                        <a:t>Fussball</a:t>
                      </a:r>
                      <a:r>
                        <a:rPr lang="de-CH" sz="1500" b="1" u="none" baseline="0" dirty="0" smtClean="0">
                          <a:solidFill>
                            <a:srgbClr val="0070C0"/>
                          </a:solidFill>
                          <a:hlinkClick r:id="rId18"/>
                        </a:rPr>
                        <a:t> im J+S-Kindersport</a:t>
                      </a:r>
                      <a:endParaRPr lang="de-CH" sz="1500" b="1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09│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19"/>
                        </a:rPr>
                        <a:t>Rückschlagspiele mit Kindern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242816"/>
                  </a:ext>
                </a:extLst>
              </a:tr>
              <a:tr h="38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11│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u="none" dirty="0" smtClean="0">
                          <a:solidFill>
                            <a:srgbClr val="0070C0"/>
                          </a:solidFill>
                          <a:hlinkClick r:id="rId20"/>
                        </a:rPr>
                        <a:t>Mut tut gut</a:t>
                      </a:r>
                      <a:endParaRPr lang="de-CH" sz="1500" b="1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02│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21"/>
                        </a:rPr>
                        <a:t>Rituale im</a:t>
                      </a:r>
                      <a:r>
                        <a:rPr lang="de-CH" sz="1500" b="1" baseline="0" dirty="0" smtClean="0">
                          <a:hlinkClick r:id="rId21"/>
                        </a:rPr>
                        <a:t> Kindersport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1092622"/>
                  </a:ext>
                </a:extLst>
              </a:tr>
              <a:tr h="38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12│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u="none" dirty="0" smtClean="0">
                          <a:solidFill>
                            <a:srgbClr val="0070C0"/>
                          </a:solidFill>
                          <a:hlinkClick r:id="rId22"/>
                        </a:rPr>
                        <a:t>Unihockey spielend entdecken</a:t>
                      </a:r>
                      <a:endParaRPr lang="de-CH" sz="1500" b="1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1" dirty="0" smtClean="0">
                          <a:solidFill>
                            <a:srgbClr val="89B565"/>
                          </a:solidFill>
                        </a:rPr>
                        <a:t>08│</a:t>
                      </a:r>
                      <a:r>
                        <a:rPr lang="de-CH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de-CH" sz="1500" b="1" dirty="0" smtClean="0"/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500" b="1" dirty="0" smtClean="0">
                          <a:hlinkClick r:id="rId23"/>
                        </a:rPr>
                        <a:t>Rugby</a:t>
                      </a:r>
                      <a:r>
                        <a:rPr lang="de-CH" sz="1500" b="1" baseline="0" dirty="0" smtClean="0">
                          <a:hlinkClick r:id="rId23"/>
                        </a:rPr>
                        <a:t> </a:t>
                      </a:r>
                      <a:r>
                        <a:rPr lang="de-CH" sz="1500" b="1" baseline="0" dirty="0" err="1" smtClean="0">
                          <a:hlinkClick r:id="rId23"/>
                        </a:rPr>
                        <a:t>s’cool</a:t>
                      </a:r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15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711350"/>
                  </a:ext>
                </a:extLst>
              </a:tr>
            </a:tbl>
          </a:graphicData>
        </a:graphic>
      </p:graphicFrame>
      <p:pic>
        <p:nvPicPr>
          <p:cNvPr id="10" name="Grafik 9">
            <a:hlinkClick r:id="rId24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25" y="4749459"/>
            <a:ext cx="1948380" cy="294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56" y="5242259"/>
            <a:ext cx="2173944" cy="11094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8" y="5242259"/>
            <a:ext cx="2162229" cy="110940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25" y="5248598"/>
            <a:ext cx="1948800" cy="11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Weiterbildung im J+S-Kindersport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38332"/>
          <a:stretch/>
        </p:blipFill>
        <p:spPr>
          <a:xfrm>
            <a:off x="2433013" y="2488145"/>
            <a:ext cx="8189392" cy="378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" b="98577" l="1019" r="98896">
                        <a14:foregroundMark x1="9932" y1="7117" x2="9932" y2="7117"/>
                        <a14:foregroundMark x1="10102" y1="3203" x2="10102" y2="3203"/>
                        <a14:foregroundMark x1="11290" y1="34164" x2="11290" y2="34164"/>
                        <a14:foregroundMark x1="12988" y1="31673" x2="11885" y2="41993"/>
                        <a14:foregroundMark x1="6961" y1="67260" x2="6961" y2="67260"/>
                        <a14:foregroundMark x1="13837" y1="73310" x2="13328" y2="45018"/>
                        <a14:foregroundMark x1="13413" y1="82206" x2="13413" y2="82206"/>
                        <a14:foregroundMark x1="14516" y1="93238" x2="14516" y2="93238"/>
                        <a14:foregroundMark x1="6961" y1="93416" x2="6961" y2="93416"/>
                        <a14:foregroundMark x1="6537" y1="83630" x2="6961" y2="45552"/>
                        <a14:foregroundMark x1="13243" y1="90214" x2="14007" y2="69039"/>
                        <a14:foregroundMark x1="6876" y1="91281" x2="6961" y2="80961"/>
                        <a14:foregroundMark x1="9593" y1="5872" x2="9762" y2="30961"/>
                        <a14:foregroundMark x1="26146" y1="10498" x2="28098" y2="49466"/>
                        <a14:foregroundMark x1="29542" y1="32384" x2="29881" y2="40747"/>
                        <a14:foregroundMark x1="28693" y1="45196" x2="29032" y2="92527"/>
                        <a14:foregroundMark x1="24618" y1="46797" x2="23854" y2="91637"/>
                        <a14:foregroundMark x1="13328" y1="95196" x2="13328" y2="95196"/>
                        <a14:foregroundMark x1="5688" y1="95018" x2="5688" y2="95018"/>
                        <a14:foregroundMark x1="24873" y1="95196" x2="24873" y2="95196"/>
                        <a14:foregroundMark x1="30475" y1="95552" x2="30475" y2="95552"/>
                        <a14:foregroundMark x1="28947" y1="94662" x2="28947" y2="94662"/>
                        <a14:foregroundMark x1="28098" y1="95196" x2="28098" y2="95196"/>
                        <a14:foregroundMark x1="26146" y1="6584" x2="26146" y2="6584"/>
                        <a14:foregroundMark x1="23769" y1="10498" x2="22666" y2="22064"/>
                        <a14:foregroundMark x1="44992" y1="6584" x2="40323" y2="57295"/>
                        <a14:foregroundMark x1="45416" y1="32384" x2="46774" y2="62633"/>
                        <a14:foregroundMark x1="45246" y1="34164" x2="43888" y2="48221"/>
                        <a14:foregroundMark x1="40662" y1="62100" x2="40153" y2="93416"/>
                        <a14:foregroundMark x1="47368" y1="56050" x2="47623" y2="92705"/>
                        <a14:foregroundMark x1="47453" y1="95196" x2="47453" y2="95196"/>
                        <a14:foregroundMark x1="39134" y1="95196" x2="39134" y2="95196"/>
                        <a14:foregroundMark x1="65705" y1="46797" x2="69015" y2="54804"/>
                        <a14:foregroundMark x1="63922" y1="53025" x2="62733" y2="93238"/>
                        <a14:foregroundMark x1="62818" y1="95196" x2="62818" y2="95196"/>
                        <a14:foregroundMark x1="70289" y1="52491" x2="70119" y2="92527"/>
                        <a14:foregroundMark x1="71562" y1="95018" x2="71562" y2="95018"/>
                        <a14:foregroundMark x1="66553" y1="8007" x2="66553" y2="8007"/>
                        <a14:foregroundMark x1="69185" y1="11032" x2="69185" y2="11032"/>
                        <a14:foregroundMark x1="66638" y1="42705" x2="66638" y2="42705"/>
                        <a14:foregroundMark x1="80560" y1="14591" x2="80560" y2="14591"/>
                        <a14:foregroundMark x1="81239" y1="31851" x2="81239" y2="31851"/>
                        <a14:foregroundMark x1="79881" y1="47153" x2="79881" y2="47153"/>
                        <a14:foregroundMark x1="81919" y1="76690" x2="81919" y2="76690"/>
                        <a14:foregroundMark x1="92105" y1="74377" x2="92105" y2="74377"/>
                        <a14:foregroundMark x1="79881" y1="62989" x2="96010" y2="62989"/>
                        <a14:foregroundMark x1="97453" y1="62811" x2="97453" y2="62811"/>
                        <a14:foregroundMark x1="97368" y1="59075" x2="96944" y2="5338"/>
                        <a14:foregroundMark x1="96944" y1="62278" x2="75637" y2="62278"/>
                        <a14:foregroundMark x1="98048" y1="62278" x2="98048" y2="62278"/>
                        <a14:foregroundMark x1="97963" y1="64235" x2="97963" y2="64235"/>
                        <a14:foregroundMark x1="75297" y1="63523" x2="75297" y2="63523"/>
                        <a14:foregroundMark x1="75552" y1="60854" x2="75552" y2="60854"/>
                        <a14:foregroundMark x1="78438" y1="58363" x2="92784" y2="7829"/>
                        <a14:foregroundMark x1="78608" y1="9609" x2="94312" y2="55338"/>
                        <a14:foregroundMark x1="95331" y1="12811" x2="94567" y2="49466"/>
                        <a14:foregroundMark x1="94482" y1="10142" x2="77334" y2="6762"/>
                        <a14:foregroundMark x1="75806" y1="4804" x2="97114" y2="4804"/>
                        <a14:foregroundMark x1="75806" y1="4982" x2="75382" y2="60854"/>
                        <a14:foregroundMark x1="79966" y1="29181" x2="79966" y2="29181"/>
                        <a14:foregroundMark x1="77080" y1="45018" x2="82937" y2="30071"/>
                        <a14:foregroundMark x1="80306" y1="56584" x2="92699" y2="41281"/>
                        <a14:foregroundMark x1="82258" y1="69395" x2="80560" y2="94128"/>
                        <a14:backgroundMark x1="78098" y1="2313" x2="94992" y2="2669"/>
                        <a14:backgroundMark x1="74788" y1="32206" x2="74788" y2="32206"/>
                        <a14:backgroundMark x1="75042" y1="37011" x2="75042" y2="37011"/>
                        <a14:backgroundMark x1="61205" y1="39502" x2="61205" y2="39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611" y="1132072"/>
            <a:ext cx="2842445" cy="135607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716" y="4924886"/>
            <a:ext cx="3945359" cy="9863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7690" y="4901576"/>
            <a:ext cx="2581275" cy="100965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7787797" y="4985298"/>
            <a:ext cx="2448505" cy="865517"/>
            <a:chOff x="6732240" y="4973444"/>
            <a:chExt cx="2088232" cy="975836"/>
          </a:xfrm>
        </p:grpSpPr>
        <p:sp>
          <p:nvSpPr>
            <p:cNvPr id="7" name="Abgerundetes Rechteck 6"/>
            <p:cNvSpPr/>
            <p:nvPr/>
          </p:nvSpPr>
          <p:spPr>
            <a:xfrm>
              <a:off x="6732240" y="4973444"/>
              <a:ext cx="2023035" cy="975836"/>
            </a:xfrm>
            <a:prstGeom prst="roundRect">
              <a:avLst/>
            </a:prstGeom>
            <a:solidFill>
              <a:srgbClr val="ED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732240" y="5005741"/>
              <a:ext cx="208823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 smtClean="0">
                  <a:solidFill>
                    <a:schemeClr val="bg1"/>
                  </a:solidFill>
                  <a:latin typeface="Frutiger LT Pro 55 Roman" panose="020B0602020204020204" pitchFamily="34" charset="0"/>
                </a:rPr>
                <a:t>Sportartübergreifende Module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900" b="1" dirty="0" smtClean="0">
                  <a:solidFill>
                    <a:schemeClr val="bg1"/>
                  </a:solidFill>
                  <a:latin typeface="Frutiger LT Pro 55 Roman" panose="020B0602020204020204" pitchFamily="34" charset="0"/>
                </a:rPr>
                <a:t>Sport und Handicap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900" b="1" dirty="0" smtClean="0">
                  <a:solidFill>
                    <a:schemeClr val="bg1"/>
                  </a:solidFill>
                  <a:latin typeface="Frutiger LT Pro 55 Roman" panose="020B0602020204020204" pitchFamily="34" charset="0"/>
                </a:rPr>
                <a:t>Kulturelle Vielfalt im Sport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900" b="1" dirty="0" smtClean="0">
                  <a:solidFill>
                    <a:schemeClr val="bg1"/>
                  </a:solidFill>
                  <a:latin typeface="Frutiger LT Pro 55 Roman" panose="020B0602020204020204" pitchFamily="34" charset="0"/>
                </a:rPr>
                <a:t>Engagiert gegen Gewalt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900" b="1" dirty="0" smtClean="0">
                  <a:solidFill>
                    <a:schemeClr val="bg1"/>
                  </a:solidFill>
                  <a:latin typeface="Frutiger LT Pro 55 Roman" panose="020B0602020204020204" pitchFamily="34" charset="0"/>
                </a:rPr>
                <a:t>Engagiert gegen sexuelle Übergriffe</a:t>
              </a:r>
              <a:endParaRPr lang="de-CH" sz="900" b="1" dirty="0">
                <a:solidFill>
                  <a:schemeClr val="bg1"/>
                </a:solidFill>
                <a:latin typeface="Frutiger LT Pro 55 Roman" panose="020B0602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5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PO_Basis_d_16:9">
  <a:themeElements>
    <a:clrScheme name="Masterfolien fr VBS mit Beispiel_April-06 BASP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folien fr VBS mit Beispiel_April-06 BAS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folien fr VBS mit Beispiel_April-06 BAS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PO_J+S_16_9_d_Vorlage_d" id="{6CE1BEFE-96A0-574C-8FF8-76B8A2FC7ABD}" vid="{B831FF1E-F790-7B43-B056-B24B90428BDD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BASPO_J+S_16_9_d_Vorlage_d</Template>
  <TotalTime>0</TotalTime>
  <Words>499</Words>
  <Application>Microsoft Office PowerPoint</Application>
  <PresentationFormat>Breitbild</PresentationFormat>
  <Paragraphs>70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Frutiger LT Pro 55 Roman</vt:lpstr>
      <vt:lpstr>Symbol</vt:lpstr>
      <vt:lpstr>BASPO_Basis_d_16:9</vt:lpstr>
      <vt:lpstr>PowerPoint-Präsentation</vt:lpstr>
      <vt:lpstr>Zusammenarbeit J+S – Verband</vt:lpstr>
      <vt:lpstr>Neue Ideen für dein Training gefällig?</vt:lpstr>
      <vt:lpstr>Weiterbildung im J+S-Kindersport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J+S-News Kindersport 2020</dc:title>
  <dc:subject>J+S-News Kindersport 2020</dc:subject>
  <dc:creator>J+S</dc:creator>
  <cp:keywords>J+S, Jugend+Sport, J+S-News 2020, J+S-News Kindersport 2020</cp:keywords>
  <cp:lastModifiedBy>Mauerhofer Susanne BASPO</cp:lastModifiedBy>
  <cp:revision>33</cp:revision>
  <cp:lastPrinted>2019-06-03T13:59:50Z</cp:lastPrinted>
  <dcterms:created xsi:type="dcterms:W3CDTF">2018-09-10T10:14:44Z</dcterms:created>
  <dcterms:modified xsi:type="dcterms:W3CDTF">2019-09-06T13:48:46Z</dcterms:modified>
</cp:coreProperties>
</file>