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9"/>
  </p:notesMasterIdLst>
  <p:handoutMasterIdLst>
    <p:handoutMasterId r:id="rId40"/>
  </p:handoutMasterIdLst>
  <p:sldIdLst>
    <p:sldId id="256" r:id="rId2"/>
    <p:sldId id="357" r:id="rId3"/>
    <p:sldId id="525" r:id="rId4"/>
    <p:sldId id="259" r:id="rId5"/>
    <p:sldId id="358" r:id="rId6"/>
    <p:sldId id="344" r:id="rId7"/>
    <p:sldId id="693" r:id="rId8"/>
    <p:sldId id="433" r:id="rId9"/>
    <p:sldId id="614" r:id="rId10"/>
    <p:sldId id="432" r:id="rId11"/>
    <p:sldId id="694" r:id="rId12"/>
    <p:sldId id="696" r:id="rId13"/>
    <p:sldId id="697" r:id="rId14"/>
    <p:sldId id="698" r:id="rId15"/>
    <p:sldId id="699" r:id="rId16"/>
    <p:sldId id="700" r:id="rId17"/>
    <p:sldId id="676" r:id="rId18"/>
    <p:sldId id="713" r:id="rId19"/>
    <p:sldId id="702" r:id="rId20"/>
    <p:sldId id="701" r:id="rId21"/>
    <p:sldId id="704" r:id="rId22"/>
    <p:sldId id="705" r:id="rId23"/>
    <p:sldId id="714" r:id="rId24"/>
    <p:sldId id="715" r:id="rId25"/>
    <p:sldId id="707" r:id="rId26"/>
    <p:sldId id="708" r:id="rId27"/>
    <p:sldId id="716" r:id="rId28"/>
    <p:sldId id="717" r:id="rId29"/>
    <p:sldId id="709" r:id="rId30"/>
    <p:sldId id="680" r:id="rId31"/>
    <p:sldId id="710" r:id="rId32"/>
    <p:sldId id="711" r:id="rId33"/>
    <p:sldId id="665" r:id="rId34"/>
    <p:sldId id="657" r:id="rId35"/>
    <p:sldId id="659" r:id="rId36"/>
    <p:sldId id="660" r:id="rId37"/>
    <p:sldId id="354" r:id="rId38"/>
  </p:sldIdLst>
  <p:sldSz cx="9906000" cy="6858000" type="A4"/>
  <p:notesSz cx="9588500" cy="7302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72F37"/>
    <a:srgbClr val="FFAA00"/>
    <a:srgbClr val="00B0EE"/>
    <a:srgbClr val="6896A8"/>
    <a:srgbClr val="FFFFFE"/>
    <a:srgbClr val="B4A697"/>
    <a:srgbClr val="FFFFFF"/>
    <a:srgbClr val="FE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2" autoAdjust="0"/>
    <p:restoredTop sz="94629" autoAdjust="0"/>
  </p:normalViewPr>
  <p:slideViewPr>
    <p:cSldViewPr snapToGrid="0">
      <p:cViewPr>
        <p:scale>
          <a:sx n="100" d="100"/>
          <a:sy n="100" d="100"/>
        </p:scale>
        <p:origin x="-192" y="3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1482" y="-90"/>
      </p:cViewPr>
      <p:guideLst>
        <p:guide orient="horz" pos="2300"/>
        <p:guide pos="3020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3067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5" tIns="45038" rIns="90075" bIns="45038" numCol="1" anchor="t" anchorCtr="0" compatLnSpc="1">
            <a:prstTxWarp prst="textNoShape">
              <a:avLst/>
            </a:prstTxWarp>
          </a:bodyPr>
          <a:lstStyle>
            <a:lvl1pPr defTabSz="901700">
              <a:defRPr kumimoji="1" sz="1200"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57825" y="0"/>
            <a:ext cx="413067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5" tIns="45038" rIns="90075" bIns="45038" numCol="1" anchor="t" anchorCtr="0" compatLnSpc="1">
            <a:prstTxWarp prst="textNoShape">
              <a:avLst/>
            </a:prstTxWarp>
          </a:bodyPr>
          <a:lstStyle>
            <a:lvl1pPr algn="r" defTabSz="901700">
              <a:defRPr kumimoji="1" sz="1200"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1188"/>
            <a:ext cx="413067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5" tIns="45038" rIns="90075" bIns="45038" numCol="1" anchor="b" anchorCtr="0" compatLnSpc="1">
            <a:prstTxWarp prst="textNoShape">
              <a:avLst/>
            </a:prstTxWarp>
          </a:bodyPr>
          <a:lstStyle>
            <a:lvl1pPr defTabSz="901700">
              <a:defRPr kumimoji="1" sz="1200"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57825" y="6961188"/>
            <a:ext cx="413067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5" tIns="45038" rIns="90075" bIns="45038" numCol="1" anchor="b" anchorCtr="0" compatLnSpc="1">
            <a:prstTxWarp prst="textNoShape">
              <a:avLst/>
            </a:prstTxWarp>
          </a:bodyPr>
          <a:lstStyle>
            <a:lvl1pPr algn="r" defTabSz="901700">
              <a:defRPr kumimoji="1" sz="1200"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E7F23D7-1C42-40CF-8342-BFCCD1EDDF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44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5" tIns="45038" rIns="90075" bIns="45038" numCol="1" anchor="t" anchorCtr="0" compatLnSpc="1">
            <a:prstTxWarp prst="textNoShape">
              <a:avLst/>
            </a:prstTxWarp>
          </a:bodyPr>
          <a:lstStyle>
            <a:lvl1pPr defTabSz="901700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4013" y="0"/>
            <a:ext cx="4154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5" tIns="45038" rIns="90075" bIns="45038" numCol="1" anchor="t" anchorCtr="0" compatLnSpc="1">
            <a:prstTxWarp prst="textNoShape">
              <a:avLst/>
            </a:prstTxWarp>
          </a:bodyPr>
          <a:lstStyle>
            <a:lvl1pPr algn="r" defTabSz="901700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17813" y="547688"/>
            <a:ext cx="3952875" cy="2736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7938" y="3468688"/>
            <a:ext cx="70326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5" tIns="45038" rIns="90075" bIns="45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noProof="0" smtClean="0"/>
              <a:t>Click to edit Master text styles</a:t>
            </a:r>
          </a:p>
          <a:p>
            <a:pPr lvl="1"/>
            <a:r>
              <a:rPr lang="en-US" altLang="de-DE" noProof="0" smtClean="0"/>
              <a:t>Second level</a:t>
            </a:r>
          </a:p>
          <a:p>
            <a:pPr lvl="2"/>
            <a:r>
              <a:rPr lang="en-US" altLang="de-DE" noProof="0" smtClean="0"/>
              <a:t>Third level</a:t>
            </a:r>
          </a:p>
          <a:p>
            <a:pPr lvl="3"/>
            <a:r>
              <a:rPr lang="en-US" altLang="de-DE" noProof="0" smtClean="0"/>
              <a:t>Fourth level</a:t>
            </a:r>
          </a:p>
          <a:p>
            <a:pPr lvl="4"/>
            <a:r>
              <a:rPr lang="en-US" altLang="de-DE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37375"/>
            <a:ext cx="41544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5" tIns="45038" rIns="90075" bIns="45038" numCol="1" anchor="b" anchorCtr="0" compatLnSpc="1">
            <a:prstTxWarp prst="textNoShape">
              <a:avLst/>
            </a:prstTxWarp>
          </a:bodyPr>
          <a:lstStyle>
            <a:lvl1pPr defTabSz="901700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4013" y="6937375"/>
            <a:ext cx="4154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5" tIns="45038" rIns="90075" bIns="45038" numCol="1" anchor="b" anchorCtr="0" compatLnSpc="1">
            <a:prstTxWarp prst="textNoShape">
              <a:avLst/>
            </a:prstTxWarp>
          </a:bodyPr>
          <a:lstStyle>
            <a:lvl1pPr algn="r" defTabSz="901700">
              <a:defRPr sz="1200"/>
            </a:lvl1pPr>
          </a:lstStyle>
          <a:p>
            <a:pPr>
              <a:defRPr/>
            </a:pPr>
            <a:fld id="{6C3A7F00-2D80-4664-83F7-D036734C5D68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0"/>
          <p:cNvSpPr>
            <a:spLocks noChangeShapeType="1"/>
          </p:cNvSpPr>
          <p:nvPr/>
        </p:nvSpPr>
        <p:spPr bwMode="auto">
          <a:xfrm>
            <a:off x="9269413" y="6734175"/>
            <a:ext cx="0" cy="123825"/>
          </a:xfrm>
          <a:prstGeom prst="line">
            <a:avLst/>
          </a:prstGeom>
          <a:noFill/>
          <a:ln w="9525">
            <a:solidFill>
              <a:srgbClr val="172F37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Line 22"/>
          <p:cNvSpPr>
            <a:spLocks noChangeShapeType="1"/>
          </p:cNvSpPr>
          <p:nvPr/>
        </p:nvSpPr>
        <p:spPr bwMode="auto">
          <a:xfrm>
            <a:off x="0" y="762000"/>
            <a:ext cx="9906000" cy="0"/>
          </a:xfrm>
          <a:prstGeom prst="line">
            <a:avLst/>
          </a:prstGeom>
          <a:noFill/>
          <a:ln w="9525">
            <a:solidFill>
              <a:srgbClr val="172F37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zh-CN" altLang="en-US"/>
          </a:p>
        </p:txBody>
      </p:sp>
      <p:pic>
        <p:nvPicPr>
          <p:cNvPr id="5" name="Picture 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4913" y="255588"/>
            <a:ext cx="2000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39"/>
          <p:cNvSpPr>
            <a:spLocks noChangeShapeType="1"/>
          </p:cNvSpPr>
          <p:nvPr userDrawn="1"/>
        </p:nvSpPr>
        <p:spPr bwMode="auto">
          <a:xfrm>
            <a:off x="9269413" y="6734175"/>
            <a:ext cx="0" cy="123825"/>
          </a:xfrm>
          <a:prstGeom prst="line">
            <a:avLst/>
          </a:prstGeom>
          <a:noFill/>
          <a:ln w="9525">
            <a:solidFill>
              <a:srgbClr val="172F37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zh-CN" altLang="en-US"/>
          </a:p>
        </p:txBody>
      </p:sp>
      <p:pic>
        <p:nvPicPr>
          <p:cNvPr id="7" name="Picture 4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4913" y="255588"/>
            <a:ext cx="2000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8005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749300" y="1931988"/>
            <a:ext cx="7739063" cy="596900"/>
          </a:xfrm>
        </p:spPr>
        <p:txBody>
          <a:bodyPr>
            <a:spAutoFit/>
          </a:bodyPr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de-DE" altLang="de-DE"/>
              <a:t>A.	Klicken Sie, um das Format des Titel-Masters zu 	bearbeiten.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fld id="{5044F85A-142B-4906-A017-C301E179FA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5688013" y="6692900"/>
            <a:ext cx="3465512" cy="139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/>
              <a:t>版权所有 </a:t>
            </a:r>
            <a:r>
              <a:rPr lang="de-DE" altLang="de-DE" dirty="0" smtClean="0"/>
              <a:t>©1999-2014 </a:t>
            </a:r>
            <a:r>
              <a:rPr lang="de-DE" altLang="de-DE" dirty="0"/>
              <a:t>普实软件有限公司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821CB-E89F-409F-BFBE-2A896A6C0A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/>
              <a:t>版权所有 </a:t>
            </a:r>
            <a:r>
              <a:rPr lang="de-DE" altLang="de-DE" dirty="0" smtClean="0"/>
              <a:t>©1999-2014 </a:t>
            </a:r>
            <a:r>
              <a:rPr lang="de-DE" altLang="de-DE" dirty="0"/>
              <a:t>普实软件有限公司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54863" y="1008063"/>
            <a:ext cx="2139950" cy="37687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35013" y="1008063"/>
            <a:ext cx="6267450" cy="37687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7F05A-C88C-4220-9D8C-B9B2920E79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/>
              <a:t>版权所有 </a:t>
            </a:r>
            <a:r>
              <a:rPr lang="de-DE" altLang="de-DE" dirty="0" smtClean="0"/>
              <a:t>©1999-2014 </a:t>
            </a:r>
            <a:r>
              <a:rPr lang="de-DE" altLang="de-DE" dirty="0"/>
              <a:t>普实软件有限公司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1A5D4-04EF-49C9-ABCB-7AE0C0C51A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/>
              <a:t>版权所有 </a:t>
            </a:r>
            <a:r>
              <a:rPr lang="de-DE" altLang="de-DE" dirty="0" smtClean="0"/>
              <a:t>©1999-2014 </a:t>
            </a:r>
            <a:r>
              <a:rPr lang="de-DE" altLang="de-DE" dirty="0"/>
              <a:t>普实软件有限公司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A3A3B-BAA9-42D9-9BBD-DC7A939B55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/>
              <a:t>版权所有 </a:t>
            </a:r>
            <a:r>
              <a:rPr lang="de-DE" altLang="de-DE" dirty="0" smtClean="0"/>
              <a:t>©1999-2014 </a:t>
            </a:r>
            <a:r>
              <a:rPr lang="de-DE" altLang="de-DE" dirty="0"/>
              <a:t>普实软件有限公司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35013" y="1930400"/>
            <a:ext cx="4195762" cy="2846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83175" y="1930400"/>
            <a:ext cx="4195763" cy="2846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A0089-0783-48B0-8BC5-4966D5AB9B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/>
              <a:t>版权所有 </a:t>
            </a:r>
            <a:r>
              <a:rPr lang="de-DE" altLang="de-DE" dirty="0" smtClean="0"/>
              <a:t>©1999-2014 </a:t>
            </a:r>
            <a:r>
              <a:rPr lang="de-DE" altLang="de-DE" dirty="0"/>
              <a:t>普实软件有限公司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E5007-6EB4-4AB7-B5BA-EA31B8DB82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/>
              <a:t>版权所有 </a:t>
            </a:r>
            <a:r>
              <a:rPr lang="de-DE" altLang="de-DE" dirty="0" smtClean="0"/>
              <a:t>©1999-2014 </a:t>
            </a:r>
            <a:r>
              <a:rPr lang="de-DE" altLang="de-DE" dirty="0"/>
              <a:t>普实软件有限公司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CBF42-CCE5-43D8-833B-735CBE0721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/>
              <a:t>版权所有 </a:t>
            </a:r>
            <a:r>
              <a:rPr lang="de-DE" altLang="de-DE" dirty="0" smtClean="0"/>
              <a:t>©1999-2014 </a:t>
            </a:r>
            <a:r>
              <a:rPr lang="de-DE" altLang="de-DE" dirty="0"/>
              <a:t>普实软件有限公司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8CD2E-6DDF-4725-9FE7-1D1D744483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/>
              <a:t>版权所有 </a:t>
            </a:r>
            <a:r>
              <a:rPr lang="de-DE" altLang="de-DE" dirty="0" smtClean="0"/>
              <a:t>©1999-2014 </a:t>
            </a:r>
            <a:r>
              <a:rPr lang="de-DE" altLang="de-DE" dirty="0"/>
              <a:t>普实软件有限公司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F4A1B-0862-4355-A408-08991FD6F0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/>
              <a:t>版权所有 </a:t>
            </a:r>
            <a:r>
              <a:rPr lang="de-DE" altLang="de-DE" dirty="0" smtClean="0"/>
              <a:t>©1999-2014 </a:t>
            </a:r>
            <a:r>
              <a:rPr lang="de-DE" altLang="de-DE" dirty="0"/>
              <a:t>普实软件有限公司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9EA91-EAB1-4BF4-B6C2-A18D754A32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/>
              <a:t>版权所有 </a:t>
            </a:r>
            <a:r>
              <a:rPr lang="de-DE" altLang="de-DE" dirty="0" smtClean="0"/>
              <a:t>©1999-2014 </a:t>
            </a:r>
            <a:r>
              <a:rPr lang="de-DE" altLang="de-DE" dirty="0"/>
              <a:t>普实软件有限公司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6888" y="6705600"/>
            <a:ext cx="153987" cy="12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kumimoji="1" sz="900"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C107238-0C71-41C3-A21A-AF633CAA08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88013" y="6694488"/>
            <a:ext cx="3465512" cy="1397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100"/>
              </a:lnSpc>
              <a:spcBef>
                <a:spcPts val="100"/>
              </a:spcBef>
              <a:defRPr sz="900" b="1">
                <a:ea typeface="微软雅黑" pitchFamily="34" charset="-122"/>
              </a:defRPr>
            </a:lvl1pPr>
          </a:lstStyle>
          <a:p>
            <a:pPr>
              <a:defRPr/>
            </a:pPr>
            <a:r>
              <a:rPr lang="de-DE" altLang="de-DE" dirty="0"/>
              <a:t>版权所有 </a:t>
            </a:r>
            <a:r>
              <a:rPr lang="de-DE" altLang="de-DE" dirty="0" smtClean="0"/>
              <a:t>©1999-2014 </a:t>
            </a:r>
            <a:r>
              <a:rPr lang="de-DE" altLang="de-DE" dirty="0"/>
              <a:t>普实软件有限公司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35013" y="1008063"/>
            <a:ext cx="85598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Format des Titel-Masters zu bearbeiten.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5013" y="1930400"/>
            <a:ext cx="8543925" cy="28463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de-DE" smtClean="0"/>
              <a:t>Klicken Sie, um die Textformatierung des Masters zu bearbeiten.</a:t>
            </a:r>
          </a:p>
          <a:p>
            <a:pPr lvl="1"/>
            <a:r>
              <a:rPr lang="de-DE" altLang="de-DE" smtClean="0"/>
              <a:t>Ebene 1</a:t>
            </a:r>
          </a:p>
          <a:p>
            <a:pPr lvl="2"/>
            <a:r>
              <a:rPr lang="de-DE" altLang="de-DE" smtClean="0"/>
              <a:t>Ebene 2</a:t>
            </a:r>
          </a:p>
          <a:p>
            <a:pPr lvl="3"/>
            <a:r>
              <a:rPr lang="de-DE" altLang="de-DE" smtClean="0"/>
              <a:t>Ebene 3</a:t>
            </a:r>
          </a:p>
          <a:p>
            <a:pPr lvl="3"/>
            <a:r>
              <a:rPr lang="de-DE" altLang="de-DE" smtClean="0"/>
              <a:t>Ebene 3</a:t>
            </a:r>
          </a:p>
          <a:p>
            <a:pPr lvl="3"/>
            <a:r>
              <a:rPr lang="de-DE" altLang="de-DE" smtClean="0"/>
              <a:t>Ebene 3</a:t>
            </a:r>
          </a:p>
          <a:p>
            <a:pPr lvl="1"/>
            <a:r>
              <a:rPr lang="de-DE" altLang="de-DE" smtClean="0"/>
              <a:t>Ebene 1</a:t>
            </a:r>
          </a:p>
          <a:p>
            <a:pPr lvl="2"/>
            <a:r>
              <a:rPr lang="de-DE" altLang="de-DE" smtClean="0"/>
              <a:t>Ebene 2</a:t>
            </a:r>
          </a:p>
          <a:p>
            <a:pPr lvl="2"/>
            <a:r>
              <a:rPr lang="de-DE" altLang="de-DE" smtClean="0"/>
              <a:t>Ebene 2</a:t>
            </a:r>
          </a:p>
          <a:p>
            <a:pPr lvl="1"/>
            <a:r>
              <a:rPr lang="de-DE" altLang="de-DE" smtClean="0"/>
              <a:t>Ebene 1</a:t>
            </a:r>
          </a:p>
          <a:p>
            <a:pPr lvl="3"/>
            <a:endParaRPr lang="de-DE" altLang="de-DE" smtClean="0"/>
          </a:p>
        </p:txBody>
      </p:sp>
      <p:sp>
        <p:nvSpPr>
          <p:cNvPr id="296967" name="Line 7"/>
          <p:cNvSpPr>
            <a:spLocks noChangeShapeType="1"/>
          </p:cNvSpPr>
          <p:nvPr/>
        </p:nvSpPr>
        <p:spPr bwMode="auto">
          <a:xfrm>
            <a:off x="9293225" y="-6350"/>
            <a:ext cx="0" cy="7073900"/>
          </a:xfrm>
          <a:prstGeom prst="line">
            <a:avLst/>
          </a:prstGeom>
          <a:noFill/>
          <a:ln w="19050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96968" name="Line 8"/>
          <p:cNvSpPr>
            <a:spLocks noChangeShapeType="1"/>
          </p:cNvSpPr>
          <p:nvPr/>
        </p:nvSpPr>
        <p:spPr bwMode="auto">
          <a:xfrm>
            <a:off x="0" y="762000"/>
            <a:ext cx="9906000" cy="0"/>
          </a:xfrm>
          <a:prstGeom prst="line">
            <a:avLst/>
          </a:prstGeom>
          <a:noFill/>
          <a:ln w="9525">
            <a:solidFill>
              <a:srgbClr val="172F37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96969" name="Line 9"/>
          <p:cNvSpPr>
            <a:spLocks noChangeShapeType="1"/>
          </p:cNvSpPr>
          <p:nvPr/>
        </p:nvSpPr>
        <p:spPr bwMode="auto">
          <a:xfrm>
            <a:off x="9269413" y="6723063"/>
            <a:ext cx="0" cy="123825"/>
          </a:xfrm>
          <a:prstGeom prst="line">
            <a:avLst/>
          </a:prstGeom>
          <a:noFill/>
          <a:ln w="9525">
            <a:solidFill>
              <a:srgbClr val="172F37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zh-CN" altLang="en-US"/>
          </a:p>
        </p:txBody>
      </p:sp>
      <p:pic>
        <p:nvPicPr>
          <p:cNvPr id="1033" name="Picture 2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54913" y="255588"/>
            <a:ext cx="2000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6" name="Line 26"/>
          <p:cNvSpPr>
            <a:spLocks noChangeShapeType="1"/>
          </p:cNvSpPr>
          <p:nvPr userDrawn="1"/>
        </p:nvSpPr>
        <p:spPr bwMode="auto">
          <a:xfrm>
            <a:off x="9269413" y="6723063"/>
            <a:ext cx="0" cy="123825"/>
          </a:xfrm>
          <a:prstGeom prst="line">
            <a:avLst/>
          </a:prstGeom>
          <a:noFill/>
          <a:ln w="9525">
            <a:solidFill>
              <a:srgbClr val="172F37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zh-CN" altLang="en-US"/>
          </a:p>
        </p:txBody>
      </p:sp>
      <p:sp>
        <p:nvSpPr>
          <p:cNvPr id="297004" name="Rectangle 44"/>
          <p:cNvSpPr>
            <a:spLocks noChangeArrowheads="1"/>
          </p:cNvSpPr>
          <p:nvPr/>
        </p:nvSpPr>
        <p:spPr bwMode="auto">
          <a:xfrm>
            <a:off x="747713" y="266700"/>
            <a:ext cx="6719887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3000"/>
              </a:lnSpc>
              <a:defRPr/>
            </a:pPr>
            <a:endParaRPr kumimoji="1" lang="zh-CN" altLang="de-DE" sz="2100" b="1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0" r:id="rId1"/>
    <p:sldLayoutId id="2147484590" r:id="rId2"/>
    <p:sldLayoutId id="2147484591" r:id="rId3"/>
    <p:sldLayoutId id="2147484592" r:id="rId4"/>
    <p:sldLayoutId id="2147484593" r:id="rId5"/>
    <p:sldLayoutId id="2147484594" r:id="rId6"/>
    <p:sldLayoutId id="2147484595" r:id="rId7"/>
    <p:sldLayoutId id="2147484596" r:id="rId8"/>
    <p:sldLayoutId id="2147484597" r:id="rId9"/>
    <p:sldLayoutId id="2147484598" r:id="rId10"/>
    <p:sldLayoutId id="2147484599" r:id="rId11"/>
  </p:sldLayoutIdLst>
  <p:hf hdr="0" dt="0"/>
  <p:txStyles>
    <p:titleStyle>
      <a:lvl1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kumimoji="1" sz="21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kumimoji="1" sz="2100" b="1">
          <a:solidFill>
            <a:srgbClr val="000000"/>
          </a:solidFill>
          <a:latin typeface="Arial" charset="0"/>
          <a:ea typeface="宋体" pitchFamily="2" charset="-122"/>
        </a:defRPr>
      </a:lvl2pPr>
      <a:lvl3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kumimoji="1" sz="2100" b="1">
          <a:solidFill>
            <a:srgbClr val="000000"/>
          </a:solidFill>
          <a:latin typeface="Arial" charset="0"/>
          <a:ea typeface="宋体" pitchFamily="2" charset="-122"/>
        </a:defRPr>
      </a:lvl3pPr>
      <a:lvl4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kumimoji="1" sz="2100" b="1">
          <a:solidFill>
            <a:srgbClr val="000000"/>
          </a:solidFill>
          <a:latin typeface="Arial" charset="0"/>
          <a:ea typeface="宋体" pitchFamily="2" charset="-122"/>
        </a:defRPr>
      </a:lvl4pPr>
      <a:lvl5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kumimoji="1" sz="2100" b="1">
          <a:solidFill>
            <a:srgbClr val="000000"/>
          </a:solidFill>
          <a:latin typeface="Arial" charset="0"/>
          <a:ea typeface="宋体" pitchFamily="2" charset="-122"/>
        </a:defRPr>
      </a:lvl5pPr>
      <a:lvl6pPr marL="457200"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kumimoji="1" sz="2100" b="1">
          <a:solidFill>
            <a:srgbClr val="000000"/>
          </a:solidFill>
          <a:latin typeface="Arial" charset="0"/>
          <a:ea typeface="宋体" pitchFamily="2" charset="-122"/>
        </a:defRPr>
      </a:lvl6pPr>
      <a:lvl7pPr marL="914400"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kumimoji="1" sz="2100" b="1">
          <a:solidFill>
            <a:srgbClr val="000000"/>
          </a:solidFill>
          <a:latin typeface="Arial" charset="0"/>
          <a:ea typeface="宋体" pitchFamily="2" charset="-122"/>
        </a:defRPr>
      </a:lvl7pPr>
      <a:lvl8pPr marL="1371600"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kumimoji="1" sz="2100" b="1">
          <a:solidFill>
            <a:srgbClr val="000000"/>
          </a:solidFill>
          <a:latin typeface="Arial" charset="0"/>
          <a:ea typeface="宋体" pitchFamily="2" charset="-122"/>
        </a:defRPr>
      </a:lvl8pPr>
      <a:lvl9pPr marL="1828800"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kumimoji="1" sz="2100" b="1">
          <a:solidFill>
            <a:srgbClr val="000000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defTabSz="330200" rtl="0" eaLnBrk="0" fontAlgn="base" hangingPunct="0">
        <a:spcBef>
          <a:spcPct val="0"/>
        </a:spcBef>
        <a:spcAft>
          <a:spcPct val="0"/>
        </a:spcAft>
        <a:buChar char="•"/>
        <a:defRPr kumimoji="1" sz="1700" b="1">
          <a:solidFill>
            <a:srgbClr val="000000"/>
          </a:solidFill>
          <a:latin typeface="+mn-lt"/>
          <a:ea typeface="+mn-ea"/>
          <a:cs typeface="+mn-cs"/>
        </a:defRPr>
      </a:lvl1pPr>
      <a:lvl2pPr marL="392113" indent="-390525" algn="l" defTabSz="330200" rtl="0" eaLnBrk="0" fontAlgn="base" hangingPunct="0">
        <a:spcBef>
          <a:spcPct val="0"/>
        </a:spcBef>
        <a:spcAft>
          <a:spcPct val="0"/>
        </a:spcAft>
        <a:buChar char="•"/>
        <a:defRPr kumimoji="1" sz="1700">
          <a:solidFill>
            <a:srgbClr val="000000"/>
          </a:solidFill>
          <a:latin typeface="+mn-lt"/>
          <a:ea typeface="+mn-ea"/>
        </a:defRPr>
      </a:lvl2pPr>
      <a:lvl3pPr marL="835025" indent="-441325" algn="l" defTabSz="330200" rtl="0" eaLnBrk="0" fontAlgn="base" hangingPunct="0">
        <a:spcBef>
          <a:spcPct val="0"/>
        </a:spcBef>
        <a:spcAft>
          <a:spcPct val="0"/>
        </a:spcAft>
        <a:buChar char="–"/>
        <a:defRPr kumimoji="1" sz="1700">
          <a:solidFill>
            <a:srgbClr val="000000"/>
          </a:solidFill>
          <a:latin typeface="+mn-lt"/>
          <a:ea typeface="+mn-ea"/>
        </a:defRPr>
      </a:lvl3pPr>
      <a:lvl4pPr marL="1239838" indent="-403225" algn="l" defTabSz="330200" rtl="0" eaLnBrk="0" fontAlgn="base" hangingPunct="0">
        <a:spcBef>
          <a:spcPct val="0"/>
        </a:spcBef>
        <a:spcAft>
          <a:spcPct val="0"/>
        </a:spcAft>
        <a:buChar char="-"/>
        <a:defRPr kumimoji="1" sz="1700">
          <a:solidFill>
            <a:srgbClr val="000000"/>
          </a:solidFill>
          <a:latin typeface="+mn-lt"/>
          <a:ea typeface="+mn-ea"/>
        </a:defRPr>
      </a:lvl4pPr>
      <a:lvl5pPr marL="2624138" indent="4763" algn="ctr" defTabSz="330200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»"/>
        <a:defRPr kumimoji="1" sz="1400" b="1">
          <a:solidFill>
            <a:srgbClr val="000000"/>
          </a:solidFill>
          <a:latin typeface="+mn-lt"/>
          <a:ea typeface="+mn-ea"/>
        </a:defRPr>
      </a:lvl5pPr>
      <a:lvl6pPr marL="3081338" indent="4763" algn="ctr" defTabSz="330200" rtl="0" eaLnBrk="0" fontAlgn="base" hangingPunct="0">
        <a:lnSpc>
          <a:spcPts val="1600"/>
        </a:lnSpc>
        <a:spcBef>
          <a:spcPct val="0"/>
        </a:spcBef>
        <a:spcAft>
          <a:spcPct val="0"/>
        </a:spcAft>
        <a:defRPr kumimoji="1" sz="1400" b="1">
          <a:solidFill>
            <a:srgbClr val="000000"/>
          </a:solidFill>
          <a:latin typeface="+mn-lt"/>
          <a:ea typeface="+mn-ea"/>
        </a:defRPr>
      </a:lvl6pPr>
      <a:lvl7pPr marL="3538538" indent="4763" algn="ctr" defTabSz="330200" rtl="0" eaLnBrk="0" fontAlgn="base" hangingPunct="0">
        <a:lnSpc>
          <a:spcPts val="1600"/>
        </a:lnSpc>
        <a:spcBef>
          <a:spcPct val="0"/>
        </a:spcBef>
        <a:spcAft>
          <a:spcPct val="0"/>
        </a:spcAft>
        <a:defRPr kumimoji="1" sz="1400" b="1">
          <a:solidFill>
            <a:srgbClr val="000000"/>
          </a:solidFill>
          <a:latin typeface="+mn-lt"/>
          <a:ea typeface="+mn-ea"/>
        </a:defRPr>
      </a:lvl7pPr>
      <a:lvl8pPr marL="3995738" indent="4763" algn="ctr" defTabSz="330200" rtl="0" eaLnBrk="0" fontAlgn="base" hangingPunct="0">
        <a:lnSpc>
          <a:spcPts val="1600"/>
        </a:lnSpc>
        <a:spcBef>
          <a:spcPct val="0"/>
        </a:spcBef>
        <a:spcAft>
          <a:spcPct val="0"/>
        </a:spcAft>
        <a:defRPr kumimoji="1" sz="1400" b="1">
          <a:solidFill>
            <a:srgbClr val="000000"/>
          </a:solidFill>
          <a:latin typeface="+mn-lt"/>
          <a:ea typeface="+mn-ea"/>
        </a:defRPr>
      </a:lvl8pPr>
      <a:lvl9pPr marL="4452938" indent="4763" algn="ctr" defTabSz="330200" rtl="0" eaLnBrk="0" fontAlgn="base" hangingPunct="0">
        <a:lnSpc>
          <a:spcPts val="1600"/>
        </a:lnSpc>
        <a:spcBef>
          <a:spcPct val="0"/>
        </a:spcBef>
        <a:spcAft>
          <a:spcPct val="0"/>
        </a:spcAft>
        <a:defRPr kumimoji="1" sz="1400" b="1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10.0.0.108:8108/AIO5_Test/Login.aspx" TargetMode="Externa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mailto:XXXX@pushsoft.c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灯片编号占位符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5912E48-5879-4FF4-B2D7-AE3619FA97A0}" type="slidenum">
              <a:rPr lang="en-GB" altLang="zh-CN" smtClean="0"/>
              <a:pPr/>
              <a:t>1</a:t>
            </a:fld>
            <a:endParaRPr lang="en-GB" altLang="zh-CN" smtClean="0"/>
          </a:p>
        </p:txBody>
      </p:sp>
      <p:sp>
        <p:nvSpPr>
          <p:cNvPr id="3075" name="页脚占位符 3"/>
          <p:cNvSpPr>
            <a:spLocks noGrp="1"/>
          </p:cNvSpPr>
          <p:nvPr>
            <p:ph type="ftr" sz="quarter" idx="11"/>
          </p:nvPr>
        </p:nvSpPr>
        <p:spPr>
          <a:xfrm>
            <a:off x="5688013" y="6694488"/>
            <a:ext cx="3465512" cy="141064"/>
          </a:xfrm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3076" name="Line 164"/>
          <p:cNvSpPr>
            <a:spLocks noChangeShapeType="1"/>
          </p:cNvSpPr>
          <p:nvPr/>
        </p:nvSpPr>
        <p:spPr bwMode="auto">
          <a:xfrm>
            <a:off x="0" y="762000"/>
            <a:ext cx="9906000" cy="0"/>
          </a:xfrm>
          <a:prstGeom prst="line">
            <a:avLst/>
          </a:prstGeom>
          <a:noFill/>
          <a:ln w="9525">
            <a:solidFill>
              <a:srgbClr val="172F37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sp>
        <p:nvSpPr>
          <p:cNvPr id="3077" name="Rectangle 167"/>
          <p:cNvSpPr>
            <a:spLocks noChangeArrowheads="1"/>
          </p:cNvSpPr>
          <p:nvPr/>
        </p:nvSpPr>
        <p:spPr bwMode="auto">
          <a:xfrm>
            <a:off x="9332913" y="6667500"/>
            <a:ext cx="217487" cy="180975"/>
          </a:xfrm>
          <a:prstGeom prst="rect">
            <a:avLst/>
          </a:prstGeom>
          <a:solidFill>
            <a:srgbClr val="FFFFFE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zh-CN" altLang="en-US"/>
          </a:p>
        </p:txBody>
      </p:sp>
      <p:pic>
        <p:nvPicPr>
          <p:cNvPr id="3078" name="Picture 169" descr="Ti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975" y="4794250"/>
            <a:ext cx="6254750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70" descr="telepho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53550" y="6311900"/>
            <a:ext cx="55245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80" name="Group 173"/>
          <p:cNvGrpSpPr>
            <a:grpSpLocks/>
          </p:cNvGrpSpPr>
          <p:nvPr/>
        </p:nvGrpSpPr>
        <p:grpSpPr bwMode="auto">
          <a:xfrm>
            <a:off x="9375775" y="6496050"/>
            <a:ext cx="468313" cy="285750"/>
            <a:chOff x="2448" y="2406"/>
            <a:chExt cx="886" cy="430"/>
          </a:xfrm>
        </p:grpSpPr>
        <p:sp>
          <p:nvSpPr>
            <p:cNvPr id="3088" name="AutoShape 174"/>
            <p:cNvSpPr>
              <a:spLocks noChangeArrowheads="1"/>
            </p:cNvSpPr>
            <p:nvPr/>
          </p:nvSpPr>
          <p:spPr bwMode="auto">
            <a:xfrm>
              <a:off x="2448" y="2406"/>
              <a:ext cx="492" cy="430"/>
            </a:xfrm>
            <a:prstGeom prst="chevron">
              <a:avLst>
                <a:gd name="adj" fmla="val 86529"/>
              </a:avLst>
            </a:prstGeom>
            <a:solidFill>
              <a:srgbClr val="FF010D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3089" name="AutoShape 175"/>
            <p:cNvSpPr>
              <a:spLocks noChangeArrowheads="1"/>
            </p:cNvSpPr>
            <p:nvPr/>
          </p:nvSpPr>
          <p:spPr bwMode="auto">
            <a:xfrm flipH="1">
              <a:off x="2842" y="2406"/>
              <a:ext cx="492" cy="430"/>
            </a:xfrm>
            <a:prstGeom prst="chevron">
              <a:avLst>
                <a:gd name="adj" fmla="val 86529"/>
              </a:avLst>
            </a:prstGeom>
            <a:solidFill>
              <a:srgbClr val="FF010D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</p:grpSp>
      <p:grpSp>
        <p:nvGrpSpPr>
          <p:cNvPr id="3081" name="Group 189"/>
          <p:cNvGrpSpPr>
            <a:grpSpLocks/>
          </p:cNvGrpSpPr>
          <p:nvPr/>
        </p:nvGrpSpPr>
        <p:grpSpPr bwMode="auto">
          <a:xfrm>
            <a:off x="815975" y="2395538"/>
            <a:ext cx="4732338" cy="2287587"/>
            <a:chOff x="498" y="1277"/>
            <a:chExt cx="2981" cy="1441"/>
          </a:xfrm>
        </p:grpSpPr>
        <p:sp>
          <p:nvSpPr>
            <p:cNvPr id="19537" name="Rectangle 81"/>
            <p:cNvSpPr>
              <a:spLocks noChangeArrowheads="1"/>
            </p:cNvSpPr>
            <p:nvPr/>
          </p:nvSpPr>
          <p:spPr bwMode="auto">
            <a:xfrm>
              <a:off x="498" y="1277"/>
              <a:ext cx="2981" cy="1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lnSpc>
                  <a:spcPct val="90000"/>
                </a:lnSpc>
                <a:defRPr/>
              </a:pPr>
              <a:r>
                <a:rPr kumimoji="1" lang="en-US" altLang="zh-CN" sz="2100" b="1" dirty="0" err="1">
                  <a:latin typeface="Verdana" pitchFamily="34" charset="0"/>
                </a:rPr>
                <a:t>Pushsoft</a:t>
              </a:r>
              <a:r>
                <a:rPr kumimoji="1" lang="en-US" altLang="zh-CN" sz="2100" b="1" dirty="0">
                  <a:latin typeface="Verdana" pitchFamily="34" charset="0"/>
                </a:rPr>
                <a:t> All in One</a:t>
              </a:r>
              <a:r>
                <a:rPr kumimoji="1" lang="en-US" altLang="zh-CN" sz="4800" b="1" kern="100" spc="-100" dirty="0">
                  <a:solidFill>
                    <a:schemeClr val="bg2"/>
                  </a:solidFill>
                  <a:latin typeface="Verdana" pitchFamily="34" charset="0"/>
                </a:rPr>
                <a:t>7</a:t>
              </a:r>
              <a:r>
                <a:rPr kumimoji="1" lang="en-US" altLang="de-DE" sz="2100" b="1" dirty="0">
                  <a:latin typeface="Verdana" pitchFamily="34" charset="0"/>
                </a:rPr>
                <a:t/>
              </a:r>
              <a:br>
                <a:rPr kumimoji="1" lang="en-US" altLang="de-DE" sz="2100" b="1" dirty="0">
                  <a:latin typeface="Verdana" pitchFamily="34" charset="0"/>
                </a:rPr>
              </a:br>
              <a:r>
                <a:rPr kumimoji="1" lang="de-DE" altLang="en-US" sz="2100" dirty="0"/>
                <a:t/>
              </a:r>
              <a:br>
                <a:rPr kumimoji="1" lang="de-DE" altLang="en-US" sz="2100" dirty="0"/>
              </a:br>
              <a:r>
                <a:rPr kumimoji="1" lang="de-DE" altLang="en-US" sz="2100" dirty="0"/>
                <a:t/>
              </a:r>
              <a:br>
                <a:rPr kumimoji="1" lang="de-DE" altLang="en-US" sz="2100" dirty="0"/>
              </a:br>
              <a:r>
                <a:rPr kumimoji="1" lang="de-DE" altLang="zh-CN" sz="2100" dirty="0"/>
                <a:t/>
              </a:r>
              <a:br>
                <a:rPr kumimoji="1" lang="de-DE" altLang="zh-CN" sz="2100" dirty="0"/>
              </a:br>
              <a:r>
                <a:rPr kumimoji="1" lang="de-DE" altLang="zh-CN" sz="2100" dirty="0"/>
                <a:t/>
              </a:r>
              <a:br>
                <a:rPr kumimoji="1" lang="de-DE" altLang="zh-CN" sz="2100" dirty="0"/>
              </a:br>
              <a:r>
                <a:rPr kumimoji="1" lang="en-US" altLang="zh-CN" sz="1600" b="1" dirty="0">
                  <a:solidFill>
                    <a:srgbClr val="000000"/>
                  </a:solidFill>
                  <a:ea typeface="微软雅黑" pitchFamily="34" charset="-122"/>
                </a:rPr>
                <a:t>普</a:t>
              </a:r>
              <a:r>
                <a:rPr kumimoji="1" lang="zh-CN" altLang="en-US" sz="1600" b="1" dirty="0">
                  <a:solidFill>
                    <a:srgbClr val="000000"/>
                  </a:solidFill>
                  <a:ea typeface="微软雅黑" pitchFamily="34" charset="-122"/>
                </a:rPr>
                <a:t>实</a:t>
              </a:r>
              <a:r>
                <a:rPr kumimoji="1" lang="zh-CN" altLang="en-US" sz="1600" b="1" dirty="0" smtClean="0">
                  <a:solidFill>
                    <a:srgbClr val="000000"/>
                  </a:solidFill>
                  <a:ea typeface="微软雅黑" pitchFamily="34" charset="-122"/>
                </a:rPr>
                <a:t>软件技术部</a:t>
              </a:r>
              <a:r>
                <a:rPr kumimoji="1" lang="zh-CN" altLang="de-DE" sz="1600" dirty="0"/>
                <a:t/>
              </a:r>
              <a:br>
                <a:rPr kumimoji="1" lang="zh-CN" altLang="de-DE" sz="1600" dirty="0"/>
              </a:br>
              <a:r>
                <a:rPr kumimoji="1" lang="en-US" altLang="de-DE" sz="1700" dirty="0" smtClean="0">
                  <a:solidFill>
                    <a:srgbClr val="000000"/>
                  </a:solidFill>
                </a:rPr>
                <a:t>20</a:t>
              </a:r>
              <a:r>
                <a:rPr kumimoji="1" lang="en-US" altLang="zh-CN" sz="1700" dirty="0" smtClean="0">
                  <a:solidFill>
                    <a:srgbClr val="000000"/>
                  </a:solidFill>
                </a:rPr>
                <a:t>14.03</a:t>
              </a:r>
              <a:endParaRPr kumimoji="1" lang="en-US" altLang="de-DE" sz="1700" dirty="0">
                <a:solidFill>
                  <a:srgbClr val="000000"/>
                </a:solidFill>
              </a:endParaRPr>
            </a:p>
          </p:txBody>
        </p:sp>
        <p:grpSp>
          <p:nvGrpSpPr>
            <p:cNvPr id="3084" name="Group 182"/>
            <p:cNvGrpSpPr>
              <a:grpSpLocks/>
            </p:cNvGrpSpPr>
            <p:nvPr/>
          </p:nvGrpSpPr>
          <p:grpSpPr bwMode="auto">
            <a:xfrm>
              <a:off x="502" y="2216"/>
              <a:ext cx="2053" cy="109"/>
              <a:chOff x="1135" y="743"/>
              <a:chExt cx="1985" cy="200"/>
            </a:xfrm>
          </p:grpSpPr>
          <p:sp>
            <p:nvSpPr>
              <p:cNvPr id="3085" name="Rectangle 176"/>
              <p:cNvSpPr>
                <a:spLocks noChangeArrowheads="1"/>
              </p:cNvSpPr>
              <p:nvPr/>
            </p:nvSpPr>
            <p:spPr bwMode="auto">
              <a:xfrm>
                <a:off x="1135" y="743"/>
                <a:ext cx="661" cy="200"/>
              </a:xfrm>
              <a:prstGeom prst="rect">
                <a:avLst/>
              </a:prstGeom>
              <a:solidFill>
                <a:schemeClr val="hlink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  <p:sp>
            <p:nvSpPr>
              <p:cNvPr id="3086" name="Rectangle 177"/>
              <p:cNvSpPr>
                <a:spLocks noChangeArrowheads="1"/>
              </p:cNvSpPr>
              <p:nvPr/>
            </p:nvSpPr>
            <p:spPr bwMode="auto">
              <a:xfrm>
                <a:off x="1798" y="743"/>
                <a:ext cx="661" cy="200"/>
              </a:xfrm>
              <a:prstGeom prst="rect">
                <a:avLst/>
              </a:prstGeom>
              <a:solidFill>
                <a:schemeClr val="folHlink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  <p:sp>
            <p:nvSpPr>
              <p:cNvPr id="3087" name="Rectangle 178"/>
              <p:cNvSpPr>
                <a:spLocks noChangeArrowheads="1"/>
              </p:cNvSpPr>
              <p:nvPr/>
            </p:nvSpPr>
            <p:spPr bwMode="auto">
              <a:xfrm>
                <a:off x="2459" y="743"/>
                <a:ext cx="661" cy="200"/>
              </a:xfrm>
              <a:prstGeom prst="rect">
                <a:avLst/>
              </a:prstGeom>
              <a:solidFill>
                <a:schemeClr val="accent2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3082" name="Rectangle 188"/>
          <p:cNvSpPr>
            <a:spLocks noChangeArrowheads="1"/>
          </p:cNvSpPr>
          <p:nvPr/>
        </p:nvSpPr>
        <p:spPr bwMode="auto">
          <a:xfrm>
            <a:off x="815975" y="1265238"/>
            <a:ext cx="47323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0000"/>
              </a:lnSpc>
            </a:pPr>
            <a:r>
              <a:rPr kumimoji="1" lang="zh-CN" altLang="en-US" sz="2400" b="1" dirty="0">
                <a:solidFill>
                  <a:schemeClr val="hlink"/>
                </a:solidFill>
                <a:latin typeface="微软雅黑" pitchFamily="34" charset="-122"/>
                <a:ea typeface="微软雅黑" pitchFamily="34" charset="-122"/>
              </a:rPr>
              <a:t>人力资源 </a:t>
            </a:r>
            <a:r>
              <a:rPr kumimoji="1" lang="en-US" altLang="zh-CN" sz="2400" b="1" dirty="0">
                <a:solidFill>
                  <a:schemeClr val="hlink"/>
                </a:solidFill>
                <a:latin typeface="微软雅黑" pitchFamily="34" charset="-122"/>
                <a:ea typeface="微软雅黑" pitchFamily="34" charset="-122"/>
              </a:rPr>
              <a:t>– </a:t>
            </a:r>
            <a:r>
              <a:rPr kumimoji="1" lang="zh-CN" altLang="en-US" sz="2400" b="1" dirty="0" smtClean="0">
                <a:solidFill>
                  <a:schemeClr val="hlink"/>
                </a:solidFill>
                <a:latin typeface="微软雅黑" pitchFamily="34" charset="-122"/>
                <a:ea typeface="微软雅黑" pitchFamily="34" charset="-122"/>
              </a:rPr>
              <a:t>考勤管理</a:t>
            </a:r>
            <a:r>
              <a:rPr kumimoji="1" lang="zh-CN" altLang="de-DE" sz="2100" b="1" dirty="0">
                <a:latin typeface="微软雅黑" pitchFamily="34" charset="-122"/>
                <a:ea typeface="微软雅黑" pitchFamily="34" charset="-122"/>
              </a:rPr>
              <a:t/>
            </a:r>
            <a:br>
              <a:rPr kumimoji="1" lang="zh-CN" altLang="de-DE" sz="2100" b="1" dirty="0">
                <a:latin typeface="微软雅黑" pitchFamily="34" charset="-122"/>
                <a:ea typeface="微软雅黑" pitchFamily="34" charset="-122"/>
              </a:rPr>
            </a:br>
            <a:endParaRPr kumimoji="1" lang="en-US" altLang="de-DE" sz="1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456525-0CA7-4632-99E1-149708665BEA}" type="slidenum">
              <a:rPr lang="en-GB" altLang="zh-CN" smtClean="0"/>
              <a:pPr/>
              <a:t>10</a:t>
            </a:fld>
            <a:endParaRPr lang="en-GB" altLang="zh-CN" smtClean="0"/>
          </a:p>
        </p:txBody>
      </p:sp>
      <p:sp>
        <p:nvSpPr>
          <p:cNvPr id="1331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5688013" y="6692900"/>
            <a:ext cx="3465512" cy="141064"/>
          </a:xfrm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1064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模块功能图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635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00" y="889200"/>
            <a:ext cx="86010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矩形 6"/>
          <p:cNvSpPr>
            <a:spLocks noChangeArrowheads="1"/>
          </p:cNvSpPr>
          <p:nvPr/>
        </p:nvSpPr>
        <p:spPr bwMode="auto">
          <a:xfrm>
            <a:off x="1133474" y="1400175"/>
            <a:ext cx="8201025" cy="3981450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sz="200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5AC12D-050E-4C2A-B0BC-C3D59CC11859}" type="slidenum">
              <a:rPr lang="en-GB" altLang="zh-CN" smtClean="0"/>
              <a:pPr/>
              <a:t>11</a:t>
            </a:fld>
            <a:endParaRPr lang="en-GB" altLang="zh-CN" smtClean="0"/>
          </a:p>
        </p:txBody>
      </p:sp>
      <p:sp>
        <p:nvSpPr>
          <p:cNvPr id="14339" name="Rectangle 18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735013" y="1008063"/>
            <a:ext cx="85598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第二章 </a:t>
            </a: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基本概念</a:t>
            </a:r>
            <a:endParaRPr kumimoji="1" lang="en-US" altLang="zh-CN" sz="2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36600" y="5167313"/>
            <a:ext cx="6908800" cy="538162"/>
            <a:chOff x="474" y="2642"/>
            <a:chExt cx="4352" cy="339"/>
          </a:xfrm>
        </p:grpSpPr>
        <p:sp>
          <p:nvSpPr>
            <p:cNvPr id="14362" name="Rectangle 15"/>
            <p:cNvSpPr>
              <a:spLocks noChangeArrowheads="1"/>
            </p:cNvSpPr>
            <p:nvPr/>
          </p:nvSpPr>
          <p:spPr bwMode="auto">
            <a:xfrm>
              <a:off x="474" y="2642"/>
              <a:ext cx="177" cy="177"/>
            </a:xfrm>
            <a:prstGeom prst="rect">
              <a:avLst/>
            </a:prstGeom>
            <a:solidFill>
              <a:srgbClr val="FFAA00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altLang="zh-CN" sz="1500" b="1" dirty="0" smtClean="0">
                  <a:solidFill>
                    <a:schemeClr val="bg1"/>
                  </a:solidFill>
                </a:rPr>
                <a:t>3</a:t>
              </a:r>
              <a:endParaRPr lang="zh-CN" altLang="en-US" sz="1500" b="1" dirty="0">
                <a:solidFill>
                  <a:schemeClr val="bg1"/>
                </a:solidFill>
              </a:endParaRPr>
            </a:p>
          </p:txBody>
        </p:sp>
        <p:sp>
          <p:nvSpPr>
            <p:cNvPr id="14363" name="Rectangle 16"/>
            <p:cNvSpPr>
              <a:spLocks noChangeArrowheads="1"/>
            </p:cNvSpPr>
            <p:nvPr/>
          </p:nvSpPr>
          <p:spPr bwMode="auto">
            <a:xfrm>
              <a:off x="674" y="2642"/>
              <a:ext cx="4152" cy="17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14364" name="Text Box 17"/>
            <p:cNvSpPr txBox="1">
              <a:spLocks noChangeArrowheads="1"/>
            </p:cNvSpPr>
            <p:nvPr/>
          </p:nvSpPr>
          <p:spPr bwMode="auto">
            <a:xfrm>
              <a:off x="726" y="2667"/>
              <a:ext cx="4048" cy="12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300" b="1" dirty="0" smtClean="0">
                  <a:solidFill>
                    <a:schemeClr val="bg1"/>
                  </a:solidFill>
                  <a:ea typeface="微软雅黑" pitchFamily="34" charset="-122"/>
                </a:rPr>
                <a:t>考勤配卡、刷卡数据</a:t>
              </a:r>
              <a:endParaRPr lang="zh-CN" altLang="en-US" sz="1300" b="1" dirty="0">
                <a:solidFill>
                  <a:schemeClr val="bg1"/>
                </a:solidFill>
                <a:ea typeface="微软雅黑" pitchFamily="34" charset="-122"/>
              </a:endParaRPr>
            </a:p>
          </p:txBody>
        </p:sp>
        <p:sp>
          <p:nvSpPr>
            <p:cNvPr id="14365" name="Text Box 18"/>
            <p:cNvSpPr txBox="1">
              <a:spLocks noChangeArrowheads="1"/>
            </p:cNvSpPr>
            <p:nvPr/>
          </p:nvSpPr>
          <p:spPr bwMode="auto">
            <a:xfrm>
              <a:off x="726" y="2856"/>
              <a:ext cx="4048" cy="12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en-US" altLang="zh-CN" sz="1300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36600" y="5954713"/>
            <a:ext cx="6908800" cy="538162"/>
            <a:chOff x="477" y="2159"/>
            <a:chExt cx="4352" cy="339"/>
          </a:xfrm>
        </p:grpSpPr>
        <p:sp>
          <p:nvSpPr>
            <p:cNvPr id="14358" name="Rectangle 10"/>
            <p:cNvSpPr>
              <a:spLocks noChangeArrowheads="1"/>
            </p:cNvSpPr>
            <p:nvPr/>
          </p:nvSpPr>
          <p:spPr bwMode="auto">
            <a:xfrm>
              <a:off x="477" y="2159"/>
              <a:ext cx="177" cy="177"/>
            </a:xfrm>
            <a:prstGeom prst="rect">
              <a:avLst/>
            </a:prstGeom>
            <a:solidFill>
              <a:srgbClr val="FFAA00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altLang="zh-CN" sz="1500" b="1" dirty="0" smtClean="0">
                  <a:solidFill>
                    <a:schemeClr val="bg1"/>
                  </a:solidFill>
                </a:rPr>
                <a:t>5</a:t>
              </a:r>
              <a:endParaRPr lang="zh-CN" altLang="en-US" sz="1500" b="1" dirty="0">
                <a:solidFill>
                  <a:schemeClr val="bg1"/>
                </a:solidFill>
              </a:endParaRPr>
            </a:p>
          </p:txBody>
        </p:sp>
        <p:sp>
          <p:nvSpPr>
            <p:cNvPr id="14359" name="Rectangle 11"/>
            <p:cNvSpPr>
              <a:spLocks noChangeArrowheads="1"/>
            </p:cNvSpPr>
            <p:nvPr/>
          </p:nvSpPr>
          <p:spPr bwMode="auto">
            <a:xfrm>
              <a:off x="677" y="2159"/>
              <a:ext cx="4152" cy="17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14360" name="Text Box 12"/>
            <p:cNvSpPr txBox="1">
              <a:spLocks noChangeArrowheads="1"/>
            </p:cNvSpPr>
            <p:nvPr/>
          </p:nvSpPr>
          <p:spPr bwMode="auto">
            <a:xfrm>
              <a:off x="729" y="2184"/>
              <a:ext cx="4048" cy="12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300" b="1" dirty="0" smtClean="0">
                  <a:solidFill>
                    <a:schemeClr val="bg1"/>
                  </a:solidFill>
                  <a:ea typeface="微软雅黑" pitchFamily="34" charset="-122"/>
                </a:rPr>
                <a:t>考勤运算、考勤结果</a:t>
              </a:r>
              <a:endParaRPr lang="zh-CN" altLang="en-US" sz="1300" b="1" dirty="0">
                <a:solidFill>
                  <a:schemeClr val="bg1"/>
                </a:solidFill>
                <a:ea typeface="微软雅黑" pitchFamily="34" charset="-122"/>
              </a:endParaRPr>
            </a:p>
          </p:txBody>
        </p:sp>
        <p:sp>
          <p:nvSpPr>
            <p:cNvPr id="14361" name="Text Box 13"/>
            <p:cNvSpPr txBox="1">
              <a:spLocks noChangeArrowheads="1"/>
            </p:cNvSpPr>
            <p:nvPr/>
          </p:nvSpPr>
          <p:spPr bwMode="auto">
            <a:xfrm>
              <a:off x="729" y="2373"/>
              <a:ext cx="4048" cy="12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en-US" altLang="zh-CN" sz="1300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736600" y="4773613"/>
            <a:ext cx="6908800" cy="538162"/>
            <a:chOff x="477" y="2159"/>
            <a:chExt cx="4352" cy="339"/>
          </a:xfrm>
        </p:grpSpPr>
        <p:sp>
          <p:nvSpPr>
            <p:cNvPr id="14350" name="Rectangle 10"/>
            <p:cNvSpPr>
              <a:spLocks noChangeArrowheads="1"/>
            </p:cNvSpPr>
            <p:nvPr/>
          </p:nvSpPr>
          <p:spPr bwMode="auto">
            <a:xfrm>
              <a:off x="477" y="2159"/>
              <a:ext cx="177" cy="177"/>
            </a:xfrm>
            <a:prstGeom prst="rect">
              <a:avLst/>
            </a:prstGeom>
            <a:solidFill>
              <a:srgbClr val="FFAA00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altLang="zh-CN" sz="1500" b="1" dirty="0" smtClean="0">
                  <a:solidFill>
                    <a:schemeClr val="bg1"/>
                  </a:solidFill>
                </a:rPr>
                <a:t>2</a:t>
              </a:r>
              <a:endParaRPr lang="zh-CN" altLang="en-US" sz="1500" b="1" dirty="0">
                <a:solidFill>
                  <a:schemeClr val="bg1"/>
                </a:solidFill>
              </a:endParaRPr>
            </a:p>
          </p:txBody>
        </p:sp>
        <p:sp>
          <p:nvSpPr>
            <p:cNvPr id="14351" name="Rectangle 11"/>
            <p:cNvSpPr>
              <a:spLocks noChangeArrowheads="1"/>
            </p:cNvSpPr>
            <p:nvPr/>
          </p:nvSpPr>
          <p:spPr bwMode="auto">
            <a:xfrm>
              <a:off x="677" y="2159"/>
              <a:ext cx="4152" cy="17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14352" name="Text Box 12"/>
            <p:cNvSpPr txBox="1">
              <a:spLocks noChangeArrowheads="1"/>
            </p:cNvSpPr>
            <p:nvPr/>
          </p:nvSpPr>
          <p:spPr bwMode="auto">
            <a:xfrm>
              <a:off x="729" y="2184"/>
              <a:ext cx="4048" cy="12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300" b="1" dirty="0" smtClean="0">
                  <a:solidFill>
                    <a:schemeClr val="bg1"/>
                  </a:solidFill>
                  <a:ea typeface="微软雅黑" pitchFamily="34" charset="-122"/>
                </a:rPr>
                <a:t>排班</a:t>
              </a:r>
              <a:endParaRPr lang="zh-CN" altLang="en-US" sz="1300" b="1" dirty="0">
                <a:solidFill>
                  <a:schemeClr val="bg1"/>
                </a:solidFill>
                <a:ea typeface="微软雅黑" pitchFamily="34" charset="-122"/>
              </a:endParaRPr>
            </a:p>
          </p:txBody>
        </p:sp>
        <p:sp>
          <p:nvSpPr>
            <p:cNvPr id="14353" name="Text Box 13"/>
            <p:cNvSpPr txBox="1">
              <a:spLocks noChangeArrowheads="1"/>
            </p:cNvSpPr>
            <p:nvPr/>
          </p:nvSpPr>
          <p:spPr bwMode="auto">
            <a:xfrm>
              <a:off x="729" y="2373"/>
              <a:ext cx="4048" cy="12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en-US" altLang="zh-CN" sz="1300"/>
            </a:p>
          </p:txBody>
        </p:sp>
      </p:grp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736600" y="5573713"/>
            <a:ext cx="6908800" cy="538162"/>
            <a:chOff x="477" y="2159"/>
            <a:chExt cx="4352" cy="339"/>
          </a:xfrm>
        </p:grpSpPr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477" y="2159"/>
              <a:ext cx="177" cy="177"/>
            </a:xfrm>
            <a:prstGeom prst="rect">
              <a:avLst/>
            </a:prstGeom>
            <a:solidFill>
              <a:srgbClr val="FFAA00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altLang="zh-CN" sz="1500" b="1" dirty="0" smtClean="0">
                  <a:solidFill>
                    <a:schemeClr val="bg1"/>
                  </a:solidFill>
                </a:rPr>
                <a:t>4</a:t>
              </a:r>
              <a:endParaRPr lang="zh-CN" altLang="en-US" sz="15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677" y="2159"/>
              <a:ext cx="4152" cy="17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729" y="2184"/>
              <a:ext cx="4048" cy="12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300" b="1" dirty="0" smtClean="0">
                  <a:solidFill>
                    <a:schemeClr val="bg1"/>
                  </a:solidFill>
                  <a:ea typeface="微软雅黑" pitchFamily="34" charset="-122"/>
                </a:rPr>
                <a:t>考勤事务中心</a:t>
              </a:r>
            </a:p>
          </p:txBody>
        </p:sp>
        <p:sp>
          <p:nvSpPr>
            <p:cNvPr id="34" name="Text Box 13"/>
            <p:cNvSpPr txBox="1">
              <a:spLocks noChangeArrowheads="1"/>
            </p:cNvSpPr>
            <p:nvPr/>
          </p:nvSpPr>
          <p:spPr bwMode="auto">
            <a:xfrm>
              <a:off x="729" y="2373"/>
              <a:ext cx="4048" cy="12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en-US" altLang="zh-CN" sz="1300"/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736600" y="4373563"/>
            <a:ext cx="6908800" cy="538162"/>
            <a:chOff x="477" y="2159"/>
            <a:chExt cx="4352" cy="339"/>
          </a:xfrm>
        </p:grpSpPr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477" y="2159"/>
              <a:ext cx="177" cy="177"/>
            </a:xfrm>
            <a:prstGeom prst="rect">
              <a:avLst/>
            </a:prstGeom>
            <a:solidFill>
              <a:srgbClr val="FFAA00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altLang="zh-CN" sz="1500" b="1" dirty="0" smtClean="0">
                  <a:solidFill>
                    <a:schemeClr val="bg1"/>
                  </a:solidFill>
                </a:rPr>
                <a:t>1</a:t>
              </a:r>
              <a:endParaRPr lang="zh-CN" altLang="en-US" sz="1500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>
              <a:off x="677" y="2159"/>
              <a:ext cx="4152" cy="17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38" name="Text Box 12"/>
            <p:cNvSpPr txBox="1">
              <a:spLocks noChangeArrowheads="1"/>
            </p:cNvSpPr>
            <p:nvPr/>
          </p:nvSpPr>
          <p:spPr bwMode="auto">
            <a:xfrm>
              <a:off x="729" y="2184"/>
              <a:ext cx="4048" cy="12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300" b="1" dirty="0" smtClean="0">
                  <a:solidFill>
                    <a:schemeClr val="bg1"/>
                  </a:solidFill>
                  <a:ea typeface="微软雅黑" pitchFamily="34" charset="-122"/>
                </a:rPr>
                <a:t>考勤设置</a:t>
              </a:r>
              <a:endParaRPr lang="zh-CN" altLang="en-US" sz="1300" b="1" dirty="0">
                <a:solidFill>
                  <a:schemeClr val="bg1"/>
                </a:solidFill>
                <a:ea typeface="微软雅黑" pitchFamily="34" charset="-122"/>
              </a:endParaRPr>
            </a:p>
          </p:txBody>
        </p:sp>
        <p:sp>
          <p:nvSpPr>
            <p:cNvPr id="39" name="Text Box 13"/>
            <p:cNvSpPr txBox="1">
              <a:spLocks noChangeArrowheads="1"/>
            </p:cNvSpPr>
            <p:nvPr/>
          </p:nvSpPr>
          <p:spPr bwMode="auto">
            <a:xfrm>
              <a:off x="729" y="2373"/>
              <a:ext cx="4048" cy="12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en-US" altLang="zh-CN" sz="13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13838B4-74B8-44C1-8217-C6991249620F}" type="slidenum">
              <a:rPr lang="en-GB" altLang="zh-CN" smtClean="0">
                <a:ea typeface="宋体" charset="-122"/>
              </a:rPr>
              <a:pPr/>
              <a:t>12</a:t>
            </a:fld>
            <a:endParaRPr lang="en-GB" altLang="zh-CN" smtClean="0">
              <a:ea typeface="宋体" charset="-122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1064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考勤设置</a:t>
            </a:r>
            <a:endParaRPr kumimoji="1" lang="zh-CN" altLang="en-US" sz="2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7635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749300" y="1255713"/>
            <a:ext cx="6848475" cy="963612"/>
            <a:chOff x="472" y="791"/>
            <a:chExt cx="4314" cy="607"/>
          </a:xfrm>
        </p:grpSpPr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472" y="791"/>
              <a:ext cx="4314" cy="180"/>
              <a:chOff x="472" y="791"/>
              <a:chExt cx="4314" cy="180"/>
            </a:xfrm>
          </p:grpSpPr>
          <p:sp>
            <p:nvSpPr>
              <p:cNvPr id="15375" name="Rectangle 3"/>
              <p:cNvSpPr>
                <a:spLocks noChangeArrowheads="1"/>
              </p:cNvSpPr>
              <p:nvPr/>
            </p:nvSpPr>
            <p:spPr bwMode="auto">
              <a:xfrm>
                <a:off x="634" y="792"/>
                <a:ext cx="4152" cy="177"/>
              </a:xfrm>
              <a:prstGeom prst="rect">
                <a:avLst/>
              </a:prstGeom>
              <a:solidFill>
                <a:schemeClr val="hlink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  <p:sp>
            <p:nvSpPr>
              <p:cNvPr id="15376" name="Text Box 8"/>
              <p:cNvSpPr txBox="1">
                <a:spLocks noChangeArrowheads="1"/>
              </p:cNvSpPr>
              <p:nvPr/>
            </p:nvSpPr>
            <p:spPr bwMode="auto">
              <a:xfrm>
                <a:off x="686" y="817"/>
                <a:ext cx="4048" cy="126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r>
                  <a:rPr lang="zh-CN" altLang="en-US" sz="1300" b="1" dirty="0" smtClean="0">
                    <a:solidFill>
                      <a:schemeClr val="bg1"/>
                    </a:solidFill>
                    <a:ea typeface="微软雅黑" pitchFamily="34" charset="-122"/>
                  </a:rPr>
                  <a:t>考勤规则</a:t>
                </a:r>
                <a:endParaRPr lang="zh-CN" altLang="en-US" sz="1300" b="1" dirty="0">
                  <a:solidFill>
                    <a:schemeClr val="bg1"/>
                  </a:solidFill>
                  <a:ea typeface="微软雅黑" pitchFamily="34" charset="-122"/>
                </a:endParaRPr>
              </a:p>
            </p:txBody>
          </p:sp>
          <p:sp>
            <p:nvSpPr>
              <p:cNvPr id="15377" name="Rectangle 19"/>
              <p:cNvSpPr>
                <a:spLocks noChangeArrowheads="1"/>
              </p:cNvSpPr>
              <p:nvPr/>
            </p:nvSpPr>
            <p:spPr bwMode="auto">
              <a:xfrm>
                <a:off x="472" y="791"/>
                <a:ext cx="161" cy="180"/>
              </a:xfrm>
              <a:prstGeom prst="rect">
                <a:avLst/>
              </a:prstGeom>
              <a:solidFill>
                <a:schemeClr val="accent2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</p:grpSp>
        <p:sp>
          <p:nvSpPr>
            <p:cNvPr id="8" name="Text Box 31"/>
            <p:cNvSpPr txBox="1">
              <a:spLocks noChangeArrowheads="1"/>
            </p:cNvSpPr>
            <p:nvPr/>
          </p:nvSpPr>
          <p:spPr bwMode="auto">
            <a:xfrm>
              <a:off x="699" y="1031"/>
              <a:ext cx="4064" cy="367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defRPr/>
              </a:pPr>
              <a:r>
                <a:rPr lang="zh-CN" altLang="en-US" sz="1400" dirty="0" smtClean="0">
                  <a:latin typeface="+mn-lt"/>
                  <a:ea typeface="微软雅黑" pitchFamily="34" charset="-122"/>
                </a:rPr>
                <a:t>考勤规则，根据设定的规则得出</a:t>
              </a:r>
              <a:r>
                <a:rPr lang="zh-CN" altLang="en-US" sz="1400" b="1" dirty="0" smtClean="0">
                  <a:latin typeface="+mn-lt"/>
                  <a:ea typeface="微软雅黑" pitchFamily="34" charset="-122"/>
                </a:rPr>
                <a:t>考勤结果</a:t>
              </a:r>
              <a:r>
                <a:rPr lang="zh-CN" altLang="en-US" sz="1400" dirty="0" smtClean="0">
                  <a:latin typeface="+mn-lt"/>
                  <a:ea typeface="微软雅黑" pitchFamily="34" charset="-122"/>
                </a:rPr>
                <a:t>。考勤结果包括正常、迟到、早退、旷工等。</a:t>
              </a:r>
              <a:endParaRPr lang="en-US" altLang="zh-CN" sz="1400" dirty="0">
                <a:latin typeface="+mn-lt"/>
                <a:ea typeface="微软雅黑" pitchFamily="34" charset="-122"/>
              </a:endParaRP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749300" y="2608263"/>
            <a:ext cx="6848475" cy="982662"/>
            <a:chOff x="472" y="791"/>
            <a:chExt cx="4314" cy="619"/>
          </a:xfrm>
        </p:grpSpPr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472" y="791"/>
              <a:ext cx="4314" cy="180"/>
              <a:chOff x="472" y="791"/>
              <a:chExt cx="4314" cy="180"/>
            </a:xfrm>
          </p:grpSpPr>
          <p:sp>
            <p:nvSpPr>
              <p:cNvPr id="15370" name="Rectangle 3"/>
              <p:cNvSpPr>
                <a:spLocks noChangeArrowheads="1"/>
              </p:cNvSpPr>
              <p:nvPr/>
            </p:nvSpPr>
            <p:spPr bwMode="auto">
              <a:xfrm>
                <a:off x="634" y="792"/>
                <a:ext cx="4152" cy="177"/>
              </a:xfrm>
              <a:prstGeom prst="rect">
                <a:avLst/>
              </a:prstGeom>
              <a:solidFill>
                <a:schemeClr val="hlink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  <p:sp>
            <p:nvSpPr>
              <p:cNvPr id="15371" name="Text Box 8"/>
              <p:cNvSpPr txBox="1">
                <a:spLocks noChangeArrowheads="1"/>
              </p:cNvSpPr>
              <p:nvPr/>
            </p:nvSpPr>
            <p:spPr bwMode="auto">
              <a:xfrm>
                <a:off x="686" y="818"/>
                <a:ext cx="4048" cy="125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r>
                  <a:rPr lang="zh-CN" altLang="en-US" sz="1300" b="1" dirty="0" smtClean="0">
                    <a:solidFill>
                      <a:schemeClr val="bg1"/>
                    </a:solidFill>
                    <a:ea typeface="微软雅黑" pitchFamily="34" charset="-122"/>
                  </a:rPr>
                  <a:t>计算规则</a:t>
                </a:r>
                <a:endParaRPr lang="zh-CN" altLang="en-US" sz="1300" b="1" dirty="0">
                  <a:solidFill>
                    <a:schemeClr val="bg1"/>
                  </a:solidFill>
                  <a:ea typeface="微软雅黑" pitchFamily="34" charset="-122"/>
                </a:endParaRPr>
              </a:p>
            </p:txBody>
          </p:sp>
          <p:sp>
            <p:nvSpPr>
              <p:cNvPr id="15372" name="Rectangle 19"/>
              <p:cNvSpPr>
                <a:spLocks noChangeArrowheads="1"/>
              </p:cNvSpPr>
              <p:nvPr/>
            </p:nvSpPr>
            <p:spPr bwMode="auto">
              <a:xfrm>
                <a:off x="472" y="791"/>
                <a:ext cx="161" cy="180"/>
              </a:xfrm>
              <a:prstGeom prst="rect">
                <a:avLst/>
              </a:prstGeom>
              <a:solidFill>
                <a:schemeClr val="accent2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</p:grpSp>
        <p:sp>
          <p:nvSpPr>
            <p:cNvPr id="20" name="Text Box 31"/>
            <p:cNvSpPr txBox="1">
              <a:spLocks noChangeArrowheads="1"/>
            </p:cNvSpPr>
            <p:nvPr/>
          </p:nvSpPr>
          <p:spPr bwMode="auto">
            <a:xfrm>
              <a:off x="699" y="1031"/>
              <a:ext cx="4064" cy="37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defRPr/>
              </a:pPr>
              <a:r>
                <a:rPr lang="zh-CN" altLang="en-US" sz="1400" dirty="0" smtClean="0">
                  <a:latin typeface="+mn-lt"/>
                  <a:ea typeface="微软雅黑" pitchFamily="34" charset="-122"/>
                </a:rPr>
                <a:t>计算规则，根据设定的规则计算考勤应出勤、实出勤、事务等的</a:t>
              </a:r>
              <a:r>
                <a:rPr lang="zh-CN" altLang="en-US" sz="1400" b="1" dirty="0" smtClean="0">
                  <a:latin typeface="+mn-lt"/>
                  <a:ea typeface="微软雅黑" pitchFamily="34" charset="-122"/>
                </a:rPr>
                <a:t>时长</a:t>
              </a:r>
              <a:r>
                <a:rPr lang="zh-CN" altLang="en-US" sz="1400" dirty="0" smtClean="0">
                  <a:latin typeface="+mn-lt"/>
                  <a:ea typeface="微软雅黑" pitchFamily="34" charset="-122"/>
                </a:rPr>
                <a:t>。</a:t>
              </a:r>
              <a:endParaRPr lang="en-US" altLang="zh-CN" sz="1400" dirty="0">
                <a:latin typeface="+mn-lt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EB1B85C-D70F-4C90-87B3-F4BA8D2D2171}" type="slidenum">
              <a:rPr lang="en-GB" altLang="zh-CN" smtClean="0"/>
              <a:pPr/>
              <a:t>13</a:t>
            </a:fld>
            <a:endParaRPr lang="en-GB" altLang="zh-CN" smtClean="0"/>
          </a:p>
        </p:txBody>
      </p:sp>
      <p:sp>
        <p:nvSpPr>
          <p:cNvPr id="17411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5688013" y="6692900"/>
            <a:ext cx="3465512" cy="141064"/>
          </a:xfrm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1064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考勤规则</a:t>
            </a:r>
            <a:endParaRPr kumimoji="1" lang="zh-CN" altLang="en-US" sz="2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7635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723900" y="6138863"/>
            <a:ext cx="6807200" cy="332399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路径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: 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人力资源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考勤设置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考勤规则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  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" name="组合 8"/>
          <p:cNvGrpSpPr>
            <a:grpSpLocks/>
          </p:cNvGrpSpPr>
          <p:nvPr/>
        </p:nvGrpSpPr>
        <p:grpSpPr bwMode="auto">
          <a:xfrm>
            <a:off x="7618413" y="893762"/>
            <a:ext cx="1954212" cy="249237"/>
            <a:chOff x="7318682" y="858948"/>
            <a:chExt cx="2255840" cy="280988"/>
          </a:xfrm>
        </p:grpSpPr>
        <p:sp>
          <p:nvSpPr>
            <p:cNvPr id="17434" name="Rectangle 18"/>
            <p:cNvSpPr>
              <a:spLocks noChangeArrowheads="1"/>
            </p:cNvSpPr>
            <p:nvPr/>
          </p:nvSpPr>
          <p:spPr bwMode="auto">
            <a:xfrm>
              <a:off x="7318682" y="858948"/>
              <a:ext cx="2228850" cy="280988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7435" name="Text Box 19"/>
            <p:cNvSpPr txBox="1">
              <a:spLocks noChangeArrowheads="1"/>
            </p:cNvSpPr>
            <p:nvPr/>
          </p:nvSpPr>
          <p:spPr bwMode="auto">
            <a:xfrm>
              <a:off x="7401233" y="938277"/>
              <a:ext cx="2173289" cy="10851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考勤规则基本信息</a:t>
              </a:r>
              <a:endPara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3" name="组合 8"/>
          <p:cNvGrpSpPr>
            <a:grpSpLocks/>
          </p:cNvGrpSpPr>
          <p:nvPr/>
        </p:nvGrpSpPr>
        <p:grpSpPr bwMode="auto">
          <a:xfrm>
            <a:off x="7618413" y="1183855"/>
            <a:ext cx="1954212" cy="244895"/>
            <a:chOff x="7318682" y="837823"/>
            <a:chExt cx="2255840" cy="280988"/>
          </a:xfrm>
        </p:grpSpPr>
        <p:sp>
          <p:nvSpPr>
            <p:cNvPr id="17432" name="Rectangle 18"/>
            <p:cNvSpPr>
              <a:spLocks noChangeArrowheads="1"/>
            </p:cNvSpPr>
            <p:nvPr/>
          </p:nvSpPr>
          <p:spPr bwMode="auto">
            <a:xfrm>
              <a:off x="7318682" y="837823"/>
              <a:ext cx="2228850" cy="280988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7433" name="Text Box 19"/>
            <p:cNvSpPr txBox="1">
              <a:spLocks noChangeArrowheads="1"/>
            </p:cNvSpPr>
            <p:nvPr/>
          </p:nvSpPr>
          <p:spPr bwMode="auto">
            <a:xfrm>
              <a:off x="7401233" y="922564"/>
              <a:ext cx="2173289" cy="11151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规则明细</a:t>
              </a:r>
              <a:endPara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17420" name="Rectangle 21"/>
          <p:cNvSpPr>
            <a:spLocks noChangeArrowheads="1"/>
          </p:cNvSpPr>
          <p:nvPr/>
        </p:nvSpPr>
        <p:spPr bwMode="auto">
          <a:xfrm>
            <a:off x="7353300" y="895350"/>
            <a:ext cx="268288" cy="24765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300" b="1">
                <a:solidFill>
                  <a:schemeClr val="bg1"/>
                </a:solidFill>
              </a:rPr>
              <a:t>1</a:t>
            </a:r>
            <a:endParaRPr lang="zh-CN" altLang="en-US" sz="1300" b="1">
              <a:solidFill>
                <a:schemeClr val="bg1"/>
              </a:solidFill>
            </a:endParaRPr>
          </a:p>
        </p:txBody>
      </p:sp>
      <p:sp>
        <p:nvSpPr>
          <p:cNvPr id="17421" name="Rectangle 21"/>
          <p:cNvSpPr>
            <a:spLocks noChangeArrowheads="1"/>
          </p:cNvSpPr>
          <p:nvPr/>
        </p:nvSpPr>
        <p:spPr bwMode="auto">
          <a:xfrm>
            <a:off x="7353300" y="1181100"/>
            <a:ext cx="268288" cy="24765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300" b="1">
                <a:solidFill>
                  <a:schemeClr val="bg1"/>
                </a:solidFill>
              </a:rPr>
              <a:t>2</a:t>
            </a:r>
            <a:endParaRPr lang="zh-CN" altLang="en-US" sz="1300" b="1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00" y="889200"/>
            <a:ext cx="6411563" cy="350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矩形 25"/>
          <p:cNvSpPr/>
          <p:nvPr/>
        </p:nvSpPr>
        <p:spPr bwMode="auto">
          <a:xfrm>
            <a:off x="1409700" y="1495425"/>
            <a:ext cx="5686425" cy="619125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1104900" y="2495550"/>
            <a:ext cx="3190875" cy="1019175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sp>
        <p:nvSpPr>
          <p:cNvPr id="35" name="Rectangle 101"/>
          <p:cNvSpPr>
            <a:spLocks noChangeArrowheads="1"/>
          </p:cNvSpPr>
          <p:nvPr/>
        </p:nvSpPr>
        <p:spPr bwMode="auto">
          <a:xfrm>
            <a:off x="6878638" y="1485900"/>
            <a:ext cx="227012" cy="21590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lang="en-US" altLang="zh-CN" sz="1000" b="1">
                <a:solidFill>
                  <a:schemeClr val="bg1"/>
                </a:solidFill>
              </a:rPr>
              <a:t>1</a:t>
            </a:r>
            <a:endParaRPr lang="zh-CN" altLang="en-US" sz="1000" b="1">
              <a:solidFill>
                <a:schemeClr val="bg1"/>
              </a:solidFill>
            </a:endParaRPr>
          </a:p>
        </p:txBody>
      </p:sp>
      <p:sp>
        <p:nvSpPr>
          <p:cNvPr id="36" name="Rectangle 101"/>
          <p:cNvSpPr>
            <a:spLocks noChangeArrowheads="1"/>
          </p:cNvSpPr>
          <p:nvPr/>
        </p:nvSpPr>
        <p:spPr bwMode="auto">
          <a:xfrm>
            <a:off x="4068763" y="3295650"/>
            <a:ext cx="227012" cy="21590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lang="en-US" altLang="zh-CN" sz="1000" b="1" dirty="0" smtClean="0">
                <a:solidFill>
                  <a:schemeClr val="bg1"/>
                </a:solidFill>
              </a:rPr>
              <a:t>2</a:t>
            </a:r>
            <a:endParaRPr lang="zh-CN" altLang="en-US" sz="1000" b="1" dirty="0">
              <a:solidFill>
                <a:schemeClr val="bg1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125" y="4814888"/>
            <a:ext cx="79438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Box 37"/>
          <p:cNvSpPr txBox="1"/>
          <p:nvPr/>
        </p:nvSpPr>
        <p:spPr>
          <a:xfrm>
            <a:off x="685800" y="4476750"/>
            <a:ext cx="218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示例图：</a:t>
            </a:r>
            <a:endParaRPr lang="zh-CN" altLang="en-US" b="1" dirty="0"/>
          </a:p>
        </p:txBody>
      </p:sp>
      <p:sp>
        <p:nvSpPr>
          <p:cNvPr id="41" name="TextBox 48"/>
          <p:cNvSpPr txBox="1">
            <a:spLocks noChangeArrowheads="1"/>
          </p:cNvSpPr>
          <p:nvPr/>
        </p:nvSpPr>
        <p:spPr bwMode="auto">
          <a:xfrm>
            <a:off x="7553325" y="1428750"/>
            <a:ext cx="226215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    起点中的“允许开始”、“开始”</a:t>
            </a:r>
            <a:endParaRPr lang="en-US" altLang="zh-CN" sz="10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以及“允许结束”、“结束”是针对</a:t>
            </a:r>
            <a:endParaRPr lang="en-US" altLang="zh-CN" sz="10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于排班模板上的班次开始时间、结束</a:t>
            </a:r>
            <a:endParaRPr lang="en-US" altLang="zh-CN" sz="10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时间和刷卡前偏移、刷卡后偏移。如</a:t>
            </a:r>
            <a:endParaRPr lang="en-US" altLang="zh-CN" sz="10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允许开始时间</a:t>
            </a:r>
            <a:r>
              <a:rPr lang="en-US" altLang="zh-CN" sz="1000" b="1" dirty="0" smtClean="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开始时间</a:t>
            </a:r>
            <a:r>
              <a:rPr lang="en-US" altLang="zh-CN" sz="1000" b="1" dirty="0" smtClean="0"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刷卡前偏移</a:t>
            </a:r>
            <a:endParaRPr lang="en-US" altLang="zh-CN" sz="10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，以此类推。</a:t>
            </a:r>
            <a:endParaRPr lang="zh-CN" altLang="en-US" sz="10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886022-8366-459E-97CB-EC262840119C}" type="slidenum">
              <a:rPr lang="en-GB" altLang="zh-CN" smtClean="0"/>
              <a:pPr/>
              <a:t>14</a:t>
            </a:fld>
            <a:endParaRPr lang="en-GB" altLang="zh-CN" smtClean="0"/>
          </a:p>
        </p:txBody>
      </p:sp>
      <p:sp>
        <p:nvSpPr>
          <p:cNvPr id="21507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5688013" y="6692900"/>
            <a:ext cx="3465512" cy="141064"/>
          </a:xfrm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1064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考勤规则</a:t>
            </a:r>
            <a:r>
              <a:rPr kumimoji="1" lang="en-US" altLang="zh-CN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-</a:t>
            </a:r>
            <a:r>
              <a:rPr kumimoji="1" lang="zh-CN" altLang="en-US" sz="21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名词解释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7635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809625" y="4191000"/>
            <a:ext cx="1182688" cy="168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30200">
              <a:tabLst>
                <a:tab pos="8521700" algn="r"/>
              </a:tabLst>
            </a:pPr>
            <a:r>
              <a:rPr kumimoji="1" lang="zh-CN" altLang="en-US" sz="1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忽略旷工</a:t>
            </a:r>
            <a:endParaRPr kumimoji="1" lang="zh-CN" altLang="en-US" sz="1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435225" y="4113213"/>
            <a:ext cx="4829175" cy="3397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61925" lvl="1" indent="-160338" defTabSz="330200">
              <a:buFontTx/>
              <a:buChar char="•"/>
              <a:tabLst>
                <a:tab pos="8521700" algn="r"/>
              </a:tabLst>
            </a:pPr>
            <a:r>
              <a:rPr kumimoji="1" lang="zh-CN" altLang="en-US" sz="11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选中后，若员工考勤当天为旷工时，则在考勤结果中置所有旷工为休息。</a:t>
            </a:r>
            <a:endParaRPr kumimoji="1" lang="en-US" altLang="de-DE" sz="11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512" name="Freeform 8"/>
          <p:cNvSpPr>
            <a:spLocks/>
          </p:cNvSpPr>
          <p:nvPr/>
        </p:nvSpPr>
        <p:spPr bwMode="auto">
          <a:xfrm>
            <a:off x="2360613" y="4038600"/>
            <a:ext cx="5013325" cy="471488"/>
          </a:xfrm>
          <a:custGeom>
            <a:avLst/>
            <a:gdLst>
              <a:gd name="T0" fmla="*/ 0 w 1720"/>
              <a:gd name="T1" fmla="*/ 0 h 1961"/>
              <a:gd name="T2" fmla="*/ 2147483647 w 1720"/>
              <a:gd name="T3" fmla="*/ 0 h 1961"/>
              <a:gd name="T4" fmla="*/ 2147483647 w 1720"/>
              <a:gd name="T5" fmla="*/ 2147483647 h 1961"/>
              <a:gd name="T6" fmla="*/ 0 60000 65536"/>
              <a:gd name="T7" fmla="*/ 0 60000 65536"/>
              <a:gd name="T8" fmla="*/ 0 60000 65536"/>
              <a:gd name="T9" fmla="*/ 0 w 1720"/>
              <a:gd name="T10" fmla="*/ 0 h 1961"/>
              <a:gd name="T11" fmla="*/ 1720 w 1720"/>
              <a:gd name="T12" fmla="*/ 1961 h 19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0" h="1961">
                <a:moveTo>
                  <a:pt x="0" y="0"/>
                </a:moveTo>
                <a:lnTo>
                  <a:pt x="1720" y="0"/>
                </a:lnTo>
                <a:lnTo>
                  <a:pt x="1720" y="1961"/>
                </a:lnTo>
              </a:path>
            </a:pathLst>
          </a:custGeom>
          <a:noFill/>
          <a:ln w="22225">
            <a:solidFill>
              <a:schemeClr val="hlink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zh-CN" altLang="en-US"/>
          </a:p>
        </p:txBody>
      </p:sp>
      <p:sp>
        <p:nvSpPr>
          <p:cNvPr id="21513" name="Freeform 9"/>
          <p:cNvSpPr>
            <a:spLocks/>
          </p:cNvSpPr>
          <p:nvPr/>
        </p:nvSpPr>
        <p:spPr bwMode="auto">
          <a:xfrm>
            <a:off x="774699" y="4038600"/>
            <a:ext cx="1483200" cy="477838"/>
          </a:xfrm>
          <a:custGeom>
            <a:avLst/>
            <a:gdLst>
              <a:gd name="T0" fmla="*/ 0 w 1720"/>
              <a:gd name="T1" fmla="*/ 0 h 1961"/>
              <a:gd name="T2" fmla="*/ 2147483647 w 1720"/>
              <a:gd name="T3" fmla="*/ 0 h 1961"/>
              <a:gd name="T4" fmla="*/ 2147483647 w 1720"/>
              <a:gd name="T5" fmla="*/ 2147483647 h 1961"/>
              <a:gd name="T6" fmla="*/ 0 60000 65536"/>
              <a:gd name="T7" fmla="*/ 0 60000 65536"/>
              <a:gd name="T8" fmla="*/ 0 60000 65536"/>
              <a:gd name="T9" fmla="*/ 0 w 1720"/>
              <a:gd name="T10" fmla="*/ 0 h 1961"/>
              <a:gd name="T11" fmla="*/ 1720 w 1720"/>
              <a:gd name="T12" fmla="*/ 1961 h 19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0" h="1961">
                <a:moveTo>
                  <a:pt x="0" y="0"/>
                </a:moveTo>
                <a:lnTo>
                  <a:pt x="1720" y="0"/>
                </a:lnTo>
                <a:lnTo>
                  <a:pt x="1720" y="1961"/>
                </a:lnTo>
              </a:path>
            </a:pathLst>
          </a:custGeom>
          <a:noFill/>
          <a:ln w="22225">
            <a:solidFill>
              <a:schemeClr val="hlink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zh-CN" altLang="en-US"/>
          </a:p>
        </p:txBody>
      </p:sp>
      <p:sp>
        <p:nvSpPr>
          <p:cNvPr id="21514" name="Rectangle 6"/>
          <p:cNvSpPr>
            <a:spLocks noChangeArrowheads="1"/>
          </p:cNvSpPr>
          <p:nvPr/>
        </p:nvSpPr>
        <p:spPr bwMode="auto">
          <a:xfrm>
            <a:off x="817563" y="3665538"/>
            <a:ext cx="1468437" cy="1730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30200">
              <a:tabLst>
                <a:tab pos="8521700" algn="r"/>
              </a:tabLst>
            </a:pPr>
            <a:r>
              <a:rPr kumimoji="1" lang="zh-CN" altLang="en-US" sz="1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实出勤计算方式</a:t>
            </a:r>
            <a:r>
              <a:rPr kumimoji="1" lang="en-US" altLang="zh-CN" sz="1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(</a:t>
            </a:r>
            <a:r>
              <a:rPr kumimoji="1" lang="zh-CN" altLang="en-US" sz="1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上班</a:t>
            </a:r>
            <a:r>
              <a:rPr kumimoji="1" lang="en-US" altLang="zh-CN" sz="1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)</a:t>
            </a:r>
          </a:p>
          <a:p>
            <a:pPr defTabSz="330200">
              <a:tabLst>
                <a:tab pos="8521700" algn="r"/>
              </a:tabLst>
            </a:pPr>
            <a:r>
              <a:rPr kumimoji="1" lang="zh-CN" altLang="en-US" sz="1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实出勤计算方式</a:t>
            </a:r>
            <a:r>
              <a:rPr kumimoji="1" lang="en-US" altLang="zh-CN" sz="1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(</a:t>
            </a:r>
            <a:r>
              <a:rPr kumimoji="1" lang="zh-CN" altLang="en-US" sz="1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下班</a:t>
            </a:r>
            <a:r>
              <a:rPr kumimoji="1" lang="en-US" altLang="zh-CN" sz="1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)</a:t>
            </a:r>
            <a:endParaRPr kumimoji="1" lang="zh-CN" altLang="en-US" sz="1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515" name="Rectangle 7"/>
          <p:cNvSpPr>
            <a:spLocks noChangeArrowheads="1"/>
          </p:cNvSpPr>
          <p:nvPr/>
        </p:nvSpPr>
        <p:spPr bwMode="auto">
          <a:xfrm>
            <a:off x="2435225" y="3609975"/>
            <a:ext cx="4829175" cy="3397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61925" lvl="1" indent="-160338" defTabSz="330200">
              <a:buFontTx/>
              <a:buChar char="•"/>
              <a:tabLst>
                <a:tab pos="8521700" algn="r"/>
              </a:tabLst>
            </a:pPr>
            <a:r>
              <a:rPr kumimoji="1" lang="zh-CN" altLang="en-US" sz="11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按计划计算实出勤：按排班模板上的开始时间和结束时间计算实出勤时长。</a:t>
            </a:r>
            <a:endParaRPr kumimoji="1" lang="en-US" altLang="zh-CN" sz="1100"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161925" lvl="1" indent="-160338" defTabSz="330200">
              <a:buFontTx/>
              <a:buChar char="•"/>
              <a:tabLst>
                <a:tab pos="8521700" algn="r"/>
              </a:tabLst>
            </a:pPr>
            <a:r>
              <a:rPr kumimoji="1" lang="zh-CN" altLang="en-US" sz="11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按实际计算实出勤：按实际打卡的开始时间和结束时间计算实出勤时长。</a:t>
            </a:r>
            <a:endParaRPr kumimoji="1" lang="zh-CN" altLang="en-US" sz="11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516" name="Freeform 8"/>
          <p:cNvSpPr>
            <a:spLocks/>
          </p:cNvSpPr>
          <p:nvPr/>
        </p:nvSpPr>
        <p:spPr bwMode="auto">
          <a:xfrm>
            <a:off x="2360613" y="3513138"/>
            <a:ext cx="5013325" cy="471487"/>
          </a:xfrm>
          <a:custGeom>
            <a:avLst/>
            <a:gdLst>
              <a:gd name="T0" fmla="*/ 0 w 1720"/>
              <a:gd name="T1" fmla="*/ 0 h 1961"/>
              <a:gd name="T2" fmla="*/ 2147483647 w 1720"/>
              <a:gd name="T3" fmla="*/ 0 h 1961"/>
              <a:gd name="T4" fmla="*/ 2147483647 w 1720"/>
              <a:gd name="T5" fmla="*/ 2147483647 h 1961"/>
              <a:gd name="T6" fmla="*/ 0 60000 65536"/>
              <a:gd name="T7" fmla="*/ 0 60000 65536"/>
              <a:gd name="T8" fmla="*/ 0 60000 65536"/>
              <a:gd name="T9" fmla="*/ 0 w 1720"/>
              <a:gd name="T10" fmla="*/ 0 h 1961"/>
              <a:gd name="T11" fmla="*/ 1720 w 1720"/>
              <a:gd name="T12" fmla="*/ 1961 h 19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0" h="1961">
                <a:moveTo>
                  <a:pt x="0" y="0"/>
                </a:moveTo>
                <a:lnTo>
                  <a:pt x="1720" y="0"/>
                </a:lnTo>
                <a:lnTo>
                  <a:pt x="1720" y="1961"/>
                </a:lnTo>
              </a:path>
            </a:pathLst>
          </a:custGeom>
          <a:noFill/>
          <a:ln w="22225">
            <a:solidFill>
              <a:schemeClr val="hlink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zh-CN" altLang="en-US"/>
          </a:p>
        </p:txBody>
      </p:sp>
      <p:sp>
        <p:nvSpPr>
          <p:cNvPr id="21517" name="Freeform 9"/>
          <p:cNvSpPr>
            <a:spLocks/>
          </p:cNvSpPr>
          <p:nvPr/>
        </p:nvSpPr>
        <p:spPr bwMode="auto">
          <a:xfrm>
            <a:off x="774700" y="3513138"/>
            <a:ext cx="1482726" cy="477837"/>
          </a:xfrm>
          <a:custGeom>
            <a:avLst/>
            <a:gdLst>
              <a:gd name="T0" fmla="*/ 0 w 1720"/>
              <a:gd name="T1" fmla="*/ 0 h 1961"/>
              <a:gd name="T2" fmla="*/ 2147483647 w 1720"/>
              <a:gd name="T3" fmla="*/ 0 h 1961"/>
              <a:gd name="T4" fmla="*/ 2147483647 w 1720"/>
              <a:gd name="T5" fmla="*/ 2147483647 h 1961"/>
              <a:gd name="T6" fmla="*/ 0 60000 65536"/>
              <a:gd name="T7" fmla="*/ 0 60000 65536"/>
              <a:gd name="T8" fmla="*/ 0 60000 65536"/>
              <a:gd name="T9" fmla="*/ 0 w 1720"/>
              <a:gd name="T10" fmla="*/ 0 h 1961"/>
              <a:gd name="T11" fmla="*/ 1720 w 1720"/>
              <a:gd name="T12" fmla="*/ 1961 h 19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0" h="1961">
                <a:moveTo>
                  <a:pt x="0" y="0"/>
                </a:moveTo>
                <a:lnTo>
                  <a:pt x="1720" y="0"/>
                </a:lnTo>
                <a:lnTo>
                  <a:pt x="1720" y="1961"/>
                </a:lnTo>
              </a:path>
            </a:pathLst>
          </a:custGeom>
          <a:noFill/>
          <a:ln w="22225">
            <a:solidFill>
              <a:schemeClr val="hlink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zh-CN" altLang="en-US"/>
          </a:p>
        </p:txBody>
      </p:sp>
      <p:sp>
        <p:nvSpPr>
          <p:cNvPr id="21518" name="Rectangle 6"/>
          <p:cNvSpPr>
            <a:spLocks noChangeArrowheads="1"/>
          </p:cNvSpPr>
          <p:nvPr/>
        </p:nvSpPr>
        <p:spPr bwMode="auto">
          <a:xfrm>
            <a:off x="811213" y="4740275"/>
            <a:ext cx="1182687" cy="168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30200">
              <a:tabLst>
                <a:tab pos="8521700" algn="r"/>
              </a:tabLst>
            </a:pPr>
            <a:r>
              <a:rPr kumimoji="1" lang="zh-CN" altLang="en-US" sz="1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规则结果</a:t>
            </a:r>
            <a:endParaRPr kumimoji="1" lang="zh-CN" altLang="en-US" sz="1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519" name="Rectangle 7"/>
          <p:cNvSpPr>
            <a:spLocks noChangeArrowheads="1"/>
          </p:cNvSpPr>
          <p:nvPr/>
        </p:nvSpPr>
        <p:spPr bwMode="auto">
          <a:xfrm>
            <a:off x="2436813" y="4662488"/>
            <a:ext cx="4829175" cy="3397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61925" lvl="1" indent="-160338" defTabSz="330200">
              <a:buFontTx/>
              <a:buChar char="•"/>
              <a:tabLst>
                <a:tab pos="8521700" algn="r"/>
              </a:tabLst>
            </a:pPr>
            <a:r>
              <a:rPr kumimoji="1" lang="zh-CN" altLang="en-US" sz="11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由打卡数据和对应规则明细相比较后得到的考勤结果。</a:t>
            </a:r>
            <a:endParaRPr kumimoji="1" lang="en-US" altLang="de-DE" sz="11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520" name="Freeform 8"/>
          <p:cNvSpPr>
            <a:spLocks/>
          </p:cNvSpPr>
          <p:nvPr/>
        </p:nvSpPr>
        <p:spPr bwMode="auto">
          <a:xfrm>
            <a:off x="2362200" y="4587875"/>
            <a:ext cx="5013325" cy="471488"/>
          </a:xfrm>
          <a:custGeom>
            <a:avLst/>
            <a:gdLst>
              <a:gd name="T0" fmla="*/ 0 w 1720"/>
              <a:gd name="T1" fmla="*/ 0 h 1961"/>
              <a:gd name="T2" fmla="*/ 2147483647 w 1720"/>
              <a:gd name="T3" fmla="*/ 0 h 1961"/>
              <a:gd name="T4" fmla="*/ 2147483647 w 1720"/>
              <a:gd name="T5" fmla="*/ 2147483647 h 1961"/>
              <a:gd name="T6" fmla="*/ 0 60000 65536"/>
              <a:gd name="T7" fmla="*/ 0 60000 65536"/>
              <a:gd name="T8" fmla="*/ 0 60000 65536"/>
              <a:gd name="T9" fmla="*/ 0 w 1720"/>
              <a:gd name="T10" fmla="*/ 0 h 1961"/>
              <a:gd name="T11" fmla="*/ 1720 w 1720"/>
              <a:gd name="T12" fmla="*/ 1961 h 19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0" h="1961">
                <a:moveTo>
                  <a:pt x="0" y="0"/>
                </a:moveTo>
                <a:lnTo>
                  <a:pt x="1720" y="0"/>
                </a:lnTo>
                <a:lnTo>
                  <a:pt x="1720" y="1961"/>
                </a:lnTo>
              </a:path>
            </a:pathLst>
          </a:custGeom>
          <a:noFill/>
          <a:ln w="22225">
            <a:solidFill>
              <a:schemeClr val="hlink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zh-CN" altLang="en-US"/>
          </a:p>
        </p:txBody>
      </p:sp>
      <p:sp>
        <p:nvSpPr>
          <p:cNvPr id="21521" name="Freeform 9"/>
          <p:cNvSpPr>
            <a:spLocks/>
          </p:cNvSpPr>
          <p:nvPr/>
        </p:nvSpPr>
        <p:spPr bwMode="auto">
          <a:xfrm>
            <a:off x="776287" y="4587875"/>
            <a:ext cx="1483200" cy="477838"/>
          </a:xfrm>
          <a:custGeom>
            <a:avLst/>
            <a:gdLst>
              <a:gd name="T0" fmla="*/ 0 w 1720"/>
              <a:gd name="T1" fmla="*/ 0 h 1961"/>
              <a:gd name="T2" fmla="*/ 2147483647 w 1720"/>
              <a:gd name="T3" fmla="*/ 0 h 1961"/>
              <a:gd name="T4" fmla="*/ 2147483647 w 1720"/>
              <a:gd name="T5" fmla="*/ 2147483647 h 1961"/>
              <a:gd name="T6" fmla="*/ 0 60000 65536"/>
              <a:gd name="T7" fmla="*/ 0 60000 65536"/>
              <a:gd name="T8" fmla="*/ 0 60000 65536"/>
              <a:gd name="T9" fmla="*/ 0 w 1720"/>
              <a:gd name="T10" fmla="*/ 0 h 1961"/>
              <a:gd name="T11" fmla="*/ 1720 w 1720"/>
              <a:gd name="T12" fmla="*/ 1961 h 19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0" h="1961">
                <a:moveTo>
                  <a:pt x="0" y="0"/>
                </a:moveTo>
                <a:lnTo>
                  <a:pt x="1720" y="0"/>
                </a:lnTo>
                <a:lnTo>
                  <a:pt x="1720" y="1961"/>
                </a:lnTo>
              </a:path>
            </a:pathLst>
          </a:custGeom>
          <a:noFill/>
          <a:ln w="22225">
            <a:solidFill>
              <a:schemeClr val="hlink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zh-CN" altLang="en-US"/>
          </a:p>
        </p:txBody>
      </p:sp>
      <p:sp>
        <p:nvSpPr>
          <p:cNvPr id="21522" name="Rectangle 6"/>
          <p:cNvSpPr>
            <a:spLocks noChangeArrowheads="1"/>
          </p:cNvSpPr>
          <p:nvPr/>
        </p:nvSpPr>
        <p:spPr bwMode="auto">
          <a:xfrm>
            <a:off x="811213" y="5803900"/>
            <a:ext cx="1379537" cy="1968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30200">
              <a:tabLst>
                <a:tab pos="8521700" algn="r"/>
              </a:tabLst>
            </a:pPr>
            <a:r>
              <a:rPr kumimoji="1" lang="zh-CN" altLang="en-US" sz="1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起点、偏移方向</a:t>
            </a:r>
            <a:endParaRPr kumimoji="1" lang="en-US" altLang="zh-CN" sz="1100" b="1"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  <a:p>
            <a:pPr defTabSz="330200">
              <a:tabLst>
                <a:tab pos="8521700" algn="r"/>
              </a:tabLst>
            </a:pPr>
            <a:r>
              <a:rPr kumimoji="1" lang="zh-CN" altLang="en-US" sz="1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偏移值、偏移值类型</a:t>
            </a:r>
            <a:endParaRPr kumimoji="1" lang="zh-CN" altLang="en-US" sz="1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523" name="Rectangle 7"/>
          <p:cNvSpPr>
            <a:spLocks noChangeArrowheads="1"/>
          </p:cNvSpPr>
          <p:nvPr/>
        </p:nvSpPr>
        <p:spPr bwMode="auto">
          <a:xfrm>
            <a:off x="2436813" y="5802313"/>
            <a:ext cx="4829175" cy="3397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61925" lvl="1" indent="-160338" defTabSz="330200">
              <a:buFontTx/>
              <a:buChar char="•"/>
              <a:tabLst>
                <a:tab pos="8521700" algn="r"/>
              </a:tabLst>
            </a:pPr>
            <a:r>
              <a:rPr kumimoji="1" lang="zh-CN" altLang="en-US" sz="11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设置何种情况时会得到相应的规则结果。以规则结果为“迟到”为例，假设起点为“开始”，偏移方向为“向后”，偏移值为“</a:t>
            </a:r>
            <a:r>
              <a:rPr kumimoji="1" lang="en-US" altLang="zh-CN" sz="11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5</a:t>
            </a:r>
            <a:r>
              <a:rPr kumimoji="1" lang="zh-CN" altLang="en-US" sz="11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”，偏移值类型为“分钟”，意思就是上班时间开始</a:t>
            </a:r>
            <a:r>
              <a:rPr kumimoji="1" lang="en-US" altLang="zh-CN" sz="11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5</a:t>
            </a:r>
            <a:r>
              <a:rPr kumimoji="1" lang="zh-CN" altLang="en-US" sz="11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分钟后第一次打卡为迟到。</a:t>
            </a:r>
            <a:endParaRPr kumimoji="1" lang="en-US" altLang="de-DE" sz="11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524" name="Freeform 8"/>
          <p:cNvSpPr>
            <a:spLocks/>
          </p:cNvSpPr>
          <p:nvPr/>
        </p:nvSpPr>
        <p:spPr bwMode="auto">
          <a:xfrm>
            <a:off x="2362200" y="5651499"/>
            <a:ext cx="5013325" cy="625475"/>
          </a:xfrm>
          <a:custGeom>
            <a:avLst/>
            <a:gdLst>
              <a:gd name="T0" fmla="*/ 0 w 1720"/>
              <a:gd name="T1" fmla="*/ 0 h 1961"/>
              <a:gd name="T2" fmla="*/ 2147483647 w 1720"/>
              <a:gd name="T3" fmla="*/ 0 h 1961"/>
              <a:gd name="T4" fmla="*/ 2147483647 w 1720"/>
              <a:gd name="T5" fmla="*/ 2147483647 h 1961"/>
              <a:gd name="T6" fmla="*/ 0 60000 65536"/>
              <a:gd name="T7" fmla="*/ 0 60000 65536"/>
              <a:gd name="T8" fmla="*/ 0 60000 65536"/>
              <a:gd name="T9" fmla="*/ 0 w 1720"/>
              <a:gd name="T10" fmla="*/ 0 h 1961"/>
              <a:gd name="T11" fmla="*/ 1720 w 1720"/>
              <a:gd name="T12" fmla="*/ 1961 h 19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0" h="1961">
                <a:moveTo>
                  <a:pt x="0" y="0"/>
                </a:moveTo>
                <a:lnTo>
                  <a:pt x="1720" y="0"/>
                </a:lnTo>
                <a:lnTo>
                  <a:pt x="1720" y="1961"/>
                </a:lnTo>
              </a:path>
            </a:pathLst>
          </a:custGeom>
          <a:noFill/>
          <a:ln w="22225">
            <a:solidFill>
              <a:schemeClr val="hlink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zh-CN" altLang="en-US"/>
          </a:p>
        </p:txBody>
      </p:sp>
      <p:sp>
        <p:nvSpPr>
          <p:cNvPr id="21525" name="Freeform 9"/>
          <p:cNvSpPr>
            <a:spLocks/>
          </p:cNvSpPr>
          <p:nvPr/>
        </p:nvSpPr>
        <p:spPr bwMode="auto">
          <a:xfrm>
            <a:off x="766762" y="5661024"/>
            <a:ext cx="1483200" cy="587375"/>
          </a:xfrm>
          <a:custGeom>
            <a:avLst/>
            <a:gdLst>
              <a:gd name="T0" fmla="*/ 0 w 1720"/>
              <a:gd name="T1" fmla="*/ 0 h 1961"/>
              <a:gd name="T2" fmla="*/ 2147483647 w 1720"/>
              <a:gd name="T3" fmla="*/ 0 h 1961"/>
              <a:gd name="T4" fmla="*/ 2147483647 w 1720"/>
              <a:gd name="T5" fmla="*/ 2147483647 h 1961"/>
              <a:gd name="T6" fmla="*/ 0 60000 65536"/>
              <a:gd name="T7" fmla="*/ 0 60000 65536"/>
              <a:gd name="T8" fmla="*/ 0 60000 65536"/>
              <a:gd name="T9" fmla="*/ 0 w 1720"/>
              <a:gd name="T10" fmla="*/ 0 h 1961"/>
              <a:gd name="T11" fmla="*/ 1720 w 1720"/>
              <a:gd name="T12" fmla="*/ 1961 h 19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0" h="1961">
                <a:moveTo>
                  <a:pt x="0" y="0"/>
                </a:moveTo>
                <a:lnTo>
                  <a:pt x="1720" y="0"/>
                </a:lnTo>
                <a:lnTo>
                  <a:pt x="1720" y="1961"/>
                </a:lnTo>
              </a:path>
            </a:pathLst>
          </a:custGeom>
          <a:noFill/>
          <a:ln w="22225">
            <a:solidFill>
              <a:schemeClr val="hlink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zh-CN" altLang="en-US"/>
          </a:p>
        </p:txBody>
      </p:sp>
      <p:sp>
        <p:nvSpPr>
          <p:cNvPr id="21526" name="Rectangle 6"/>
          <p:cNvSpPr>
            <a:spLocks noChangeArrowheads="1"/>
          </p:cNvSpPr>
          <p:nvPr/>
        </p:nvSpPr>
        <p:spPr bwMode="auto">
          <a:xfrm>
            <a:off x="819150" y="5278438"/>
            <a:ext cx="1182688" cy="168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30200">
              <a:tabLst>
                <a:tab pos="8521700" algn="r"/>
              </a:tabLst>
            </a:pPr>
            <a:r>
              <a:rPr kumimoji="1" lang="zh-CN" altLang="en-US" sz="1100" b="1" dirty="0" smtClean="0">
                <a:latin typeface="微软雅黑" pitchFamily="34" charset="-122"/>
                <a:ea typeface="微软雅黑" pitchFamily="34" charset="-122"/>
              </a:rPr>
              <a:t>计算规则</a:t>
            </a:r>
            <a:endParaRPr kumimoji="1" lang="zh-CN" altLang="en-US" sz="11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527" name="Rectangle 7"/>
          <p:cNvSpPr>
            <a:spLocks noChangeArrowheads="1"/>
          </p:cNvSpPr>
          <p:nvPr/>
        </p:nvSpPr>
        <p:spPr bwMode="auto">
          <a:xfrm>
            <a:off x="2436813" y="5200650"/>
            <a:ext cx="4829175" cy="3397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61925" lvl="1" indent="-160338" defTabSz="330200">
              <a:buFontTx/>
              <a:buChar char="•"/>
              <a:tabLst>
                <a:tab pos="8521700" algn="r"/>
              </a:tabLst>
            </a:pPr>
            <a:r>
              <a:rPr kumimoji="1" lang="zh-CN" altLang="en-US" sz="11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规则结果对应的时长。若迟到、早退的计算规则为空的话，则在考勤运算后，对应的时长为</a:t>
            </a:r>
            <a:r>
              <a:rPr kumimoji="1" lang="en-US" altLang="zh-CN" sz="11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0</a:t>
            </a:r>
            <a:r>
              <a:rPr kumimoji="1" lang="zh-CN" altLang="en-US" sz="11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，否则按照计算规则计算时长。</a:t>
            </a:r>
            <a:endParaRPr kumimoji="1" lang="en-US" altLang="de-DE" sz="11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528" name="Freeform 8"/>
          <p:cNvSpPr>
            <a:spLocks/>
          </p:cNvSpPr>
          <p:nvPr/>
        </p:nvSpPr>
        <p:spPr bwMode="auto">
          <a:xfrm>
            <a:off x="2362200" y="5126038"/>
            <a:ext cx="5013325" cy="471487"/>
          </a:xfrm>
          <a:custGeom>
            <a:avLst/>
            <a:gdLst>
              <a:gd name="T0" fmla="*/ 0 w 1720"/>
              <a:gd name="T1" fmla="*/ 0 h 1961"/>
              <a:gd name="T2" fmla="*/ 2147483647 w 1720"/>
              <a:gd name="T3" fmla="*/ 0 h 1961"/>
              <a:gd name="T4" fmla="*/ 2147483647 w 1720"/>
              <a:gd name="T5" fmla="*/ 2147483647 h 1961"/>
              <a:gd name="T6" fmla="*/ 0 60000 65536"/>
              <a:gd name="T7" fmla="*/ 0 60000 65536"/>
              <a:gd name="T8" fmla="*/ 0 60000 65536"/>
              <a:gd name="T9" fmla="*/ 0 w 1720"/>
              <a:gd name="T10" fmla="*/ 0 h 1961"/>
              <a:gd name="T11" fmla="*/ 1720 w 1720"/>
              <a:gd name="T12" fmla="*/ 1961 h 19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0" h="1961">
                <a:moveTo>
                  <a:pt x="0" y="0"/>
                </a:moveTo>
                <a:lnTo>
                  <a:pt x="1720" y="0"/>
                </a:lnTo>
                <a:lnTo>
                  <a:pt x="1720" y="1961"/>
                </a:lnTo>
              </a:path>
            </a:pathLst>
          </a:custGeom>
          <a:noFill/>
          <a:ln w="22225">
            <a:solidFill>
              <a:schemeClr val="hlink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zh-CN" altLang="en-US"/>
          </a:p>
        </p:txBody>
      </p:sp>
      <p:sp>
        <p:nvSpPr>
          <p:cNvPr id="21529" name="Freeform 9"/>
          <p:cNvSpPr>
            <a:spLocks/>
          </p:cNvSpPr>
          <p:nvPr/>
        </p:nvSpPr>
        <p:spPr bwMode="auto">
          <a:xfrm>
            <a:off x="776287" y="5126038"/>
            <a:ext cx="1483200" cy="477837"/>
          </a:xfrm>
          <a:custGeom>
            <a:avLst/>
            <a:gdLst>
              <a:gd name="T0" fmla="*/ 0 w 1720"/>
              <a:gd name="T1" fmla="*/ 0 h 1961"/>
              <a:gd name="T2" fmla="*/ 2147483647 w 1720"/>
              <a:gd name="T3" fmla="*/ 0 h 1961"/>
              <a:gd name="T4" fmla="*/ 2147483647 w 1720"/>
              <a:gd name="T5" fmla="*/ 2147483647 h 1961"/>
              <a:gd name="T6" fmla="*/ 0 60000 65536"/>
              <a:gd name="T7" fmla="*/ 0 60000 65536"/>
              <a:gd name="T8" fmla="*/ 0 60000 65536"/>
              <a:gd name="T9" fmla="*/ 0 w 1720"/>
              <a:gd name="T10" fmla="*/ 0 h 1961"/>
              <a:gd name="T11" fmla="*/ 1720 w 1720"/>
              <a:gd name="T12" fmla="*/ 1961 h 19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0" h="1961">
                <a:moveTo>
                  <a:pt x="0" y="0"/>
                </a:moveTo>
                <a:lnTo>
                  <a:pt x="1720" y="0"/>
                </a:lnTo>
                <a:lnTo>
                  <a:pt x="1720" y="1961"/>
                </a:lnTo>
              </a:path>
            </a:pathLst>
          </a:custGeom>
          <a:noFill/>
          <a:ln w="22225">
            <a:solidFill>
              <a:schemeClr val="hlink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EB1B85C-D70F-4C90-87B3-F4BA8D2D2171}" type="slidenum">
              <a:rPr lang="en-GB" altLang="zh-CN" smtClean="0"/>
              <a:pPr/>
              <a:t>15</a:t>
            </a:fld>
            <a:endParaRPr lang="en-GB" altLang="zh-CN" smtClean="0"/>
          </a:p>
        </p:txBody>
      </p:sp>
      <p:sp>
        <p:nvSpPr>
          <p:cNvPr id="17411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5688013" y="6692900"/>
            <a:ext cx="3465512" cy="141064"/>
          </a:xfrm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1064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计算规则</a:t>
            </a:r>
            <a:endParaRPr kumimoji="1" lang="zh-CN" altLang="en-US" sz="2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7635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723900" y="6138863"/>
            <a:ext cx="6807200" cy="332399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路径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: 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人力资源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 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|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考勤设置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计算规则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  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" name="组合 8"/>
          <p:cNvGrpSpPr>
            <a:grpSpLocks/>
          </p:cNvGrpSpPr>
          <p:nvPr/>
        </p:nvGrpSpPr>
        <p:grpSpPr bwMode="auto">
          <a:xfrm>
            <a:off x="7618413" y="893763"/>
            <a:ext cx="1954212" cy="249237"/>
            <a:chOff x="7318682" y="858948"/>
            <a:chExt cx="2255840" cy="280988"/>
          </a:xfrm>
        </p:grpSpPr>
        <p:sp>
          <p:nvSpPr>
            <p:cNvPr id="17434" name="Rectangle 18"/>
            <p:cNvSpPr>
              <a:spLocks noChangeArrowheads="1"/>
            </p:cNvSpPr>
            <p:nvPr/>
          </p:nvSpPr>
          <p:spPr bwMode="auto">
            <a:xfrm>
              <a:off x="7318682" y="858948"/>
              <a:ext cx="2228850" cy="280988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7435" name="Text Box 19"/>
            <p:cNvSpPr txBox="1">
              <a:spLocks noChangeArrowheads="1"/>
            </p:cNvSpPr>
            <p:nvPr/>
          </p:nvSpPr>
          <p:spPr bwMode="auto">
            <a:xfrm>
              <a:off x="7401233" y="938277"/>
              <a:ext cx="2173289" cy="10851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计算规则基本信息</a:t>
              </a:r>
              <a:endPara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4" name="组合 8"/>
          <p:cNvGrpSpPr>
            <a:grpSpLocks/>
          </p:cNvGrpSpPr>
          <p:nvPr/>
        </p:nvGrpSpPr>
        <p:grpSpPr bwMode="auto">
          <a:xfrm>
            <a:off x="7618413" y="2124515"/>
            <a:ext cx="1954212" cy="247210"/>
            <a:chOff x="7318682" y="837823"/>
            <a:chExt cx="2255840" cy="280988"/>
          </a:xfrm>
        </p:grpSpPr>
        <p:sp>
          <p:nvSpPr>
            <p:cNvPr id="17430" name="Rectangle 18"/>
            <p:cNvSpPr>
              <a:spLocks noChangeArrowheads="1"/>
            </p:cNvSpPr>
            <p:nvPr/>
          </p:nvSpPr>
          <p:spPr bwMode="auto">
            <a:xfrm>
              <a:off x="7318682" y="837823"/>
              <a:ext cx="2228850" cy="280988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7431" name="Text Box 19"/>
            <p:cNvSpPr txBox="1">
              <a:spLocks noChangeArrowheads="1"/>
            </p:cNvSpPr>
            <p:nvPr/>
          </p:nvSpPr>
          <p:spPr bwMode="auto">
            <a:xfrm>
              <a:off x="7401233" y="916297"/>
              <a:ext cx="2173289" cy="12492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规则明细</a:t>
              </a:r>
              <a:endPara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17420" name="Rectangle 21"/>
          <p:cNvSpPr>
            <a:spLocks noChangeArrowheads="1"/>
          </p:cNvSpPr>
          <p:nvPr/>
        </p:nvSpPr>
        <p:spPr bwMode="auto">
          <a:xfrm>
            <a:off x="7353300" y="895350"/>
            <a:ext cx="268288" cy="24765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300" b="1">
                <a:solidFill>
                  <a:schemeClr val="bg1"/>
                </a:solidFill>
              </a:rPr>
              <a:t>1</a:t>
            </a:r>
            <a:endParaRPr lang="zh-CN" altLang="en-US" sz="1300" b="1">
              <a:solidFill>
                <a:schemeClr val="bg1"/>
              </a:solidFill>
            </a:endParaRPr>
          </a:p>
        </p:txBody>
      </p:sp>
      <p:sp>
        <p:nvSpPr>
          <p:cNvPr id="17422" name="Rectangle 21"/>
          <p:cNvSpPr>
            <a:spLocks noChangeArrowheads="1"/>
          </p:cNvSpPr>
          <p:nvPr/>
        </p:nvSpPr>
        <p:spPr bwMode="auto">
          <a:xfrm>
            <a:off x="7353300" y="2124075"/>
            <a:ext cx="268288" cy="24765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300" b="1" dirty="0" smtClean="0">
                <a:solidFill>
                  <a:schemeClr val="bg1"/>
                </a:solidFill>
              </a:rPr>
              <a:t>2</a:t>
            </a:r>
            <a:endParaRPr lang="zh-CN" altLang="en-US" sz="1300" b="1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00" y="889200"/>
            <a:ext cx="6179820" cy="374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矩形 26"/>
          <p:cNvSpPr/>
          <p:nvPr/>
        </p:nvSpPr>
        <p:spPr bwMode="auto">
          <a:xfrm>
            <a:off x="1533525" y="1485900"/>
            <a:ext cx="5334000" cy="600075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sp>
        <p:nvSpPr>
          <p:cNvPr id="29" name="Rectangle 101"/>
          <p:cNvSpPr>
            <a:spLocks noChangeArrowheads="1"/>
          </p:cNvSpPr>
          <p:nvPr/>
        </p:nvSpPr>
        <p:spPr bwMode="auto">
          <a:xfrm>
            <a:off x="4354513" y="2924175"/>
            <a:ext cx="227012" cy="21590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lang="en-US" altLang="zh-CN" sz="1000" b="1" dirty="0" smtClean="0">
                <a:solidFill>
                  <a:schemeClr val="bg1"/>
                </a:solidFill>
              </a:rPr>
              <a:t>2</a:t>
            </a:r>
            <a:endParaRPr lang="zh-CN" altLang="en-US" sz="1000" b="1" dirty="0">
              <a:solidFill>
                <a:schemeClr val="bg1"/>
              </a:solidFill>
            </a:endParaRPr>
          </a:p>
        </p:txBody>
      </p:sp>
      <p:sp>
        <p:nvSpPr>
          <p:cNvPr id="31" name="Rectangle 101"/>
          <p:cNvSpPr>
            <a:spLocks noChangeArrowheads="1"/>
          </p:cNvSpPr>
          <p:nvPr/>
        </p:nvSpPr>
        <p:spPr bwMode="auto">
          <a:xfrm>
            <a:off x="2144713" y="3581400"/>
            <a:ext cx="227012" cy="21590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lang="en-US" altLang="zh-CN" sz="1000" b="1" dirty="0" smtClean="0">
                <a:solidFill>
                  <a:schemeClr val="bg1"/>
                </a:solidFill>
              </a:rPr>
              <a:t>3</a:t>
            </a:r>
            <a:endParaRPr lang="zh-CN" altLang="en-US" sz="1000" b="1" dirty="0">
              <a:solidFill>
                <a:schemeClr val="bg1"/>
              </a:solidFill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1114425" y="2476500"/>
            <a:ext cx="3467100" cy="676275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1095375" y="3438525"/>
            <a:ext cx="1285875" cy="371475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sp>
        <p:nvSpPr>
          <p:cNvPr id="35" name="Rectangle 101"/>
          <p:cNvSpPr>
            <a:spLocks noChangeArrowheads="1"/>
          </p:cNvSpPr>
          <p:nvPr/>
        </p:nvSpPr>
        <p:spPr bwMode="auto">
          <a:xfrm>
            <a:off x="6640513" y="1485900"/>
            <a:ext cx="227012" cy="21590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lang="en-US" altLang="zh-CN" sz="1000" b="1" dirty="0" smtClean="0">
                <a:solidFill>
                  <a:schemeClr val="bg1"/>
                </a:solidFill>
              </a:rPr>
              <a:t>1</a:t>
            </a:r>
            <a:endParaRPr lang="zh-CN" altLang="en-US" sz="1000" b="1" dirty="0">
              <a:solidFill>
                <a:schemeClr val="bg1"/>
              </a:solidFill>
            </a:endParaRPr>
          </a:p>
        </p:txBody>
      </p:sp>
      <p:sp>
        <p:nvSpPr>
          <p:cNvPr id="36" name="TextBox 48"/>
          <p:cNvSpPr txBox="1">
            <a:spLocks noChangeArrowheads="1"/>
          </p:cNvSpPr>
          <p:nvPr/>
        </p:nvSpPr>
        <p:spPr bwMode="auto">
          <a:xfrm>
            <a:off x="7553325" y="1123950"/>
            <a:ext cx="226696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 dirty="0" smtClean="0">
                <a:latin typeface="微软雅黑" pitchFamily="34" charset="-122"/>
                <a:ea typeface="微软雅黑" pitchFamily="34" charset="-122"/>
              </a:rPr>
              <a:t>“</a:t>
            </a:r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按实际</a:t>
            </a:r>
            <a:r>
              <a:rPr lang="en-US" altLang="zh-CN" sz="1000" b="1" dirty="0" smtClean="0">
                <a:latin typeface="微软雅黑" pitchFamily="34" charset="-122"/>
                <a:ea typeface="微软雅黑" pitchFamily="34" charset="-122"/>
              </a:rPr>
              <a:t>”</a:t>
            </a:r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是指时长</a:t>
            </a:r>
            <a:r>
              <a:rPr lang="en-US" altLang="zh-CN" sz="1000" b="1" dirty="0" smtClean="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按照</a:t>
            </a:r>
            <a:r>
              <a:rPr lang="en-US" altLang="zh-CN" sz="1000" b="1" dirty="0" smtClean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打卡</a:t>
            </a:r>
            <a:r>
              <a:rPr lang="en-US" altLang="zh-CN" sz="1000" b="1" dirty="0" smtClean="0">
                <a:latin typeface="微软雅黑" pitchFamily="34" charset="-122"/>
                <a:ea typeface="微软雅黑" pitchFamily="34" charset="-122"/>
              </a:rPr>
              <a:t>)</a:t>
            </a:r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结</a:t>
            </a:r>
            <a:endParaRPr lang="en-US" altLang="zh-CN" sz="10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束时间</a:t>
            </a:r>
            <a:r>
              <a:rPr lang="en-US" altLang="zh-CN" sz="1000" b="1" dirty="0" smtClean="0">
                <a:latin typeface="微软雅黑" pitchFamily="34" charset="-122"/>
                <a:ea typeface="微软雅黑" pitchFamily="34" charset="-122"/>
              </a:rPr>
              <a:t>-(</a:t>
            </a:r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打卡</a:t>
            </a:r>
            <a:r>
              <a:rPr lang="en-US" altLang="zh-CN" sz="1000" b="1" dirty="0" smtClean="0">
                <a:latin typeface="微软雅黑" pitchFamily="34" charset="-122"/>
                <a:ea typeface="微软雅黑" pitchFamily="34" charset="-122"/>
              </a:rPr>
              <a:t>)</a:t>
            </a:r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开始时间后得到的时</a:t>
            </a:r>
            <a:endParaRPr lang="en-US" altLang="zh-CN" sz="10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长，选中后规则明细中设置无效。</a:t>
            </a:r>
            <a:endParaRPr lang="en-US" altLang="zh-CN" sz="10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“一天工作小时数”是用来计算考勤</a:t>
            </a:r>
            <a:endParaRPr lang="en-US" altLang="zh-CN" sz="10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结果中的“天数”</a:t>
            </a:r>
            <a:r>
              <a:rPr lang="en-US" altLang="zh-CN" sz="1000" b="1" dirty="0" smtClean="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小时数</a:t>
            </a:r>
            <a:r>
              <a:rPr lang="en-US" altLang="zh-CN" sz="1000" b="1" dirty="0" smtClean="0"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一天工作</a:t>
            </a:r>
            <a:endParaRPr lang="en-US" altLang="zh-CN" sz="10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小时数。</a:t>
            </a:r>
            <a:endParaRPr lang="zh-CN" altLang="en-US" sz="1000" b="1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5" name="组合 8"/>
          <p:cNvGrpSpPr>
            <a:grpSpLocks/>
          </p:cNvGrpSpPr>
          <p:nvPr/>
        </p:nvGrpSpPr>
        <p:grpSpPr bwMode="auto">
          <a:xfrm>
            <a:off x="7618413" y="2870187"/>
            <a:ext cx="1954212" cy="244488"/>
            <a:chOff x="7318682" y="837823"/>
            <a:chExt cx="2255840" cy="280988"/>
          </a:xfrm>
        </p:grpSpPr>
        <p:sp>
          <p:nvSpPr>
            <p:cNvPr id="38" name="Rectangle 18"/>
            <p:cNvSpPr>
              <a:spLocks noChangeArrowheads="1"/>
            </p:cNvSpPr>
            <p:nvPr/>
          </p:nvSpPr>
          <p:spPr bwMode="auto">
            <a:xfrm>
              <a:off x="7318682" y="837823"/>
              <a:ext cx="2228850" cy="280988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9" name="Text Box 19"/>
            <p:cNvSpPr txBox="1">
              <a:spLocks noChangeArrowheads="1"/>
            </p:cNvSpPr>
            <p:nvPr/>
          </p:nvSpPr>
          <p:spPr bwMode="auto">
            <a:xfrm>
              <a:off x="7401233" y="910871"/>
              <a:ext cx="2173289" cy="11965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排除时间</a:t>
              </a:r>
              <a:endPara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40" name="Rectangle 21"/>
          <p:cNvSpPr>
            <a:spLocks noChangeArrowheads="1"/>
          </p:cNvSpPr>
          <p:nvPr/>
        </p:nvSpPr>
        <p:spPr bwMode="auto">
          <a:xfrm>
            <a:off x="7353300" y="2867025"/>
            <a:ext cx="268288" cy="24765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300" b="1" dirty="0" smtClean="0">
                <a:solidFill>
                  <a:schemeClr val="bg1"/>
                </a:solidFill>
              </a:rPr>
              <a:t>3</a:t>
            </a:r>
            <a:endParaRPr lang="zh-CN" altLang="en-US" sz="1300" b="1" dirty="0">
              <a:solidFill>
                <a:schemeClr val="bg1"/>
              </a:solidFill>
            </a:endParaRPr>
          </a:p>
        </p:txBody>
      </p:sp>
      <p:sp>
        <p:nvSpPr>
          <p:cNvPr id="45" name="TextBox 48"/>
          <p:cNvSpPr txBox="1">
            <a:spLocks noChangeArrowheads="1"/>
          </p:cNvSpPr>
          <p:nvPr/>
        </p:nvSpPr>
        <p:spPr bwMode="auto">
          <a:xfrm>
            <a:off x="7553325" y="2343150"/>
            <a:ext cx="223651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当得到的时长在某条时间范围内，则</a:t>
            </a:r>
            <a:endParaRPr lang="en-US" altLang="zh-CN" sz="10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最终在考勤运算时用对应行上的值代</a:t>
            </a:r>
            <a:endParaRPr lang="en-US" altLang="zh-CN" sz="10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替实际时长。</a:t>
            </a:r>
            <a:endParaRPr lang="zh-CN" altLang="en-US" sz="1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6" name="TextBox 48"/>
          <p:cNvSpPr txBox="1">
            <a:spLocks noChangeArrowheads="1"/>
          </p:cNvSpPr>
          <p:nvPr/>
        </p:nvSpPr>
        <p:spPr bwMode="auto">
          <a:xfrm>
            <a:off x="7562850" y="3114675"/>
            <a:ext cx="223651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排除时间即无效上班时间，在计算时</a:t>
            </a:r>
            <a:endParaRPr lang="en-US" altLang="zh-CN" sz="10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长时，减去排除的时间范围时长，如</a:t>
            </a:r>
            <a:endParaRPr lang="en-US" altLang="zh-CN" sz="10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中午休息时间。</a:t>
            </a:r>
            <a:endParaRPr lang="zh-CN" altLang="en-US" sz="10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13838B4-74B8-44C1-8217-C6991249620F}" type="slidenum">
              <a:rPr lang="en-GB" altLang="zh-CN" smtClean="0">
                <a:ea typeface="宋体" charset="-122"/>
              </a:rPr>
              <a:pPr/>
              <a:t>16</a:t>
            </a:fld>
            <a:endParaRPr lang="en-GB" altLang="zh-CN" smtClean="0">
              <a:ea typeface="宋体" charset="-122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1064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排班</a:t>
            </a:r>
            <a:endParaRPr kumimoji="1" lang="zh-CN" altLang="en-US" sz="2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7635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749300" y="1255713"/>
            <a:ext cx="6848475" cy="868362"/>
            <a:chOff x="472" y="791"/>
            <a:chExt cx="4314" cy="547"/>
          </a:xfrm>
        </p:grpSpPr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472" y="791"/>
              <a:ext cx="4314" cy="180"/>
              <a:chOff x="472" y="791"/>
              <a:chExt cx="4314" cy="180"/>
            </a:xfrm>
          </p:grpSpPr>
          <p:sp>
            <p:nvSpPr>
              <p:cNvPr id="15375" name="Rectangle 3"/>
              <p:cNvSpPr>
                <a:spLocks noChangeArrowheads="1"/>
              </p:cNvSpPr>
              <p:nvPr/>
            </p:nvSpPr>
            <p:spPr bwMode="auto">
              <a:xfrm>
                <a:off x="634" y="792"/>
                <a:ext cx="4152" cy="177"/>
              </a:xfrm>
              <a:prstGeom prst="rect">
                <a:avLst/>
              </a:prstGeom>
              <a:solidFill>
                <a:schemeClr val="hlink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  <p:sp>
            <p:nvSpPr>
              <p:cNvPr id="15376" name="Text Box 8"/>
              <p:cNvSpPr txBox="1">
                <a:spLocks noChangeArrowheads="1"/>
              </p:cNvSpPr>
              <p:nvPr/>
            </p:nvSpPr>
            <p:spPr bwMode="auto">
              <a:xfrm>
                <a:off x="686" y="817"/>
                <a:ext cx="4048" cy="126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r>
                  <a:rPr lang="zh-CN" altLang="en-US" sz="1300" b="1" dirty="0" smtClean="0">
                    <a:solidFill>
                      <a:schemeClr val="bg1"/>
                    </a:solidFill>
                    <a:ea typeface="微软雅黑" pitchFamily="34" charset="-122"/>
                  </a:rPr>
                  <a:t>行政日历</a:t>
                </a:r>
                <a:endParaRPr lang="zh-CN" altLang="en-US" sz="1300" b="1" dirty="0">
                  <a:solidFill>
                    <a:schemeClr val="bg1"/>
                  </a:solidFill>
                  <a:ea typeface="微软雅黑" pitchFamily="34" charset="-122"/>
                </a:endParaRPr>
              </a:p>
            </p:txBody>
          </p:sp>
          <p:sp>
            <p:nvSpPr>
              <p:cNvPr id="15377" name="Rectangle 19"/>
              <p:cNvSpPr>
                <a:spLocks noChangeArrowheads="1"/>
              </p:cNvSpPr>
              <p:nvPr/>
            </p:nvSpPr>
            <p:spPr bwMode="auto">
              <a:xfrm>
                <a:off x="472" y="791"/>
                <a:ext cx="161" cy="180"/>
              </a:xfrm>
              <a:prstGeom prst="rect">
                <a:avLst/>
              </a:prstGeom>
              <a:solidFill>
                <a:schemeClr val="accent2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</p:grpSp>
        <p:sp>
          <p:nvSpPr>
            <p:cNvPr id="8" name="Text Box 31"/>
            <p:cNvSpPr txBox="1">
              <a:spLocks noChangeArrowheads="1"/>
            </p:cNvSpPr>
            <p:nvPr/>
          </p:nvSpPr>
          <p:spPr bwMode="auto">
            <a:xfrm>
              <a:off x="699" y="971"/>
              <a:ext cx="4064" cy="367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defRPr/>
              </a:pPr>
              <a:r>
                <a:rPr lang="zh-CN" altLang="en-US" sz="1400" dirty="0" smtClean="0">
                  <a:latin typeface="+mn-lt"/>
                  <a:ea typeface="微软雅黑" pitchFamily="34" charset="-122"/>
                </a:rPr>
                <a:t>行政日历，</a:t>
              </a:r>
              <a:r>
                <a:rPr lang="zh-CN" altLang="en-US" sz="1400" dirty="0" smtClean="0">
                  <a:latin typeface="微软雅黑" pitchFamily="34" charset="-122"/>
                  <a:ea typeface="微软雅黑" pitchFamily="34" charset="-122"/>
                </a:rPr>
                <a:t>记录公司年度时间安排，也可提供给班组排班使用</a:t>
              </a:r>
              <a:r>
                <a:rPr lang="zh-CN" altLang="en-US" sz="1400" dirty="0" smtClean="0">
                  <a:latin typeface="+mn-lt"/>
                  <a:ea typeface="微软雅黑" pitchFamily="34" charset="-122"/>
                </a:rPr>
                <a:t>。</a:t>
              </a:r>
              <a:endParaRPr lang="en-US" altLang="zh-CN" sz="1400" dirty="0">
                <a:latin typeface="+mn-lt"/>
                <a:ea typeface="微软雅黑" pitchFamily="34" charset="-122"/>
              </a:endParaRP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749300" y="3198813"/>
            <a:ext cx="6848475" cy="982662"/>
            <a:chOff x="472" y="791"/>
            <a:chExt cx="4314" cy="619"/>
          </a:xfrm>
        </p:grpSpPr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472" y="791"/>
              <a:ext cx="4314" cy="180"/>
              <a:chOff x="472" y="791"/>
              <a:chExt cx="4314" cy="180"/>
            </a:xfrm>
          </p:grpSpPr>
          <p:sp>
            <p:nvSpPr>
              <p:cNvPr id="15370" name="Rectangle 3"/>
              <p:cNvSpPr>
                <a:spLocks noChangeArrowheads="1"/>
              </p:cNvSpPr>
              <p:nvPr/>
            </p:nvSpPr>
            <p:spPr bwMode="auto">
              <a:xfrm>
                <a:off x="634" y="792"/>
                <a:ext cx="4152" cy="177"/>
              </a:xfrm>
              <a:prstGeom prst="rect">
                <a:avLst/>
              </a:prstGeom>
              <a:solidFill>
                <a:schemeClr val="hlink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  <p:sp>
            <p:nvSpPr>
              <p:cNvPr id="15371" name="Text Box 8"/>
              <p:cNvSpPr txBox="1">
                <a:spLocks noChangeArrowheads="1"/>
              </p:cNvSpPr>
              <p:nvPr/>
            </p:nvSpPr>
            <p:spPr bwMode="auto">
              <a:xfrm>
                <a:off x="686" y="818"/>
                <a:ext cx="4048" cy="125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r>
                  <a:rPr lang="zh-CN" altLang="en-US" sz="1300" b="1" dirty="0" smtClean="0">
                    <a:solidFill>
                      <a:schemeClr val="bg1"/>
                    </a:solidFill>
                    <a:ea typeface="微软雅黑" pitchFamily="34" charset="-122"/>
                  </a:rPr>
                  <a:t>班组</a:t>
                </a:r>
                <a:endParaRPr lang="zh-CN" altLang="en-US" sz="1300" b="1" dirty="0">
                  <a:solidFill>
                    <a:schemeClr val="bg1"/>
                  </a:solidFill>
                  <a:ea typeface="微软雅黑" pitchFamily="34" charset="-122"/>
                </a:endParaRPr>
              </a:p>
            </p:txBody>
          </p:sp>
          <p:sp>
            <p:nvSpPr>
              <p:cNvPr id="15372" name="Rectangle 19"/>
              <p:cNvSpPr>
                <a:spLocks noChangeArrowheads="1"/>
              </p:cNvSpPr>
              <p:nvPr/>
            </p:nvSpPr>
            <p:spPr bwMode="auto">
              <a:xfrm>
                <a:off x="472" y="791"/>
                <a:ext cx="161" cy="180"/>
              </a:xfrm>
              <a:prstGeom prst="rect">
                <a:avLst/>
              </a:prstGeom>
              <a:solidFill>
                <a:schemeClr val="accent2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</p:grpSp>
        <p:sp>
          <p:nvSpPr>
            <p:cNvPr id="20" name="Text Box 31"/>
            <p:cNvSpPr txBox="1">
              <a:spLocks noChangeArrowheads="1"/>
            </p:cNvSpPr>
            <p:nvPr/>
          </p:nvSpPr>
          <p:spPr bwMode="auto">
            <a:xfrm>
              <a:off x="699" y="1031"/>
              <a:ext cx="4064" cy="37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defRPr/>
              </a:pPr>
              <a:r>
                <a:rPr lang="zh-CN" altLang="en-US" sz="1400" dirty="0" smtClean="0">
                  <a:latin typeface="+mn-lt"/>
                  <a:ea typeface="微软雅黑" pitchFamily="34" charset="-122"/>
                </a:rPr>
                <a:t>班组，将员工打包，按相同班次上下班的员工通常属于一个班组，方便统一排班。</a:t>
              </a:r>
              <a:endParaRPr lang="en-US" altLang="zh-CN" sz="1400" dirty="0">
                <a:latin typeface="+mn-lt"/>
                <a:ea typeface="微软雅黑" pitchFamily="34" charset="-122"/>
              </a:endParaRPr>
            </a:p>
          </p:txBody>
        </p:sp>
      </p:grpSp>
      <p:grpSp>
        <p:nvGrpSpPr>
          <p:cNvPr id="18" name="Group 32"/>
          <p:cNvGrpSpPr>
            <a:grpSpLocks/>
          </p:cNvGrpSpPr>
          <p:nvPr/>
        </p:nvGrpSpPr>
        <p:grpSpPr bwMode="auto">
          <a:xfrm>
            <a:off x="749300" y="4275138"/>
            <a:ext cx="6848475" cy="963612"/>
            <a:chOff x="472" y="791"/>
            <a:chExt cx="4314" cy="607"/>
          </a:xfrm>
        </p:grpSpPr>
        <p:grpSp>
          <p:nvGrpSpPr>
            <p:cNvPr id="19" name="Group 30"/>
            <p:cNvGrpSpPr>
              <a:grpSpLocks/>
            </p:cNvGrpSpPr>
            <p:nvPr/>
          </p:nvGrpSpPr>
          <p:grpSpPr bwMode="auto">
            <a:xfrm>
              <a:off x="472" y="791"/>
              <a:ext cx="4314" cy="180"/>
              <a:chOff x="472" y="791"/>
              <a:chExt cx="4314" cy="180"/>
            </a:xfrm>
          </p:grpSpPr>
          <p:sp>
            <p:nvSpPr>
              <p:cNvPr id="22" name="Rectangle 3"/>
              <p:cNvSpPr>
                <a:spLocks noChangeArrowheads="1"/>
              </p:cNvSpPr>
              <p:nvPr/>
            </p:nvSpPr>
            <p:spPr bwMode="auto">
              <a:xfrm>
                <a:off x="634" y="792"/>
                <a:ext cx="4152" cy="177"/>
              </a:xfrm>
              <a:prstGeom prst="rect">
                <a:avLst/>
              </a:prstGeom>
              <a:solidFill>
                <a:schemeClr val="hlink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686" y="817"/>
                <a:ext cx="4048" cy="126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r>
                  <a:rPr lang="zh-CN" altLang="en-US" sz="1300" b="1" dirty="0" smtClean="0">
                    <a:solidFill>
                      <a:schemeClr val="bg1"/>
                    </a:solidFill>
                    <a:ea typeface="微软雅黑" pitchFamily="34" charset="-122"/>
                  </a:rPr>
                  <a:t>排班模板</a:t>
                </a:r>
                <a:endParaRPr lang="zh-CN" altLang="en-US" sz="1300" b="1" dirty="0">
                  <a:solidFill>
                    <a:schemeClr val="bg1"/>
                  </a:solidFill>
                  <a:ea typeface="微软雅黑" pitchFamily="34" charset="-122"/>
                </a:endParaRPr>
              </a:p>
            </p:txBody>
          </p:sp>
          <p:sp>
            <p:nvSpPr>
              <p:cNvPr id="24" name="Rectangle 19"/>
              <p:cNvSpPr>
                <a:spLocks noChangeArrowheads="1"/>
              </p:cNvSpPr>
              <p:nvPr/>
            </p:nvSpPr>
            <p:spPr bwMode="auto">
              <a:xfrm>
                <a:off x="472" y="791"/>
                <a:ext cx="161" cy="180"/>
              </a:xfrm>
              <a:prstGeom prst="rect">
                <a:avLst/>
              </a:prstGeom>
              <a:solidFill>
                <a:schemeClr val="accent2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</p:grpSp>
        <p:sp>
          <p:nvSpPr>
            <p:cNvPr id="21" name="Text Box 31"/>
            <p:cNvSpPr txBox="1">
              <a:spLocks noChangeArrowheads="1"/>
            </p:cNvSpPr>
            <p:nvPr/>
          </p:nvSpPr>
          <p:spPr bwMode="auto">
            <a:xfrm>
              <a:off x="699" y="1031"/>
              <a:ext cx="4064" cy="367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defRPr/>
              </a:pPr>
              <a:r>
                <a:rPr lang="zh-CN" altLang="en-US" sz="1400" dirty="0" smtClean="0">
                  <a:latin typeface="+mn-lt"/>
                  <a:ea typeface="微软雅黑" pitchFamily="34" charset="-122"/>
                </a:rPr>
                <a:t>排班模板，将班次和班组这些要素打包成排班模板，为生成排班做准备。</a:t>
              </a:r>
              <a:endParaRPr lang="en-US" altLang="zh-CN" sz="1400" dirty="0">
                <a:latin typeface="+mn-lt"/>
                <a:ea typeface="微软雅黑" pitchFamily="34" charset="-122"/>
              </a:endParaRPr>
            </a:p>
          </p:txBody>
        </p:sp>
      </p:grpSp>
      <p:grpSp>
        <p:nvGrpSpPr>
          <p:cNvPr id="25" name="Group 32"/>
          <p:cNvGrpSpPr>
            <a:grpSpLocks/>
          </p:cNvGrpSpPr>
          <p:nvPr/>
        </p:nvGrpSpPr>
        <p:grpSpPr bwMode="auto">
          <a:xfrm>
            <a:off x="749300" y="5284788"/>
            <a:ext cx="6848475" cy="982662"/>
            <a:chOff x="472" y="791"/>
            <a:chExt cx="4314" cy="619"/>
          </a:xfrm>
        </p:grpSpPr>
        <p:grpSp>
          <p:nvGrpSpPr>
            <p:cNvPr id="26" name="Group 30"/>
            <p:cNvGrpSpPr>
              <a:grpSpLocks/>
            </p:cNvGrpSpPr>
            <p:nvPr/>
          </p:nvGrpSpPr>
          <p:grpSpPr bwMode="auto">
            <a:xfrm>
              <a:off x="472" y="791"/>
              <a:ext cx="4314" cy="180"/>
              <a:chOff x="472" y="791"/>
              <a:chExt cx="4314" cy="180"/>
            </a:xfrm>
          </p:grpSpPr>
          <p:sp>
            <p:nvSpPr>
              <p:cNvPr id="28" name="Rectangle 3"/>
              <p:cNvSpPr>
                <a:spLocks noChangeArrowheads="1"/>
              </p:cNvSpPr>
              <p:nvPr/>
            </p:nvSpPr>
            <p:spPr bwMode="auto">
              <a:xfrm>
                <a:off x="634" y="792"/>
                <a:ext cx="4152" cy="177"/>
              </a:xfrm>
              <a:prstGeom prst="rect">
                <a:avLst/>
              </a:prstGeom>
              <a:solidFill>
                <a:schemeClr val="hlink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  <p:sp>
            <p:nvSpPr>
              <p:cNvPr id="29" name="Text Box 8"/>
              <p:cNvSpPr txBox="1">
                <a:spLocks noChangeArrowheads="1"/>
              </p:cNvSpPr>
              <p:nvPr/>
            </p:nvSpPr>
            <p:spPr bwMode="auto">
              <a:xfrm>
                <a:off x="686" y="818"/>
                <a:ext cx="4048" cy="125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r>
                  <a:rPr lang="zh-CN" altLang="en-US" sz="1300" b="1" dirty="0" smtClean="0">
                    <a:solidFill>
                      <a:schemeClr val="bg1"/>
                    </a:solidFill>
                    <a:ea typeface="微软雅黑" pitchFamily="34" charset="-122"/>
                  </a:rPr>
                  <a:t>排班中心</a:t>
                </a:r>
                <a:endParaRPr lang="zh-CN" altLang="en-US" sz="1300" b="1" dirty="0">
                  <a:solidFill>
                    <a:schemeClr val="bg1"/>
                  </a:solidFill>
                  <a:ea typeface="微软雅黑" pitchFamily="34" charset="-122"/>
                </a:endParaRPr>
              </a:p>
            </p:txBody>
          </p:sp>
          <p:sp>
            <p:nvSpPr>
              <p:cNvPr id="30" name="Rectangle 19"/>
              <p:cNvSpPr>
                <a:spLocks noChangeArrowheads="1"/>
              </p:cNvSpPr>
              <p:nvPr/>
            </p:nvSpPr>
            <p:spPr bwMode="auto">
              <a:xfrm>
                <a:off x="472" y="791"/>
                <a:ext cx="161" cy="180"/>
              </a:xfrm>
              <a:prstGeom prst="rect">
                <a:avLst/>
              </a:prstGeom>
              <a:solidFill>
                <a:schemeClr val="accent2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</p:grpSp>
        <p:sp>
          <p:nvSpPr>
            <p:cNvPr id="27" name="Text Box 31"/>
            <p:cNvSpPr txBox="1">
              <a:spLocks noChangeArrowheads="1"/>
            </p:cNvSpPr>
            <p:nvPr/>
          </p:nvSpPr>
          <p:spPr bwMode="auto">
            <a:xfrm>
              <a:off x="699" y="1031"/>
              <a:ext cx="4064" cy="37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defRPr/>
              </a:pPr>
              <a:r>
                <a:rPr lang="zh-CN" altLang="en-US" sz="1400" dirty="0" smtClean="0">
                  <a:latin typeface="+mn-lt"/>
                  <a:ea typeface="微软雅黑" pitchFamily="34" charset="-122"/>
                </a:rPr>
                <a:t>排班中心，是一个向导，根据行政日历</a:t>
              </a:r>
              <a:r>
                <a:rPr lang="en-US" altLang="zh-CN" sz="1400" dirty="0" smtClean="0">
                  <a:latin typeface="+mn-lt"/>
                  <a:ea typeface="微软雅黑" pitchFamily="34" charset="-122"/>
                </a:rPr>
                <a:t>(</a:t>
              </a:r>
              <a:r>
                <a:rPr lang="zh-CN" altLang="en-US" sz="1400" dirty="0" smtClean="0">
                  <a:latin typeface="+mn-lt"/>
                  <a:ea typeface="微软雅黑" pitchFamily="34" charset="-122"/>
                </a:rPr>
                <a:t>可选</a:t>
              </a:r>
              <a:r>
                <a:rPr lang="en-US" altLang="zh-CN" sz="1400" dirty="0" smtClean="0">
                  <a:latin typeface="+mn-lt"/>
                  <a:ea typeface="微软雅黑" pitchFamily="34" charset="-122"/>
                </a:rPr>
                <a:t>)</a:t>
              </a:r>
              <a:r>
                <a:rPr lang="zh-CN" altLang="en-US" sz="1400" dirty="0" smtClean="0">
                  <a:latin typeface="+mn-lt"/>
                  <a:ea typeface="微软雅黑" pitchFamily="34" charset="-122"/>
                </a:rPr>
                <a:t>和排班模板生成排班视图。</a:t>
              </a:r>
              <a:endParaRPr lang="en-US" altLang="zh-CN" sz="1400" dirty="0">
                <a:latin typeface="+mn-lt"/>
                <a:ea typeface="微软雅黑" pitchFamily="34" charset="-122"/>
              </a:endParaRPr>
            </a:p>
          </p:txBody>
        </p:sp>
      </p:grpSp>
      <p:grpSp>
        <p:nvGrpSpPr>
          <p:cNvPr id="31" name="Group 32"/>
          <p:cNvGrpSpPr>
            <a:grpSpLocks/>
          </p:cNvGrpSpPr>
          <p:nvPr/>
        </p:nvGrpSpPr>
        <p:grpSpPr bwMode="auto">
          <a:xfrm>
            <a:off x="749300" y="2217738"/>
            <a:ext cx="6848475" cy="982662"/>
            <a:chOff x="472" y="791"/>
            <a:chExt cx="4314" cy="619"/>
          </a:xfrm>
        </p:grpSpPr>
        <p:grpSp>
          <p:nvGrpSpPr>
            <p:cNvPr id="32" name="Group 30"/>
            <p:cNvGrpSpPr>
              <a:grpSpLocks/>
            </p:cNvGrpSpPr>
            <p:nvPr/>
          </p:nvGrpSpPr>
          <p:grpSpPr bwMode="auto">
            <a:xfrm>
              <a:off x="472" y="791"/>
              <a:ext cx="4314" cy="180"/>
              <a:chOff x="472" y="791"/>
              <a:chExt cx="4314" cy="180"/>
            </a:xfrm>
          </p:grpSpPr>
          <p:sp>
            <p:nvSpPr>
              <p:cNvPr id="34" name="Rectangle 3"/>
              <p:cNvSpPr>
                <a:spLocks noChangeArrowheads="1"/>
              </p:cNvSpPr>
              <p:nvPr/>
            </p:nvSpPr>
            <p:spPr bwMode="auto">
              <a:xfrm>
                <a:off x="634" y="792"/>
                <a:ext cx="4152" cy="177"/>
              </a:xfrm>
              <a:prstGeom prst="rect">
                <a:avLst/>
              </a:prstGeom>
              <a:solidFill>
                <a:schemeClr val="hlink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  <p:sp>
            <p:nvSpPr>
              <p:cNvPr id="35" name="Text Box 8"/>
              <p:cNvSpPr txBox="1">
                <a:spLocks noChangeArrowheads="1"/>
              </p:cNvSpPr>
              <p:nvPr/>
            </p:nvSpPr>
            <p:spPr bwMode="auto">
              <a:xfrm>
                <a:off x="686" y="818"/>
                <a:ext cx="4048" cy="125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r>
                  <a:rPr lang="zh-CN" altLang="en-US" sz="1300" b="1" dirty="0" smtClean="0">
                    <a:solidFill>
                      <a:schemeClr val="bg1"/>
                    </a:solidFill>
                    <a:ea typeface="微软雅黑" pitchFamily="34" charset="-122"/>
                  </a:rPr>
                  <a:t>班次</a:t>
                </a:r>
                <a:endParaRPr lang="zh-CN" altLang="en-US" sz="1300" b="1" dirty="0">
                  <a:solidFill>
                    <a:schemeClr val="bg1"/>
                  </a:solidFill>
                  <a:ea typeface="微软雅黑" pitchFamily="34" charset="-122"/>
                </a:endParaRPr>
              </a:p>
            </p:txBody>
          </p:sp>
          <p:sp>
            <p:nvSpPr>
              <p:cNvPr id="36" name="Rectangle 19"/>
              <p:cNvSpPr>
                <a:spLocks noChangeArrowheads="1"/>
              </p:cNvSpPr>
              <p:nvPr/>
            </p:nvSpPr>
            <p:spPr bwMode="auto">
              <a:xfrm>
                <a:off x="472" y="791"/>
                <a:ext cx="161" cy="180"/>
              </a:xfrm>
              <a:prstGeom prst="rect">
                <a:avLst/>
              </a:prstGeom>
              <a:solidFill>
                <a:schemeClr val="accent2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</p:grp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699" y="1031"/>
              <a:ext cx="4064" cy="37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defRPr/>
              </a:pPr>
              <a:r>
                <a:rPr lang="zh-CN" altLang="en-US" sz="1400" dirty="0" smtClean="0">
                  <a:latin typeface="+mn-lt"/>
                  <a:ea typeface="微软雅黑" pitchFamily="34" charset="-122"/>
                </a:rPr>
                <a:t>班次，</a:t>
              </a:r>
              <a:r>
                <a:rPr lang="zh-CN" altLang="en-US" sz="1400" dirty="0" smtClean="0">
                  <a:latin typeface="微软雅黑" pitchFamily="34" charset="-122"/>
                  <a:ea typeface="微软雅黑" pitchFamily="34" charset="-122"/>
                </a:rPr>
                <a:t>排班的基础资料，也是考勤结果中的结果显示的组成部分</a:t>
              </a:r>
              <a:r>
                <a:rPr lang="zh-CN" altLang="en-US" sz="1400" dirty="0" smtClean="0">
                  <a:latin typeface="+mn-lt"/>
                  <a:ea typeface="微软雅黑" pitchFamily="34" charset="-122"/>
                </a:rPr>
                <a:t>。包括常日班、早班、中班、晚班、白班、夜班等。</a:t>
              </a:r>
              <a:endParaRPr lang="en-US" altLang="zh-CN" sz="1400" dirty="0">
                <a:latin typeface="+mn-lt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456525-0CA7-4632-99E1-149708665BEA}" type="slidenum">
              <a:rPr lang="en-GB" altLang="zh-CN" smtClean="0"/>
              <a:pPr/>
              <a:t>17</a:t>
            </a:fld>
            <a:endParaRPr lang="en-GB" altLang="zh-CN" smtClean="0"/>
          </a:p>
        </p:txBody>
      </p:sp>
      <p:sp>
        <p:nvSpPr>
          <p:cNvPr id="1331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5688013" y="6692900"/>
            <a:ext cx="3465512" cy="141064"/>
          </a:xfrm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1064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行政日历</a:t>
            </a:r>
            <a:endParaRPr kumimoji="1" lang="zh-CN" altLang="en-US" sz="2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635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01" y="889200"/>
            <a:ext cx="6493669" cy="38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723900" y="6138863"/>
            <a:ext cx="6807200" cy="332399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路径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: 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人力资源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 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|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考勤设置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行政日历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  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790575" y="1266825"/>
            <a:ext cx="1219200" cy="695325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781050" y="2200275"/>
            <a:ext cx="1219200" cy="600075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grpSp>
        <p:nvGrpSpPr>
          <p:cNvPr id="22" name="组合 8"/>
          <p:cNvGrpSpPr>
            <a:grpSpLocks/>
          </p:cNvGrpSpPr>
          <p:nvPr/>
        </p:nvGrpSpPr>
        <p:grpSpPr bwMode="auto">
          <a:xfrm>
            <a:off x="7618413" y="893763"/>
            <a:ext cx="1954212" cy="249237"/>
            <a:chOff x="7318682" y="858948"/>
            <a:chExt cx="2255840" cy="280988"/>
          </a:xfrm>
        </p:grpSpPr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7318682" y="858948"/>
              <a:ext cx="2228850" cy="280988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7401233" y="905791"/>
              <a:ext cx="2173289" cy="17349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类型，可在排班时使用</a:t>
              </a:r>
              <a:endPara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7353300" y="895350"/>
            <a:ext cx="268288" cy="24765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300" b="1">
                <a:solidFill>
                  <a:schemeClr val="bg1"/>
                </a:solidFill>
              </a:rPr>
              <a:t>1</a:t>
            </a:r>
            <a:endParaRPr lang="zh-CN" altLang="en-US" sz="1300" b="1">
              <a:solidFill>
                <a:schemeClr val="bg1"/>
              </a:solidFill>
            </a:endParaRPr>
          </a:p>
        </p:txBody>
      </p:sp>
      <p:grpSp>
        <p:nvGrpSpPr>
          <p:cNvPr id="26" name="组合 8"/>
          <p:cNvGrpSpPr>
            <a:grpSpLocks/>
          </p:cNvGrpSpPr>
          <p:nvPr/>
        </p:nvGrpSpPr>
        <p:grpSpPr bwMode="auto">
          <a:xfrm>
            <a:off x="7618413" y="1179513"/>
            <a:ext cx="1954212" cy="249237"/>
            <a:chOff x="7318682" y="858948"/>
            <a:chExt cx="2255840" cy="280988"/>
          </a:xfrm>
        </p:grpSpPr>
        <p:sp>
          <p:nvSpPr>
            <p:cNvPr id="27" name="Rectangle 18"/>
            <p:cNvSpPr>
              <a:spLocks noChangeArrowheads="1"/>
            </p:cNvSpPr>
            <p:nvPr/>
          </p:nvSpPr>
          <p:spPr bwMode="auto">
            <a:xfrm>
              <a:off x="7318682" y="858948"/>
              <a:ext cx="2228850" cy="280988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7401233" y="905791"/>
              <a:ext cx="2173289" cy="17349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公司事务</a:t>
              </a:r>
              <a:endPara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7353300" y="1181100"/>
            <a:ext cx="268288" cy="24765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300" b="1" dirty="0" smtClean="0">
                <a:solidFill>
                  <a:schemeClr val="bg1"/>
                </a:solidFill>
              </a:rPr>
              <a:t>2</a:t>
            </a:r>
            <a:endParaRPr lang="zh-CN" altLang="en-US" sz="1300" b="1" dirty="0">
              <a:solidFill>
                <a:schemeClr val="bg1"/>
              </a:solidFill>
            </a:endParaRPr>
          </a:p>
        </p:txBody>
      </p:sp>
      <p:sp>
        <p:nvSpPr>
          <p:cNvPr id="30" name="Rectangle 101"/>
          <p:cNvSpPr>
            <a:spLocks noChangeArrowheads="1"/>
          </p:cNvSpPr>
          <p:nvPr/>
        </p:nvSpPr>
        <p:spPr bwMode="auto">
          <a:xfrm>
            <a:off x="1782763" y="1733550"/>
            <a:ext cx="227012" cy="21590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lang="en-US" altLang="zh-CN" sz="1000" b="1" dirty="0" smtClean="0">
                <a:solidFill>
                  <a:schemeClr val="bg1"/>
                </a:solidFill>
              </a:rPr>
              <a:t>1</a:t>
            </a:r>
            <a:endParaRPr lang="zh-CN" altLang="en-US" sz="1000" b="1" dirty="0">
              <a:solidFill>
                <a:schemeClr val="bg1"/>
              </a:solidFill>
            </a:endParaRPr>
          </a:p>
        </p:txBody>
      </p:sp>
      <p:sp>
        <p:nvSpPr>
          <p:cNvPr id="31" name="Rectangle 101"/>
          <p:cNvSpPr>
            <a:spLocks noChangeArrowheads="1"/>
          </p:cNvSpPr>
          <p:nvPr/>
        </p:nvSpPr>
        <p:spPr bwMode="auto">
          <a:xfrm>
            <a:off x="1763713" y="2581275"/>
            <a:ext cx="227012" cy="21590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lang="en-US" altLang="zh-CN" sz="1000" b="1" dirty="0" smtClean="0">
                <a:solidFill>
                  <a:schemeClr val="bg1"/>
                </a:solidFill>
              </a:rPr>
              <a:t>2</a:t>
            </a:r>
            <a:endParaRPr lang="zh-CN" altLang="en-US" sz="1000" b="1" dirty="0">
              <a:solidFill>
                <a:schemeClr val="bg1"/>
              </a:solidFill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2114550" y="1514475"/>
            <a:ext cx="5029200" cy="3209925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sp>
        <p:nvSpPr>
          <p:cNvPr id="33" name="Rectangle 101"/>
          <p:cNvSpPr>
            <a:spLocks noChangeArrowheads="1"/>
          </p:cNvSpPr>
          <p:nvPr/>
        </p:nvSpPr>
        <p:spPr bwMode="auto">
          <a:xfrm>
            <a:off x="2116138" y="4505325"/>
            <a:ext cx="227012" cy="21590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lang="en-US" altLang="zh-CN" sz="1000" b="1" dirty="0" smtClean="0">
                <a:solidFill>
                  <a:schemeClr val="bg1"/>
                </a:solidFill>
              </a:rPr>
              <a:t>3</a:t>
            </a:r>
            <a:endParaRPr lang="zh-CN" altLang="en-US" sz="1000" b="1" dirty="0">
              <a:solidFill>
                <a:schemeClr val="bg1"/>
              </a:solidFill>
            </a:endParaRPr>
          </a:p>
        </p:txBody>
      </p:sp>
      <p:grpSp>
        <p:nvGrpSpPr>
          <p:cNvPr id="34" name="组合 8"/>
          <p:cNvGrpSpPr>
            <a:grpSpLocks/>
          </p:cNvGrpSpPr>
          <p:nvPr/>
        </p:nvGrpSpPr>
        <p:grpSpPr bwMode="auto">
          <a:xfrm>
            <a:off x="7618413" y="1465263"/>
            <a:ext cx="1954212" cy="249237"/>
            <a:chOff x="7318682" y="858948"/>
            <a:chExt cx="2255840" cy="280988"/>
          </a:xfrm>
        </p:grpSpPr>
        <p:sp>
          <p:nvSpPr>
            <p:cNvPr id="35" name="Rectangle 18"/>
            <p:cNvSpPr>
              <a:spLocks noChangeArrowheads="1"/>
            </p:cNvSpPr>
            <p:nvPr/>
          </p:nvSpPr>
          <p:spPr bwMode="auto">
            <a:xfrm>
              <a:off x="7318682" y="858948"/>
              <a:ext cx="2228850" cy="280988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6" name="Text Box 19"/>
            <p:cNvSpPr txBox="1">
              <a:spLocks noChangeArrowheads="1"/>
            </p:cNvSpPr>
            <p:nvPr/>
          </p:nvSpPr>
          <p:spPr bwMode="auto">
            <a:xfrm>
              <a:off x="7401233" y="905791"/>
              <a:ext cx="2173289" cy="17349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日历视图</a:t>
              </a:r>
              <a:endPara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37" name="Rectangle 21"/>
          <p:cNvSpPr>
            <a:spLocks noChangeArrowheads="1"/>
          </p:cNvSpPr>
          <p:nvPr/>
        </p:nvSpPr>
        <p:spPr bwMode="auto">
          <a:xfrm>
            <a:off x="7353300" y="1466850"/>
            <a:ext cx="268288" cy="24765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300" b="1" dirty="0" smtClean="0">
                <a:solidFill>
                  <a:schemeClr val="bg1"/>
                </a:solidFill>
              </a:rPr>
              <a:t>3</a:t>
            </a:r>
            <a:endParaRPr lang="zh-CN" altLang="en-US" sz="13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01" y="889200"/>
            <a:ext cx="6266498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EB1B85C-D70F-4C90-87B3-F4BA8D2D2171}" type="slidenum">
              <a:rPr lang="en-GB" altLang="zh-CN" smtClean="0"/>
              <a:pPr/>
              <a:t>18</a:t>
            </a:fld>
            <a:endParaRPr lang="en-GB" altLang="zh-CN" smtClean="0"/>
          </a:p>
        </p:txBody>
      </p:sp>
      <p:sp>
        <p:nvSpPr>
          <p:cNvPr id="17411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5688013" y="6692900"/>
            <a:ext cx="3465512" cy="141064"/>
          </a:xfrm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1064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班次、班组</a:t>
            </a:r>
            <a:endParaRPr kumimoji="1" lang="zh-CN" altLang="en-US" sz="2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7635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723900" y="6138863"/>
            <a:ext cx="6807200" cy="332399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路径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: 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人力资源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资料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班次 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人力资源 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 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排班 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班组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  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" name="组合 8"/>
          <p:cNvGrpSpPr>
            <a:grpSpLocks/>
          </p:cNvGrpSpPr>
          <p:nvPr/>
        </p:nvGrpSpPr>
        <p:grpSpPr bwMode="auto">
          <a:xfrm>
            <a:off x="7618413" y="893763"/>
            <a:ext cx="1954212" cy="249237"/>
            <a:chOff x="7318682" y="858948"/>
            <a:chExt cx="2255840" cy="280988"/>
          </a:xfrm>
        </p:grpSpPr>
        <p:sp>
          <p:nvSpPr>
            <p:cNvPr id="17434" name="Rectangle 18"/>
            <p:cNvSpPr>
              <a:spLocks noChangeArrowheads="1"/>
            </p:cNvSpPr>
            <p:nvPr/>
          </p:nvSpPr>
          <p:spPr bwMode="auto">
            <a:xfrm>
              <a:off x="7318682" y="858948"/>
              <a:ext cx="2228850" cy="280988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7435" name="Text Box 19"/>
            <p:cNvSpPr txBox="1">
              <a:spLocks noChangeArrowheads="1"/>
            </p:cNvSpPr>
            <p:nvPr/>
          </p:nvSpPr>
          <p:spPr bwMode="auto">
            <a:xfrm>
              <a:off x="7401233" y="905791"/>
              <a:ext cx="2173289" cy="17349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常用班次</a:t>
              </a:r>
              <a:endPara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17420" name="Rectangle 21"/>
          <p:cNvSpPr>
            <a:spLocks noChangeArrowheads="1"/>
          </p:cNvSpPr>
          <p:nvPr/>
        </p:nvSpPr>
        <p:spPr bwMode="auto">
          <a:xfrm>
            <a:off x="7353300" y="895350"/>
            <a:ext cx="268288" cy="24765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300" b="1">
                <a:solidFill>
                  <a:schemeClr val="bg1"/>
                </a:solidFill>
              </a:rPr>
              <a:t>1</a:t>
            </a:r>
            <a:endParaRPr lang="zh-CN" altLang="en-US" sz="1300" b="1">
              <a:solidFill>
                <a:schemeClr val="bg1"/>
              </a:solidFill>
            </a:endParaRPr>
          </a:p>
        </p:txBody>
      </p:sp>
      <p:sp>
        <p:nvSpPr>
          <p:cNvPr id="17426" name="矩形 66"/>
          <p:cNvSpPr>
            <a:spLocks noChangeArrowheads="1"/>
          </p:cNvSpPr>
          <p:nvPr/>
        </p:nvSpPr>
        <p:spPr bwMode="auto">
          <a:xfrm>
            <a:off x="1438275" y="1276350"/>
            <a:ext cx="514350" cy="1228725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zh-CN" altLang="en-US" sz="200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sp>
        <p:nvSpPr>
          <p:cNvPr id="17427" name="Rectangle 101"/>
          <p:cNvSpPr>
            <a:spLocks noChangeArrowheads="1"/>
          </p:cNvSpPr>
          <p:nvPr/>
        </p:nvSpPr>
        <p:spPr bwMode="auto">
          <a:xfrm>
            <a:off x="1201738" y="1266825"/>
            <a:ext cx="227012" cy="21590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lang="en-US" altLang="zh-CN" sz="1000" b="1" dirty="0" smtClean="0">
                <a:solidFill>
                  <a:schemeClr val="bg1"/>
                </a:solidFill>
              </a:rPr>
              <a:t>1</a:t>
            </a:r>
            <a:endParaRPr lang="zh-CN" altLang="en-US" sz="1000" b="1" dirty="0">
              <a:solidFill>
                <a:schemeClr val="bg1"/>
              </a:solidFill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00" y="2575125"/>
            <a:ext cx="6451092" cy="259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组合 8"/>
          <p:cNvGrpSpPr>
            <a:grpSpLocks/>
          </p:cNvGrpSpPr>
          <p:nvPr/>
        </p:nvGrpSpPr>
        <p:grpSpPr bwMode="auto">
          <a:xfrm>
            <a:off x="7618413" y="1179513"/>
            <a:ext cx="1954212" cy="249237"/>
            <a:chOff x="7318682" y="858948"/>
            <a:chExt cx="2255840" cy="280988"/>
          </a:xfrm>
        </p:grpSpPr>
        <p:sp>
          <p:nvSpPr>
            <p:cNvPr id="30" name="Rectangle 18"/>
            <p:cNvSpPr>
              <a:spLocks noChangeArrowheads="1"/>
            </p:cNvSpPr>
            <p:nvPr/>
          </p:nvSpPr>
          <p:spPr bwMode="auto">
            <a:xfrm>
              <a:off x="7318682" y="858948"/>
              <a:ext cx="2228850" cy="280988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1" name="Text Box 19"/>
            <p:cNvSpPr txBox="1">
              <a:spLocks noChangeArrowheads="1"/>
            </p:cNvSpPr>
            <p:nvPr/>
          </p:nvSpPr>
          <p:spPr bwMode="auto">
            <a:xfrm>
              <a:off x="7401233" y="905791"/>
              <a:ext cx="2173289" cy="17349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班组</a:t>
              </a:r>
              <a:endPara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7353300" y="1181100"/>
            <a:ext cx="268288" cy="24765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300" b="1" dirty="0" smtClean="0">
                <a:solidFill>
                  <a:schemeClr val="bg1"/>
                </a:solidFill>
              </a:rPr>
              <a:t>2</a:t>
            </a:r>
            <a:endParaRPr lang="zh-CN" altLang="en-US" sz="1300" b="1" dirty="0">
              <a:solidFill>
                <a:schemeClr val="bg1"/>
              </a:solidFill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923925" y="3000375"/>
            <a:ext cx="6305550" cy="1885950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sp>
        <p:nvSpPr>
          <p:cNvPr id="34" name="Rectangle 101"/>
          <p:cNvSpPr>
            <a:spLocks noChangeArrowheads="1"/>
          </p:cNvSpPr>
          <p:nvPr/>
        </p:nvSpPr>
        <p:spPr bwMode="auto">
          <a:xfrm>
            <a:off x="7002463" y="3009900"/>
            <a:ext cx="227012" cy="21590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lang="en-US" altLang="zh-CN" sz="1000" b="1" dirty="0" smtClean="0">
                <a:solidFill>
                  <a:schemeClr val="bg1"/>
                </a:solidFill>
              </a:rPr>
              <a:t>2</a:t>
            </a:r>
            <a:endParaRPr lang="zh-CN" altLang="en-US" sz="1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456525-0CA7-4632-99E1-149708665BEA}" type="slidenum">
              <a:rPr lang="en-GB" altLang="zh-CN" smtClean="0"/>
              <a:pPr/>
              <a:t>19</a:t>
            </a:fld>
            <a:endParaRPr lang="en-GB" altLang="zh-CN" smtClean="0"/>
          </a:p>
        </p:txBody>
      </p:sp>
      <p:sp>
        <p:nvSpPr>
          <p:cNvPr id="1331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5688013" y="6692900"/>
            <a:ext cx="3465512" cy="141064"/>
          </a:xfrm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1064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排班模板</a:t>
            </a:r>
            <a:endParaRPr kumimoji="1" lang="zh-CN" altLang="en-US" sz="2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635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grpSp>
        <p:nvGrpSpPr>
          <p:cNvPr id="2" name="组合 8"/>
          <p:cNvGrpSpPr>
            <a:grpSpLocks/>
          </p:cNvGrpSpPr>
          <p:nvPr/>
        </p:nvGrpSpPr>
        <p:grpSpPr bwMode="auto">
          <a:xfrm>
            <a:off x="7353300" y="874711"/>
            <a:ext cx="2343150" cy="249239"/>
            <a:chOff x="7012904" y="858948"/>
            <a:chExt cx="2704541" cy="280992"/>
          </a:xfrm>
        </p:grpSpPr>
        <p:sp>
          <p:nvSpPr>
            <p:cNvPr id="10" name="Rectangle 18"/>
            <p:cNvSpPr>
              <a:spLocks noChangeArrowheads="1"/>
            </p:cNvSpPr>
            <p:nvPr/>
          </p:nvSpPr>
          <p:spPr bwMode="auto">
            <a:xfrm>
              <a:off x="7318683" y="858953"/>
              <a:ext cx="2228850" cy="28098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1" name="Text Box 19"/>
            <p:cNvSpPr txBox="1">
              <a:spLocks noChangeArrowheads="1"/>
            </p:cNvSpPr>
            <p:nvPr/>
          </p:nvSpPr>
          <p:spPr bwMode="auto">
            <a:xfrm>
              <a:off x="7401233" y="923912"/>
              <a:ext cx="2316212" cy="17349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r>
                <a:rPr lang="zh-CN" altLang="en-US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班次</a:t>
              </a:r>
              <a:endPara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7012904" y="858948"/>
              <a:ext cx="310305" cy="280988"/>
            </a:xfrm>
            <a:prstGeom prst="rect">
              <a:avLst/>
            </a:prstGeom>
            <a:solidFill>
              <a:srgbClr val="FFAA00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zh-CN" altLang="en-US" sz="13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" name="组合 8"/>
          <p:cNvGrpSpPr>
            <a:grpSpLocks/>
          </p:cNvGrpSpPr>
          <p:nvPr/>
        </p:nvGrpSpPr>
        <p:grpSpPr bwMode="auto">
          <a:xfrm>
            <a:off x="7353300" y="1160465"/>
            <a:ext cx="2219325" cy="249366"/>
            <a:chOff x="7012904" y="858947"/>
            <a:chExt cx="2561618" cy="280989"/>
          </a:xfrm>
        </p:grpSpPr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7318682" y="858947"/>
              <a:ext cx="2228850" cy="280914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7401233" y="924361"/>
              <a:ext cx="2173289" cy="17340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班组</a:t>
              </a:r>
              <a:r>
                <a:rPr lang="en-US" altLang="zh-CN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+</a:t>
              </a:r>
              <a:r>
                <a:rPr lang="zh-CN" altLang="en-US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排班周期</a:t>
              </a:r>
              <a:endPara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7012904" y="858948"/>
              <a:ext cx="310305" cy="280988"/>
            </a:xfrm>
            <a:prstGeom prst="rect">
              <a:avLst/>
            </a:prstGeom>
            <a:solidFill>
              <a:srgbClr val="FFAA00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altLang="zh-CN" sz="1300" b="1">
                  <a:solidFill>
                    <a:schemeClr val="bg1"/>
                  </a:solidFill>
                </a:rPr>
                <a:t>2</a:t>
              </a:r>
              <a:endParaRPr lang="zh-CN" altLang="en-US" sz="1300" b="1">
                <a:solidFill>
                  <a:schemeClr val="bg1"/>
                </a:solidFill>
              </a:endParaRPr>
            </a:p>
          </p:txBody>
        </p:sp>
      </p:grp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723900" y="6138863"/>
            <a:ext cx="6807200" cy="332399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路径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: 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人力资源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 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|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排班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排班模板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  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01" y="889202"/>
            <a:ext cx="6506147" cy="307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矩形 16"/>
          <p:cNvSpPr/>
          <p:nvPr/>
        </p:nvSpPr>
        <p:spPr bwMode="auto">
          <a:xfrm>
            <a:off x="914400" y="2314575"/>
            <a:ext cx="6381750" cy="666750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914400" y="3038475"/>
            <a:ext cx="6381750" cy="619125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sp>
        <p:nvSpPr>
          <p:cNvPr id="21" name="Rectangle 101"/>
          <p:cNvSpPr>
            <a:spLocks noChangeArrowheads="1"/>
          </p:cNvSpPr>
          <p:nvPr/>
        </p:nvSpPr>
        <p:spPr bwMode="auto">
          <a:xfrm>
            <a:off x="7078663" y="2314575"/>
            <a:ext cx="227012" cy="21590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lang="en-US" altLang="zh-CN" sz="1000" b="1" dirty="0" smtClean="0">
                <a:solidFill>
                  <a:schemeClr val="bg1"/>
                </a:solidFill>
              </a:rPr>
              <a:t>1</a:t>
            </a:r>
            <a:endParaRPr lang="zh-CN" altLang="en-US" sz="1000" b="1" dirty="0">
              <a:solidFill>
                <a:schemeClr val="bg1"/>
              </a:solidFill>
            </a:endParaRPr>
          </a:p>
        </p:txBody>
      </p:sp>
      <p:sp>
        <p:nvSpPr>
          <p:cNvPr id="22" name="Rectangle 101"/>
          <p:cNvSpPr>
            <a:spLocks noChangeArrowheads="1"/>
          </p:cNvSpPr>
          <p:nvPr/>
        </p:nvSpPr>
        <p:spPr bwMode="auto">
          <a:xfrm>
            <a:off x="7069138" y="3038475"/>
            <a:ext cx="227012" cy="21590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lang="en-US" altLang="zh-CN" sz="1000" b="1" dirty="0" smtClean="0">
                <a:solidFill>
                  <a:schemeClr val="bg1"/>
                </a:solidFill>
              </a:rPr>
              <a:t>2</a:t>
            </a:r>
            <a:endParaRPr lang="zh-CN" altLang="en-US" sz="1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8C15F3B-DC74-4C09-93AC-3E1C0D44B268}" type="slidenum">
              <a:rPr lang="en-GB" altLang="zh-CN" smtClean="0"/>
              <a:pPr/>
              <a:t>2</a:t>
            </a:fld>
            <a:endParaRPr lang="en-GB" altLang="zh-CN" smtClean="0"/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5688013" y="6692900"/>
            <a:ext cx="3465512" cy="141064"/>
          </a:xfrm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735013" y="1008063"/>
            <a:ext cx="85598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课程目标</a:t>
            </a:r>
            <a:endParaRPr kumimoji="1" lang="en-US" altLang="zh-CN" sz="2100" b="1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4101" name="Group 3"/>
          <p:cNvGrpSpPr>
            <a:grpSpLocks/>
          </p:cNvGrpSpPr>
          <p:nvPr/>
        </p:nvGrpSpPr>
        <p:grpSpPr bwMode="auto">
          <a:xfrm>
            <a:off x="762000" y="5297488"/>
            <a:ext cx="6848475" cy="288925"/>
            <a:chOff x="480" y="1615"/>
            <a:chExt cx="4314" cy="182"/>
          </a:xfrm>
        </p:grpSpPr>
        <p:sp>
          <p:nvSpPr>
            <p:cNvPr id="4110" name="Rectangle 4"/>
            <p:cNvSpPr>
              <a:spLocks noChangeArrowheads="1"/>
            </p:cNvSpPr>
            <p:nvPr/>
          </p:nvSpPr>
          <p:spPr bwMode="auto">
            <a:xfrm>
              <a:off x="642" y="1616"/>
              <a:ext cx="4152" cy="179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4111" name="Text Box 5"/>
            <p:cNvSpPr txBox="1">
              <a:spLocks noChangeArrowheads="1"/>
            </p:cNvSpPr>
            <p:nvPr/>
          </p:nvSpPr>
          <p:spPr bwMode="auto">
            <a:xfrm>
              <a:off x="718" y="1618"/>
              <a:ext cx="3776" cy="17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zh-CN" altLang="en-US" sz="1300" b="1" dirty="0" smtClean="0">
                  <a:solidFill>
                    <a:schemeClr val="bg1"/>
                  </a:solidFill>
                  <a:ea typeface="微软雅黑" pitchFamily="34" charset="-122"/>
                </a:rPr>
                <a:t>理解考勤管理模块的各重要概念</a:t>
              </a:r>
              <a:endParaRPr lang="zh-CN" altLang="en-US" sz="1300" b="1" dirty="0">
                <a:solidFill>
                  <a:schemeClr val="bg1"/>
                </a:solidFill>
                <a:ea typeface="微软雅黑" pitchFamily="34" charset="-122"/>
              </a:endParaRPr>
            </a:p>
          </p:txBody>
        </p:sp>
        <p:sp>
          <p:nvSpPr>
            <p:cNvPr id="4112" name="Rectangle 6"/>
            <p:cNvSpPr>
              <a:spLocks noChangeArrowheads="1"/>
            </p:cNvSpPr>
            <p:nvPr/>
          </p:nvSpPr>
          <p:spPr bwMode="auto">
            <a:xfrm>
              <a:off x="480" y="1615"/>
              <a:ext cx="179" cy="180"/>
            </a:xfrm>
            <a:prstGeom prst="rect">
              <a:avLst/>
            </a:prstGeom>
            <a:solidFill>
              <a:schemeClr val="accent2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</p:grpSp>
      <p:grpSp>
        <p:nvGrpSpPr>
          <p:cNvPr id="4102" name="Group 7"/>
          <p:cNvGrpSpPr>
            <a:grpSpLocks/>
          </p:cNvGrpSpPr>
          <p:nvPr/>
        </p:nvGrpSpPr>
        <p:grpSpPr bwMode="auto">
          <a:xfrm>
            <a:off x="750888" y="5856288"/>
            <a:ext cx="6881812" cy="290512"/>
            <a:chOff x="473" y="2099"/>
            <a:chExt cx="4335" cy="183"/>
          </a:xfrm>
        </p:grpSpPr>
        <p:sp>
          <p:nvSpPr>
            <p:cNvPr id="4107" name="Rectangle 8"/>
            <p:cNvSpPr>
              <a:spLocks noChangeArrowheads="1"/>
            </p:cNvSpPr>
            <p:nvPr/>
          </p:nvSpPr>
          <p:spPr bwMode="auto">
            <a:xfrm>
              <a:off x="656" y="2099"/>
              <a:ext cx="4152" cy="179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4108" name="Text Box 9"/>
            <p:cNvSpPr txBox="1">
              <a:spLocks noChangeArrowheads="1"/>
            </p:cNvSpPr>
            <p:nvPr/>
          </p:nvSpPr>
          <p:spPr bwMode="auto">
            <a:xfrm>
              <a:off x="732" y="2101"/>
              <a:ext cx="3776" cy="17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zh-CN" altLang="en-US" sz="13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掌握考勤管理的基本使用流程</a:t>
              </a:r>
              <a:endParaRPr lang="zh-CN" altLang="en-US" sz="13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109" name="Rectangle 10"/>
            <p:cNvSpPr>
              <a:spLocks noChangeArrowheads="1"/>
            </p:cNvSpPr>
            <p:nvPr/>
          </p:nvSpPr>
          <p:spPr bwMode="auto">
            <a:xfrm>
              <a:off x="473" y="2102"/>
              <a:ext cx="179" cy="180"/>
            </a:xfrm>
            <a:prstGeom prst="rect">
              <a:avLst/>
            </a:prstGeom>
            <a:solidFill>
              <a:schemeClr val="accent2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456525-0CA7-4632-99E1-149708665BEA}" type="slidenum">
              <a:rPr lang="en-GB" altLang="zh-CN" smtClean="0"/>
              <a:pPr/>
              <a:t>20</a:t>
            </a:fld>
            <a:endParaRPr lang="en-GB" altLang="zh-CN" smtClean="0"/>
          </a:p>
        </p:txBody>
      </p:sp>
      <p:sp>
        <p:nvSpPr>
          <p:cNvPr id="1331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5688013" y="6692900"/>
            <a:ext cx="3465512" cy="141064"/>
          </a:xfrm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1064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排班中心</a:t>
            </a:r>
            <a:endParaRPr kumimoji="1" lang="zh-CN" altLang="en-US" sz="2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635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723900" y="6138863"/>
            <a:ext cx="6807200" cy="332399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路径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: 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人力资源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 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|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 排班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排班视图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  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00" y="889200"/>
            <a:ext cx="6452711" cy="2234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矩形 19"/>
          <p:cNvSpPr/>
          <p:nvPr/>
        </p:nvSpPr>
        <p:spPr bwMode="auto">
          <a:xfrm>
            <a:off x="2981325" y="1524001"/>
            <a:ext cx="2790825" cy="981074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grpSp>
        <p:nvGrpSpPr>
          <p:cNvPr id="21" name="组合 8"/>
          <p:cNvGrpSpPr>
            <a:grpSpLocks/>
          </p:cNvGrpSpPr>
          <p:nvPr/>
        </p:nvGrpSpPr>
        <p:grpSpPr bwMode="auto">
          <a:xfrm>
            <a:off x="7353300" y="874715"/>
            <a:ext cx="2219325" cy="249366"/>
            <a:chOff x="7012904" y="858947"/>
            <a:chExt cx="2561618" cy="280989"/>
          </a:xfrm>
        </p:grpSpPr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7318682" y="858947"/>
              <a:ext cx="2228850" cy="280914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7401233" y="924361"/>
              <a:ext cx="2173289" cy="17340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设置排班参数</a:t>
              </a:r>
              <a:endPara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7012904" y="858948"/>
              <a:ext cx="310305" cy="280988"/>
            </a:xfrm>
            <a:prstGeom prst="rect">
              <a:avLst/>
            </a:prstGeom>
            <a:solidFill>
              <a:srgbClr val="FFAA00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altLang="zh-CN" sz="1300" b="1" dirty="0" smtClean="0">
                  <a:solidFill>
                    <a:schemeClr val="bg1"/>
                  </a:solidFill>
                </a:rPr>
                <a:t>1</a:t>
              </a:r>
              <a:endParaRPr lang="zh-CN" altLang="en-US" sz="13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5" name="TextBox 48"/>
          <p:cNvSpPr txBox="1">
            <a:spLocks noChangeArrowheads="1"/>
          </p:cNvSpPr>
          <p:nvPr/>
        </p:nvSpPr>
        <p:spPr bwMode="auto">
          <a:xfrm>
            <a:off x="7553325" y="1133475"/>
            <a:ext cx="223651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排班时长可由结束时间决定；</a:t>
            </a:r>
            <a:endParaRPr lang="en-US" altLang="zh-CN" sz="10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排班是按照排班模板上的班次和行政</a:t>
            </a:r>
            <a:endParaRPr lang="en-US" altLang="zh-CN" sz="10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日历</a:t>
            </a:r>
            <a:r>
              <a:rPr lang="en-US" altLang="zh-CN" sz="1000" b="1" dirty="0" smtClean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可选</a:t>
            </a:r>
            <a:r>
              <a:rPr lang="en-US" altLang="zh-CN" sz="1000" b="1" dirty="0" smtClean="0">
                <a:latin typeface="微软雅黑" pitchFamily="34" charset="-122"/>
                <a:ea typeface="微软雅黑" pitchFamily="34" charset="-122"/>
              </a:rPr>
              <a:t>)</a:t>
            </a:r>
            <a:r>
              <a:rPr lang="zh-CN" altLang="en-US" sz="1000" b="1" dirty="0" smtClean="0">
                <a:latin typeface="微软雅黑" pitchFamily="34" charset="-122"/>
                <a:ea typeface="微软雅黑" pitchFamily="34" charset="-122"/>
              </a:rPr>
              <a:t>上的事务进行生成结果</a:t>
            </a:r>
            <a:endParaRPr lang="en-US" altLang="zh-CN" sz="1000" b="1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723899" y="5481638"/>
            <a:ext cx="7896225" cy="636649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注意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: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使用行政日历时，行政日历的优先级高于排班模板。如行政日历上的当天为节假日，排班模板上为常日班，则最终排班结果为休息。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9" name="Rectangle 101"/>
          <p:cNvSpPr>
            <a:spLocks noChangeArrowheads="1"/>
          </p:cNvSpPr>
          <p:nvPr/>
        </p:nvSpPr>
        <p:spPr bwMode="auto">
          <a:xfrm>
            <a:off x="5535613" y="2276475"/>
            <a:ext cx="227012" cy="21590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lang="en-US" altLang="zh-CN" sz="1000" b="1" dirty="0" smtClean="0">
                <a:solidFill>
                  <a:schemeClr val="bg1"/>
                </a:solidFill>
              </a:rPr>
              <a:t>1</a:t>
            </a:r>
            <a:endParaRPr lang="zh-CN" altLang="en-US" sz="1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456525-0CA7-4632-99E1-149708665BEA}" type="slidenum">
              <a:rPr lang="en-GB" altLang="zh-CN" smtClean="0"/>
              <a:pPr/>
              <a:t>21</a:t>
            </a:fld>
            <a:endParaRPr lang="en-GB" altLang="zh-CN" smtClean="0"/>
          </a:p>
        </p:txBody>
      </p:sp>
      <p:sp>
        <p:nvSpPr>
          <p:cNvPr id="1331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5688013" y="6692900"/>
            <a:ext cx="3465512" cy="141064"/>
          </a:xfrm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1064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班组排班视图</a:t>
            </a:r>
            <a:endParaRPr kumimoji="1" lang="zh-CN" altLang="en-US" sz="2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635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723900" y="6138863"/>
            <a:ext cx="6807200" cy="332399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路径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: 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人力资源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 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|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 排班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班组排班视图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  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00" y="889200"/>
            <a:ext cx="8923020" cy="303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矩形 19"/>
          <p:cNvSpPr/>
          <p:nvPr/>
        </p:nvSpPr>
        <p:spPr bwMode="auto">
          <a:xfrm>
            <a:off x="2733675" y="1743075"/>
            <a:ext cx="6915150" cy="228600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4850" y="3952875"/>
            <a:ext cx="8620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宋体" pitchFamily="2" charset="-122"/>
              </a:rPr>
              <a:t>注意</a:t>
            </a:r>
            <a:r>
              <a:rPr lang="zh-CN" altLang="en-US" b="1" dirty="0" smtClean="0">
                <a:solidFill>
                  <a:srgbClr val="FF0000"/>
                </a:solidFill>
                <a:latin typeface="宋体" pitchFamily="2" charset="-122"/>
              </a:rPr>
              <a:t>：</a:t>
            </a:r>
            <a:endParaRPr lang="en-US" altLang="zh-CN" b="1" dirty="0" smtClean="0">
              <a:solidFill>
                <a:srgbClr val="FF0000"/>
              </a:solidFill>
              <a:latin typeface="宋体" pitchFamily="2" charset="-122"/>
            </a:endParaRPr>
          </a:p>
          <a:p>
            <a:r>
              <a:rPr lang="en-US" altLang="zh-CN" b="1" dirty="0" smtClean="0">
                <a:solidFill>
                  <a:srgbClr val="FF0000"/>
                </a:solidFill>
                <a:latin typeface="宋体" pitchFamily="2" charset="-122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宋体" pitchFamily="2" charset="-122"/>
              </a:rPr>
              <a:t>    </a:t>
            </a:r>
            <a:r>
              <a:rPr lang="zh-CN" altLang="en-US" b="1" dirty="0" smtClean="0">
                <a:latin typeface="宋体" pitchFamily="2" charset="-122"/>
              </a:rPr>
              <a:t>空白</a:t>
            </a:r>
            <a:r>
              <a:rPr lang="zh-CN" altLang="en-US" b="1" dirty="0" smtClean="0">
                <a:latin typeface="宋体" pitchFamily="2" charset="-122"/>
              </a:rPr>
              <a:t>为休息</a:t>
            </a:r>
            <a:r>
              <a:rPr lang="zh-CN" altLang="en-US" b="1" dirty="0" smtClean="0">
                <a:latin typeface="宋体" pitchFamily="2" charset="-122"/>
              </a:rPr>
              <a:t>；</a:t>
            </a:r>
            <a:endParaRPr lang="en-US" altLang="zh-CN" b="1" dirty="0" smtClean="0">
              <a:latin typeface="宋体" pitchFamily="2" charset="-122"/>
            </a:endParaRPr>
          </a:p>
          <a:p>
            <a:r>
              <a:rPr lang="en-US" altLang="zh-CN" b="1" dirty="0" smtClean="0">
                <a:latin typeface="宋体" pitchFamily="2" charset="-122"/>
              </a:rPr>
              <a:t> </a:t>
            </a:r>
            <a:r>
              <a:rPr lang="en-US" altLang="zh-CN" b="1" dirty="0" smtClean="0">
                <a:latin typeface="宋体" pitchFamily="2" charset="-122"/>
              </a:rPr>
              <a:t>    </a:t>
            </a:r>
            <a:r>
              <a:rPr lang="zh-CN" altLang="en-US" b="1" dirty="0" smtClean="0">
                <a:latin typeface="宋体" pitchFamily="2" charset="-122"/>
              </a:rPr>
              <a:t>背景色</a:t>
            </a:r>
            <a:r>
              <a:rPr lang="zh-CN" altLang="en-US" b="1" dirty="0" smtClean="0">
                <a:latin typeface="宋体" pitchFamily="2" charset="-122"/>
              </a:rPr>
              <a:t>为周末</a:t>
            </a:r>
            <a:r>
              <a:rPr lang="en-US" altLang="zh-CN" b="1" dirty="0" smtClean="0">
                <a:latin typeface="宋体" pitchFamily="2" charset="-122"/>
              </a:rPr>
              <a:t>(</a:t>
            </a:r>
            <a:r>
              <a:rPr lang="zh-CN" altLang="en-US" b="1" dirty="0" smtClean="0">
                <a:latin typeface="宋体" pitchFamily="2" charset="-122"/>
              </a:rPr>
              <a:t>在考勤通用设置中设定</a:t>
            </a:r>
            <a:r>
              <a:rPr lang="en-US" altLang="zh-CN" b="1" dirty="0" smtClean="0">
                <a:latin typeface="宋体" pitchFamily="2" charset="-122"/>
              </a:rPr>
              <a:t>)</a:t>
            </a:r>
            <a:r>
              <a:rPr lang="zh-CN" altLang="en-US" b="1" dirty="0" smtClean="0">
                <a:latin typeface="宋体" pitchFamily="2" charset="-122"/>
              </a:rPr>
              <a:t>；</a:t>
            </a:r>
            <a:endParaRPr lang="en-US" altLang="zh-CN" b="1" dirty="0" smtClean="0">
              <a:latin typeface="宋体" pitchFamily="2" charset="-122"/>
            </a:endParaRPr>
          </a:p>
          <a:p>
            <a:r>
              <a:rPr lang="en-US" altLang="zh-CN" b="1" dirty="0" smtClean="0">
                <a:latin typeface="宋体" pitchFamily="2" charset="-122"/>
              </a:rPr>
              <a:t> </a:t>
            </a:r>
            <a:r>
              <a:rPr lang="en-US" altLang="zh-CN" b="1" dirty="0" smtClean="0">
                <a:latin typeface="宋体" pitchFamily="2" charset="-122"/>
              </a:rPr>
              <a:t>    </a:t>
            </a:r>
            <a:r>
              <a:rPr lang="zh-CN" altLang="en-US" b="1" dirty="0" smtClean="0">
                <a:latin typeface="宋体" pitchFamily="2" charset="-122"/>
              </a:rPr>
              <a:t>字体</a:t>
            </a:r>
            <a:r>
              <a:rPr lang="zh-CN" altLang="en-US" b="1" dirty="0" smtClean="0">
                <a:latin typeface="宋体" pitchFamily="2" charset="-122"/>
              </a:rPr>
              <a:t>字样为正常班次</a:t>
            </a:r>
            <a:r>
              <a:rPr lang="en-US" altLang="zh-CN" b="1" dirty="0" smtClean="0">
                <a:latin typeface="宋体" pitchFamily="2" charset="-122"/>
              </a:rPr>
              <a:t>(</a:t>
            </a:r>
            <a:r>
              <a:rPr lang="zh-CN" altLang="en-US" b="1" dirty="0" smtClean="0">
                <a:latin typeface="宋体" pitchFamily="2" charset="-122"/>
              </a:rPr>
              <a:t>取班次的第一个字</a:t>
            </a:r>
            <a:r>
              <a:rPr lang="en-US" altLang="zh-CN" b="1" dirty="0" smtClean="0">
                <a:latin typeface="宋体" pitchFamily="2" charset="-122"/>
              </a:rPr>
              <a:t>)</a:t>
            </a:r>
            <a:r>
              <a:rPr lang="zh-CN" altLang="en-US" b="1" dirty="0" smtClean="0">
                <a:latin typeface="宋体" pitchFamily="2" charset="-122"/>
              </a:rPr>
              <a:t>。</a:t>
            </a:r>
            <a:endParaRPr lang="zh-CN" altLang="en-US" b="1" dirty="0">
              <a:latin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13838B4-74B8-44C1-8217-C6991249620F}" type="slidenum">
              <a:rPr lang="en-GB" altLang="zh-CN" smtClean="0">
                <a:ea typeface="宋体" charset="-122"/>
              </a:rPr>
              <a:pPr/>
              <a:t>22</a:t>
            </a:fld>
            <a:endParaRPr lang="en-GB" altLang="zh-CN" smtClean="0">
              <a:ea typeface="宋体" charset="-122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1064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考勤卡</a:t>
            </a:r>
            <a:endParaRPr kumimoji="1" lang="zh-CN" altLang="en-US" sz="2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7635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749300" y="1255713"/>
            <a:ext cx="6848475" cy="963612"/>
            <a:chOff x="472" y="791"/>
            <a:chExt cx="4314" cy="607"/>
          </a:xfrm>
        </p:grpSpPr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472" y="791"/>
              <a:ext cx="4314" cy="180"/>
              <a:chOff x="472" y="791"/>
              <a:chExt cx="4314" cy="180"/>
            </a:xfrm>
          </p:grpSpPr>
          <p:sp>
            <p:nvSpPr>
              <p:cNvPr id="15375" name="Rectangle 3"/>
              <p:cNvSpPr>
                <a:spLocks noChangeArrowheads="1"/>
              </p:cNvSpPr>
              <p:nvPr/>
            </p:nvSpPr>
            <p:spPr bwMode="auto">
              <a:xfrm>
                <a:off x="634" y="792"/>
                <a:ext cx="4152" cy="177"/>
              </a:xfrm>
              <a:prstGeom prst="rect">
                <a:avLst/>
              </a:prstGeom>
              <a:solidFill>
                <a:schemeClr val="hlink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  <p:sp>
            <p:nvSpPr>
              <p:cNvPr id="15376" name="Text Box 8"/>
              <p:cNvSpPr txBox="1">
                <a:spLocks noChangeArrowheads="1"/>
              </p:cNvSpPr>
              <p:nvPr/>
            </p:nvSpPr>
            <p:spPr bwMode="auto">
              <a:xfrm>
                <a:off x="686" y="817"/>
                <a:ext cx="4048" cy="126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r>
                  <a:rPr lang="zh-CN" altLang="en-US" sz="1300" b="1" dirty="0" smtClean="0">
                    <a:solidFill>
                      <a:schemeClr val="bg1"/>
                    </a:solidFill>
                    <a:ea typeface="微软雅黑" pitchFamily="34" charset="-122"/>
                  </a:rPr>
                  <a:t>考勤配卡</a:t>
                </a:r>
                <a:endParaRPr lang="zh-CN" altLang="en-US" sz="1300" b="1" dirty="0">
                  <a:solidFill>
                    <a:schemeClr val="bg1"/>
                  </a:solidFill>
                  <a:ea typeface="微软雅黑" pitchFamily="34" charset="-122"/>
                </a:endParaRPr>
              </a:p>
            </p:txBody>
          </p:sp>
          <p:sp>
            <p:nvSpPr>
              <p:cNvPr id="15377" name="Rectangle 19"/>
              <p:cNvSpPr>
                <a:spLocks noChangeArrowheads="1"/>
              </p:cNvSpPr>
              <p:nvPr/>
            </p:nvSpPr>
            <p:spPr bwMode="auto">
              <a:xfrm>
                <a:off x="472" y="791"/>
                <a:ext cx="161" cy="180"/>
              </a:xfrm>
              <a:prstGeom prst="rect">
                <a:avLst/>
              </a:prstGeom>
              <a:solidFill>
                <a:schemeClr val="accent2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</p:grpSp>
        <p:sp>
          <p:nvSpPr>
            <p:cNvPr id="8" name="Text Box 31"/>
            <p:cNvSpPr txBox="1">
              <a:spLocks noChangeArrowheads="1"/>
            </p:cNvSpPr>
            <p:nvPr/>
          </p:nvSpPr>
          <p:spPr bwMode="auto">
            <a:xfrm>
              <a:off x="699" y="1031"/>
              <a:ext cx="4064" cy="367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defRPr/>
              </a:pPr>
              <a:r>
                <a:rPr lang="zh-CN" altLang="en-US" sz="1400" dirty="0" smtClean="0">
                  <a:latin typeface="+mn-lt"/>
                  <a:ea typeface="微软雅黑" pitchFamily="34" charset="-122"/>
                </a:rPr>
                <a:t>考勤配卡，对考勤卡的集中管理，包括配卡、换卡、回收卡、停用卡等。</a:t>
              </a:r>
              <a:endParaRPr lang="en-US" altLang="zh-CN" sz="1400" dirty="0">
                <a:latin typeface="+mn-lt"/>
                <a:ea typeface="微软雅黑" pitchFamily="34" charset="-122"/>
              </a:endParaRP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749300" y="2608263"/>
            <a:ext cx="6848475" cy="982662"/>
            <a:chOff x="472" y="791"/>
            <a:chExt cx="4314" cy="619"/>
          </a:xfrm>
        </p:grpSpPr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472" y="791"/>
              <a:ext cx="4314" cy="180"/>
              <a:chOff x="472" y="791"/>
              <a:chExt cx="4314" cy="180"/>
            </a:xfrm>
          </p:grpSpPr>
          <p:sp>
            <p:nvSpPr>
              <p:cNvPr id="15370" name="Rectangle 3"/>
              <p:cNvSpPr>
                <a:spLocks noChangeArrowheads="1"/>
              </p:cNvSpPr>
              <p:nvPr/>
            </p:nvSpPr>
            <p:spPr bwMode="auto">
              <a:xfrm>
                <a:off x="634" y="792"/>
                <a:ext cx="4152" cy="177"/>
              </a:xfrm>
              <a:prstGeom prst="rect">
                <a:avLst/>
              </a:prstGeom>
              <a:solidFill>
                <a:schemeClr val="hlink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  <p:sp>
            <p:nvSpPr>
              <p:cNvPr id="15371" name="Text Box 8"/>
              <p:cNvSpPr txBox="1">
                <a:spLocks noChangeArrowheads="1"/>
              </p:cNvSpPr>
              <p:nvPr/>
            </p:nvSpPr>
            <p:spPr bwMode="auto">
              <a:xfrm>
                <a:off x="686" y="818"/>
                <a:ext cx="4048" cy="125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r>
                  <a:rPr lang="zh-CN" altLang="en-US" sz="1300" b="1" dirty="0" smtClean="0">
                    <a:solidFill>
                      <a:schemeClr val="bg1"/>
                    </a:solidFill>
                    <a:ea typeface="微软雅黑" pitchFamily="34" charset="-122"/>
                  </a:rPr>
                  <a:t>刷卡数据</a:t>
                </a:r>
                <a:endParaRPr lang="zh-CN" altLang="en-US" sz="1300" b="1" dirty="0">
                  <a:solidFill>
                    <a:schemeClr val="bg1"/>
                  </a:solidFill>
                  <a:ea typeface="微软雅黑" pitchFamily="34" charset="-122"/>
                </a:endParaRPr>
              </a:p>
            </p:txBody>
          </p:sp>
          <p:sp>
            <p:nvSpPr>
              <p:cNvPr id="15372" name="Rectangle 19"/>
              <p:cNvSpPr>
                <a:spLocks noChangeArrowheads="1"/>
              </p:cNvSpPr>
              <p:nvPr/>
            </p:nvSpPr>
            <p:spPr bwMode="auto">
              <a:xfrm>
                <a:off x="472" y="791"/>
                <a:ext cx="161" cy="180"/>
              </a:xfrm>
              <a:prstGeom prst="rect">
                <a:avLst/>
              </a:prstGeom>
              <a:solidFill>
                <a:schemeClr val="accent2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</p:grpSp>
        <p:sp>
          <p:nvSpPr>
            <p:cNvPr id="20" name="Text Box 31"/>
            <p:cNvSpPr txBox="1">
              <a:spLocks noChangeArrowheads="1"/>
            </p:cNvSpPr>
            <p:nvPr/>
          </p:nvSpPr>
          <p:spPr bwMode="auto">
            <a:xfrm>
              <a:off x="699" y="1031"/>
              <a:ext cx="4064" cy="37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defRPr/>
              </a:pPr>
              <a:r>
                <a:rPr lang="zh-CN" altLang="en-US" sz="1400" dirty="0" smtClean="0">
                  <a:latin typeface="+mn-lt"/>
                  <a:ea typeface="微软雅黑" pitchFamily="34" charset="-122"/>
                </a:rPr>
                <a:t>刷卡数据，导入员工刷卡数据。</a:t>
              </a:r>
              <a:endParaRPr lang="en-US" altLang="zh-CN" sz="1400" dirty="0">
                <a:latin typeface="+mn-lt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919A9E4-E04B-45DA-98B3-CFFB1632B14D}" type="slidenum">
              <a:rPr lang="en-GB" altLang="zh-CN" smtClean="0"/>
              <a:pPr/>
              <a:t>23</a:t>
            </a:fld>
            <a:endParaRPr lang="en-GB" altLang="zh-CN" smtClean="0"/>
          </a:p>
        </p:txBody>
      </p:sp>
      <p:sp>
        <p:nvSpPr>
          <p:cNvPr id="29699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5688013" y="6692900"/>
            <a:ext cx="3465512" cy="141064"/>
          </a:xfrm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1064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考勤配卡</a:t>
            </a:r>
            <a:r>
              <a:rPr kumimoji="1" lang="en-US" altLang="zh-CN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-</a:t>
            </a: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考勤配卡向导</a:t>
            </a:r>
            <a:endParaRPr kumimoji="1" lang="zh-CN" altLang="en-US" sz="2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7635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723900" y="6138863"/>
            <a:ext cx="6807200" cy="332399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路径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: 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人力资源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考勤卡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考勤配卡向导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" name="组合 8"/>
          <p:cNvGrpSpPr>
            <a:grpSpLocks/>
          </p:cNvGrpSpPr>
          <p:nvPr/>
        </p:nvGrpSpPr>
        <p:grpSpPr bwMode="auto">
          <a:xfrm>
            <a:off x="7618413" y="893763"/>
            <a:ext cx="1954212" cy="398462"/>
            <a:chOff x="7318682" y="858948"/>
            <a:chExt cx="2255840" cy="280988"/>
          </a:xfrm>
        </p:grpSpPr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7318682" y="858948"/>
              <a:ext cx="2228850" cy="280988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7401233" y="884018"/>
              <a:ext cx="2173289" cy="21703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选择班组等参数条件，加载员工和考勤卡</a:t>
              </a:r>
              <a:endPara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3" name="组合 8"/>
          <p:cNvGrpSpPr>
            <a:grpSpLocks/>
          </p:cNvGrpSpPr>
          <p:nvPr/>
        </p:nvGrpSpPr>
        <p:grpSpPr bwMode="auto">
          <a:xfrm>
            <a:off x="7618413" y="1295400"/>
            <a:ext cx="1954212" cy="447675"/>
            <a:chOff x="7318682" y="808083"/>
            <a:chExt cx="2255840" cy="340479"/>
          </a:xfrm>
        </p:grpSpPr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7318682" y="837823"/>
              <a:ext cx="2228850" cy="280988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7401233" y="808083"/>
              <a:ext cx="2173289" cy="34047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选择员工，点击考勤卡号后的</a:t>
              </a:r>
              <a:r>
                <a:rPr lang="en-US" altLang="zh-CN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[</a:t>
              </a:r>
              <a:r>
                <a:rPr lang="zh-CN" altLang="en-US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配卡</a:t>
              </a:r>
              <a:r>
                <a:rPr lang="en-US" altLang="zh-CN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]</a:t>
              </a:r>
              <a:r>
                <a:rPr lang="zh-CN" altLang="en-US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图标，为员工配卡</a:t>
              </a:r>
              <a:endPara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7353300" y="895350"/>
            <a:ext cx="268288" cy="24765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300" b="1">
                <a:solidFill>
                  <a:schemeClr val="bg1"/>
                </a:solidFill>
              </a:rPr>
              <a:t>1</a:t>
            </a:r>
            <a:endParaRPr lang="zh-CN" altLang="en-US" sz="1300" b="1">
              <a:solidFill>
                <a:schemeClr val="bg1"/>
              </a:solidFill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7353300" y="1333500"/>
            <a:ext cx="268288" cy="24765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300" b="1">
                <a:solidFill>
                  <a:schemeClr val="bg1"/>
                </a:solidFill>
              </a:rPr>
              <a:t>2</a:t>
            </a:r>
            <a:endParaRPr lang="zh-CN" altLang="en-US" sz="1300" b="1">
              <a:solidFill>
                <a:schemeClr val="bg1"/>
              </a:solidFill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00" y="889200"/>
            <a:ext cx="6452711" cy="2696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9788" y="2747963"/>
            <a:ext cx="5935980" cy="3070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矩形 47"/>
          <p:cNvSpPr/>
          <p:nvPr/>
        </p:nvSpPr>
        <p:spPr bwMode="auto">
          <a:xfrm>
            <a:off x="2333625" y="1343025"/>
            <a:ext cx="3162300" cy="1323975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2200275" y="3733800"/>
            <a:ext cx="1343025" cy="2000250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sp>
        <p:nvSpPr>
          <p:cNvPr id="50" name="矩形 49"/>
          <p:cNvSpPr/>
          <p:nvPr/>
        </p:nvSpPr>
        <p:spPr bwMode="auto">
          <a:xfrm>
            <a:off x="4467225" y="3705225"/>
            <a:ext cx="3152775" cy="238125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cxnSp>
        <p:nvCxnSpPr>
          <p:cNvPr id="52" name="形状 51"/>
          <p:cNvCxnSpPr>
            <a:stCxn id="49" idx="3"/>
            <a:endCxn id="50" idx="2"/>
          </p:cNvCxnSpPr>
          <p:nvPr/>
        </p:nvCxnSpPr>
        <p:spPr bwMode="auto">
          <a:xfrm flipV="1">
            <a:off x="3543300" y="3943350"/>
            <a:ext cx="2500313" cy="790575"/>
          </a:xfrm>
          <a:prstGeom prst="bentConnector2">
            <a:avLst/>
          </a:prstGeom>
          <a:noFill/>
          <a:ln w="22225">
            <a:solidFill>
              <a:srgbClr val="FFAA00"/>
            </a:solidFill>
            <a:miter lim="800000"/>
            <a:headEnd/>
            <a:tailEnd type="triangle"/>
          </a:ln>
        </p:spPr>
      </p:cxnSp>
      <p:sp>
        <p:nvSpPr>
          <p:cNvPr id="53" name="Rectangle 101"/>
          <p:cNvSpPr>
            <a:spLocks noChangeArrowheads="1"/>
          </p:cNvSpPr>
          <p:nvPr/>
        </p:nvSpPr>
        <p:spPr bwMode="auto">
          <a:xfrm>
            <a:off x="5278438" y="1343025"/>
            <a:ext cx="227012" cy="21590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lang="en-US" altLang="zh-CN" sz="1000" b="1" dirty="0" smtClean="0">
                <a:solidFill>
                  <a:schemeClr val="bg1"/>
                </a:solidFill>
              </a:rPr>
              <a:t>1</a:t>
            </a:r>
            <a:endParaRPr lang="zh-CN" altLang="en-US" sz="1000" b="1" dirty="0">
              <a:solidFill>
                <a:schemeClr val="bg1"/>
              </a:solidFill>
            </a:endParaRPr>
          </a:p>
        </p:txBody>
      </p:sp>
      <p:sp>
        <p:nvSpPr>
          <p:cNvPr id="54" name="Rectangle 101"/>
          <p:cNvSpPr>
            <a:spLocks noChangeArrowheads="1"/>
          </p:cNvSpPr>
          <p:nvPr/>
        </p:nvSpPr>
        <p:spPr bwMode="auto">
          <a:xfrm>
            <a:off x="2192338" y="3505200"/>
            <a:ext cx="227012" cy="21590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lang="en-US" altLang="zh-CN" sz="1000" b="1" dirty="0" smtClean="0">
                <a:solidFill>
                  <a:schemeClr val="bg1"/>
                </a:solidFill>
              </a:rPr>
              <a:t>2</a:t>
            </a:r>
            <a:endParaRPr lang="zh-CN" altLang="en-US" sz="1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889201"/>
            <a:ext cx="6369368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51853B-408A-411B-8026-A6E1A5AAB98C}" type="slidenum">
              <a:rPr lang="en-GB" altLang="zh-CN" smtClean="0"/>
              <a:pPr/>
              <a:t>24</a:t>
            </a:fld>
            <a:endParaRPr lang="en-GB" altLang="zh-CN" smtClean="0"/>
          </a:p>
        </p:txBody>
      </p:sp>
      <p:sp>
        <p:nvSpPr>
          <p:cNvPr id="30724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5688013" y="6692900"/>
            <a:ext cx="3465512" cy="141064"/>
          </a:xfrm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11064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考勤配卡</a:t>
            </a:r>
            <a:r>
              <a:rPr kumimoji="1" lang="en-US" altLang="zh-CN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-</a:t>
            </a: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考勤卡中心</a:t>
            </a:r>
            <a:endParaRPr kumimoji="1" lang="zh-CN" altLang="en-US" sz="2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7635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723900" y="6138863"/>
            <a:ext cx="6807200" cy="332399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路径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: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人力资源 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 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考勤卡 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考勤卡中心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737" name="矩形 61"/>
          <p:cNvSpPr>
            <a:spLocks noChangeArrowheads="1"/>
          </p:cNvSpPr>
          <p:nvPr/>
        </p:nvSpPr>
        <p:spPr bwMode="auto">
          <a:xfrm>
            <a:off x="800100" y="1885950"/>
            <a:ext cx="1495425" cy="1266825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zh-CN" altLang="en-US" sz="200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sp>
        <p:nvSpPr>
          <p:cNvPr id="30739" name="Rectangle 101"/>
          <p:cNvSpPr>
            <a:spLocks noChangeArrowheads="1"/>
          </p:cNvSpPr>
          <p:nvPr/>
        </p:nvSpPr>
        <p:spPr bwMode="auto">
          <a:xfrm>
            <a:off x="4373563" y="1076325"/>
            <a:ext cx="227012" cy="21590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lang="en-US" altLang="zh-CN" sz="1000" b="1" dirty="0">
                <a:solidFill>
                  <a:schemeClr val="bg1"/>
                </a:solidFill>
              </a:rPr>
              <a:t>2</a:t>
            </a:r>
            <a:endParaRPr lang="zh-CN" altLang="en-US" sz="1000" b="1" dirty="0">
              <a:solidFill>
                <a:schemeClr val="bg1"/>
              </a:solidFill>
            </a:endParaRPr>
          </a:p>
        </p:txBody>
      </p:sp>
      <p:sp>
        <p:nvSpPr>
          <p:cNvPr id="30742" name="Rectangle 101"/>
          <p:cNvSpPr>
            <a:spLocks noChangeArrowheads="1"/>
          </p:cNvSpPr>
          <p:nvPr/>
        </p:nvSpPr>
        <p:spPr bwMode="auto">
          <a:xfrm>
            <a:off x="2068513" y="2924175"/>
            <a:ext cx="227012" cy="21590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lang="en-US" altLang="zh-CN" sz="1000" b="1" dirty="0" smtClean="0">
                <a:solidFill>
                  <a:schemeClr val="bg1"/>
                </a:solidFill>
              </a:rPr>
              <a:t>1</a:t>
            </a:r>
            <a:endParaRPr lang="zh-CN" altLang="en-US" sz="1000" b="1" dirty="0">
              <a:solidFill>
                <a:schemeClr val="bg1"/>
              </a:solidFill>
            </a:endParaRPr>
          </a:p>
        </p:txBody>
      </p:sp>
      <p:sp>
        <p:nvSpPr>
          <p:cNvPr id="55" name="矩形 54"/>
          <p:cNvSpPr/>
          <p:nvPr/>
        </p:nvSpPr>
        <p:spPr bwMode="auto">
          <a:xfrm>
            <a:off x="3609975" y="1066800"/>
            <a:ext cx="990600" cy="1952625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grpSp>
        <p:nvGrpSpPr>
          <p:cNvPr id="2" name="组合 8"/>
          <p:cNvGrpSpPr>
            <a:grpSpLocks/>
          </p:cNvGrpSpPr>
          <p:nvPr/>
        </p:nvGrpSpPr>
        <p:grpSpPr bwMode="auto">
          <a:xfrm>
            <a:off x="7618413" y="893763"/>
            <a:ext cx="1954212" cy="249237"/>
            <a:chOff x="7318682" y="858948"/>
            <a:chExt cx="2255840" cy="280988"/>
          </a:xfrm>
        </p:grpSpPr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7318682" y="858948"/>
              <a:ext cx="2228850" cy="280988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6" name="Text Box 19"/>
            <p:cNvSpPr txBox="1">
              <a:spLocks noChangeArrowheads="1"/>
            </p:cNvSpPr>
            <p:nvPr/>
          </p:nvSpPr>
          <p:spPr bwMode="auto">
            <a:xfrm>
              <a:off x="7401233" y="938277"/>
              <a:ext cx="2173289" cy="10851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凭证列表</a:t>
              </a:r>
              <a:endPara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3" name="组合 8"/>
          <p:cNvGrpSpPr>
            <a:grpSpLocks/>
          </p:cNvGrpSpPr>
          <p:nvPr/>
        </p:nvGrpSpPr>
        <p:grpSpPr bwMode="auto">
          <a:xfrm>
            <a:off x="7618413" y="1182012"/>
            <a:ext cx="1954212" cy="246738"/>
            <a:chOff x="7318682" y="837823"/>
            <a:chExt cx="2255840" cy="280988"/>
          </a:xfrm>
        </p:grpSpPr>
        <p:sp>
          <p:nvSpPr>
            <p:cNvPr id="78" name="Rectangle 18"/>
            <p:cNvSpPr>
              <a:spLocks noChangeArrowheads="1"/>
            </p:cNvSpPr>
            <p:nvPr/>
          </p:nvSpPr>
          <p:spPr bwMode="auto">
            <a:xfrm>
              <a:off x="7318682" y="837823"/>
              <a:ext cx="2228850" cy="280988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9" name="Text Box 19"/>
            <p:cNvSpPr txBox="1">
              <a:spLocks noChangeArrowheads="1"/>
            </p:cNvSpPr>
            <p:nvPr/>
          </p:nvSpPr>
          <p:spPr bwMode="auto">
            <a:xfrm>
              <a:off x="7401233" y="925921"/>
              <a:ext cx="2173289" cy="10479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对考勤卡管理的操作</a:t>
              </a:r>
              <a:endPara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83" name="Rectangle 21"/>
          <p:cNvSpPr>
            <a:spLocks noChangeArrowheads="1"/>
          </p:cNvSpPr>
          <p:nvPr/>
        </p:nvSpPr>
        <p:spPr bwMode="auto">
          <a:xfrm>
            <a:off x="7353300" y="895350"/>
            <a:ext cx="268288" cy="24765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300" b="1">
                <a:solidFill>
                  <a:schemeClr val="bg1"/>
                </a:solidFill>
              </a:rPr>
              <a:t>1</a:t>
            </a:r>
            <a:endParaRPr lang="zh-CN" altLang="en-US" sz="1300" b="1">
              <a:solidFill>
                <a:schemeClr val="bg1"/>
              </a:solidFill>
            </a:endParaRPr>
          </a:p>
        </p:txBody>
      </p:sp>
      <p:sp>
        <p:nvSpPr>
          <p:cNvPr id="84" name="Rectangle 21"/>
          <p:cNvSpPr>
            <a:spLocks noChangeArrowheads="1"/>
          </p:cNvSpPr>
          <p:nvPr/>
        </p:nvSpPr>
        <p:spPr bwMode="auto">
          <a:xfrm>
            <a:off x="7353300" y="1181100"/>
            <a:ext cx="268288" cy="24765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300" b="1">
                <a:solidFill>
                  <a:schemeClr val="bg1"/>
                </a:solidFill>
              </a:rPr>
              <a:t>2</a:t>
            </a:r>
            <a:endParaRPr lang="zh-CN" altLang="en-US" sz="13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456525-0CA7-4632-99E1-149708665BEA}" type="slidenum">
              <a:rPr lang="en-GB" altLang="zh-CN" smtClean="0"/>
              <a:pPr/>
              <a:t>25</a:t>
            </a:fld>
            <a:endParaRPr lang="en-GB" altLang="zh-CN" smtClean="0"/>
          </a:p>
        </p:txBody>
      </p:sp>
      <p:sp>
        <p:nvSpPr>
          <p:cNvPr id="1331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5688013" y="6692900"/>
            <a:ext cx="3465512" cy="141064"/>
          </a:xfrm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1064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刷卡数据</a:t>
            </a:r>
            <a:endParaRPr kumimoji="1" lang="zh-CN" altLang="en-US" sz="2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635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grpSp>
        <p:nvGrpSpPr>
          <p:cNvPr id="2" name="组合 8"/>
          <p:cNvGrpSpPr>
            <a:grpSpLocks/>
          </p:cNvGrpSpPr>
          <p:nvPr/>
        </p:nvGrpSpPr>
        <p:grpSpPr bwMode="auto">
          <a:xfrm>
            <a:off x="7353300" y="874711"/>
            <a:ext cx="2343150" cy="249239"/>
            <a:chOff x="7012904" y="858948"/>
            <a:chExt cx="2704541" cy="280992"/>
          </a:xfrm>
        </p:grpSpPr>
        <p:sp>
          <p:nvSpPr>
            <p:cNvPr id="10" name="Rectangle 18"/>
            <p:cNvSpPr>
              <a:spLocks noChangeArrowheads="1"/>
            </p:cNvSpPr>
            <p:nvPr/>
          </p:nvSpPr>
          <p:spPr bwMode="auto">
            <a:xfrm>
              <a:off x="7318683" y="858953"/>
              <a:ext cx="2228850" cy="28098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1" name="Text Box 19"/>
            <p:cNvSpPr txBox="1">
              <a:spLocks noChangeArrowheads="1"/>
            </p:cNvSpPr>
            <p:nvPr/>
          </p:nvSpPr>
          <p:spPr bwMode="auto">
            <a:xfrm>
              <a:off x="7401233" y="923912"/>
              <a:ext cx="2316212" cy="17349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r>
                <a:rPr lang="zh-CN" altLang="en-US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导入打卡文档数据</a:t>
              </a:r>
              <a:endPara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7012904" y="858948"/>
              <a:ext cx="310305" cy="280988"/>
            </a:xfrm>
            <a:prstGeom prst="rect">
              <a:avLst/>
            </a:prstGeom>
            <a:solidFill>
              <a:srgbClr val="FFAA00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zh-CN" altLang="en-US" sz="1300" b="1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723900" y="6138863"/>
            <a:ext cx="6807200" cy="332399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路径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: 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人力资源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 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|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 刷卡数据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打卡数据导入向导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  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01" y="889200"/>
            <a:ext cx="6493193" cy="3019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矩形 16"/>
          <p:cNvSpPr/>
          <p:nvPr/>
        </p:nvSpPr>
        <p:spPr bwMode="auto">
          <a:xfrm>
            <a:off x="2876550" y="1533524"/>
            <a:ext cx="3143250" cy="209551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sp>
        <p:nvSpPr>
          <p:cNvPr id="20" name="Rectangle 101"/>
          <p:cNvSpPr>
            <a:spLocks noChangeArrowheads="1"/>
          </p:cNvSpPr>
          <p:nvPr/>
        </p:nvSpPr>
        <p:spPr bwMode="auto">
          <a:xfrm>
            <a:off x="5802313" y="1524000"/>
            <a:ext cx="227012" cy="21590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lang="en-US" altLang="zh-CN" sz="1000" b="1" dirty="0" smtClean="0">
                <a:solidFill>
                  <a:schemeClr val="bg1"/>
                </a:solidFill>
              </a:rPr>
              <a:t>1</a:t>
            </a:r>
            <a:endParaRPr lang="zh-CN" altLang="en-US" sz="1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13838B4-74B8-44C1-8217-C6991249620F}" type="slidenum">
              <a:rPr lang="en-GB" altLang="zh-CN" smtClean="0">
                <a:ea typeface="宋体" charset="-122"/>
              </a:rPr>
              <a:pPr/>
              <a:t>26</a:t>
            </a:fld>
            <a:endParaRPr lang="en-GB" altLang="zh-CN" smtClean="0">
              <a:ea typeface="宋体" charset="-122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1064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事务中心</a:t>
            </a:r>
            <a:endParaRPr kumimoji="1" lang="zh-CN" altLang="en-US" sz="2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7635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749300" y="1255713"/>
            <a:ext cx="6848476" cy="285750"/>
            <a:chOff x="472" y="791"/>
            <a:chExt cx="4314" cy="180"/>
          </a:xfrm>
        </p:grpSpPr>
        <p:sp>
          <p:nvSpPr>
            <p:cNvPr id="15375" name="Rectangle 3"/>
            <p:cNvSpPr>
              <a:spLocks noChangeArrowheads="1"/>
            </p:cNvSpPr>
            <p:nvPr/>
          </p:nvSpPr>
          <p:spPr bwMode="auto">
            <a:xfrm>
              <a:off x="634" y="792"/>
              <a:ext cx="4152" cy="17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15376" name="Text Box 8"/>
            <p:cNvSpPr txBox="1">
              <a:spLocks noChangeArrowheads="1"/>
            </p:cNvSpPr>
            <p:nvPr/>
          </p:nvSpPr>
          <p:spPr bwMode="auto">
            <a:xfrm>
              <a:off x="686" y="817"/>
              <a:ext cx="4048" cy="12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300" b="1" dirty="0" smtClean="0">
                  <a:solidFill>
                    <a:schemeClr val="bg1"/>
                  </a:solidFill>
                  <a:ea typeface="微软雅黑" pitchFamily="34" charset="-122"/>
                </a:rPr>
                <a:t>请假申请、请假确认</a:t>
              </a:r>
              <a:endParaRPr lang="zh-CN" altLang="en-US" sz="1300" b="1" dirty="0">
                <a:solidFill>
                  <a:schemeClr val="bg1"/>
                </a:solidFill>
                <a:ea typeface="微软雅黑" pitchFamily="34" charset="-122"/>
              </a:endParaRPr>
            </a:p>
          </p:txBody>
        </p:sp>
        <p:sp>
          <p:nvSpPr>
            <p:cNvPr id="15377" name="Rectangle 19"/>
            <p:cNvSpPr>
              <a:spLocks noChangeArrowheads="1"/>
            </p:cNvSpPr>
            <p:nvPr/>
          </p:nvSpPr>
          <p:spPr bwMode="auto">
            <a:xfrm>
              <a:off x="472" y="791"/>
              <a:ext cx="161" cy="180"/>
            </a:xfrm>
            <a:prstGeom prst="rect">
              <a:avLst/>
            </a:prstGeom>
            <a:solidFill>
              <a:schemeClr val="accent2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749300" y="2808288"/>
            <a:ext cx="6848475" cy="285750"/>
            <a:chOff x="472" y="791"/>
            <a:chExt cx="4314" cy="180"/>
          </a:xfrm>
        </p:grpSpPr>
        <p:sp>
          <p:nvSpPr>
            <p:cNvPr id="15370" name="Rectangle 3"/>
            <p:cNvSpPr>
              <a:spLocks noChangeArrowheads="1"/>
            </p:cNvSpPr>
            <p:nvPr/>
          </p:nvSpPr>
          <p:spPr bwMode="auto">
            <a:xfrm>
              <a:off x="634" y="792"/>
              <a:ext cx="4152" cy="17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15371" name="Text Box 8"/>
            <p:cNvSpPr txBox="1">
              <a:spLocks noChangeArrowheads="1"/>
            </p:cNvSpPr>
            <p:nvPr/>
          </p:nvSpPr>
          <p:spPr bwMode="auto">
            <a:xfrm>
              <a:off x="686" y="817"/>
              <a:ext cx="4048" cy="12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300" b="1" dirty="0" smtClean="0">
                  <a:solidFill>
                    <a:schemeClr val="bg1"/>
                  </a:solidFill>
                  <a:ea typeface="微软雅黑" pitchFamily="34" charset="-122"/>
                </a:rPr>
                <a:t>加班申请、加班确认</a:t>
              </a:r>
            </a:p>
          </p:txBody>
        </p:sp>
        <p:sp>
          <p:nvSpPr>
            <p:cNvPr id="15372" name="Rectangle 19"/>
            <p:cNvSpPr>
              <a:spLocks noChangeArrowheads="1"/>
            </p:cNvSpPr>
            <p:nvPr/>
          </p:nvSpPr>
          <p:spPr bwMode="auto">
            <a:xfrm>
              <a:off x="472" y="791"/>
              <a:ext cx="161" cy="180"/>
            </a:xfrm>
            <a:prstGeom prst="rect">
              <a:avLst/>
            </a:prstGeom>
            <a:solidFill>
              <a:schemeClr val="accent2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749300" y="3598863"/>
            <a:ext cx="6848475" cy="285750"/>
            <a:chOff x="472" y="791"/>
            <a:chExt cx="4314" cy="180"/>
          </a:xfrm>
        </p:grpSpPr>
        <p:sp>
          <p:nvSpPr>
            <p:cNvPr id="22" name="Rectangle 3"/>
            <p:cNvSpPr>
              <a:spLocks noChangeArrowheads="1"/>
            </p:cNvSpPr>
            <p:nvPr/>
          </p:nvSpPr>
          <p:spPr bwMode="auto">
            <a:xfrm>
              <a:off x="634" y="792"/>
              <a:ext cx="4152" cy="17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23" name="Text Box 8"/>
            <p:cNvSpPr txBox="1">
              <a:spLocks noChangeArrowheads="1"/>
            </p:cNvSpPr>
            <p:nvPr/>
          </p:nvSpPr>
          <p:spPr bwMode="auto">
            <a:xfrm>
              <a:off x="686" y="817"/>
              <a:ext cx="4048" cy="12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300" b="1" dirty="0" smtClean="0">
                  <a:solidFill>
                    <a:schemeClr val="bg1"/>
                  </a:solidFill>
                  <a:ea typeface="微软雅黑" pitchFamily="34" charset="-122"/>
                </a:rPr>
                <a:t>调班申请、调休确认</a:t>
              </a: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472" y="791"/>
              <a:ext cx="161" cy="180"/>
            </a:xfrm>
            <a:prstGeom prst="rect">
              <a:avLst/>
            </a:prstGeom>
            <a:solidFill>
              <a:schemeClr val="accent2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</p:grp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749300" y="4322763"/>
            <a:ext cx="6848475" cy="285750"/>
            <a:chOff x="472" y="791"/>
            <a:chExt cx="4314" cy="180"/>
          </a:xfrm>
        </p:grpSpPr>
        <p:sp>
          <p:nvSpPr>
            <p:cNvPr id="28" name="Rectangle 3"/>
            <p:cNvSpPr>
              <a:spLocks noChangeArrowheads="1"/>
            </p:cNvSpPr>
            <p:nvPr/>
          </p:nvSpPr>
          <p:spPr bwMode="auto">
            <a:xfrm>
              <a:off x="634" y="792"/>
              <a:ext cx="4152" cy="17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686" y="817"/>
              <a:ext cx="4048" cy="12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300" b="1" dirty="0" smtClean="0">
                  <a:solidFill>
                    <a:schemeClr val="bg1"/>
                  </a:solidFill>
                  <a:ea typeface="微软雅黑" pitchFamily="34" charset="-122"/>
                </a:rPr>
                <a:t>补班申请、补班确认</a:t>
              </a:r>
            </a:p>
          </p:txBody>
        </p:sp>
        <p:sp>
          <p:nvSpPr>
            <p:cNvPr id="30" name="Rectangle 19"/>
            <p:cNvSpPr>
              <a:spLocks noChangeArrowheads="1"/>
            </p:cNvSpPr>
            <p:nvPr/>
          </p:nvSpPr>
          <p:spPr bwMode="auto">
            <a:xfrm>
              <a:off x="472" y="791"/>
              <a:ext cx="161" cy="180"/>
            </a:xfrm>
            <a:prstGeom prst="rect">
              <a:avLst/>
            </a:prstGeom>
            <a:solidFill>
              <a:schemeClr val="accent2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749300" y="1998663"/>
            <a:ext cx="6848475" cy="285750"/>
            <a:chOff x="472" y="791"/>
            <a:chExt cx="4314" cy="180"/>
          </a:xfrm>
        </p:grpSpPr>
        <p:sp>
          <p:nvSpPr>
            <p:cNvPr id="34" name="Rectangle 3"/>
            <p:cNvSpPr>
              <a:spLocks noChangeArrowheads="1"/>
            </p:cNvSpPr>
            <p:nvPr/>
          </p:nvSpPr>
          <p:spPr bwMode="auto">
            <a:xfrm>
              <a:off x="634" y="792"/>
              <a:ext cx="4152" cy="17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35" name="Text Box 8"/>
            <p:cNvSpPr txBox="1">
              <a:spLocks noChangeArrowheads="1"/>
            </p:cNvSpPr>
            <p:nvPr/>
          </p:nvSpPr>
          <p:spPr bwMode="auto">
            <a:xfrm>
              <a:off x="686" y="817"/>
              <a:ext cx="4048" cy="12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300" b="1" dirty="0" smtClean="0">
                  <a:solidFill>
                    <a:schemeClr val="bg1"/>
                  </a:solidFill>
                  <a:ea typeface="微软雅黑" pitchFamily="34" charset="-122"/>
                </a:rPr>
                <a:t>外勤申请、外勤确认</a:t>
              </a:r>
            </a:p>
          </p:txBody>
        </p:sp>
        <p:sp>
          <p:nvSpPr>
            <p:cNvPr id="36" name="Rectangle 19"/>
            <p:cNvSpPr>
              <a:spLocks noChangeArrowheads="1"/>
            </p:cNvSpPr>
            <p:nvPr/>
          </p:nvSpPr>
          <p:spPr bwMode="auto">
            <a:xfrm>
              <a:off x="472" y="791"/>
              <a:ext cx="161" cy="180"/>
            </a:xfrm>
            <a:prstGeom prst="rect">
              <a:avLst/>
            </a:prstGeom>
            <a:solidFill>
              <a:schemeClr val="accent2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</p:grpSp>
      <p:grpSp>
        <p:nvGrpSpPr>
          <p:cNvPr id="38" name="Group 30"/>
          <p:cNvGrpSpPr>
            <a:grpSpLocks/>
          </p:cNvGrpSpPr>
          <p:nvPr/>
        </p:nvGrpSpPr>
        <p:grpSpPr bwMode="auto">
          <a:xfrm>
            <a:off x="749300" y="5094288"/>
            <a:ext cx="6848475" cy="285750"/>
            <a:chOff x="472" y="791"/>
            <a:chExt cx="4314" cy="180"/>
          </a:xfrm>
        </p:grpSpPr>
        <p:sp>
          <p:nvSpPr>
            <p:cNvPr id="40" name="Rectangle 3"/>
            <p:cNvSpPr>
              <a:spLocks noChangeArrowheads="1"/>
            </p:cNvSpPr>
            <p:nvPr/>
          </p:nvSpPr>
          <p:spPr bwMode="auto">
            <a:xfrm>
              <a:off x="634" y="792"/>
              <a:ext cx="4152" cy="17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41" name="Text Box 8"/>
            <p:cNvSpPr txBox="1">
              <a:spLocks noChangeArrowheads="1"/>
            </p:cNvSpPr>
            <p:nvPr/>
          </p:nvSpPr>
          <p:spPr bwMode="auto">
            <a:xfrm>
              <a:off x="686" y="817"/>
              <a:ext cx="4048" cy="12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300" b="1" dirty="0" smtClean="0">
                  <a:solidFill>
                    <a:schemeClr val="bg1"/>
                  </a:solidFill>
                  <a:ea typeface="微软雅黑" pitchFamily="34" charset="-122"/>
                </a:rPr>
                <a:t>补卡申请、补卡确认</a:t>
              </a:r>
            </a:p>
          </p:txBody>
        </p:sp>
        <p:sp>
          <p:nvSpPr>
            <p:cNvPr id="42" name="Rectangle 19"/>
            <p:cNvSpPr>
              <a:spLocks noChangeArrowheads="1"/>
            </p:cNvSpPr>
            <p:nvPr/>
          </p:nvSpPr>
          <p:spPr bwMode="auto">
            <a:xfrm>
              <a:off x="472" y="791"/>
              <a:ext cx="161" cy="180"/>
            </a:xfrm>
            <a:prstGeom prst="rect">
              <a:avLst/>
            </a:prstGeom>
            <a:solidFill>
              <a:schemeClr val="accent2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456525-0CA7-4632-99E1-149708665BEA}" type="slidenum">
              <a:rPr lang="en-GB" altLang="zh-CN" smtClean="0"/>
              <a:pPr/>
              <a:t>27</a:t>
            </a:fld>
            <a:endParaRPr lang="en-GB" altLang="zh-CN" smtClean="0"/>
          </a:p>
        </p:txBody>
      </p:sp>
      <p:sp>
        <p:nvSpPr>
          <p:cNvPr id="1331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5688013" y="6692900"/>
            <a:ext cx="3465512" cy="141064"/>
          </a:xfrm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1064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事务中心</a:t>
            </a:r>
            <a:r>
              <a:rPr kumimoji="1" lang="en-US" altLang="zh-CN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-</a:t>
            </a: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申请事务</a:t>
            </a:r>
            <a:endParaRPr kumimoji="1" lang="zh-CN" altLang="en-US" sz="2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635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723900" y="6138863"/>
            <a:ext cx="6807200" cy="332399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路径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: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办公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个人办公 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…  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" y="881063"/>
            <a:ext cx="6781800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矩形 16"/>
          <p:cNvSpPr/>
          <p:nvPr/>
        </p:nvSpPr>
        <p:spPr bwMode="auto">
          <a:xfrm>
            <a:off x="1381125" y="3695700"/>
            <a:ext cx="4600575" cy="333375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456525-0CA7-4632-99E1-149708665BEA}" type="slidenum">
              <a:rPr lang="en-GB" altLang="zh-CN" smtClean="0"/>
              <a:pPr/>
              <a:t>28</a:t>
            </a:fld>
            <a:endParaRPr lang="en-GB" altLang="zh-CN" smtClean="0"/>
          </a:p>
        </p:txBody>
      </p:sp>
      <p:sp>
        <p:nvSpPr>
          <p:cNvPr id="1331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5688013" y="6692900"/>
            <a:ext cx="3465512" cy="141064"/>
          </a:xfrm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1064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事务中心</a:t>
            </a:r>
            <a:r>
              <a:rPr kumimoji="1" lang="en-US" altLang="zh-CN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-</a:t>
            </a: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确认单生成向导</a:t>
            </a:r>
            <a:r>
              <a:rPr kumimoji="1" lang="en-US" altLang="zh-CN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(</a:t>
            </a: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从申请</a:t>
            </a:r>
            <a:r>
              <a:rPr kumimoji="1" lang="en-US" altLang="zh-CN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)</a:t>
            </a:r>
            <a:endParaRPr kumimoji="1" lang="zh-CN" altLang="en-US" sz="2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635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723900" y="6138863"/>
            <a:ext cx="6807200" cy="332399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路径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: 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人力资源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 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|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 确认事务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确认单生成向导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  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01" y="889201"/>
            <a:ext cx="6530531" cy="260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9688" y="2381250"/>
            <a:ext cx="6728460" cy="138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5950" y="3486150"/>
            <a:ext cx="7155180" cy="1356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组合 8"/>
          <p:cNvGrpSpPr>
            <a:grpSpLocks/>
          </p:cNvGrpSpPr>
          <p:nvPr/>
        </p:nvGrpSpPr>
        <p:grpSpPr bwMode="auto">
          <a:xfrm>
            <a:off x="7618413" y="893763"/>
            <a:ext cx="1954212" cy="249237"/>
            <a:chOff x="7318682" y="858948"/>
            <a:chExt cx="2255840" cy="280988"/>
          </a:xfrm>
        </p:grpSpPr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7318682" y="858948"/>
              <a:ext cx="2228850" cy="280988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3" name="Text Box 19"/>
            <p:cNvSpPr txBox="1">
              <a:spLocks noChangeArrowheads="1"/>
            </p:cNvSpPr>
            <p:nvPr/>
          </p:nvSpPr>
          <p:spPr bwMode="auto">
            <a:xfrm>
              <a:off x="7401233" y="905791"/>
              <a:ext cx="2173289" cy="17349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参数设置</a:t>
              </a:r>
              <a:endPara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4" name="组合 8"/>
          <p:cNvGrpSpPr>
            <a:grpSpLocks/>
          </p:cNvGrpSpPr>
          <p:nvPr/>
        </p:nvGrpSpPr>
        <p:grpSpPr bwMode="auto">
          <a:xfrm>
            <a:off x="7618413" y="1182012"/>
            <a:ext cx="1954212" cy="246738"/>
            <a:chOff x="7318682" y="837823"/>
            <a:chExt cx="2255840" cy="280988"/>
          </a:xfrm>
        </p:grpSpPr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7318682" y="837823"/>
              <a:ext cx="2228850" cy="280988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7401233" y="890697"/>
              <a:ext cx="2173289" cy="17524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数据选择</a:t>
              </a:r>
              <a:endPara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7353300" y="895350"/>
            <a:ext cx="268288" cy="24765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300" b="1">
                <a:solidFill>
                  <a:schemeClr val="bg1"/>
                </a:solidFill>
              </a:rPr>
              <a:t>1</a:t>
            </a:r>
            <a:endParaRPr lang="zh-CN" altLang="en-US" sz="1300" b="1">
              <a:solidFill>
                <a:schemeClr val="bg1"/>
              </a:solidFill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7353300" y="1181100"/>
            <a:ext cx="268288" cy="24765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300" b="1">
                <a:solidFill>
                  <a:schemeClr val="bg1"/>
                </a:solidFill>
              </a:rPr>
              <a:t>2</a:t>
            </a:r>
            <a:endParaRPr lang="zh-CN" altLang="en-US" sz="1300" b="1">
              <a:solidFill>
                <a:schemeClr val="bg1"/>
              </a:solidFill>
            </a:endParaRPr>
          </a:p>
        </p:txBody>
      </p:sp>
      <p:grpSp>
        <p:nvGrpSpPr>
          <p:cNvPr id="20" name="组合 8"/>
          <p:cNvGrpSpPr>
            <a:grpSpLocks/>
          </p:cNvGrpSpPr>
          <p:nvPr/>
        </p:nvGrpSpPr>
        <p:grpSpPr bwMode="auto">
          <a:xfrm>
            <a:off x="7627938" y="1467762"/>
            <a:ext cx="1954212" cy="246738"/>
            <a:chOff x="7318682" y="837823"/>
            <a:chExt cx="2255840" cy="280988"/>
          </a:xfrm>
        </p:grpSpPr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7318682" y="837823"/>
              <a:ext cx="2228850" cy="280988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7401233" y="890697"/>
              <a:ext cx="2173289" cy="17524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生成预览</a:t>
              </a:r>
              <a:endPara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7362825" y="1466850"/>
            <a:ext cx="268288" cy="24765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300" b="1" dirty="0" smtClean="0">
                <a:solidFill>
                  <a:schemeClr val="bg1"/>
                </a:solidFill>
              </a:rPr>
              <a:t>3</a:t>
            </a:r>
            <a:endParaRPr lang="zh-CN" altLang="en-US" sz="1300" b="1" dirty="0">
              <a:solidFill>
                <a:schemeClr val="bg1"/>
              </a:solidFill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2190751" y="1285875"/>
            <a:ext cx="4953000" cy="1076325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sp>
        <p:nvSpPr>
          <p:cNvPr id="25" name="Rectangle 101"/>
          <p:cNvSpPr>
            <a:spLocks noChangeArrowheads="1"/>
          </p:cNvSpPr>
          <p:nvPr/>
        </p:nvSpPr>
        <p:spPr bwMode="auto">
          <a:xfrm>
            <a:off x="6907213" y="1276350"/>
            <a:ext cx="227012" cy="21590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lang="en-US" altLang="zh-CN" sz="1000" b="1" dirty="0" smtClean="0">
                <a:solidFill>
                  <a:schemeClr val="bg1"/>
                </a:solidFill>
              </a:rPr>
              <a:t>1</a:t>
            </a:r>
            <a:endParaRPr lang="zh-CN" altLang="en-US" sz="1000" b="1" dirty="0">
              <a:solidFill>
                <a:schemeClr val="bg1"/>
              </a:solidFill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1362075" y="2905125"/>
            <a:ext cx="6105525" cy="514350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sp>
        <p:nvSpPr>
          <p:cNvPr id="27" name="Rectangle 101"/>
          <p:cNvSpPr>
            <a:spLocks noChangeArrowheads="1"/>
          </p:cNvSpPr>
          <p:nvPr/>
        </p:nvSpPr>
        <p:spPr bwMode="auto">
          <a:xfrm>
            <a:off x="7231063" y="2914650"/>
            <a:ext cx="227012" cy="21590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lang="en-US" altLang="zh-CN" sz="1000" b="1" dirty="0" smtClean="0">
                <a:solidFill>
                  <a:schemeClr val="bg1"/>
                </a:solidFill>
              </a:rPr>
              <a:t>2</a:t>
            </a:r>
            <a:endParaRPr lang="zh-CN" altLang="en-US" sz="1000" b="1" dirty="0">
              <a:solidFill>
                <a:schemeClr val="bg1"/>
              </a:solidFill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1885950" y="4029075"/>
            <a:ext cx="7096125" cy="790575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sp>
        <p:nvSpPr>
          <p:cNvPr id="29" name="Rectangle 101"/>
          <p:cNvSpPr>
            <a:spLocks noChangeArrowheads="1"/>
          </p:cNvSpPr>
          <p:nvPr/>
        </p:nvSpPr>
        <p:spPr bwMode="auto">
          <a:xfrm>
            <a:off x="8745538" y="4038600"/>
            <a:ext cx="227012" cy="21590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lang="en-US" altLang="zh-CN" sz="1000" b="1" dirty="0" smtClean="0">
                <a:solidFill>
                  <a:schemeClr val="bg1"/>
                </a:solidFill>
              </a:rPr>
              <a:t>3</a:t>
            </a:r>
            <a:endParaRPr lang="zh-CN" altLang="en-US" sz="1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13838B4-74B8-44C1-8217-C6991249620F}" type="slidenum">
              <a:rPr lang="en-GB" altLang="zh-CN" smtClean="0">
                <a:ea typeface="宋体" charset="-122"/>
              </a:rPr>
              <a:pPr/>
              <a:t>29</a:t>
            </a:fld>
            <a:endParaRPr lang="en-GB" altLang="zh-CN" smtClean="0">
              <a:ea typeface="宋体" charset="-122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1064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考勤结果</a:t>
            </a:r>
            <a:endParaRPr kumimoji="1" lang="zh-CN" altLang="en-US" sz="2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7635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749300" y="1255713"/>
            <a:ext cx="6848475" cy="963612"/>
            <a:chOff x="472" y="791"/>
            <a:chExt cx="4314" cy="607"/>
          </a:xfrm>
        </p:grpSpPr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472" y="791"/>
              <a:ext cx="4314" cy="180"/>
              <a:chOff x="472" y="791"/>
              <a:chExt cx="4314" cy="180"/>
            </a:xfrm>
          </p:grpSpPr>
          <p:sp>
            <p:nvSpPr>
              <p:cNvPr id="15375" name="Rectangle 3"/>
              <p:cNvSpPr>
                <a:spLocks noChangeArrowheads="1"/>
              </p:cNvSpPr>
              <p:nvPr/>
            </p:nvSpPr>
            <p:spPr bwMode="auto">
              <a:xfrm>
                <a:off x="634" y="792"/>
                <a:ext cx="4152" cy="177"/>
              </a:xfrm>
              <a:prstGeom prst="rect">
                <a:avLst/>
              </a:prstGeom>
              <a:solidFill>
                <a:schemeClr val="hlink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  <p:sp>
            <p:nvSpPr>
              <p:cNvPr id="15376" name="Text Box 8"/>
              <p:cNvSpPr txBox="1">
                <a:spLocks noChangeArrowheads="1"/>
              </p:cNvSpPr>
              <p:nvPr/>
            </p:nvSpPr>
            <p:spPr bwMode="auto">
              <a:xfrm>
                <a:off x="686" y="817"/>
                <a:ext cx="4048" cy="126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r>
                  <a:rPr lang="zh-CN" altLang="en-US" sz="1300" b="1" dirty="0" smtClean="0">
                    <a:solidFill>
                      <a:schemeClr val="bg1"/>
                    </a:solidFill>
                    <a:ea typeface="微软雅黑" pitchFamily="34" charset="-122"/>
                  </a:rPr>
                  <a:t>考勤运算</a:t>
                </a:r>
                <a:endParaRPr lang="zh-CN" altLang="en-US" sz="1300" b="1" dirty="0">
                  <a:solidFill>
                    <a:schemeClr val="bg1"/>
                  </a:solidFill>
                  <a:ea typeface="微软雅黑" pitchFamily="34" charset="-122"/>
                </a:endParaRPr>
              </a:p>
            </p:txBody>
          </p:sp>
          <p:sp>
            <p:nvSpPr>
              <p:cNvPr id="15377" name="Rectangle 19"/>
              <p:cNvSpPr>
                <a:spLocks noChangeArrowheads="1"/>
              </p:cNvSpPr>
              <p:nvPr/>
            </p:nvSpPr>
            <p:spPr bwMode="auto">
              <a:xfrm>
                <a:off x="472" y="791"/>
                <a:ext cx="161" cy="180"/>
              </a:xfrm>
              <a:prstGeom prst="rect">
                <a:avLst/>
              </a:prstGeom>
              <a:solidFill>
                <a:schemeClr val="accent2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</p:grpSp>
        <p:sp>
          <p:nvSpPr>
            <p:cNvPr id="8" name="Text Box 31"/>
            <p:cNvSpPr txBox="1">
              <a:spLocks noChangeArrowheads="1"/>
            </p:cNvSpPr>
            <p:nvPr/>
          </p:nvSpPr>
          <p:spPr bwMode="auto">
            <a:xfrm>
              <a:off x="699" y="1031"/>
              <a:ext cx="4064" cy="367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defRPr/>
              </a:pPr>
              <a:r>
                <a:rPr lang="zh-CN" altLang="en-US" sz="1400" dirty="0" smtClean="0">
                  <a:latin typeface="+mn-lt"/>
                  <a:ea typeface="微软雅黑" pitchFamily="34" charset="-122"/>
                </a:rPr>
                <a:t>考勤运算，根据排班视图、打卡数据、事务等按照对应的考勤规则、计算规则等运算某一期间内的考勤。</a:t>
              </a:r>
              <a:endParaRPr lang="en-US" altLang="zh-CN" sz="1400" dirty="0">
                <a:latin typeface="+mn-lt"/>
                <a:ea typeface="微软雅黑" pitchFamily="34" charset="-122"/>
              </a:endParaRP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749300" y="2608263"/>
            <a:ext cx="6848475" cy="982662"/>
            <a:chOff x="472" y="791"/>
            <a:chExt cx="4314" cy="619"/>
          </a:xfrm>
        </p:grpSpPr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472" y="791"/>
              <a:ext cx="4314" cy="180"/>
              <a:chOff x="472" y="791"/>
              <a:chExt cx="4314" cy="180"/>
            </a:xfrm>
          </p:grpSpPr>
          <p:sp>
            <p:nvSpPr>
              <p:cNvPr id="15370" name="Rectangle 3"/>
              <p:cNvSpPr>
                <a:spLocks noChangeArrowheads="1"/>
              </p:cNvSpPr>
              <p:nvPr/>
            </p:nvSpPr>
            <p:spPr bwMode="auto">
              <a:xfrm>
                <a:off x="634" y="792"/>
                <a:ext cx="4152" cy="177"/>
              </a:xfrm>
              <a:prstGeom prst="rect">
                <a:avLst/>
              </a:prstGeom>
              <a:solidFill>
                <a:schemeClr val="hlink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  <p:sp>
            <p:nvSpPr>
              <p:cNvPr id="15371" name="Text Box 8"/>
              <p:cNvSpPr txBox="1">
                <a:spLocks noChangeArrowheads="1"/>
              </p:cNvSpPr>
              <p:nvPr/>
            </p:nvSpPr>
            <p:spPr bwMode="auto">
              <a:xfrm>
                <a:off x="686" y="818"/>
                <a:ext cx="4048" cy="125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r>
                  <a:rPr lang="zh-CN" altLang="en-US" sz="1300" b="1" dirty="0" smtClean="0">
                    <a:solidFill>
                      <a:schemeClr val="bg1"/>
                    </a:solidFill>
                    <a:ea typeface="微软雅黑" pitchFamily="34" charset="-122"/>
                  </a:rPr>
                  <a:t>考勤结果</a:t>
                </a:r>
                <a:endParaRPr lang="zh-CN" altLang="en-US" sz="1300" b="1" dirty="0">
                  <a:solidFill>
                    <a:schemeClr val="bg1"/>
                  </a:solidFill>
                  <a:ea typeface="微软雅黑" pitchFamily="34" charset="-122"/>
                </a:endParaRPr>
              </a:p>
            </p:txBody>
          </p:sp>
          <p:sp>
            <p:nvSpPr>
              <p:cNvPr id="15372" name="Rectangle 19"/>
              <p:cNvSpPr>
                <a:spLocks noChangeArrowheads="1"/>
              </p:cNvSpPr>
              <p:nvPr/>
            </p:nvSpPr>
            <p:spPr bwMode="auto">
              <a:xfrm>
                <a:off x="472" y="791"/>
                <a:ext cx="161" cy="180"/>
              </a:xfrm>
              <a:prstGeom prst="rect">
                <a:avLst/>
              </a:prstGeom>
              <a:solidFill>
                <a:schemeClr val="accent2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</p:grpSp>
        <p:sp>
          <p:nvSpPr>
            <p:cNvPr id="20" name="Text Box 31"/>
            <p:cNvSpPr txBox="1">
              <a:spLocks noChangeArrowheads="1"/>
            </p:cNvSpPr>
            <p:nvPr/>
          </p:nvSpPr>
          <p:spPr bwMode="auto">
            <a:xfrm>
              <a:off x="699" y="1031"/>
              <a:ext cx="4064" cy="37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defRPr/>
              </a:pPr>
              <a:r>
                <a:rPr lang="zh-CN" altLang="en-US" sz="1400" dirty="0" smtClean="0">
                  <a:latin typeface="+mn-lt"/>
                  <a:ea typeface="微软雅黑" pitchFamily="34" charset="-122"/>
                </a:rPr>
                <a:t>考勤结果，考勤运算的结果。</a:t>
              </a:r>
              <a:endParaRPr lang="en-US" altLang="zh-CN" sz="1400" dirty="0">
                <a:latin typeface="+mn-lt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04D561-6B8D-418D-B25C-4D8525BA2238}" type="slidenum">
              <a:rPr lang="en-GB" altLang="zh-CN" smtClean="0"/>
              <a:pPr/>
              <a:t>3</a:t>
            </a:fld>
            <a:endParaRPr lang="en-GB" altLang="zh-CN" smtClean="0"/>
          </a:p>
        </p:txBody>
      </p:sp>
      <p:sp>
        <p:nvSpPr>
          <p:cNvPr id="5123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5688013" y="6692900"/>
            <a:ext cx="3465512" cy="141288"/>
          </a:xfrm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735013" y="1008063"/>
            <a:ext cx="2741612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受训对象及前提</a:t>
            </a:r>
            <a:endParaRPr kumimoji="1" lang="en-US" altLang="zh-CN" sz="2100" b="1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5125" name="组合 87"/>
          <p:cNvGrpSpPr>
            <a:grpSpLocks/>
          </p:cNvGrpSpPr>
          <p:nvPr/>
        </p:nvGrpSpPr>
        <p:grpSpPr bwMode="auto">
          <a:xfrm>
            <a:off x="719138" y="3454400"/>
            <a:ext cx="6389687" cy="477838"/>
            <a:chOff x="719138" y="1763713"/>
            <a:chExt cx="6389027" cy="477837"/>
          </a:xfrm>
        </p:grpSpPr>
        <p:sp>
          <p:nvSpPr>
            <p:cNvPr id="5143" name="Rectangle 2"/>
            <p:cNvSpPr>
              <a:spLocks noChangeArrowheads="1"/>
            </p:cNvSpPr>
            <p:nvPr/>
          </p:nvSpPr>
          <p:spPr bwMode="auto">
            <a:xfrm>
              <a:off x="719138" y="1763713"/>
              <a:ext cx="1325322" cy="47783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zh-CN" altLang="en-US"/>
            </a:p>
          </p:txBody>
        </p:sp>
        <p:sp>
          <p:nvSpPr>
            <p:cNvPr id="5144" name="Rectangle 15"/>
            <p:cNvSpPr>
              <a:spLocks noChangeArrowheads="1"/>
            </p:cNvSpPr>
            <p:nvPr/>
          </p:nvSpPr>
          <p:spPr bwMode="auto">
            <a:xfrm>
              <a:off x="863182" y="1961397"/>
              <a:ext cx="107950" cy="107950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5145" name="Rectangle 3"/>
            <p:cNvSpPr>
              <a:spLocks noChangeArrowheads="1"/>
            </p:cNvSpPr>
            <p:nvPr/>
          </p:nvSpPr>
          <p:spPr bwMode="auto">
            <a:xfrm>
              <a:off x="1065498" y="1917700"/>
              <a:ext cx="797793" cy="18466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defTabSz="330200">
                <a:tabLst>
                  <a:tab pos="8521700" algn="r"/>
                </a:tabLst>
              </a:pPr>
              <a:r>
                <a:rPr kumimoji="1" lang="zh-CN" altLang="en-US" sz="12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直接岗位</a:t>
              </a:r>
            </a:p>
          </p:txBody>
        </p:sp>
        <p:sp>
          <p:nvSpPr>
            <p:cNvPr id="5146" name="Rectangle 4"/>
            <p:cNvSpPr>
              <a:spLocks noChangeArrowheads="1"/>
            </p:cNvSpPr>
            <p:nvPr/>
          </p:nvSpPr>
          <p:spPr bwMode="auto">
            <a:xfrm>
              <a:off x="2182387" y="1917699"/>
              <a:ext cx="4830888" cy="18714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marL="161925" lvl="1" indent="-160338" defTabSz="330200">
                <a:buFontTx/>
                <a:buChar char="•"/>
                <a:tabLst>
                  <a:tab pos="8521700" algn="r"/>
                </a:tabLst>
              </a:pPr>
              <a:r>
                <a:rPr kumimoji="1" lang="en-US" altLang="de-DE" sz="1200" b="1" dirty="0" smtClean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X</a:t>
              </a:r>
              <a:endParaRPr kumimoji="1" lang="en-US" altLang="de-DE" sz="12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147" name="Freeform 5"/>
            <p:cNvSpPr>
              <a:spLocks/>
            </p:cNvSpPr>
            <p:nvPr/>
          </p:nvSpPr>
          <p:spPr bwMode="auto">
            <a:xfrm>
              <a:off x="2113472" y="1765300"/>
              <a:ext cx="4994693" cy="468942"/>
            </a:xfrm>
            <a:custGeom>
              <a:avLst/>
              <a:gdLst>
                <a:gd name="T0" fmla="*/ 0 w 1720"/>
                <a:gd name="T1" fmla="*/ 0 h 1961"/>
                <a:gd name="T2" fmla="*/ 2147483647 w 1720"/>
                <a:gd name="T3" fmla="*/ 0 h 1961"/>
                <a:gd name="T4" fmla="*/ 2147483647 w 1720"/>
                <a:gd name="T5" fmla="*/ 2147483647 h 1961"/>
                <a:gd name="T6" fmla="*/ 0 60000 65536"/>
                <a:gd name="T7" fmla="*/ 0 60000 65536"/>
                <a:gd name="T8" fmla="*/ 0 60000 65536"/>
                <a:gd name="T9" fmla="*/ 0 w 1720"/>
                <a:gd name="T10" fmla="*/ 0 h 1961"/>
                <a:gd name="T11" fmla="*/ 1720 w 1720"/>
                <a:gd name="T12" fmla="*/ 1961 h 19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0" h="1961">
                  <a:moveTo>
                    <a:pt x="0" y="0"/>
                  </a:moveTo>
                  <a:lnTo>
                    <a:pt x="1720" y="0"/>
                  </a:lnTo>
                  <a:lnTo>
                    <a:pt x="1720" y="1961"/>
                  </a:ln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</p:grpSp>
      <p:grpSp>
        <p:nvGrpSpPr>
          <p:cNvPr id="5126" name="组合 88"/>
          <p:cNvGrpSpPr>
            <a:grpSpLocks/>
          </p:cNvGrpSpPr>
          <p:nvPr/>
        </p:nvGrpSpPr>
        <p:grpSpPr bwMode="auto">
          <a:xfrm>
            <a:off x="711200" y="4014788"/>
            <a:ext cx="6388100" cy="477837"/>
            <a:chOff x="719138" y="1763713"/>
            <a:chExt cx="6389027" cy="477837"/>
          </a:xfrm>
        </p:grpSpPr>
        <p:sp>
          <p:nvSpPr>
            <p:cNvPr id="5138" name="Rectangle 2"/>
            <p:cNvSpPr>
              <a:spLocks noChangeArrowheads="1"/>
            </p:cNvSpPr>
            <p:nvPr/>
          </p:nvSpPr>
          <p:spPr bwMode="auto">
            <a:xfrm>
              <a:off x="719138" y="1763713"/>
              <a:ext cx="1325322" cy="47783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zh-CN" altLang="en-US"/>
            </a:p>
          </p:txBody>
        </p:sp>
        <p:sp>
          <p:nvSpPr>
            <p:cNvPr id="5139" name="Rectangle 15"/>
            <p:cNvSpPr>
              <a:spLocks noChangeArrowheads="1"/>
            </p:cNvSpPr>
            <p:nvPr/>
          </p:nvSpPr>
          <p:spPr bwMode="auto">
            <a:xfrm>
              <a:off x="863182" y="1961397"/>
              <a:ext cx="107950" cy="107950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5140" name="Rectangle 3"/>
            <p:cNvSpPr>
              <a:spLocks noChangeArrowheads="1"/>
            </p:cNvSpPr>
            <p:nvPr/>
          </p:nvSpPr>
          <p:spPr bwMode="auto">
            <a:xfrm>
              <a:off x="1065498" y="1917700"/>
              <a:ext cx="797793" cy="18466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defTabSz="330200">
                <a:tabLst>
                  <a:tab pos="8521700" algn="r"/>
                </a:tabLst>
              </a:pPr>
              <a:r>
                <a:rPr kumimoji="1" lang="zh-CN" altLang="en-US" sz="12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间接岗位</a:t>
              </a:r>
            </a:p>
          </p:txBody>
        </p:sp>
        <p:sp>
          <p:nvSpPr>
            <p:cNvPr id="5141" name="Rectangle 4"/>
            <p:cNvSpPr>
              <a:spLocks noChangeArrowheads="1"/>
            </p:cNvSpPr>
            <p:nvPr/>
          </p:nvSpPr>
          <p:spPr bwMode="auto">
            <a:xfrm>
              <a:off x="2182387" y="1917699"/>
              <a:ext cx="4830888" cy="18714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marL="161925" lvl="1" indent="-160338" defTabSz="330200">
                <a:buFontTx/>
                <a:buChar char="•"/>
                <a:tabLst>
                  <a:tab pos="8521700" algn="r"/>
                </a:tabLst>
              </a:pPr>
              <a:r>
                <a:rPr kumimoji="1" lang="en-US" altLang="de-DE" sz="1200" b="1" dirty="0" smtClean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X</a:t>
              </a:r>
              <a:endParaRPr kumimoji="1" lang="en-US" altLang="de-DE" sz="12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142" name="Freeform 5"/>
            <p:cNvSpPr>
              <a:spLocks/>
            </p:cNvSpPr>
            <p:nvPr/>
          </p:nvSpPr>
          <p:spPr bwMode="auto">
            <a:xfrm>
              <a:off x="2113472" y="1765300"/>
              <a:ext cx="4994693" cy="468942"/>
            </a:xfrm>
            <a:custGeom>
              <a:avLst/>
              <a:gdLst>
                <a:gd name="T0" fmla="*/ 0 w 1720"/>
                <a:gd name="T1" fmla="*/ 0 h 1961"/>
                <a:gd name="T2" fmla="*/ 2147483647 w 1720"/>
                <a:gd name="T3" fmla="*/ 0 h 1961"/>
                <a:gd name="T4" fmla="*/ 2147483647 w 1720"/>
                <a:gd name="T5" fmla="*/ 2147483647 h 1961"/>
                <a:gd name="T6" fmla="*/ 0 60000 65536"/>
                <a:gd name="T7" fmla="*/ 0 60000 65536"/>
                <a:gd name="T8" fmla="*/ 0 60000 65536"/>
                <a:gd name="T9" fmla="*/ 0 w 1720"/>
                <a:gd name="T10" fmla="*/ 0 h 1961"/>
                <a:gd name="T11" fmla="*/ 1720 w 1720"/>
                <a:gd name="T12" fmla="*/ 1961 h 19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0" h="1961">
                  <a:moveTo>
                    <a:pt x="0" y="0"/>
                  </a:moveTo>
                  <a:lnTo>
                    <a:pt x="1720" y="0"/>
                  </a:lnTo>
                  <a:lnTo>
                    <a:pt x="1720" y="1961"/>
                  </a:ln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</p:grpSp>
      <p:grpSp>
        <p:nvGrpSpPr>
          <p:cNvPr id="5127" name="组合 94"/>
          <p:cNvGrpSpPr>
            <a:grpSpLocks/>
          </p:cNvGrpSpPr>
          <p:nvPr/>
        </p:nvGrpSpPr>
        <p:grpSpPr bwMode="auto">
          <a:xfrm>
            <a:off x="711200" y="4567238"/>
            <a:ext cx="6388100" cy="477837"/>
            <a:chOff x="719138" y="1763713"/>
            <a:chExt cx="6389027" cy="477837"/>
          </a:xfrm>
        </p:grpSpPr>
        <p:sp>
          <p:nvSpPr>
            <p:cNvPr id="5133" name="Rectangle 2"/>
            <p:cNvSpPr>
              <a:spLocks noChangeArrowheads="1"/>
            </p:cNvSpPr>
            <p:nvPr/>
          </p:nvSpPr>
          <p:spPr bwMode="auto">
            <a:xfrm>
              <a:off x="719138" y="1763713"/>
              <a:ext cx="1325322" cy="47783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zh-CN" altLang="en-US"/>
            </a:p>
          </p:txBody>
        </p:sp>
        <p:sp>
          <p:nvSpPr>
            <p:cNvPr id="5134" name="Rectangle 15"/>
            <p:cNvSpPr>
              <a:spLocks noChangeArrowheads="1"/>
            </p:cNvSpPr>
            <p:nvPr/>
          </p:nvSpPr>
          <p:spPr bwMode="auto">
            <a:xfrm>
              <a:off x="863182" y="1961397"/>
              <a:ext cx="107950" cy="107950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5135" name="Rectangle 3"/>
            <p:cNvSpPr>
              <a:spLocks noChangeArrowheads="1"/>
            </p:cNvSpPr>
            <p:nvPr/>
          </p:nvSpPr>
          <p:spPr bwMode="auto">
            <a:xfrm>
              <a:off x="1065498" y="1917700"/>
              <a:ext cx="797793" cy="18466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defTabSz="330200">
                <a:tabLst>
                  <a:tab pos="8521700" algn="r"/>
                </a:tabLst>
              </a:pPr>
              <a:r>
                <a:rPr kumimoji="1" lang="zh-CN" altLang="en-US" sz="12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相关岗位</a:t>
              </a:r>
            </a:p>
          </p:txBody>
        </p:sp>
        <p:sp>
          <p:nvSpPr>
            <p:cNvPr id="5136" name="Rectangle 4"/>
            <p:cNvSpPr>
              <a:spLocks noChangeArrowheads="1"/>
            </p:cNvSpPr>
            <p:nvPr/>
          </p:nvSpPr>
          <p:spPr bwMode="auto">
            <a:xfrm>
              <a:off x="2182387" y="1917699"/>
              <a:ext cx="4830888" cy="18714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marL="161925" lvl="1" indent="-160338" defTabSz="330200">
                <a:buFontTx/>
                <a:buChar char="•"/>
                <a:tabLst>
                  <a:tab pos="8521700" algn="r"/>
                </a:tabLst>
              </a:pPr>
              <a:r>
                <a:rPr kumimoji="1" lang="en-US" altLang="de-DE" sz="1200" b="1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X</a:t>
              </a:r>
            </a:p>
          </p:txBody>
        </p:sp>
        <p:sp>
          <p:nvSpPr>
            <p:cNvPr id="5137" name="Freeform 5"/>
            <p:cNvSpPr>
              <a:spLocks/>
            </p:cNvSpPr>
            <p:nvPr/>
          </p:nvSpPr>
          <p:spPr bwMode="auto">
            <a:xfrm>
              <a:off x="2113472" y="1765300"/>
              <a:ext cx="4994693" cy="468942"/>
            </a:xfrm>
            <a:custGeom>
              <a:avLst/>
              <a:gdLst>
                <a:gd name="T0" fmla="*/ 0 w 1720"/>
                <a:gd name="T1" fmla="*/ 0 h 1961"/>
                <a:gd name="T2" fmla="*/ 2147483647 w 1720"/>
                <a:gd name="T3" fmla="*/ 0 h 1961"/>
                <a:gd name="T4" fmla="*/ 2147483647 w 1720"/>
                <a:gd name="T5" fmla="*/ 2147483647 h 1961"/>
                <a:gd name="T6" fmla="*/ 0 60000 65536"/>
                <a:gd name="T7" fmla="*/ 0 60000 65536"/>
                <a:gd name="T8" fmla="*/ 0 60000 65536"/>
                <a:gd name="T9" fmla="*/ 0 w 1720"/>
                <a:gd name="T10" fmla="*/ 0 h 1961"/>
                <a:gd name="T11" fmla="*/ 1720 w 1720"/>
                <a:gd name="T12" fmla="*/ 1961 h 19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0" h="1961">
                  <a:moveTo>
                    <a:pt x="0" y="0"/>
                  </a:moveTo>
                  <a:lnTo>
                    <a:pt x="1720" y="0"/>
                  </a:lnTo>
                  <a:lnTo>
                    <a:pt x="1720" y="1961"/>
                  </a:ln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</p:grpSp>
      <p:sp>
        <p:nvSpPr>
          <p:cNvPr id="5128" name="Rectangle 2"/>
          <p:cNvSpPr>
            <a:spLocks noChangeArrowheads="1"/>
          </p:cNvSpPr>
          <p:nvPr/>
        </p:nvSpPr>
        <p:spPr bwMode="auto">
          <a:xfrm>
            <a:off x="719138" y="5541963"/>
            <a:ext cx="1325562" cy="477837"/>
          </a:xfrm>
          <a:prstGeom prst="rect">
            <a:avLst/>
          </a:prstGeom>
          <a:solidFill>
            <a:schemeClr val="hlink"/>
          </a:solidFill>
          <a:ln w="635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zh-CN" altLang="en-US"/>
          </a:p>
        </p:txBody>
      </p:sp>
      <p:sp>
        <p:nvSpPr>
          <p:cNvPr id="5129" name="Rectangle 15"/>
          <p:cNvSpPr>
            <a:spLocks noChangeArrowheads="1"/>
          </p:cNvSpPr>
          <p:nvPr/>
        </p:nvSpPr>
        <p:spPr bwMode="auto">
          <a:xfrm>
            <a:off x="863600" y="5740400"/>
            <a:ext cx="107950" cy="10795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1065213" y="5695950"/>
            <a:ext cx="798512" cy="1841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330200">
              <a:tabLst>
                <a:tab pos="8521700" algn="r"/>
              </a:tabLst>
            </a:pPr>
            <a:r>
              <a:rPr kumimoji="1" lang="zh-CN" altLang="en-US" sz="12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受训前提</a:t>
            </a:r>
          </a:p>
        </p:txBody>
      </p:sp>
      <p:sp>
        <p:nvSpPr>
          <p:cNvPr id="5131" name="Rectangle 4"/>
          <p:cNvSpPr>
            <a:spLocks noChangeArrowheads="1"/>
          </p:cNvSpPr>
          <p:nvPr/>
        </p:nvSpPr>
        <p:spPr bwMode="auto">
          <a:xfrm>
            <a:off x="2182813" y="5748338"/>
            <a:ext cx="4830762" cy="1857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161925" lvl="1" indent="-160338" defTabSz="330200">
              <a:buFontTx/>
              <a:buChar char="•"/>
              <a:tabLst>
                <a:tab pos="8521700" algn="r"/>
              </a:tabLst>
            </a:pPr>
            <a:r>
              <a:rPr lang="en-US" altLang="zh-CN" sz="12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X</a:t>
            </a:r>
            <a:endParaRPr lang="zh-CN" altLang="en-US" sz="12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32" name="Freeform 5"/>
          <p:cNvSpPr>
            <a:spLocks/>
          </p:cNvSpPr>
          <p:nvPr/>
        </p:nvSpPr>
        <p:spPr bwMode="auto">
          <a:xfrm>
            <a:off x="2112963" y="5543550"/>
            <a:ext cx="4995862" cy="468313"/>
          </a:xfrm>
          <a:custGeom>
            <a:avLst/>
            <a:gdLst>
              <a:gd name="T0" fmla="*/ 0 w 1720"/>
              <a:gd name="T1" fmla="*/ 0 h 1961"/>
              <a:gd name="T2" fmla="*/ 2147483647 w 1720"/>
              <a:gd name="T3" fmla="*/ 0 h 1961"/>
              <a:gd name="T4" fmla="*/ 2147483647 w 1720"/>
              <a:gd name="T5" fmla="*/ 2147483647 h 1961"/>
              <a:gd name="T6" fmla="*/ 0 60000 65536"/>
              <a:gd name="T7" fmla="*/ 0 60000 65536"/>
              <a:gd name="T8" fmla="*/ 0 60000 65536"/>
              <a:gd name="T9" fmla="*/ 0 w 1720"/>
              <a:gd name="T10" fmla="*/ 0 h 1961"/>
              <a:gd name="T11" fmla="*/ 1720 w 1720"/>
              <a:gd name="T12" fmla="*/ 1961 h 19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0" h="1961">
                <a:moveTo>
                  <a:pt x="0" y="0"/>
                </a:moveTo>
                <a:lnTo>
                  <a:pt x="1720" y="0"/>
                </a:lnTo>
                <a:lnTo>
                  <a:pt x="1720" y="1961"/>
                </a:lnTo>
              </a:path>
            </a:pathLst>
          </a:custGeom>
          <a:noFill/>
          <a:ln w="22225">
            <a:solidFill>
              <a:schemeClr val="hlink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456525-0CA7-4632-99E1-149708665BEA}" type="slidenum">
              <a:rPr lang="en-GB" altLang="zh-CN" smtClean="0"/>
              <a:pPr/>
              <a:t>30</a:t>
            </a:fld>
            <a:endParaRPr lang="en-GB" altLang="zh-CN" smtClean="0"/>
          </a:p>
        </p:txBody>
      </p:sp>
      <p:sp>
        <p:nvSpPr>
          <p:cNvPr id="1331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5688013" y="6692900"/>
            <a:ext cx="3465512" cy="141064"/>
          </a:xfrm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1064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考勤运算</a:t>
            </a:r>
            <a:endParaRPr kumimoji="1" lang="zh-CN" altLang="en-US" sz="2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635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01" y="889200"/>
            <a:ext cx="6420612" cy="3445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723900" y="6138863"/>
            <a:ext cx="6807200" cy="332399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路径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: 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人力资源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 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|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 考勤管理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考勤数据运算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  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2981325" y="1543050"/>
            <a:ext cx="2981325" cy="2809875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grpSp>
        <p:nvGrpSpPr>
          <p:cNvPr id="12" name="组合 8"/>
          <p:cNvGrpSpPr>
            <a:grpSpLocks/>
          </p:cNvGrpSpPr>
          <p:nvPr/>
        </p:nvGrpSpPr>
        <p:grpSpPr bwMode="auto">
          <a:xfrm>
            <a:off x="7353300" y="874711"/>
            <a:ext cx="2343150" cy="249239"/>
            <a:chOff x="7012904" y="858948"/>
            <a:chExt cx="2704541" cy="280992"/>
          </a:xfrm>
        </p:grpSpPr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7318683" y="858953"/>
              <a:ext cx="2228850" cy="28098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>
              <a:off x="7401233" y="923912"/>
              <a:ext cx="2316212" cy="17349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r>
                <a:rPr lang="zh-CN" altLang="en-US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设置参数，运算考勤</a:t>
              </a:r>
              <a:endPara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5" name="Rectangle 21"/>
            <p:cNvSpPr>
              <a:spLocks noChangeArrowheads="1"/>
            </p:cNvSpPr>
            <p:nvPr/>
          </p:nvSpPr>
          <p:spPr bwMode="auto">
            <a:xfrm>
              <a:off x="7012904" y="858948"/>
              <a:ext cx="310305" cy="280988"/>
            </a:xfrm>
            <a:prstGeom prst="rect">
              <a:avLst/>
            </a:prstGeom>
            <a:solidFill>
              <a:srgbClr val="FFAA00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zh-CN" altLang="en-US" sz="1300" b="1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16" name="Rectangle 101"/>
          <p:cNvSpPr>
            <a:spLocks noChangeArrowheads="1"/>
          </p:cNvSpPr>
          <p:nvPr/>
        </p:nvSpPr>
        <p:spPr bwMode="auto">
          <a:xfrm>
            <a:off x="2982913" y="1543050"/>
            <a:ext cx="227012" cy="21590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lang="en-US" altLang="zh-CN" sz="1000" b="1" dirty="0" smtClean="0">
                <a:solidFill>
                  <a:schemeClr val="bg1"/>
                </a:solidFill>
              </a:rPr>
              <a:t>1</a:t>
            </a:r>
            <a:endParaRPr lang="zh-CN" altLang="en-US" sz="1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456525-0CA7-4632-99E1-149708665BEA}" type="slidenum">
              <a:rPr lang="en-GB" altLang="zh-CN" smtClean="0"/>
              <a:pPr/>
              <a:t>31</a:t>
            </a:fld>
            <a:endParaRPr lang="en-GB" altLang="zh-CN" smtClean="0"/>
          </a:p>
        </p:txBody>
      </p:sp>
      <p:sp>
        <p:nvSpPr>
          <p:cNvPr id="1331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5688013" y="6692900"/>
            <a:ext cx="3465512" cy="141064"/>
          </a:xfrm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1064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考勤结果</a:t>
            </a:r>
            <a:endParaRPr kumimoji="1" lang="zh-CN" altLang="en-US" sz="2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635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00" y="889200"/>
            <a:ext cx="8854440" cy="264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23900" y="6138863"/>
            <a:ext cx="6807200" cy="332399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路径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: 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人力资源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 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|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 考勤管理 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|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考勤结果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全部员工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)  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543300" y="1647825"/>
            <a:ext cx="5819775" cy="171450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1257300" y="2286000"/>
            <a:ext cx="2581275" cy="1009650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5AC12D-050E-4C2A-B0BC-C3D59CC11859}" type="slidenum">
              <a:rPr lang="en-GB" altLang="zh-CN" smtClean="0"/>
              <a:pPr/>
              <a:t>32</a:t>
            </a:fld>
            <a:endParaRPr lang="en-GB" altLang="zh-CN" smtClean="0"/>
          </a:p>
        </p:txBody>
      </p:sp>
      <p:sp>
        <p:nvSpPr>
          <p:cNvPr id="14339" name="Rectangle 18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735013" y="1008063"/>
            <a:ext cx="85598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第三章 示例操作演示</a:t>
            </a:r>
            <a:endParaRPr kumimoji="1" lang="en-US" altLang="zh-CN" sz="2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36600" y="5954713"/>
            <a:ext cx="6908800" cy="538162"/>
            <a:chOff x="477" y="2159"/>
            <a:chExt cx="4352" cy="339"/>
          </a:xfrm>
        </p:grpSpPr>
        <p:sp>
          <p:nvSpPr>
            <p:cNvPr id="14358" name="Rectangle 10"/>
            <p:cNvSpPr>
              <a:spLocks noChangeArrowheads="1"/>
            </p:cNvSpPr>
            <p:nvPr/>
          </p:nvSpPr>
          <p:spPr bwMode="auto">
            <a:xfrm>
              <a:off x="477" y="2159"/>
              <a:ext cx="177" cy="177"/>
            </a:xfrm>
            <a:prstGeom prst="rect">
              <a:avLst/>
            </a:prstGeom>
            <a:solidFill>
              <a:srgbClr val="FFAA00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altLang="zh-CN" sz="1500" b="1" dirty="0" smtClean="0">
                  <a:solidFill>
                    <a:schemeClr val="bg1"/>
                  </a:solidFill>
                </a:rPr>
                <a:t>2</a:t>
              </a:r>
              <a:endParaRPr lang="zh-CN" altLang="en-US" sz="1500" b="1" dirty="0">
                <a:solidFill>
                  <a:schemeClr val="bg1"/>
                </a:solidFill>
              </a:endParaRPr>
            </a:p>
          </p:txBody>
        </p:sp>
        <p:sp>
          <p:nvSpPr>
            <p:cNvPr id="14359" name="Rectangle 11"/>
            <p:cNvSpPr>
              <a:spLocks noChangeArrowheads="1"/>
            </p:cNvSpPr>
            <p:nvPr/>
          </p:nvSpPr>
          <p:spPr bwMode="auto">
            <a:xfrm>
              <a:off x="677" y="2159"/>
              <a:ext cx="4152" cy="17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14360" name="Text Box 12"/>
            <p:cNvSpPr txBox="1">
              <a:spLocks noChangeArrowheads="1"/>
            </p:cNvSpPr>
            <p:nvPr/>
          </p:nvSpPr>
          <p:spPr bwMode="auto">
            <a:xfrm>
              <a:off x="729" y="2184"/>
              <a:ext cx="4048" cy="12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300" b="1" dirty="0" smtClean="0">
                  <a:solidFill>
                    <a:schemeClr val="bg1"/>
                  </a:solidFill>
                  <a:ea typeface="微软雅黑" pitchFamily="34" charset="-122"/>
                </a:rPr>
                <a:t>示例演示</a:t>
              </a:r>
              <a:endParaRPr lang="zh-CN" altLang="en-US" sz="1300" b="1" dirty="0">
                <a:solidFill>
                  <a:schemeClr val="bg1"/>
                </a:solidFill>
                <a:ea typeface="微软雅黑" pitchFamily="34" charset="-122"/>
              </a:endParaRPr>
            </a:p>
          </p:txBody>
        </p:sp>
        <p:sp>
          <p:nvSpPr>
            <p:cNvPr id="14361" name="Text Box 13"/>
            <p:cNvSpPr txBox="1">
              <a:spLocks noChangeArrowheads="1"/>
            </p:cNvSpPr>
            <p:nvPr/>
          </p:nvSpPr>
          <p:spPr bwMode="auto">
            <a:xfrm>
              <a:off x="729" y="2373"/>
              <a:ext cx="4048" cy="12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en-US" altLang="zh-CN" sz="1300"/>
            </a:p>
          </p:txBody>
        </p:sp>
      </p:grp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736600" y="5573713"/>
            <a:ext cx="6908800" cy="538162"/>
            <a:chOff x="477" y="2159"/>
            <a:chExt cx="4352" cy="339"/>
          </a:xfrm>
        </p:grpSpPr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477" y="2159"/>
              <a:ext cx="177" cy="177"/>
            </a:xfrm>
            <a:prstGeom prst="rect">
              <a:avLst/>
            </a:prstGeom>
            <a:solidFill>
              <a:srgbClr val="FFAA00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altLang="zh-CN" sz="1500" b="1" dirty="0" smtClean="0">
                  <a:solidFill>
                    <a:schemeClr val="bg1"/>
                  </a:solidFill>
                </a:rPr>
                <a:t>1</a:t>
              </a:r>
              <a:endParaRPr lang="zh-CN" altLang="en-US" sz="15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677" y="2159"/>
              <a:ext cx="4152" cy="17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729" y="2184"/>
              <a:ext cx="4048" cy="12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300" b="1" dirty="0" smtClean="0">
                  <a:solidFill>
                    <a:schemeClr val="bg1"/>
                  </a:solidFill>
                  <a:ea typeface="微软雅黑" pitchFamily="34" charset="-122"/>
                </a:rPr>
                <a:t>流程图</a:t>
              </a:r>
            </a:p>
          </p:txBody>
        </p:sp>
        <p:sp>
          <p:nvSpPr>
            <p:cNvPr id="34" name="Text Box 13"/>
            <p:cNvSpPr txBox="1">
              <a:spLocks noChangeArrowheads="1"/>
            </p:cNvSpPr>
            <p:nvPr/>
          </p:nvSpPr>
          <p:spPr bwMode="auto">
            <a:xfrm>
              <a:off x="729" y="2373"/>
              <a:ext cx="4048" cy="12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en-US" altLang="zh-CN" sz="13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103CDDE-66D2-41ED-A5EE-219ADBA15D50}" type="slidenum">
              <a:rPr lang="en-GB" altLang="zh-CN" smtClean="0"/>
              <a:pPr/>
              <a:t>33</a:t>
            </a:fld>
            <a:endParaRPr lang="en-GB" altLang="zh-CN" smtClean="0"/>
          </a:p>
        </p:txBody>
      </p:sp>
      <p:sp>
        <p:nvSpPr>
          <p:cNvPr id="11268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5688013" y="6692900"/>
            <a:ext cx="3465512" cy="141064"/>
          </a:xfrm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11064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流程图</a:t>
            </a:r>
            <a:endParaRPr kumimoji="1" lang="zh-CN" altLang="en-US" sz="2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7635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2417763" y="2619564"/>
            <a:ext cx="1074737" cy="425450"/>
          </a:xfrm>
          <a:prstGeom prst="rect">
            <a:avLst/>
          </a:prstGeom>
          <a:solidFill>
            <a:schemeClr val="hlink"/>
          </a:solidFill>
          <a:ln w="6350">
            <a:noFill/>
            <a:miter lim="800000"/>
            <a:headEnd/>
            <a:tailEnd/>
          </a:ln>
        </p:spPr>
        <p:txBody>
          <a:bodyPr lIns="72000" tIns="0" rIns="72000" bIns="0" anchor="ctr"/>
          <a:lstStyle/>
          <a:p>
            <a:pPr algn="ctr"/>
            <a:r>
              <a:rPr lang="zh-CN" altLang="en-US" sz="1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排班模板</a:t>
            </a:r>
            <a:endParaRPr lang="en-US" altLang="zh-CN" sz="1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" name="Rectangle 18"/>
          <p:cNvSpPr>
            <a:spLocks noChangeArrowheads="1"/>
          </p:cNvSpPr>
          <p:nvPr/>
        </p:nvSpPr>
        <p:spPr bwMode="auto">
          <a:xfrm>
            <a:off x="760413" y="2617219"/>
            <a:ext cx="1074737" cy="425450"/>
          </a:xfrm>
          <a:prstGeom prst="rect">
            <a:avLst/>
          </a:prstGeom>
          <a:solidFill>
            <a:schemeClr val="hlink"/>
          </a:solidFill>
          <a:ln w="6350">
            <a:noFill/>
            <a:miter lim="800000"/>
            <a:headEnd/>
            <a:tailEnd/>
          </a:ln>
        </p:spPr>
        <p:txBody>
          <a:bodyPr lIns="72000" tIns="0" rIns="72000" bIns="0" anchor="ctr"/>
          <a:lstStyle/>
          <a:p>
            <a:pPr algn="ctr"/>
            <a:r>
              <a:rPr lang="zh-CN" altLang="en-US" sz="1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排班中心</a:t>
            </a:r>
            <a:endParaRPr lang="en-US" altLang="zh-CN" sz="1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1" name="直接箭头连接符 30"/>
          <p:cNvCxnSpPr>
            <a:stCxn id="40" idx="2"/>
            <a:endCxn id="30" idx="0"/>
          </p:cNvCxnSpPr>
          <p:nvPr/>
        </p:nvCxnSpPr>
        <p:spPr bwMode="auto">
          <a:xfrm>
            <a:off x="1297782" y="1935279"/>
            <a:ext cx="0" cy="68194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760413" y="3653099"/>
            <a:ext cx="1074737" cy="425450"/>
          </a:xfrm>
          <a:prstGeom prst="rect">
            <a:avLst/>
          </a:prstGeom>
          <a:solidFill>
            <a:schemeClr val="hlink"/>
          </a:solidFill>
          <a:ln w="6350">
            <a:noFill/>
            <a:miter lim="800000"/>
            <a:headEnd/>
            <a:tailEnd/>
          </a:ln>
        </p:spPr>
        <p:txBody>
          <a:bodyPr lIns="72000" tIns="0" rIns="72000" bIns="0" anchor="ctr"/>
          <a:lstStyle/>
          <a:p>
            <a:pPr algn="ctr"/>
            <a:r>
              <a:rPr lang="zh-CN" altLang="en-US" sz="1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打卡数据</a:t>
            </a:r>
            <a:endParaRPr lang="en-US" altLang="zh-CN" sz="10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1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导入向导</a:t>
            </a:r>
            <a:endParaRPr lang="en-US" altLang="zh-CN" sz="1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Rectangle 18"/>
          <p:cNvSpPr>
            <a:spLocks noChangeArrowheads="1"/>
          </p:cNvSpPr>
          <p:nvPr/>
        </p:nvSpPr>
        <p:spPr bwMode="auto">
          <a:xfrm>
            <a:off x="2417763" y="2069459"/>
            <a:ext cx="1074737" cy="425450"/>
          </a:xfrm>
          <a:prstGeom prst="rect">
            <a:avLst/>
          </a:prstGeom>
          <a:solidFill>
            <a:schemeClr val="hlink"/>
          </a:solidFill>
          <a:ln w="6350">
            <a:noFill/>
            <a:miter lim="800000"/>
            <a:headEnd/>
            <a:tailEnd/>
          </a:ln>
        </p:spPr>
        <p:txBody>
          <a:bodyPr lIns="72000" tIns="0" rIns="72000" bIns="0" anchor="ctr"/>
          <a:lstStyle/>
          <a:p>
            <a:pPr algn="ctr"/>
            <a:r>
              <a:rPr lang="zh-CN" altLang="en-US" sz="1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班组</a:t>
            </a:r>
            <a:endParaRPr lang="en-US" altLang="zh-CN" sz="10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7" name="Rectangle 18"/>
          <p:cNvSpPr>
            <a:spLocks noChangeArrowheads="1"/>
          </p:cNvSpPr>
          <p:nvPr/>
        </p:nvSpPr>
        <p:spPr bwMode="auto">
          <a:xfrm>
            <a:off x="760413" y="4517530"/>
            <a:ext cx="1074737" cy="425450"/>
          </a:xfrm>
          <a:prstGeom prst="rect">
            <a:avLst/>
          </a:prstGeom>
          <a:solidFill>
            <a:schemeClr val="hlink"/>
          </a:solidFill>
          <a:ln w="6350">
            <a:noFill/>
            <a:miter lim="800000"/>
            <a:headEnd/>
            <a:tailEnd/>
          </a:ln>
        </p:spPr>
        <p:txBody>
          <a:bodyPr lIns="72000" tIns="0" rIns="72000" bIns="0" anchor="ctr"/>
          <a:lstStyle/>
          <a:p>
            <a:pPr algn="ctr"/>
            <a:r>
              <a:rPr lang="zh-CN" altLang="en-US" sz="1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确认单生成</a:t>
            </a:r>
            <a:endParaRPr lang="en-US" altLang="zh-CN" sz="10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en-US" altLang="zh-CN" sz="1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(</a:t>
            </a:r>
            <a:r>
              <a:rPr lang="zh-CN" altLang="en-US" sz="1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从申请</a:t>
            </a:r>
            <a:r>
              <a:rPr lang="en-US" altLang="zh-CN" sz="1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)</a:t>
            </a:r>
            <a:endParaRPr lang="en-US" altLang="zh-CN" sz="1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9" name="直接箭头连接符 38"/>
          <p:cNvCxnSpPr>
            <a:stCxn id="33" idx="2"/>
            <a:endCxn id="37" idx="0"/>
          </p:cNvCxnSpPr>
          <p:nvPr/>
        </p:nvCxnSpPr>
        <p:spPr bwMode="auto">
          <a:xfrm>
            <a:off x="1297782" y="4078549"/>
            <a:ext cx="0" cy="438981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760413" y="1509829"/>
            <a:ext cx="1074737" cy="425450"/>
          </a:xfrm>
          <a:prstGeom prst="rect">
            <a:avLst/>
          </a:prstGeom>
          <a:solidFill>
            <a:schemeClr val="hlink"/>
          </a:solidFill>
          <a:ln w="6350">
            <a:noFill/>
            <a:miter lim="800000"/>
            <a:headEnd/>
            <a:tailEnd/>
          </a:ln>
        </p:spPr>
        <p:txBody>
          <a:bodyPr lIns="72000" tIns="0" rIns="72000" bIns="0" anchor="ctr"/>
          <a:lstStyle/>
          <a:p>
            <a:pPr algn="ctr"/>
            <a:r>
              <a:rPr lang="zh-CN" altLang="en-US" sz="1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考勤配卡向导</a:t>
            </a:r>
            <a:endParaRPr lang="en-US" altLang="zh-CN" sz="1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1" name="Rectangle 18"/>
          <p:cNvSpPr>
            <a:spLocks noChangeArrowheads="1"/>
          </p:cNvSpPr>
          <p:nvPr/>
        </p:nvSpPr>
        <p:spPr bwMode="auto">
          <a:xfrm>
            <a:off x="760413" y="5357317"/>
            <a:ext cx="1074737" cy="425450"/>
          </a:xfrm>
          <a:prstGeom prst="rect">
            <a:avLst/>
          </a:prstGeom>
          <a:solidFill>
            <a:schemeClr val="hlink"/>
          </a:solidFill>
          <a:ln w="6350">
            <a:noFill/>
            <a:miter lim="800000"/>
            <a:headEnd/>
            <a:tailEnd/>
          </a:ln>
        </p:spPr>
        <p:txBody>
          <a:bodyPr lIns="72000" tIns="0" rIns="72000" bIns="0" anchor="ctr"/>
          <a:lstStyle/>
          <a:p>
            <a:pPr algn="ctr"/>
            <a:r>
              <a:rPr lang="zh-CN" altLang="en-US" sz="1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考勤数据运算</a:t>
            </a:r>
            <a:endParaRPr lang="en-US" altLang="zh-CN" sz="1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42" name="直接箭头连接符 41"/>
          <p:cNvCxnSpPr>
            <a:stCxn id="37" idx="2"/>
            <a:endCxn id="41" idx="0"/>
          </p:cNvCxnSpPr>
          <p:nvPr/>
        </p:nvCxnSpPr>
        <p:spPr bwMode="auto">
          <a:xfrm>
            <a:off x="1297782" y="4942980"/>
            <a:ext cx="0" cy="41433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Rectangle 18"/>
          <p:cNvSpPr>
            <a:spLocks noChangeArrowheads="1"/>
          </p:cNvSpPr>
          <p:nvPr/>
        </p:nvSpPr>
        <p:spPr bwMode="auto">
          <a:xfrm>
            <a:off x="760413" y="854075"/>
            <a:ext cx="1074737" cy="425450"/>
          </a:xfrm>
          <a:prstGeom prst="rect">
            <a:avLst/>
          </a:prstGeom>
          <a:solidFill>
            <a:srgbClr val="00B050"/>
          </a:solidFill>
          <a:ln w="6350">
            <a:noFill/>
            <a:miter lim="800000"/>
            <a:headEnd/>
            <a:tailEnd/>
          </a:ln>
        </p:spPr>
        <p:txBody>
          <a:bodyPr lIns="72000" tIns="0" rIns="72000" bIns="0" anchor="ctr"/>
          <a:lstStyle/>
          <a:p>
            <a:pPr algn="ctr"/>
            <a:r>
              <a:rPr lang="zh-CN" altLang="en-US" sz="1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人事</a:t>
            </a:r>
            <a:endParaRPr lang="zh-CN" altLang="en-US" sz="10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5" name="Rectangle 18"/>
          <p:cNvSpPr>
            <a:spLocks noChangeArrowheads="1"/>
          </p:cNvSpPr>
          <p:nvPr/>
        </p:nvSpPr>
        <p:spPr bwMode="auto">
          <a:xfrm>
            <a:off x="3941763" y="4517530"/>
            <a:ext cx="1074737" cy="425450"/>
          </a:xfrm>
          <a:prstGeom prst="rect">
            <a:avLst/>
          </a:prstGeom>
          <a:solidFill>
            <a:schemeClr val="hlink"/>
          </a:solidFill>
          <a:ln w="6350">
            <a:noFill/>
            <a:miter lim="800000"/>
            <a:headEnd/>
            <a:tailEnd/>
          </a:ln>
        </p:spPr>
        <p:txBody>
          <a:bodyPr lIns="72000" tIns="0" rIns="72000" bIns="0" anchor="ctr"/>
          <a:lstStyle/>
          <a:p>
            <a:pPr algn="ctr"/>
            <a:r>
              <a:rPr lang="zh-CN" altLang="en-US" sz="1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申请事务中心</a:t>
            </a:r>
            <a:endParaRPr lang="en-US" altLang="zh-CN" sz="10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8" name="Rectangle 18"/>
          <p:cNvSpPr>
            <a:spLocks noChangeArrowheads="1"/>
          </p:cNvSpPr>
          <p:nvPr/>
        </p:nvSpPr>
        <p:spPr bwMode="auto">
          <a:xfrm>
            <a:off x="3941763" y="3653099"/>
            <a:ext cx="1074737" cy="425450"/>
          </a:xfrm>
          <a:prstGeom prst="rect">
            <a:avLst/>
          </a:prstGeom>
          <a:solidFill>
            <a:schemeClr val="hlink"/>
          </a:solidFill>
          <a:ln w="6350">
            <a:noFill/>
            <a:miter lim="800000"/>
            <a:headEnd/>
            <a:tailEnd/>
          </a:ln>
        </p:spPr>
        <p:txBody>
          <a:bodyPr lIns="72000" tIns="0" rIns="72000" bIns="0" anchor="ctr"/>
          <a:lstStyle/>
          <a:p>
            <a:pPr algn="ctr"/>
            <a:r>
              <a:rPr lang="zh-CN" altLang="en-US" sz="1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刷卡数据</a:t>
            </a:r>
            <a:endParaRPr lang="en-US" altLang="zh-CN" sz="1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3941763" y="892175"/>
            <a:ext cx="1074737" cy="425450"/>
          </a:xfrm>
          <a:prstGeom prst="rect">
            <a:avLst/>
          </a:prstGeom>
          <a:solidFill>
            <a:srgbClr val="00B050"/>
          </a:solidFill>
          <a:ln w="6350">
            <a:noFill/>
            <a:miter lim="800000"/>
            <a:headEnd/>
            <a:tailEnd/>
          </a:ln>
        </p:spPr>
        <p:txBody>
          <a:bodyPr lIns="72000" tIns="0" rIns="72000" bIns="0" anchor="ctr"/>
          <a:lstStyle/>
          <a:p>
            <a:pPr algn="ctr"/>
            <a:r>
              <a:rPr lang="zh-CN" altLang="en-US" sz="1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员工</a:t>
            </a:r>
            <a:endParaRPr lang="zh-CN" altLang="en-US" sz="10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0" name="Rectangle 18"/>
          <p:cNvSpPr>
            <a:spLocks noChangeArrowheads="1"/>
          </p:cNvSpPr>
          <p:nvPr/>
        </p:nvSpPr>
        <p:spPr bwMode="auto">
          <a:xfrm>
            <a:off x="760413" y="6195517"/>
            <a:ext cx="1074737" cy="425450"/>
          </a:xfrm>
          <a:prstGeom prst="rect">
            <a:avLst/>
          </a:prstGeom>
          <a:solidFill>
            <a:schemeClr val="hlink"/>
          </a:solidFill>
          <a:ln w="6350">
            <a:noFill/>
            <a:miter lim="800000"/>
            <a:headEnd/>
            <a:tailEnd/>
          </a:ln>
        </p:spPr>
        <p:txBody>
          <a:bodyPr lIns="72000" tIns="0" rIns="72000" bIns="0" anchor="ctr"/>
          <a:lstStyle/>
          <a:p>
            <a:pPr algn="ctr"/>
            <a:r>
              <a:rPr lang="zh-CN" altLang="en-US" sz="1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考勤结果</a:t>
            </a:r>
            <a:endParaRPr lang="en-US" altLang="zh-CN" sz="10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en-US" altLang="zh-CN" sz="1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(</a:t>
            </a:r>
            <a:r>
              <a:rPr lang="zh-CN" altLang="en-US" sz="1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全部员工</a:t>
            </a:r>
            <a:r>
              <a:rPr lang="en-US" altLang="zh-CN" sz="1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)</a:t>
            </a:r>
            <a:endParaRPr lang="en-US" altLang="zh-CN" sz="1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51" name="直接箭头连接符 50"/>
          <p:cNvCxnSpPr>
            <a:stCxn id="41" idx="2"/>
            <a:endCxn id="50" idx="0"/>
          </p:cNvCxnSpPr>
          <p:nvPr/>
        </p:nvCxnSpPr>
        <p:spPr bwMode="auto">
          <a:xfrm>
            <a:off x="1297782" y="5782767"/>
            <a:ext cx="0" cy="41275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Rectangle 18"/>
          <p:cNvSpPr>
            <a:spLocks noChangeArrowheads="1"/>
          </p:cNvSpPr>
          <p:nvPr/>
        </p:nvSpPr>
        <p:spPr bwMode="auto">
          <a:xfrm>
            <a:off x="2417763" y="3236344"/>
            <a:ext cx="1074737" cy="425450"/>
          </a:xfrm>
          <a:prstGeom prst="rect">
            <a:avLst/>
          </a:prstGeom>
          <a:solidFill>
            <a:schemeClr val="hlink"/>
          </a:solidFill>
          <a:ln w="6350">
            <a:noFill/>
            <a:miter lim="800000"/>
            <a:headEnd/>
            <a:tailEnd/>
          </a:ln>
        </p:spPr>
        <p:txBody>
          <a:bodyPr lIns="72000" tIns="0" rIns="72000" bIns="0" anchor="ctr"/>
          <a:lstStyle/>
          <a:p>
            <a:pPr algn="ctr"/>
            <a:r>
              <a:rPr lang="zh-CN" altLang="en-US" sz="1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班组排班视图</a:t>
            </a:r>
            <a:endParaRPr lang="en-US" altLang="zh-CN" sz="1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53" name="直接箭头连接符 52"/>
          <p:cNvCxnSpPr>
            <a:stCxn id="30" idx="2"/>
            <a:endCxn id="33" idx="0"/>
          </p:cNvCxnSpPr>
          <p:nvPr/>
        </p:nvCxnSpPr>
        <p:spPr bwMode="auto">
          <a:xfrm>
            <a:off x="1297782" y="3042669"/>
            <a:ext cx="0" cy="61043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2417763" y="5357317"/>
            <a:ext cx="1074737" cy="425450"/>
          </a:xfrm>
          <a:prstGeom prst="rect">
            <a:avLst/>
          </a:prstGeom>
          <a:solidFill>
            <a:schemeClr val="hlink"/>
          </a:solidFill>
          <a:ln w="6350">
            <a:noFill/>
            <a:miter lim="800000"/>
            <a:headEnd/>
            <a:tailEnd/>
          </a:ln>
        </p:spPr>
        <p:txBody>
          <a:bodyPr lIns="72000" tIns="0" rIns="72000" bIns="0" anchor="ctr"/>
          <a:lstStyle/>
          <a:p>
            <a:pPr algn="ctr"/>
            <a:r>
              <a:rPr lang="zh-CN" altLang="en-US" sz="1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考勤结果知会</a:t>
            </a:r>
            <a:endParaRPr lang="en-US" altLang="zh-CN" sz="1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2417763" y="6195517"/>
            <a:ext cx="1074737" cy="425450"/>
          </a:xfrm>
          <a:prstGeom prst="rect">
            <a:avLst/>
          </a:prstGeom>
          <a:solidFill>
            <a:schemeClr val="hlink"/>
          </a:solidFill>
          <a:ln w="6350">
            <a:noFill/>
            <a:miter lim="800000"/>
            <a:headEnd/>
            <a:tailEnd/>
          </a:ln>
        </p:spPr>
        <p:txBody>
          <a:bodyPr lIns="72000" tIns="0" rIns="72000" bIns="0" anchor="ctr"/>
          <a:lstStyle/>
          <a:p>
            <a:pPr algn="ctr"/>
            <a:r>
              <a:rPr lang="zh-CN" altLang="en-US" sz="1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考勤结果调整</a:t>
            </a:r>
            <a:endParaRPr lang="en-US" altLang="zh-CN" sz="1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57" name="直接箭头连接符 56"/>
          <p:cNvCxnSpPr>
            <a:stCxn id="41" idx="3"/>
            <a:endCxn id="55" idx="1"/>
          </p:cNvCxnSpPr>
          <p:nvPr/>
        </p:nvCxnSpPr>
        <p:spPr bwMode="auto">
          <a:xfrm>
            <a:off x="1835150" y="5570042"/>
            <a:ext cx="582613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直接箭头连接符 57"/>
          <p:cNvCxnSpPr>
            <a:stCxn id="48" idx="1"/>
            <a:endCxn id="33" idx="3"/>
          </p:cNvCxnSpPr>
          <p:nvPr/>
        </p:nvCxnSpPr>
        <p:spPr bwMode="auto">
          <a:xfrm flipH="1">
            <a:off x="1835150" y="3865824"/>
            <a:ext cx="2106613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直接箭头连接符 58"/>
          <p:cNvCxnSpPr/>
          <p:nvPr/>
        </p:nvCxnSpPr>
        <p:spPr bwMode="auto">
          <a:xfrm>
            <a:off x="1835150" y="6408242"/>
            <a:ext cx="582613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直接箭头连接符 59"/>
          <p:cNvCxnSpPr>
            <a:stCxn id="45" idx="1"/>
            <a:endCxn id="37" idx="3"/>
          </p:cNvCxnSpPr>
          <p:nvPr/>
        </p:nvCxnSpPr>
        <p:spPr bwMode="auto">
          <a:xfrm flipH="1">
            <a:off x="1835150" y="4730255"/>
            <a:ext cx="2106613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肘形连接符 62"/>
          <p:cNvCxnSpPr>
            <a:stCxn id="35" idx="1"/>
            <a:endCxn id="30" idx="3"/>
          </p:cNvCxnSpPr>
          <p:nvPr/>
        </p:nvCxnSpPr>
        <p:spPr bwMode="auto">
          <a:xfrm rot="10800000" flipV="1">
            <a:off x="1835151" y="2282184"/>
            <a:ext cx="582613" cy="5477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肘形连接符 64"/>
          <p:cNvCxnSpPr>
            <a:stCxn id="30" idx="3"/>
            <a:endCxn id="52" idx="1"/>
          </p:cNvCxnSpPr>
          <p:nvPr/>
        </p:nvCxnSpPr>
        <p:spPr bwMode="auto">
          <a:xfrm>
            <a:off x="1835150" y="2829944"/>
            <a:ext cx="582613" cy="61912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肘形连接符 65"/>
          <p:cNvCxnSpPr>
            <a:stCxn id="29" idx="1"/>
            <a:endCxn id="30" idx="3"/>
          </p:cNvCxnSpPr>
          <p:nvPr/>
        </p:nvCxnSpPr>
        <p:spPr bwMode="auto">
          <a:xfrm rot="10800000">
            <a:off x="1835151" y="2829945"/>
            <a:ext cx="582613" cy="234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矩形 72"/>
          <p:cNvSpPr/>
          <p:nvPr/>
        </p:nvSpPr>
        <p:spPr bwMode="auto">
          <a:xfrm>
            <a:off x="666750" y="1428750"/>
            <a:ext cx="1257300" cy="5267325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sp>
        <p:nvSpPr>
          <p:cNvPr id="76" name="矩形 75"/>
          <p:cNvSpPr/>
          <p:nvPr/>
        </p:nvSpPr>
        <p:spPr bwMode="auto">
          <a:xfrm>
            <a:off x="2333625" y="3190875"/>
            <a:ext cx="1362075" cy="3514725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sp>
        <p:nvSpPr>
          <p:cNvPr id="78" name="Rectangle 101"/>
          <p:cNvSpPr>
            <a:spLocks noChangeArrowheads="1"/>
          </p:cNvSpPr>
          <p:nvPr/>
        </p:nvSpPr>
        <p:spPr bwMode="auto">
          <a:xfrm>
            <a:off x="1706563" y="1428750"/>
            <a:ext cx="227012" cy="21590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lang="en-US" altLang="zh-CN" sz="1000" b="1" dirty="0" smtClean="0">
                <a:solidFill>
                  <a:schemeClr val="bg1"/>
                </a:solidFill>
              </a:rPr>
              <a:t>2</a:t>
            </a:r>
            <a:endParaRPr lang="zh-CN" altLang="en-US" sz="1000" b="1" dirty="0">
              <a:solidFill>
                <a:schemeClr val="bg1"/>
              </a:solidFill>
            </a:endParaRPr>
          </a:p>
        </p:txBody>
      </p:sp>
      <p:sp>
        <p:nvSpPr>
          <p:cNvPr id="79" name="Rectangle 101"/>
          <p:cNvSpPr>
            <a:spLocks noChangeArrowheads="1"/>
          </p:cNvSpPr>
          <p:nvPr/>
        </p:nvSpPr>
        <p:spPr bwMode="auto">
          <a:xfrm>
            <a:off x="3459163" y="3181350"/>
            <a:ext cx="227012" cy="21590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lang="en-US" altLang="zh-CN" sz="1000" b="1" dirty="0" smtClean="0">
                <a:solidFill>
                  <a:schemeClr val="bg1"/>
                </a:solidFill>
              </a:rPr>
              <a:t>2</a:t>
            </a:r>
            <a:endParaRPr lang="zh-CN" altLang="en-US" sz="1000" b="1" dirty="0">
              <a:solidFill>
                <a:schemeClr val="bg1"/>
              </a:solidFill>
            </a:endParaRPr>
          </a:p>
        </p:txBody>
      </p:sp>
      <p:sp>
        <p:nvSpPr>
          <p:cNvPr id="80" name="矩形 79"/>
          <p:cNvSpPr/>
          <p:nvPr/>
        </p:nvSpPr>
        <p:spPr bwMode="auto">
          <a:xfrm>
            <a:off x="2343151" y="1476375"/>
            <a:ext cx="1371600" cy="1647825"/>
          </a:xfrm>
          <a:prstGeom prst="rect">
            <a:avLst/>
          </a:prstGeom>
          <a:noFill/>
          <a:ln w="22225">
            <a:solidFill>
              <a:srgbClr val="FFAA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endParaRPr kumimoji="1" lang="zh-CN" altLang="en-US" sz="2000" dirty="0">
              <a:solidFill>
                <a:srgbClr val="124891"/>
              </a:solidFill>
              <a:latin typeface="Verdana" pitchFamily="34" charset="0"/>
              <a:ea typeface="黑体" pitchFamily="2" charset="-122"/>
            </a:endParaRPr>
          </a:p>
        </p:txBody>
      </p:sp>
      <p:sp>
        <p:nvSpPr>
          <p:cNvPr id="83" name="Rectangle 101"/>
          <p:cNvSpPr>
            <a:spLocks noChangeArrowheads="1"/>
          </p:cNvSpPr>
          <p:nvPr/>
        </p:nvSpPr>
        <p:spPr bwMode="auto">
          <a:xfrm>
            <a:off x="3478213" y="1485900"/>
            <a:ext cx="227012" cy="21590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lang="en-US" altLang="zh-CN" sz="1000" b="1" dirty="0" smtClean="0">
                <a:solidFill>
                  <a:schemeClr val="bg1"/>
                </a:solidFill>
              </a:rPr>
              <a:t>1</a:t>
            </a:r>
            <a:endParaRPr lang="zh-CN" altLang="en-US" sz="1000" b="1" dirty="0">
              <a:solidFill>
                <a:schemeClr val="bg1"/>
              </a:solidFill>
            </a:endParaRPr>
          </a:p>
        </p:txBody>
      </p:sp>
      <p:grpSp>
        <p:nvGrpSpPr>
          <p:cNvPr id="84" name="组合 8"/>
          <p:cNvGrpSpPr>
            <a:grpSpLocks/>
          </p:cNvGrpSpPr>
          <p:nvPr/>
        </p:nvGrpSpPr>
        <p:grpSpPr bwMode="auto">
          <a:xfrm>
            <a:off x="7618413" y="893763"/>
            <a:ext cx="1954212" cy="249237"/>
            <a:chOff x="7318682" y="858948"/>
            <a:chExt cx="2255840" cy="280988"/>
          </a:xfrm>
        </p:grpSpPr>
        <p:sp>
          <p:nvSpPr>
            <p:cNvPr id="85" name="Rectangle 18"/>
            <p:cNvSpPr>
              <a:spLocks noChangeArrowheads="1"/>
            </p:cNvSpPr>
            <p:nvPr/>
          </p:nvSpPr>
          <p:spPr bwMode="auto">
            <a:xfrm>
              <a:off x="7318682" y="858948"/>
              <a:ext cx="2228850" cy="280988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6" name="Text Box 19"/>
            <p:cNvSpPr txBox="1">
              <a:spLocks noChangeArrowheads="1"/>
            </p:cNvSpPr>
            <p:nvPr/>
          </p:nvSpPr>
          <p:spPr bwMode="auto">
            <a:xfrm>
              <a:off x="7401233" y="905791"/>
              <a:ext cx="2173289" cy="17349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期初准备</a:t>
              </a:r>
              <a:endPara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87" name="组合 8"/>
          <p:cNvGrpSpPr>
            <a:grpSpLocks/>
          </p:cNvGrpSpPr>
          <p:nvPr/>
        </p:nvGrpSpPr>
        <p:grpSpPr bwMode="auto">
          <a:xfrm>
            <a:off x="7618413" y="1182012"/>
            <a:ext cx="1954212" cy="246738"/>
            <a:chOff x="7318682" y="837823"/>
            <a:chExt cx="2255840" cy="280988"/>
          </a:xfrm>
        </p:grpSpPr>
        <p:sp>
          <p:nvSpPr>
            <p:cNvPr id="88" name="Rectangle 18"/>
            <p:cNvSpPr>
              <a:spLocks noChangeArrowheads="1"/>
            </p:cNvSpPr>
            <p:nvPr/>
          </p:nvSpPr>
          <p:spPr bwMode="auto">
            <a:xfrm>
              <a:off x="7318682" y="837823"/>
              <a:ext cx="2228850" cy="280988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9" name="Text Box 19"/>
            <p:cNvSpPr txBox="1">
              <a:spLocks noChangeArrowheads="1"/>
            </p:cNvSpPr>
            <p:nvPr/>
          </p:nvSpPr>
          <p:spPr bwMode="auto">
            <a:xfrm>
              <a:off x="7401233" y="890697"/>
              <a:ext cx="2173289" cy="17524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0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日常操作：考勤中心面板</a:t>
              </a:r>
              <a:endPara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90" name="Rectangle 21"/>
          <p:cNvSpPr>
            <a:spLocks noChangeArrowheads="1"/>
          </p:cNvSpPr>
          <p:nvPr/>
        </p:nvSpPr>
        <p:spPr bwMode="auto">
          <a:xfrm>
            <a:off x="7353300" y="895350"/>
            <a:ext cx="268288" cy="24765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300" b="1">
                <a:solidFill>
                  <a:schemeClr val="bg1"/>
                </a:solidFill>
              </a:rPr>
              <a:t>1</a:t>
            </a:r>
            <a:endParaRPr lang="zh-CN" altLang="en-US" sz="1300" b="1">
              <a:solidFill>
                <a:schemeClr val="bg1"/>
              </a:solidFill>
            </a:endParaRPr>
          </a:p>
        </p:txBody>
      </p:sp>
      <p:sp>
        <p:nvSpPr>
          <p:cNvPr id="91" name="Rectangle 21"/>
          <p:cNvSpPr>
            <a:spLocks noChangeArrowheads="1"/>
          </p:cNvSpPr>
          <p:nvPr/>
        </p:nvSpPr>
        <p:spPr bwMode="auto">
          <a:xfrm>
            <a:off x="7353300" y="1181100"/>
            <a:ext cx="268288" cy="247650"/>
          </a:xfrm>
          <a:prstGeom prst="rect">
            <a:avLst/>
          </a:prstGeom>
          <a:solidFill>
            <a:srgbClr val="FFAA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300" b="1">
                <a:solidFill>
                  <a:schemeClr val="bg1"/>
                </a:solidFill>
              </a:rPr>
              <a:t>2</a:t>
            </a:r>
            <a:endParaRPr lang="zh-CN" altLang="en-US" sz="1300" b="1">
              <a:solidFill>
                <a:schemeClr val="bg1"/>
              </a:solidFill>
            </a:endParaRPr>
          </a:p>
        </p:txBody>
      </p:sp>
      <p:sp>
        <p:nvSpPr>
          <p:cNvPr id="96" name="Rectangle 18"/>
          <p:cNvSpPr>
            <a:spLocks noChangeArrowheads="1"/>
          </p:cNvSpPr>
          <p:nvPr/>
        </p:nvSpPr>
        <p:spPr bwMode="auto">
          <a:xfrm>
            <a:off x="2427288" y="1509829"/>
            <a:ext cx="1074737" cy="425450"/>
          </a:xfrm>
          <a:prstGeom prst="rect">
            <a:avLst/>
          </a:prstGeom>
          <a:solidFill>
            <a:schemeClr val="hlink"/>
          </a:solidFill>
          <a:ln w="6350">
            <a:noFill/>
            <a:miter lim="800000"/>
            <a:headEnd/>
            <a:tailEnd/>
          </a:ln>
        </p:spPr>
        <p:txBody>
          <a:bodyPr lIns="72000" tIns="0" rIns="72000" bIns="0" anchor="ctr"/>
          <a:lstStyle/>
          <a:p>
            <a:pPr algn="ctr"/>
            <a:r>
              <a:rPr lang="zh-CN" altLang="en-US" sz="1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考勤卡</a:t>
            </a:r>
            <a:endParaRPr lang="en-US" altLang="zh-CN" sz="10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98" name="直接箭头连接符 97"/>
          <p:cNvCxnSpPr>
            <a:stCxn id="96" idx="1"/>
            <a:endCxn id="40" idx="3"/>
          </p:cNvCxnSpPr>
          <p:nvPr/>
        </p:nvCxnSpPr>
        <p:spPr bwMode="auto">
          <a:xfrm flipH="1">
            <a:off x="1835150" y="1722554"/>
            <a:ext cx="592138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6" grpId="0" animBg="1"/>
      <p:bldP spid="78" grpId="0" animBg="1"/>
      <p:bldP spid="79" grpId="0" animBg="1"/>
      <p:bldP spid="80" grpId="0" animBg="1"/>
      <p:bldP spid="83" grpId="0" animBg="1"/>
      <p:bldP spid="90" grpId="0" animBg="1"/>
      <p:bldP spid="9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600FCDD-5B7A-4619-B100-7472DD79D5F7}" type="slidenum">
              <a:rPr lang="en-GB" altLang="zh-CN" smtClean="0">
                <a:ea typeface="宋体" charset="-122"/>
              </a:rPr>
              <a:pPr/>
              <a:t>34</a:t>
            </a:fld>
            <a:endParaRPr lang="en-GB" altLang="zh-CN" smtClean="0">
              <a:ea typeface="宋体" charset="-122"/>
            </a:endParaRPr>
          </a:p>
        </p:txBody>
      </p:sp>
      <p:sp>
        <p:nvSpPr>
          <p:cNvPr id="37891" name="Rectangle 18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735013" y="1008063"/>
            <a:ext cx="85598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第四章 作业</a:t>
            </a:r>
            <a:endParaRPr kumimoji="1" lang="en-US" altLang="zh-CN" sz="2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6763" y="5584825"/>
            <a:ext cx="6908800" cy="538163"/>
            <a:chOff x="472" y="1675"/>
            <a:chExt cx="4352" cy="339"/>
          </a:xfrm>
        </p:grpSpPr>
        <p:sp>
          <p:nvSpPr>
            <p:cNvPr id="37899" name="Rectangle 5"/>
            <p:cNvSpPr>
              <a:spLocks noChangeArrowheads="1"/>
            </p:cNvSpPr>
            <p:nvPr/>
          </p:nvSpPr>
          <p:spPr bwMode="auto">
            <a:xfrm>
              <a:off x="472" y="1675"/>
              <a:ext cx="177" cy="177"/>
            </a:xfrm>
            <a:prstGeom prst="rect">
              <a:avLst/>
            </a:prstGeom>
            <a:solidFill>
              <a:srgbClr val="FFAA00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altLang="zh-CN" sz="1500" b="1">
                  <a:solidFill>
                    <a:schemeClr val="bg1"/>
                  </a:solidFill>
                </a:rPr>
                <a:t>1</a:t>
              </a:r>
              <a:endParaRPr lang="zh-CN" altLang="en-US" sz="1500" b="1">
                <a:solidFill>
                  <a:schemeClr val="bg1"/>
                </a:solidFill>
              </a:endParaRPr>
            </a:p>
          </p:txBody>
        </p:sp>
        <p:sp>
          <p:nvSpPr>
            <p:cNvPr id="37900" name="Rectangle 6"/>
            <p:cNvSpPr>
              <a:spLocks noChangeArrowheads="1"/>
            </p:cNvSpPr>
            <p:nvPr/>
          </p:nvSpPr>
          <p:spPr bwMode="auto">
            <a:xfrm>
              <a:off x="672" y="1675"/>
              <a:ext cx="4152" cy="17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37901" name="Text Box 7"/>
            <p:cNvSpPr txBox="1">
              <a:spLocks noChangeArrowheads="1"/>
            </p:cNvSpPr>
            <p:nvPr/>
          </p:nvSpPr>
          <p:spPr bwMode="auto">
            <a:xfrm>
              <a:off x="724" y="1701"/>
              <a:ext cx="4048" cy="12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3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运算得到考勤结果</a:t>
              </a:r>
              <a:endParaRPr lang="zh-CN" altLang="en-US" sz="13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7902" name="Text Box 8"/>
            <p:cNvSpPr txBox="1">
              <a:spLocks noChangeArrowheads="1"/>
            </p:cNvSpPr>
            <p:nvPr/>
          </p:nvSpPr>
          <p:spPr bwMode="auto">
            <a:xfrm>
              <a:off x="724" y="1889"/>
              <a:ext cx="4048" cy="12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en-US" altLang="zh-CN" sz="13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EEB34E8-8513-4F3D-8AE0-D967CA3B5B93}" type="slidenum">
              <a:rPr lang="en-GB" altLang="zh-CN" smtClean="0">
                <a:ea typeface="宋体" charset="-122"/>
              </a:rPr>
              <a:pPr/>
              <a:t>35</a:t>
            </a:fld>
            <a:endParaRPr lang="en-GB" altLang="zh-CN" smtClean="0">
              <a:ea typeface="宋体" charset="-122"/>
            </a:endParaRPr>
          </a:p>
        </p:txBody>
      </p:sp>
      <p:sp>
        <p:nvSpPr>
          <p:cNvPr id="39939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5688013" y="6692900"/>
            <a:ext cx="3465512" cy="141064"/>
          </a:xfrm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1064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考勤的制作要求</a:t>
            </a:r>
            <a:r>
              <a:rPr kumimoji="1" lang="en-US" altLang="zh-CN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kumimoji="1" lang="zh-CN" altLang="en-US" sz="2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7635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sp>
        <p:nvSpPr>
          <p:cNvPr id="39942" name="Rectangle 7"/>
          <p:cNvSpPr>
            <a:spLocks noChangeArrowheads="1"/>
          </p:cNvSpPr>
          <p:nvPr/>
        </p:nvSpPr>
        <p:spPr bwMode="auto">
          <a:xfrm>
            <a:off x="711200" y="1379538"/>
            <a:ext cx="6731000" cy="432118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endParaRPr lang="en-US" altLang="zh-CN" b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在下面地址中制作：</a:t>
            </a:r>
            <a:endParaRPr lang="en-US" altLang="zh-CN" b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地址：</a:t>
            </a:r>
            <a:r>
              <a:rPr lang="en-US" altLang="zh-CN" dirty="0">
                <a:hlinkClick r:id="rId2"/>
              </a:rPr>
              <a:t>http</a:t>
            </a:r>
            <a:r>
              <a:rPr lang="en-US" altLang="zh-CN" dirty="0" smtClean="0">
                <a:hlinkClick r:id="rId2"/>
              </a:rPr>
              <a:t>://10.0.0.108:8108/AIO5_Test/Login.aspx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en-US" altLang="zh-CN" dirty="0"/>
              <a:t>   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登录名：自己员工编号   密码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：</a:t>
            </a:r>
            <a:endParaRPr lang="en-US" altLang="zh-CN" b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路径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：人力资源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</a:t>
            </a:r>
            <a:endParaRPr lang="en-US" altLang="zh-CN" b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作业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提交截止日期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2014-4-03(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下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周四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)</a:t>
            </a:r>
            <a:endParaRPr lang="en-US" altLang="zh-CN" b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endParaRPr lang="en-US" altLang="zh-CN" b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 命名要求：</a:t>
            </a:r>
            <a:endParaRPr lang="en-US" altLang="zh-CN" b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考勤卡号：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000+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用户编号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  班组编号：用户编号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班组名称：普实考勤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姓名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排班模板编号：用户编号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排班模板名称：普实考勤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姓名</a:t>
            </a:r>
            <a:endParaRPr lang="en-US" altLang="zh-CN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499100" y="3022600"/>
            <a:ext cx="3771900" cy="265919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endParaRPr lang="en-US" altLang="zh-CN" b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endParaRPr lang="en-US" altLang="zh-CN" b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示例：</a:t>
            </a:r>
            <a:endParaRPr lang="en-US" altLang="zh-CN" b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考勤卡号：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000C1025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班组编号：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C1025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班组名称：普实考勤刘锐恒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排班模板编号：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C1025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排班模板名称：普实考勤刘锐恒</a:t>
            </a:r>
            <a:endParaRPr lang="en-US" altLang="zh-CN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B5FEB76-D276-4C39-B19B-2488239A9F8A}" type="slidenum">
              <a:rPr lang="en-GB" altLang="zh-CN" smtClean="0">
                <a:ea typeface="宋体" charset="-122"/>
              </a:rPr>
              <a:pPr/>
              <a:t>36</a:t>
            </a:fld>
            <a:endParaRPr lang="en-GB" altLang="zh-CN" smtClean="0">
              <a:ea typeface="宋体" charset="-122"/>
            </a:endParaRPr>
          </a:p>
        </p:txBody>
      </p:sp>
      <p:sp>
        <p:nvSpPr>
          <p:cNvPr id="40963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5688013" y="6692900"/>
            <a:ext cx="3465512" cy="141064"/>
          </a:xfrm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1064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考勤的</a:t>
            </a:r>
            <a:r>
              <a:rPr kumimoji="1" lang="zh-CN" altLang="en-US" sz="21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制作要求</a:t>
            </a:r>
            <a:r>
              <a:rPr kumimoji="1" lang="en-US" altLang="zh-CN" sz="21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kumimoji="1" lang="zh-CN" altLang="en-US" sz="2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7635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711200" y="1162050"/>
            <a:ext cx="8785225" cy="4653582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考勤配卡要求：给自己的员工配卡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班组要求：在班组中添加自己的员工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排班模板要求：班次为常日班，考勤规则为“常日班考勤规则”，计算规则为“一天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小时”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4.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排班开始时间为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2014.04.01~ 2014.04.30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，使用行政日历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5.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打卡数据使用补卡确认制作，制作申请一个事务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考勤运算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结果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)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要求：期间为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2014.04</a:t>
            </a:r>
          </a:p>
          <a:p>
            <a:pPr>
              <a:lnSpc>
                <a:spcPct val="120000"/>
              </a:lnSpc>
            </a:pPr>
            <a:endParaRPr lang="en-US" altLang="zh-CN" b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20000"/>
              </a:lnSpc>
              <a:buFontTx/>
              <a:buChar char="•"/>
            </a:pPr>
            <a:endParaRPr lang="en-US" altLang="zh-CN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521234B-C535-48B2-A799-CC007B2A3D5A}" type="slidenum">
              <a:rPr lang="en-GB" altLang="zh-CN" smtClean="0"/>
              <a:pPr/>
              <a:t>37</a:t>
            </a:fld>
            <a:endParaRPr lang="en-GB" altLang="zh-CN" smtClean="0"/>
          </a:p>
        </p:txBody>
      </p:sp>
      <p:sp>
        <p:nvSpPr>
          <p:cNvPr id="57347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1187450"/>
            <a:ext cx="7569200" cy="660400"/>
          </a:xfrm>
        </p:spPr>
        <p:txBody>
          <a:bodyPr/>
          <a:lstStyle/>
          <a:p>
            <a:r>
              <a:rPr lang="zh-CN" altLang="en-US" smtClean="0">
                <a:ea typeface="微软雅黑" pitchFamily="34" charset="-122"/>
              </a:rPr>
              <a:t>课程结束   谢谢大家</a:t>
            </a:r>
          </a:p>
        </p:txBody>
      </p:sp>
      <p:sp>
        <p:nvSpPr>
          <p:cNvPr id="57349" name="Rectangle 3"/>
          <p:cNvSpPr>
            <a:spLocks noChangeArrowheads="1"/>
          </p:cNvSpPr>
          <p:nvPr/>
        </p:nvSpPr>
        <p:spPr bwMode="auto">
          <a:xfrm>
            <a:off x="920750" y="4135438"/>
            <a:ext cx="271780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10000"/>
              </a:lnSpc>
            </a:pPr>
            <a:r>
              <a:rPr kumimoji="1" lang="zh-CN" altLang="de-DE" sz="2100" b="1">
                <a:latin typeface="微软雅黑" pitchFamily="34" charset="-122"/>
                <a:ea typeface="微软雅黑" pitchFamily="34" charset="-122"/>
              </a:rPr>
              <a:t>普实软件 </a:t>
            </a:r>
            <a:r>
              <a:rPr kumimoji="1" lang="de-DE" altLang="zh-CN" sz="2100" b="1">
                <a:latin typeface="微软雅黑" pitchFamily="34" charset="-122"/>
                <a:ea typeface="微软雅黑" pitchFamily="34" charset="-122"/>
              </a:rPr>
              <a:t>XXXX</a:t>
            </a:r>
            <a:r>
              <a:rPr kumimoji="1" lang="de-DE" altLang="zh-CN" sz="2000" b="1">
                <a:latin typeface="微软雅黑" pitchFamily="34" charset="-122"/>
                <a:ea typeface="微软雅黑" pitchFamily="34" charset="-122"/>
              </a:rPr>
              <a:t/>
            </a:r>
            <a:br>
              <a:rPr kumimoji="1" lang="de-DE" altLang="zh-CN" sz="2000" b="1">
                <a:latin typeface="微软雅黑" pitchFamily="34" charset="-122"/>
                <a:ea typeface="微软雅黑" pitchFamily="34" charset="-122"/>
              </a:rPr>
            </a:br>
            <a:r>
              <a:rPr kumimoji="1" lang="de-DE" altLang="zh-CN" sz="1200" b="1">
                <a:latin typeface="Verdana" pitchFamily="34" charset="0"/>
                <a:ea typeface="微软雅黑" pitchFamily="34" charset="-122"/>
                <a:hlinkClick r:id="rId2"/>
              </a:rPr>
              <a:t>XXXX@pushsoft.cn</a:t>
            </a:r>
            <a:r>
              <a:rPr kumimoji="1" lang="de-DE" altLang="zh-CN" sz="1200" b="1">
                <a:latin typeface="Verdana" pitchFamily="34" charset="0"/>
                <a:ea typeface="微软雅黑" pitchFamily="34" charset="-122"/>
              </a:rPr>
              <a:t/>
            </a:r>
            <a:br>
              <a:rPr kumimoji="1" lang="de-DE" altLang="zh-CN" sz="1200" b="1">
                <a:latin typeface="Verdana" pitchFamily="34" charset="0"/>
                <a:ea typeface="微软雅黑" pitchFamily="34" charset="-122"/>
              </a:rPr>
            </a:br>
            <a:r>
              <a:rPr kumimoji="1" lang="de-DE" altLang="zh-CN" sz="1200" b="1">
                <a:latin typeface="Verdana" pitchFamily="34" charset="0"/>
                <a:ea typeface="微软雅黑" pitchFamily="34" charset="-122"/>
              </a:rPr>
              <a:t>138-0908-1234</a:t>
            </a:r>
            <a:r>
              <a:rPr kumimoji="1" lang="zh-CN" altLang="de-DE" sz="1200" b="1">
                <a:latin typeface="Tahoma" pitchFamily="34" charset="0"/>
                <a:ea typeface="微软雅黑" pitchFamily="34" charset="-122"/>
              </a:rPr>
              <a:t> </a:t>
            </a:r>
            <a:br>
              <a:rPr kumimoji="1" lang="zh-CN" altLang="de-DE" sz="1200" b="1">
                <a:latin typeface="Tahoma" pitchFamily="34" charset="0"/>
                <a:ea typeface="微软雅黑" pitchFamily="34" charset="-122"/>
              </a:rPr>
            </a:br>
            <a:endParaRPr kumimoji="1" lang="de-DE" altLang="en-US" sz="1200" b="1">
              <a:latin typeface="Tahoma" pitchFamily="34" charset="0"/>
              <a:ea typeface="微软雅黑" pitchFamily="34" charset="-122"/>
            </a:endParaRPr>
          </a:p>
        </p:txBody>
      </p:sp>
      <p:pic>
        <p:nvPicPr>
          <p:cNvPr id="573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2975" y="5095875"/>
            <a:ext cx="24669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00425" y="5094288"/>
            <a:ext cx="24669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2" name="Rectangle 6"/>
          <p:cNvSpPr>
            <a:spLocks noChangeArrowheads="1"/>
          </p:cNvSpPr>
          <p:nvPr/>
        </p:nvSpPr>
        <p:spPr bwMode="auto">
          <a:xfrm>
            <a:off x="944563" y="5808663"/>
            <a:ext cx="2473325" cy="171450"/>
          </a:xfrm>
          <a:prstGeom prst="rect">
            <a:avLst/>
          </a:prstGeom>
          <a:solidFill>
            <a:schemeClr val="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sp>
        <p:nvSpPr>
          <p:cNvPr id="57353" name="Rectangle 7"/>
          <p:cNvSpPr>
            <a:spLocks noChangeArrowheads="1"/>
          </p:cNvSpPr>
          <p:nvPr/>
        </p:nvSpPr>
        <p:spPr bwMode="auto">
          <a:xfrm>
            <a:off x="3403600" y="5808663"/>
            <a:ext cx="2473325" cy="171450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sp>
        <p:nvSpPr>
          <p:cNvPr id="57354" name="Rectangle 8"/>
          <p:cNvSpPr>
            <a:spLocks noChangeArrowheads="1"/>
          </p:cNvSpPr>
          <p:nvPr/>
        </p:nvSpPr>
        <p:spPr bwMode="auto">
          <a:xfrm>
            <a:off x="930275" y="3736975"/>
            <a:ext cx="2473325" cy="171450"/>
          </a:xfrm>
          <a:prstGeom prst="rect">
            <a:avLst/>
          </a:prstGeom>
          <a:solidFill>
            <a:schemeClr val="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sp>
        <p:nvSpPr>
          <p:cNvPr id="57355" name="Rectangle 9"/>
          <p:cNvSpPr>
            <a:spLocks noChangeArrowheads="1"/>
          </p:cNvSpPr>
          <p:nvPr/>
        </p:nvSpPr>
        <p:spPr bwMode="auto">
          <a:xfrm>
            <a:off x="3389313" y="3736975"/>
            <a:ext cx="2473325" cy="171450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sp>
        <p:nvSpPr>
          <p:cNvPr id="57356" name="Rectangle 10"/>
          <p:cNvSpPr>
            <a:spLocks noChangeArrowheads="1"/>
          </p:cNvSpPr>
          <p:nvPr/>
        </p:nvSpPr>
        <p:spPr bwMode="auto">
          <a:xfrm>
            <a:off x="4000500" y="4057650"/>
            <a:ext cx="2667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r>
              <a:rPr kumimoji="1" lang="zh-CN" altLang="en-US" sz="2100" b="1">
                <a:ea typeface="微软雅黑" pitchFamily="34" charset="-122"/>
              </a:rPr>
              <a:t>不为失败找理由</a:t>
            </a:r>
            <a:br>
              <a:rPr kumimoji="1" lang="zh-CN" altLang="en-US" sz="2100" b="1">
                <a:ea typeface="微软雅黑" pitchFamily="34" charset="-122"/>
              </a:rPr>
            </a:br>
            <a:r>
              <a:rPr kumimoji="1" lang="zh-CN" altLang="en-US" sz="2100" b="1">
                <a:ea typeface="微软雅黑" pitchFamily="34" charset="-122"/>
              </a:rPr>
              <a:t>只为成功找方法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灯片编号占位符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EE29F33-CF58-4258-8E23-63EF92F1D75B}" type="slidenum">
              <a:rPr lang="en-GB" altLang="zh-CN" smtClean="0"/>
              <a:pPr/>
              <a:t>4</a:t>
            </a:fld>
            <a:endParaRPr lang="en-GB" altLang="zh-CN" smtClean="0"/>
          </a:p>
        </p:txBody>
      </p:sp>
      <p:sp>
        <p:nvSpPr>
          <p:cNvPr id="6147" name="页脚占位符 3"/>
          <p:cNvSpPr>
            <a:spLocks noGrp="1"/>
          </p:cNvSpPr>
          <p:nvPr>
            <p:ph type="ftr" sz="quarter" idx="11"/>
          </p:nvPr>
        </p:nvSpPr>
        <p:spPr>
          <a:xfrm>
            <a:off x="5688013" y="6694488"/>
            <a:ext cx="3465512" cy="141064"/>
          </a:xfrm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grpSp>
        <p:nvGrpSpPr>
          <p:cNvPr id="6148" name="Group 59"/>
          <p:cNvGrpSpPr>
            <a:grpSpLocks/>
          </p:cNvGrpSpPr>
          <p:nvPr/>
        </p:nvGrpSpPr>
        <p:grpSpPr bwMode="auto">
          <a:xfrm>
            <a:off x="739775" y="1976438"/>
            <a:ext cx="8548688" cy="4576762"/>
            <a:chOff x="466" y="1245"/>
            <a:chExt cx="5385" cy="2883"/>
          </a:xfrm>
        </p:grpSpPr>
        <p:sp>
          <p:nvSpPr>
            <p:cNvPr id="6151" name="Rectangle 30"/>
            <p:cNvSpPr>
              <a:spLocks noChangeArrowheads="1"/>
            </p:cNvSpPr>
            <p:nvPr/>
          </p:nvSpPr>
          <p:spPr bwMode="auto">
            <a:xfrm>
              <a:off x="4056" y="1495"/>
              <a:ext cx="1795" cy="1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C9DDE3"/>
              </a:solidFill>
              <a:miter lim="800000"/>
              <a:headEnd/>
              <a:tailEnd/>
            </a:ln>
          </p:spPr>
          <p:txBody>
            <a:bodyPr lIns="90000" tIns="0" rIns="0" bIns="0" anchor="ctr"/>
            <a:lstStyle/>
            <a:p>
              <a:pPr>
                <a:lnSpc>
                  <a:spcPts val="1400"/>
                </a:lnSpc>
              </a:pPr>
              <a:r>
                <a:rPr lang="zh-CN" altLang="en-US" sz="1300" b="1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执行项目</a:t>
              </a:r>
            </a:p>
          </p:txBody>
        </p:sp>
        <p:sp>
          <p:nvSpPr>
            <p:cNvPr id="6152" name="Rectangle 31"/>
            <p:cNvSpPr>
              <a:spLocks noChangeArrowheads="1"/>
            </p:cNvSpPr>
            <p:nvPr/>
          </p:nvSpPr>
          <p:spPr bwMode="auto">
            <a:xfrm>
              <a:off x="2261" y="2956"/>
              <a:ext cx="1795" cy="1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C9DDE3"/>
              </a:solidFill>
              <a:miter lim="800000"/>
              <a:headEnd/>
              <a:tailEnd/>
            </a:ln>
          </p:spPr>
          <p:txBody>
            <a:bodyPr lIns="90000" tIns="0" rIns="0" bIns="0" anchor="ctr"/>
            <a:lstStyle/>
            <a:p>
              <a:pPr>
                <a:lnSpc>
                  <a:spcPts val="1400"/>
                </a:lnSpc>
              </a:pPr>
              <a:r>
                <a:rPr lang="en-US" altLang="de-DE" sz="1300" b="1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Industry competence</a:t>
              </a:r>
            </a:p>
          </p:txBody>
        </p:sp>
        <p:sp>
          <p:nvSpPr>
            <p:cNvPr id="6153" name="Rectangle 32"/>
            <p:cNvSpPr>
              <a:spLocks noChangeArrowheads="1"/>
            </p:cNvSpPr>
            <p:nvPr/>
          </p:nvSpPr>
          <p:spPr bwMode="auto">
            <a:xfrm>
              <a:off x="2261" y="1495"/>
              <a:ext cx="1795" cy="1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C9DDE3"/>
              </a:solidFill>
              <a:miter lim="800000"/>
              <a:headEnd/>
              <a:tailEnd/>
            </a:ln>
          </p:spPr>
          <p:txBody>
            <a:bodyPr lIns="90000" tIns="0" rIns="0" bIns="0" anchor="ctr"/>
            <a:lstStyle/>
            <a:p>
              <a:pPr>
                <a:lnSpc>
                  <a:spcPts val="1400"/>
                </a:lnSpc>
              </a:pPr>
              <a:r>
                <a:rPr lang="zh-CN" altLang="en-US" sz="1300" b="1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个人经历</a:t>
              </a:r>
            </a:p>
          </p:txBody>
        </p:sp>
        <p:sp>
          <p:nvSpPr>
            <p:cNvPr id="6154" name="Rectangle 33"/>
            <p:cNvSpPr>
              <a:spLocks noChangeArrowheads="1"/>
            </p:cNvSpPr>
            <p:nvPr/>
          </p:nvSpPr>
          <p:spPr bwMode="auto">
            <a:xfrm>
              <a:off x="466" y="2962"/>
              <a:ext cx="1795" cy="1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C9DDE3"/>
              </a:solidFill>
              <a:miter lim="800000"/>
              <a:headEnd/>
              <a:tailEnd/>
            </a:ln>
          </p:spPr>
          <p:txBody>
            <a:bodyPr lIns="90000" tIns="0" rIns="0" bIns="0" anchor="ctr"/>
            <a:lstStyle/>
            <a:p>
              <a:pPr>
                <a:lnSpc>
                  <a:spcPts val="1400"/>
                </a:lnSpc>
              </a:pPr>
              <a:r>
                <a:rPr lang="zh-CN" altLang="en-US" sz="1300" b="1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办公地点</a:t>
              </a:r>
            </a:p>
          </p:txBody>
        </p:sp>
        <p:sp>
          <p:nvSpPr>
            <p:cNvPr id="6155" name="Rectangle 34"/>
            <p:cNvSpPr>
              <a:spLocks noChangeArrowheads="1"/>
            </p:cNvSpPr>
            <p:nvPr/>
          </p:nvSpPr>
          <p:spPr bwMode="auto">
            <a:xfrm>
              <a:off x="466" y="1495"/>
              <a:ext cx="1795" cy="1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C9DDE3"/>
              </a:solidFill>
              <a:miter lim="800000"/>
              <a:headEnd/>
              <a:tailEnd/>
            </a:ln>
          </p:spPr>
          <p:txBody>
            <a:bodyPr lIns="90000" tIns="0" rIns="0" bIns="0" anchor="ctr"/>
            <a:lstStyle/>
            <a:p>
              <a:pPr>
                <a:lnSpc>
                  <a:spcPts val="1400"/>
                </a:lnSpc>
              </a:pPr>
              <a:r>
                <a:rPr lang="en-US" altLang="zh-CN" sz="1300" b="1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IM</a:t>
              </a:r>
              <a:r>
                <a:rPr lang="zh-CN" altLang="en-US" sz="1300" b="1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号</a:t>
              </a:r>
              <a:endParaRPr lang="de-DE" altLang="en-US" sz="13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156" name="Text10"/>
            <p:cNvSpPr>
              <a:spLocks noChangeArrowheads="1"/>
            </p:cNvSpPr>
            <p:nvPr/>
          </p:nvSpPr>
          <p:spPr bwMode="auto">
            <a:xfrm>
              <a:off x="522" y="1730"/>
              <a:ext cx="435" cy="10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330200"/>
              <a:r>
                <a:rPr kumimoji="1" lang="en-US" altLang="zh-CN" sz="1100" b="1">
                  <a:solidFill>
                    <a:srgbClr val="000000"/>
                  </a:solidFill>
                </a:rPr>
                <a:t>QQ</a:t>
              </a:r>
            </a:p>
          </p:txBody>
        </p:sp>
        <p:sp>
          <p:nvSpPr>
            <p:cNvPr id="6157" name="Text10"/>
            <p:cNvSpPr>
              <a:spLocks noChangeArrowheads="1"/>
            </p:cNvSpPr>
            <p:nvPr/>
          </p:nvSpPr>
          <p:spPr bwMode="auto">
            <a:xfrm>
              <a:off x="783" y="1730"/>
              <a:ext cx="1224" cy="10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330200"/>
              <a:r>
                <a:rPr kumimoji="1" lang="en-US" altLang="de-DE" sz="1100">
                  <a:solidFill>
                    <a:srgbClr val="000000"/>
                  </a:solidFill>
                </a:rPr>
                <a:t>xxxxxxxxxxxxxxxxxxxxxxxxxxx</a:t>
              </a:r>
            </a:p>
          </p:txBody>
        </p:sp>
        <p:sp>
          <p:nvSpPr>
            <p:cNvPr id="6158" name="Text12"/>
            <p:cNvSpPr>
              <a:spLocks noChangeArrowheads="1"/>
            </p:cNvSpPr>
            <p:nvPr/>
          </p:nvSpPr>
          <p:spPr bwMode="auto">
            <a:xfrm>
              <a:off x="466" y="1245"/>
              <a:ext cx="1756" cy="154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330200"/>
              <a:r>
                <a:rPr kumimoji="1" lang="en-US" altLang="zh-CN" sz="1600" b="1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姓名</a:t>
              </a:r>
              <a:r>
                <a:rPr kumimoji="1" lang="en-US" altLang="de-DE" sz="1600" b="1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: xxxxxx</a:t>
              </a:r>
            </a:p>
          </p:txBody>
        </p:sp>
        <p:sp>
          <p:nvSpPr>
            <p:cNvPr id="6159" name="Text10"/>
            <p:cNvSpPr>
              <a:spLocks noChangeArrowheads="1"/>
            </p:cNvSpPr>
            <p:nvPr/>
          </p:nvSpPr>
          <p:spPr bwMode="auto">
            <a:xfrm>
              <a:off x="522" y="3197"/>
              <a:ext cx="1701" cy="318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120650" lvl="1" indent="-119063" defTabSz="330200">
                <a:buFontTx/>
                <a:buChar char="•"/>
              </a:pPr>
              <a:r>
                <a:rPr kumimoji="1" lang="zh-CN" altLang="en-US" sz="110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苏州国际科技园</a:t>
              </a:r>
              <a:r>
                <a:rPr kumimoji="1" lang="en-US" altLang="zh-CN" sz="110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D504</a:t>
              </a:r>
            </a:p>
            <a:p>
              <a:pPr marL="120650" lvl="1" indent="-119063" defTabSz="330200"/>
              <a:endParaRPr kumimoji="1" lang="zh-CN" altLang="en-US" sz="11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marL="120650" lvl="1" indent="-119063" defTabSz="330200">
                <a:buFontTx/>
                <a:buChar char="•"/>
              </a:pPr>
              <a:endParaRPr kumimoji="1" lang="zh-CN" altLang="en-US" sz="11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160" name="Text10"/>
            <p:cNvSpPr>
              <a:spLocks noChangeArrowheads="1"/>
            </p:cNvSpPr>
            <p:nvPr/>
          </p:nvSpPr>
          <p:spPr bwMode="auto">
            <a:xfrm>
              <a:off x="2317" y="1730"/>
              <a:ext cx="435" cy="10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330200"/>
              <a:r>
                <a:rPr kumimoji="1" lang="en-US" altLang="de-DE" sz="1100" b="1">
                  <a:solidFill>
                    <a:srgbClr val="000000"/>
                  </a:solidFill>
                </a:rPr>
                <a:t>xxxx-xxxx</a:t>
              </a:r>
            </a:p>
          </p:txBody>
        </p:sp>
        <p:sp>
          <p:nvSpPr>
            <p:cNvPr id="6161" name="Text10"/>
            <p:cNvSpPr>
              <a:spLocks noChangeArrowheads="1"/>
            </p:cNvSpPr>
            <p:nvPr/>
          </p:nvSpPr>
          <p:spPr bwMode="auto">
            <a:xfrm>
              <a:off x="2794" y="1730"/>
              <a:ext cx="1224" cy="10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330200"/>
              <a:r>
                <a:rPr kumimoji="1" lang="en-US" altLang="de-DE" sz="1100">
                  <a:solidFill>
                    <a:srgbClr val="000000"/>
                  </a:solidFill>
                </a:rPr>
                <a:t>xxxxxxxxxxxxxxxxxxxxxxxxxxx</a:t>
              </a:r>
            </a:p>
          </p:txBody>
        </p:sp>
        <p:sp>
          <p:nvSpPr>
            <p:cNvPr id="6162" name="Text12"/>
            <p:cNvSpPr>
              <a:spLocks noChangeArrowheads="1"/>
            </p:cNvSpPr>
            <p:nvPr/>
          </p:nvSpPr>
          <p:spPr bwMode="auto">
            <a:xfrm>
              <a:off x="2261" y="1245"/>
              <a:ext cx="1757" cy="154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90000" tIns="0" rIns="0" bIns="0">
              <a:spAutoFit/>
            </a:bodyPr>
            <a:lstStyle/>
            <a:p>
              <a:pPr defTabSz="330200"/>
              <a:r>
                <a:rPr kumimoji="1" lang="zh-CN" altLang="en-US" sz="1600" b="1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电话</a:t>
              </a:r>
              <a:r>
                <a:rPr kumimoji="1" lang="en-US" altLang="de-DE" sz="1600" b="1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: </a:t>
              </a:r>
              <a:r>
                <a:rPr kumimoji="1" lang="de-DE" altLang="zh-CN" sz="1600" b="1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138-</a:t>
              </a:r>
              <a:r>
                <a:rPr kumimoji="1" lang="en-US" altLang="de-DE" sz="1600" b="1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xxxx</a:t>
              </a:r>
              <a:r>
                <a:rPr kumimoji="1" lang="de-DE" altLang="zh-CN" sz="1600" b="1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-</a:t>
              </a:r>
              <a:r>
                <a:rPr kumimoji="1" lang="en-US" altLang="de-DE" sz="1600" b="1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xxxx</a:t>
              </a:r>
            </a:p>
          </p:txBody>
        </p:sp>
        <p:sp>
          <p:nvSpPr>
            <p:cNvPr id="6163" name="Text10"/>
            <p:cNvSpPr>
              <a:spLocks noChangeArrowheads="1"/>
            </p:cNvSpPr>
            <p:nvPr/>
          </p:nvSpPr>
          <p:spPr bwMode="auto">
            <a:xfrm>
              <a:off x="2317" y="3191"/>
              <a:ext cx="1701" cy="10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20650" lvl="1" indent="-119063" defTabSz="330200">
                <a:buFontTx/>
                <a:buChar char="•"/>
              </a:pPr>
              <a:r>
                <a:rPr kumimoji="1" lang="en-US" altLang="de-DE" sz="110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xxxxxxxxxxxxxxxxxxxxxxxxxxxxxxxxxxxx</a:t>
              </a:r>
            </a:p>
          </p:txBody>
        </p:sp>
        <p:sp>
          <p:nvSpPr>
            <p:cNvPr id="6164" name="Text10"/>
            <p:cNvSpPr>
              <a:spLocks noChangeArrowheads="1"/>
            </p:cNvSpPr>
            <p:nvPr/>
          </p:nvSpPr>
          <p:spPr bwMode="auto">
            <a:xfrm>
              <a:off x="4112" y="1730"/>
              <a:ext cx="1739" cy="10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120650" lvl="1" indent="-119063" defTabSz="330200">
                <a:buFontTx/>
                <a:buChar char="•"/>
              </a:pPr>
              <a:r>
                <a:rPr kumimoji="1" lang="en-US" altLang="de-DE" sz="1100">
                  <a:solidFill>
                    <a:srgbClr val="000000"/>
                  </a:solidFill>
                </a:rPr>
                <a:t>xxxxxxxxxxxxxxxxxxxxxxxxxxxxxxxxxxxxx</a:t>
              </a:r>
            </a:p>
          </p:txBody>
        </p:sp>
        <p:grpSp>
          <p:nvGrpSpPr>
            <p:cNvPr id="6165" name="Group 46"/>
            <p:cNvGrpSpPr>
              <a:grpSpLocks/>
            </p:cNvGrpSpPr>
            <p:nvPr/>
          </p:nvGrpSpPr>
          <p:grpSpPr bwMode="auto">
            <a:xfrm>
              <a:off x="2261" y="1253"/>
              <a:ext cx="1795" cy="2779"/>
              <a:chOff x="2261" y="1253"/>
              <a:chExt cx="1795" cy="2779"/>
            </a:xfrm>
          </p:grpSpPr>
          <p:grpSp>
            <p:nvGrpSpPr>
              <p:cNvPr id="6170" name="Group 47"/>
              <p:cNvGrpSpPr>
                <a:grpSpLocks/>
              </p:cNvGrpSpPr>
              <p:nvPr/>
            </p:nvGrpSpPr>
            <p:grpSpPr bwMode="auto">
              <a:xfrm>
                <a:off x="2261" y="1495"/>
                <a:ext cx="1795" cy="2537"/>
                <a:chOff x="2261" y="1495"/>
                <a:chExt cx="1795" cy="2496"/>
              </a:xfrm>
            </p:grpSpPr>
            <p:sp>
              <p:nvSpPr>
                <p:cNvPr id="6173" name="Line 48"/>
                <p:cNvSpPr>
                  <a:spLocks noChangeShapeType="1"/>
                </p:cNvSpPr>
                <p:nvPr/>
              </p:nvSpPr>
              <p:spPr bwMode="auto">
                <a:xfrm>
                  <a:off x="2261" y="1495"/>
                  <a:ext cx="0" cy="24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174" name="Line 49"/>
                <p:cNvSpPr>
                  <a:spLocks noChangeShapeType="1"/>
                </p:cNvSpPr>
                <p:nvPr/>
              </p:nvSpPr>
              <p:spPr bwMode="auto">
                <a:xfrm>
                  <a:off x="4056" y="1495"/>
                  <a:ext cx="0" cy="24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6171" name="Line 50"/>
              <p:cNvSpPr>
                <a:spLocks noChangeShapeType="1"/>
              </p:cNvSpPr>
              <p:nvPr/>
            </p:nvSpPr>
            <p:spPr bwMode="auto">
              <a:xfrm>
                <a:off x="2261" y="1253"/>
                <a:ext cx="0" cy="185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6172" name="Line 51"/>
              <p:cNvSpPr>
                <a:spLocks noChangeShapeType="1"/>
              </p:cNvSpPr>
              <p:nvPr/>
            </p:nvSpPr>
            <p:spPr bwMode="auto">
              <a:xfrm>
                <a:off x="4056" y="1253"/>
                <a:ext cx="0" cy="185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6166" name="Text12"/>
            <p:cNvSpPr>
              <a:spLocks noChangeArrowheads="1"/>
            </p:cNvSpPr>
            <p:nvPr/>
          </p:nvSpPr>
          <p:spPr bwMode="auto">
            <a:xfrm>
              <a:off x="4056" y="1245"/>
              <a:ext cx="1795" cy="154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90000" tIns="0" rIns="0" bIns="0">
              <a:spAutoFit/>
            </a:bodyPr>
            <a:lstStyle/>
            <a:p>
              <a:pPr defTabSz="330200"/>
              <a:r>
                <a:rPr kumimoji="1" lang="zh-CN" altLang="en-US" sz="160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邮件</a:t>
              </a:r>
              <a:r>
                <a:rPr kumimoji="1" lang="en-US" altLang="de-DE" sz="160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: xxxxxx</a:t>
              </a:r>
              <a:r>
                <a:rPr kumimoji="1" lang="de-DE" altLang="zh-CN" sz="160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@aio7.com</a:t>
              </a:r>
              <a:endParaRPr kumimoji="1" lang="en-US" altLang="de-DE" sz="1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167" name="Text Box 53"/>
            <p:cNvSpPr txBox="1">
              <a:spLocks noChangeArrowheads="1"/>
            </p:cNvSpPr>
            <p:nvPr/>
          </p:nvSpPr>
          <p:spPr bwMode="auto">
            <a:xfrm>
              <a:off x="466" y="4032"/>
              <a:ext cx="655" cy="9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b">
              <a:spAutoFit/>
            </a:bodyPr>
            <a:lstStyle/>
            <a:p>
              <a:r>
                <a:rPr lang="en-US" altLang="zh-CN" sz="1000"/>
                <a:t>Updated: mm/year</a:t>
              </a:r>
            </a:p>
          </p:txBody>
        </p:sp>
        <p:sp>
          <p:nvSpPr>
            <p:cNvPr id="6168" name="Text10"/>
            <p:cNvSpPr>
              <a:spLocks noChangeArrowheads="1"/>
            </p:cNvSpPr>
            <p:nvPr/>
          </p:nvSpPr>
          <p:spPr bwMode="auto">
            <a:xfrm>
              <a:off x="523" y="1935"/>
              <a:ext cx="435" cy="10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330200"/>
              <a:r>
                <a:rPr kumimoji="1" lang="en-US" altLang="zh-CN" sz="1100" b="1">
                  <a:solidFill>
                    <a:srgbClr val="000000"/>
                  </a:solidFill>
                </a:rPr>
                <a:t>MSN</a:t>
              </a:r>
            </a:p>
          </p:txBody>
        </p:sp>
        <p:sp>
          <p:nvSpPr>
            <p:cNvPr id="6169" name="Text10"/>
            <p:cNvSpPr>
              <a:spLocks noChangeArrowheads="1"/>
            </p:cNvSpPr>
            <p:nvPr/>
          </p:nvSpPr>
          <p:spPr bwMode="auto">
            <a:xfrm>
              <a:off x="784" y="1935"/>
              <a:ext cx="1224" cy="10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330200"/>
              <a:r>
                <a:rPr kumimoji="1" lang="en-US" altLang="de-DE" sz="1100">
                  <a:solidFill>
                    <a:srgbClr val="000000"/>
                  </a:solidFill>
                </a:rPr>
                <a:t>xxxxxxxxxxxxxxxxxxxxxxxxxxx</a:t>
              </a:r>
            </a:p>
          </p:txBody>
        </p:sp>
      </p:grpSp>
      <p:sp>
        <p:nvSpPr>
          <p:cNvPr id="6149" name="Rectangle 56"/>
          <p:cNvSpPr>
            <a:spLocks noChangeArrowheads="1"/>
          </p:cNvSpPr>
          <p:nvPr/>
        </p:nvSpPr>
        <p:spPr bwMode="auto">
          <a:xfrm>
            <a:off x="10937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>
                <a:solidFill>
                  <a:srgbClr val="000000"/>
                </a:solidFill>
                <a:ea typeface="微软雅黑" pitchFamily="34" charset="-122"/>
              </a:rPr>
              <a:t>讲师介绍</a:t>
            </a:r>
          </a:p>
        </p:txBody>
      </p:sp>
      <p:sp>
        <p:nvSpPr>
          <p:cNvPr id="6150" name="Rectangle 58"/>
          <p:cNvSpPr>
            <a:spLocks noChangeArrowheads="1"/>
          </p:cNvSpPr>
          <p:nvPr/>
        </p:nvSpPr>
        <p:spPr bwMode="auto">
          <a:xfrm>
            <a:off x="7508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3CB73A-78B5-47AF-B3C5-0AEF51F2C41F}" type="slidenum">
              <a:rPr lang="en-GB" altLang="zh-CN" smtClean="0"/>
              <a:pPr/>
              <a:t>5</a:t>
            </a:fld>
            <a:endParaRPr lang="en-GB" altLang="zh-CN" smtClean="0"/>
          </a:p>
        </p:txBody>
      </p:sp>
      <p:sp>
        <p:nvSpPr>
          <p:cNvPr id="7171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5688013" y="6692900"/>
            <a:ext cx="3465512" cy="141064"/>
          </a:xfrm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735013" y="1008063"/>
            <a:ext cx="85598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目录</a:t>
            </a:r>
            <a:endParaRPr kumimoji="1" lang="en-US" altLang="zh-CN" sz="2100" b="1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7175" name="Group 17"/>
          <p:cNvGrpSpPr>
            <a:grpSpLocks/>
          </p:cNvGrpSpPr>
          <p:nvPr/>
        </p:nvGrpSpPr>
        <p:grpSpPr bwMode="auto">
          <a:xfrm>
            <a:off x="774700" y="4862513"/>
            <a:ext cx="6932613" cy="280987"/>
            <a:chOff x="482" y="1200"/>
            <a:chExt cx="4511" cy="177"/>
          </a:xfrm>
        </p:grpSpPr>
        <p:sp>
          <p:nvSpPr>
            <p:cNvPr id="7190" name="Line 18"/>
            <p:cNvSpPr>
              <a:spLocks noChangeShapeType="1"/>
            </p:cNvSpPr>
            <p:nvPr/>
          </p:nvSpPr>
          <p:spPr bwMode="auto">
            <a:xfrm flipV="1">
              <a:off x="607" y="1281"/>
              <a:ext cx="4247" cy="8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7191" name="Rectangle 19"/>
            <p:cNvSpPr>
              <a:spLocks noChangeArrowheads="1"/>
            </p:cNvSpPr>
            <p:nvPr/>
          </p:nvSpPr>
          <p:spPr bwMode="auto">
            <a:xfrm>
              <a:off x="770" y="1200"/>
              <a:ext cx="3933" cy="17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7192" name="Text Box 20"/>
            <p:cNvSpPr txBox="1">
              <a:spLocks noChangeArrowheads="1"/>
            </p:cNvSpPr>
            <p:nvPr/>
          </p:nvSpPr>
          <p:spPr bwMode="auto">
            <a:xfrm>
              <a:off x="822" y="1225"/>
              <a:ext cx="3834" cy="12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3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第一章   概览</a:t>
              </a:r>
            </a:p>
          </p:txBody>
        </p:sp>
        <p:sp>
          <p:nvSpPr>
            <p:cNvPr id="7193" name="Rectangle 21"/>
            <p:cNvSpPr>
              <a:spLocks noChangeArrowheads="1"/>
            </p:cNvSpPr>
            <p:nvPr/>
          </p:nvSpPr>
          <p:spPr bwMode="auto">
            <a:xfrm>
              <a:off x="482" y="1200"/>
              <a:ext cx="177" cy="177"/>
            </a:xfrm>
            <a:prstGeom prst="rect">
              <a:avLst/>
            </a:prstGeom>
            <a:solidFill>
              <a:schemeClr val="bg2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altLang="zh-CN" sz="15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1</a:t>
              </a:r>
              <a:endParaRPr lang="en-US" altLang="zh-CN" sz="15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194" name="Rectangle 22"/>
            <p:cNvSpPr>
              <a:spLocks noChangeArrowheads="1"/>
            </p:cNvSpPr>
            <p:nvPr/>
          </p:nvSpPr>
          <p:spPr bwMode="auto">
            <a:xfrm>
              <a:off x="4483" y="1200"/>
              <a:ext cx="470" cy="17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7195" name="Text Box 23"/>
            <p:cNvSpPr txBox="1">
              <a:spLocks noChangeArrowheads="1"/>
            </p:cNvSpPr>
            <p:nvPr/>
          </p:nvSpPr>
          <p:spPr bwMode="auto">
            <a:xfrm>
              <a:off x="4535" y="1226"/>
              <a:ext cx="458" cy="12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en-US" altLang="zh-CN" sz="13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10</a:t>
              </a:r>
              <a:r>
                <a:rPr lang="zh-CN" altLang="en-US" sz="13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分钟</a:t>
              </a:r>
              <a:endParaRPr lang="zh-CN" altLang="en-US" sz="13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7176" name="Group 24"/>
          <p:cNvGrpSpPr>
            <a:grpSpLocks/>
          </p:cNvGrpSpPr>
          <p:nvPr/>
        </p:nvGrpSpPr>
        <p:grpSpPr bwMode="auto">
          <a:xfrm>
            <a:off x="779463" y="5984875"/>
            <a:ext cx="6932612" cy="280988"/>
            <a:chOff x="482" y="1200"/>
            <a:chExt cx="4511" cy="177"/>
          </a:xfrm>
        </p:grpSpPr>
        <p:sp>
          <p:nvSpPr>
            <p:cNvPr id="7184" name="Line 25"/>
            <p:cNvSpPr>
              <a:spLocks noChangeShapeType="1"/>
            </p:cNvSpPr>
            <p:nvPr/>
          </p:nvSpPr>
          <p:spPr bwMode="auto">
            <a:xfrm flipV="1">
              <a:off x="607" y="1281"/>
              <a:ext cx="4247" cy="8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7185" name="Rectangle 26"/>
            <p:cNvSpPr>
              <a:spLocks noChangeArrowheads="1"/>
            </p:cNvSpPr>
            <p:nvPr/>
          </p:nvSpPr>
          <p:spPr bwMode="auto">
            <a:xfrm>
              <a:off x="770" y="1200"/>
              <a:ext cx="3933" cy="17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7186" name="Text Box 27"/>
            <p:cNvSpPr txBox="1">
              <a:spLocks noChangeArrowheads="1"/>
            </p:cNvSpPr>
            <p:nvPr/>
          </p:nvSpPr>
          <p:spPr bwMode="auto">
            <a:xfrm>
              <a:off x="822" y="1226"/>
              <a:ext cx="3834" cy="12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3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第四章   作业</a:t>
              </a:r>
              <a:endParaRPr lang="zh-CN" altLang="en-US" sz="13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187" name="Rectangle 28"/>
            <p:cNvSpPr>
              <a:spLocks noChangeArrowheads="1"/>
            </p:cNvSpPr>
            <p:nvPr/>
          </p:nvSpPr>
          <p:spPr bwMode="auto">
            <a:xfrm>
              <a:off x="482" y="1200"/>
              <a:ext cx="177" cy="177"/>
            </a:xfrm>
            <a:prstGeom prst="rect">
              <a:avLst/>
            </a:prstGeom>
            <a:solidFill>
              <a:schemeClr val="bg2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altLang="zh-CN" sz="15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4</a:t>
              </a:r>
              <a:endParaRPr lang="en-US" altLang="zh-CN" sz="15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188" name="Rectangle 29"/>
            <p:cNvSpPr>
              <a:spLocks noChangeArrowheads="1"/>
            </p:cNvSpPr>
            <p:nvPr/>
          </p:nvSpPr>
          <p:spPr bwMode="auto">
            <a:xfrm>
              <a:off x="4483" y="1200"/>
              <a:ext cx="470" cy="17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7189" name="Text Box 30"/>
            <p:cNvSpPr txBox="1">
              <a:spLocks noChangeArrowheads="1"/>
            </p:cNvSpPr>
            <p:nvPr/>
          </p:nvSpPr>
          <p:spPr bwMode="auto">
            <a:xfrm>
              <a:off x="4535" y="1226"/>
              <a:ext cx="458" cy="12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en-US" altLang="zh-CN" sz="13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05</a:t>
              </a:r>
              <a:r>
                <a:rPr lang="zh-CN" altLang="en-US" sz="13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分钟</a:t>
              </a:r>
            </a:p>
          </p:txBody>
        </p:sp>
      </p:grpSp>
      <p:grpSp>
        <p:nvGrpSpPr>
          <p:cNvPr id="7177" name="Group 17"/>
          <p:cNvGrpSpPr>
            <a:grpSpLocks/>
          </p:cNvGrpSpPr>
          <p:nvPr/>
        </p:nvGrpSpPr>
        <p:grpSpPr bwMode="auto">
          <a:xfrm>
            <a:off x="776288" y="5235575"/>
            <a:ext cx="6932612" cy="280988"/>
            <a:chOff x="482" y="1200"/>
            <a:chExt cx="4511" cy="177"/>
          </a:xfrm>
        </p:grpSpPr>
        <p:sp>
          <p:nvSpPr>
            <p:cNvPr id="7178" name="Line 18"/>
            <p:cNvSpPr>
              <a:spLocks noChangeShapeType="1"/>
            </p:cNvSpPr>
            <p:nvPr/>
          </p:nvSpPr>
          <p:spPr bwMode="auto">
            <a:xfrm flipV="1">
              <a:off x="607" y="1281"/>
              <a:ext cx="4247" cy="8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7179" name="Rectangle 19"/>
            <p:cNvSpPr>
              <a:spLocks noChangeArrowheads="1"/>
            </p:cNvSpPr>
            <p:nvPr/>
          </p:nvSpPr>
          <p:spPr bwMode="auto">
            <a:xfrm>
              <a:off x="770" y="1200"/>
              <a:ext cx="3933" cy="17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7180" name="Text Box 20"/>
            <p:cNvSpPr txBox="1">
              <a:spLocks noChangeArrowheads="1"/>
            </p:cNvSpPr>
            <p:nvPr/>
          </p:nvSpPr>
          <p:spPr bwMode="auto">
            <a:xfrm>
              <a:off x="822" y="1226"/>
              <a:ext cx="3834" cy="12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3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第二章   基本概念</a:t>
              </a:r>
              <a:endParaRPr lang="zh-CN" altLang="en-US" sz="13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181" name="Rectangle 21"/>
            <p:cNvSpPr>
              <a:spLocks noChangeArrowheads="1"/>
            </p:cNvSpPr>
            <p:nvPr/>
          </p:nvSpPr>
          <p:spPr bwMode="auto">
            <a:xfrm>
              <a:off x="482" y="1200"/>
              <a:ext cx="177" cy="177"/>
            </a:xfrm>
            <a:prstGeom prst="rect">
              <a:avLst/>
            </a:prstGeom>
            <a:solidFill>
              <a:schemeClr val="bg2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altLang="zh-CN" sz="15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2</a:t>
              </a:r>
              <a:endParaRPr lang="en-US" altLang="zh-CN" sz="15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182" name="Rectangle 22"/>
            <p:cNvSpPr>
              <a:spLocks noChangeArrowheads="1"/>
            </p:cNvSpPr>
            <p:nvPr/>
          </p:nvSpPr>
          <p:spPr bwMode="auto">
            <a:xfrm>
              <a:off x="4483" y="1200"/>
              <a:ext cx="470" cy="17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7183" name="Text Box 23"/>
            <p:cNvSpPr txBox="1">
              <a:spLocks noChangeArrowheads="1"/>
            </p:cNvSpPr>
            <p:nvPr/>
          </p:nvSpPr>
          <p:spPr bwMode="auto">
            <a:xfrm>
              <a:off x="4535" y="1226"/>
              <a:ext cx="458" cy="12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en-US" altLang="zh-CN" sz="13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30</a:t>
              </a:r>
              <a:r>
                <a:rPr lang="zh-CN" altLang="en-US" sz="13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分钟</a:t>
              </a:r>
              <a:endParaRPr lang="zh-CN" altLang="en-US" sz="13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40" name="Group 24"/>
          <p:cNvGrpSpPr>
            <a:grpSpLocks/>
          </p:cNvGrpSpPr>
          <p:nvPr/>
        </p:nvGrpSpPr>
        <p:grpSpPr bwMode="auto">
          <a:xfrm>
            <a:off x="779463" y="5613400"/>
            <a:ext cx="6932612" cy="280988"/>
            <a:chOff x="482" y="1200"/>
            <a:chExt cx="4511" cy="177"/>
          </a:xfrm>
        </p:grpSpPr>
        <p:sp>
          <p:nvSpPr>
            <p:cNvPr id="41" name="Line 25"/>
            <p:cNvSpPr>
              <a:spLocks noChangeShapeType="1"/>
            </p:cNvSpPr>
            <p:nvPr/>
          </p:nvSpPr>
          <p:spPr bwMode="auto">
            <a:xfrm flipV="1">
              <a:off x="607" y="1281"/>
              <a:ext cx="4247" cy="8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42" name="Rectangle 26"/>
            <p:cNvSpPr>
              <a:spLocks noChangeArrowheads="1"/>
            </p:cNvSpPr>
            <p:nvPr/>
          </p:nvSpPr>
          <p:spPr bwMode="auto">
            <a:xfrm>
              <a:off x="770" y="1200"/>
              <a:ext cx="3933" cy="17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43" name="Text Box 27"/>
            <p:cNvSpPr txBox="1">
              <a:spLocks noChangeArrowheads="1"/>
            </p:cNvSpPr>
            <p:nvPr/>
          </p:nvSpPr>
          <p:spPr bwMode="auto">
            <a:xfrm>
              <a:off x="822" y="1226"/>
              <a:ext cx="3834" cy="12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3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第三章   示例操作演示</a:t>
              </a:r>
              <a:endParaRPr lang="zh-CN" altLang="en-US" sz="13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4" name="Rectangle 28"/>
            <p:cNvSpPr>
              <a:spLocks noChangeArrowheads="1"/>
            </p:cNvSpPr>
            <p:nvPr/>
          </p:nvSpPr>
          <p:spPr bwMode="auto">
            <a:xfrm>
              <a:off x="482" y="1200"/>
              <a:ext cx="177" cy="177"/>
            </a:xfrm>
            <a:prstGeom prst="rect">
              <a:avLst/>
            </a:prstGeom>
            <a:solidFill>
              <a:schemeClr val="bg2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altLang="zh-CN" sz="15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3</a:t>
              </a:r>
              <a:endParaRPr lang="en-US" altLang="zh-CN" sz="15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5" name="Rectangle 29"/>
            <p:cNvSpPr>
              <a:spLocks noChangeArrowheads="1"/>
            </p:cNvSpPr>
            <p:nvPr/>
          </p:nvSpPr>
          <p:spPr bwMode="auto">
            <a:xfrm>
              <a:off x="4483" y="1200"/>
              <a:ext cx="470" cy="17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46" name="Text Box 30"/>
            <p:cNvSpPr txBox="1">
              <a:spLocks noChangeArrowheads="1"/>
            </p:cNvSpPr>
            <p:nvPr/>
          </p:nvSpPr>
          <p:spPr bwMode="auto">
            <a:xfrm>
              <a:off x="4535" y="1226"/>
              <a:ext cx="458" cy="12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en-US" altLang="zh-CN" sz="13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30</a:t>
              </a:r>
              <a:r>
                <a:rPr lang="zh-CN" altLang="en-US" sz="13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分钟</a:t>
              </a:r>
              <a:endParaRPr lang="zh-CN" altLang="en-US" sz="13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95CBA1-20AD-4BB1-A030-820ACB50560F}" type="slidenum">
              <a:rPr lang="en-GB" altLang="zh-CN" smtClean="0"/>
              <a:pPr/>
              <a:t>6</a:t>
            </a:fld>
            <a:endParaRPr lang="en-GB" altLang="zh-CN" smtClean="0"/>
          </a:p>
        </p:txBody>
      </p:sp>
      <p:sp>
        <p:nvSpPr>
          <p:cNvPr id="819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5688013" y="6692900"/>
            <a:ext cx="3465512" cy="141064"/>
          </a:xfrm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735013" y="1008063"/>
            <a:ext cx="85598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第一章 </a:t>
            </a: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概览</a:t>
            </a:r>
            <a:endParaRPr kumimoji="1" lang="en-US" altLang="zh-CN" sz="2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8197" name="Group 4"/>
          <p:cNvGrpSpPr>
            <a:grpSpLocks/>
          </p:cNvGrpSpPr>
          <p:nvPr/>
        </p:nvGrpSpPr>
        <p:grpSpPr bwMode="auto">
          <a:xfrm>
            <a:off x="766763" y="5651500"/>
            <a:ext cx="6908800" cy="538163"/>
            <a:chOff x="472" y="1675"/>
            <a:chExt cx="4352" cy="339"/>
          </a:xfrm>
        </p:grpSpPr>
        <p:sp>
          <p:nvSpPr>
            <p:cNvPr id="8218" name="Rectangle 5"/>
            <p:cNvSpPr>
              <a:spLocks noChangeArrowheads="1"/>
            </p:cNvSpPr>
            <p:nvPr/>
          </p:nvSpPr>
          <p:spPr bwMode="auto">
            <a:xfrm>
              <a:off x="472" y="1675"/>
              <a:ext cx="177" cy="177"/>
            </a:xfrm>
            <a:prstGeom prst="rect">
              <a:avLst/>
            </a:prstGeom>
            <a:solidFill>
              <a:srgbClr val="FFAA00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altLang="zh-CN" sz="1500" b="1" dirty="0" smtClean="0">
                  <a:solidFill>
                    <a:schemeClr val="bg1"/>
                  </a:solidFill>
                </a:rPr>
                <a:t>3</a:t>
              </a:r>
              <a:endParaRPr lang="zh-CN" altLang="en-US" sz="1500" b="1" dirty="0">
                <a:solidFill>
                  <a:schemeClr val="bg1"/>
                </a:solidFill>
              </a:endParaRPr>
            </a:p>
          </p:txBody>
        </p:sp>
        <p:sp>
          <p:nvSpPr>
            <p:cNvPr id="8219" name="Rectangle 6"/>
            <p:cNvSpPr>
              <a:spLocks noChangeArrowheads="1"/>
            </p:cNvSpPr>
            <p:nvPr/>
          </p:nvSpPr>
          <p:spPr bwMode="auto">
            <a:xfrm>
              <a:off x="672" y="1675"/>
              <a:ext cx="4152" cy="17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8220" name="Text Box 7"/>
            <p:cNvSpPr txBox="1">
              <a:spLocks noChangeArrowheads="1"/>
            </p:cNvSpPr>
            <p:nvPr/>
          </p:nvSpPr>
          <p:spPr bwMode="auto">
            <a:xfrm>
              <a:off x="724" y="1700"/>
              <a:ext cx="4048" cy="12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300" b="1" dirty="0" smtClean="0">
                  <a:solidFill>
                    <a:schemeClr val="bg1"/>
                  </a:solidFill>
                  <a:ea typeface="微软雅黑" pitchFamily="34" charset="-122"/>
                </a:rPr>
                <a:t>与其它模块关联</a:t>
              </a:r>
              <a:endParaRPr lang="zh-CN" altLang="en-US" sz="1300" b="1" dirty="0">
                <a:solidFill>
                  <a:schemeClr val="bg1"/>
                </a:solidFill>
                <a:ea typeface="微软雅黑" pitchFamily="34" charset="-122"/>
              </a:endParaRPr>
            </a:p>
          </p:txBody>
        </p:sp>
        <p:sp>
          <p:nvSpPr>
            <p:cNvPr id="8221" name="Text Box 8"/>
            <p:cNvSpPr txBox="1">
              <a:spLocks noChangeArrowheads="1"/>
            </p:cNvSpPr>
            <p:nvPr/>
          </p:nvSpPr>
          <p:spPr bwMode="auto">
            <a:xfrm>
              <a:off x="724" y="1889"/>
              <a:ext cx="4048" cy="12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en-US" altLang="zh-CN" sz="1300"/>
            </a:p>
          </p:txBody>
        </p:sp>
      </p:grpSp>
      <p:grpSp>
        <p:nvGrpSpPr>
          <p:cNvPr id="8198" name="Group 9"/>
          <p:cNvGrpSpPr>
            <a:grpSpLocks/>
          </p:cNvGrpSpPr>
          <p:nvPr/>
        </p:nvGrpSpPr>
        <p:grpSpPr bwMode="auto">
          <a:xfrm>
            <a:off x="765175" y="6022975"/>
            <a:ext cx="6908800" cy="538163"/>
            <a:chOff x="477" y="2159"/>
            <a:chExt cx="4352" cy="339"/>
          </a:xfrm>
        </p:grpSpPr>
        <p:sp>
          <p:nvSpPr>
            <p:cNvPr id="8214" name="Rectangle 10"/>
            <p:cNvSpPr>
              <a:spLocks noChangeArrowheads="1"/>
            </p:cNvSpPr>
            <p:nvPr/>
          </p:nvSpPr>
          <p:spPr bwMode="auto">
            <a:xfrm>
              <a:off x="477" y="2159"/>
              <a:ext cx="177" cy="177"/>
            </a:xfrm>
            <a:prstGeom prst="rect">
              <a:avLst/>
            </a:prstGeom>
            <a:solidFill>
              <a:srgbClr val="FFAA00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altLang="zh-CN" sz="1500" b="1" dirty="0" smtClean="0">
                  <a:solidFill>
                    <a:schemeClr val="bg1"/>
                  </a:solidFill>
                </a:rPr>
                <a:t>4</a:t>
              </a:r>
              <a:endParaRPr lang="zh-CN" altLang="en-US" sz="1500" b="1" dirty="0">
                <a:solidFill>
                  <a:schemeClr val="bg1"/>
                </a:solidFill>
              </a:endParaRPr>
            </a:p>
          </p:txBody>
        </p:sp>
        <p:sp>
          <p:nvSpPr>
            <p:cNvPr id="8215" name="Rectangle 11"/>
            <p:cNvSpPr>
              <a:spLocks noChangeArrowheads="1"/>
            </p:cNvSpPr>
            <p:nvPr/>
          </p:nvSpPr>
          <p:spPr bwMode="auto">
            <a:xfrm>
              <a:off x="677" y="2159"/>
              <a:ext cx="4152" cy="17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8216" name="Text Box 12"/>
            <p:cNvSpPr txBox="1">
              <a:spLocks noChangeArrowheads="1"/>
            </p:cNvSpPr>
            <p:nvPr/>
          </p:nvSpPr>
          <p:spPr bwMode="auto">
            <a:xfrm>
              <a:off x="729" y="2185"/>
              <a:ext cx="4048" cy="12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300" b="1" dirty="0" smtClean="0">
                  <a:solidFill>
                    <a:schemeClr val="bg1"/>
                  </a:solidFill>
                  <a:ea typeface="微软雅黑" pitchFamily="34" charset="-122"/>
                </a:rPr>
                <a:t>模块功能图</a:t>
              </a:r>
              <a:endParaRPr lang="zh-CN" altLang="en-US" sz="1300" b="1" dirty="0">
                <a:solidFill>
                  <a:schemeClr val="bg1"/>
                </a:solidFill>
                <a:ea typeface="微软雅黑" pitchFamily="34" charset="-122"/>
              </a:endParaRPr>
            </a:p>
          </p:txBody>
        </p:sp>
        <p:sp>
          <p:nvSpPr>
            <p:cNvPr id="8217" name="Text Box 13"/>
            <p:cNvSpPr txBox="1">
              <a:spLocks noChangeArrowheads="1"/>
            </p:cNvSpPr>
            <p:nvPr/>
          </p:nvSpPr>
          <p:spPr bwMode="auto">
            <a:xfrm>
              <a:off x="729" y="2373"/>
              <a:ext cx="4048" cy="12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en-US" altLang="zh-CN" sz="1300"/>
            </a:p>
          </p:txBody>
        </p:sp>
      </p:grpSp>
      <p:grpSp>
        <p:nvGrpSpPr>
          <p:cNvPr id="8201" name="Group 24"/>
          <p:cNvGrpSpPr>
            <a:grpSpLocks/>
          </p:cNvGrpSpPr>
          <p:nvPr/>
        </p:nvGrpSpPr>
        <p:grpSpPr bwMode="auto">
          <a:xfrm>
            <a:off x="769938" y="5272088"/>
            <a:ext cx="6908800" cy="538162"/>
            <a:chOff x="474" y="1192"/>
            <a:chExt cx="4352" cy="339"/>
          </a:xfrm>
        </p:grpSpPr>
        <p:sp>
          <p:nvSpPr>
            <p:cNvPr id="8202" name="Rectangle 25"/>
            <p:cNvSpPr>
              <a:spLocks noChangeArrowheads="1"/>
            </p:cNvSpPr>
            <p:nvPr/>
          </p:nvSpPr>
          <p:spPr bwMode="auto">
            <a:xfrm>
              <a:off x="674" y="1192"/>
              <a:ext cx="4152" cy="17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8203" name="Text Box 26"/>
            <p:cNvSpPr txBox="1">
              <a:spLocks noChangeArrowheads="1"/>
            </p:cNvSpPr>
            <p:nvPr/>
          </p:nvSpPr>
          <p:spPr bwMode="auto">
            <a:xfrm>
              <a:off x="726" y="1218"/>
              <a:ext cx="4048" cy="12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300" b="1" dirty="0" smtClean="0">
                  <a:solidFill>
                    <a:schemeClr val="bg1"/>
                  </a:solidFill>
                  <a:ea typeface="微软雅黑" pitchFamily="34" charset="-122"/>
                </a:rPr>
                <a:t>功能概述</a:t>
              </a:r>
            </a:p>
          </p:txBody>
        </p:sp>
        <p:sp>
          <p:nvSpPr>
            <p:cNvPr id="8204" name="Text Box 27"/>
            <p:cNvSpPr txBox="1">
              <a:spLocks noChangeArrowheads="1"/>
            </p:cNvSpPr>
            <p:nvPr/>
          </p:nvSpPr>
          <p:spPr bwMode="auto">
            <a:xfrm>
              <a:off x="726" y="1406"/>
              <a:ext cx="4048" cy="12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en-US" altLang="zh-CN" sz="1300"/>
            </a:p>
          </p:txBody>
        </p:sp>
        <p:sp>
          <p:nvSpPr>
            <p:cNvPr id="8205" name="Rectangle 28"/>
            <p:cNvSpPr>
              <a:spLocks noChangeArrowheads="1"/>
            </p:cNvSpPr>
            <p:nvPr/>
          </p:nvSpPr>
          <p:spPr bwMode="auto">
            <a:xfrm>
              <a:off x="474" y="1192"/>
              <a:ext cx="177" cy="177"/>
            </a:xfrm>
            <a:prstGeom prst="rect">
              <a:avLst/>
            </a:prstGeom>
            <a:solidFill>
              <a:srgbClr val="FFAA00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altLang="zh-CN" sz="1500" b="1" dirty="0" smtClean="0">
                  <a:solidFill>
                    <a:schemeClr val="bg1"/>
                  </a:solidFill>
                </a:rPr>
                <a:t>2</a:t>
              </a:r>
              <a:endParaRPr lang="zh-CN" altLang="en-US" sz="15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oup 24"/>
          <p:cNvGrpSpPr>
            <a:grpSpLocks/>
          </p:cNvGrpSpPr>
          <p:nvPr/>
        </p:nvGrpSpPr>
        <p:grpSpPr bwMode="auto">
          <a:xfrm>
            <a:off x="769938" y="4872038"/>
            <a:ext cx="6908800" cy="538162"/>
            <a:chOff x="474" y="1192"/>
            <a:chExt cx="4352" cy="339"/>
          </a:xfrm>
        </p:grpSpPr>
        <p:sp>
          <p:nvSpPr>
            <p:cNvPr id="41" name="Rectangle 25"/>
            <p:cNvSpPr>
              <a:spLocks noChangeArrowheads="1"/>
            </p:cNvSpPr>
            <p:nvPr/>
          </p:nvSpPr>
          <p:spPr bwMode="auto">
            <a:xfrm>
              <a:off x="674" y="1192"/>
              <a:ext cx="4152" cy="177"/>
            </a:xfrm>
            <a:prstGeom prst="rect">
              <a:avLst/>
            </a:prstGeom>
            <a:solidFill>
              <a:schemeClr val="hlink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42" name="Text Box 26"/>
            <p:cNvSpPr txBox="1">
              <a:spLocks noChangeArrowheads="1"/>
            </p:cNvSpPr>
            <p:nvPr/>
          </p:nvSpPr>
          <p:spPr bwMode="auto">
            <a:xfrm>
              <a:off x="726" y="1218"/>
              <a:ext cx="4048" cy="12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zh-CN" altLang="en-US" sz="1300" b="1" dirty="0" smtClean="0">
                  <a:solidFill>
                    <a:schemeClr val="bg1"/>
                  </a:solidFill>
                  <a:ea typeface="微软雅黑" pitchFamily="34" charset="-122"/>
                </a:rPr>
                <a:t>概念及作用</a:t>
              </a:r>
              <a:endParaRPr lang="zh-CN" altLang="en-US" sz="1300" b="1" dirty="0">
                <a:solidFill>
                  <a:schemeClr val="bg1"/>
                </a:solidFill>
                <a:ea typeface="微软雅黑" pitchFamily="34" charset="-122"/>
              </a:endParaRPr>
            </a:p>
          </p:txBody>
        </p:sp>
        <p:sp>
          <p:nvSpPr>
            <p:cNvPr id="43" name="Text Box 27"/>
            <p:cNvSpPr txBox="1">
              <a:spLocks noChangeArrowheads="1"/>
            </p:cNvSpPr>
            <p:nvPr/>
          </p:nvSpPr>
          <p:spPr bwMode="auto">
            <a:xfrm>
              <a:off x="726" y="1406"/>
              <a:ext cx="4048" cy="12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en-US" altLang="zh-CN" sz="1300"/>
            </a:p>
          </p:txBody>
        </p:sp>
        <p:sp>
          <p:nvSpPr>
            <p:cNvPr id="44" name="Rectangle 28"/>
            <p:cNvSpPr>
              <a:spLocks noChangeArrowheads="1"/>
            </p:cNvSpPr>
            <p:nvPr/>
          </p:nvSpPr>
          <p:spPr bwMode="auto">
            <a:xfrm>
              <a:off x="474" y="1192"/>
              <a:ext cx="177" cy="177"/>
            </a:xfrm>
            <a:prstGeom prst="rect">
              <a:avLst/>
            </a:prstGeom>
            <a:solidFill>
              <a:srgbClr val="FFAA00"/>
            </a:soli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zh-CN" altLang="en-US" sz="1500" b="1">
                  <a:solidFill>
                    <a:schemeClr val="bg1"/>
                  </a:solidFill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9830D14-E275-4E59-8A0A-1405B7E49251}" type="slidenum">
              <a:rPr lang="en-GB" altLang="zh-CN" smtClean="0"/>
              <a:pPr/>
              <a:t>7</a:t>
            </a:fld>
            <a:endParaRPr lang="en-GB" altLang="zh-CN" smtClean="0"/>
          </a:p>
        </p:txBody>
      </p:sp>
      <p:sp>
        <p:nvSpPr>
          <p:cNvPr id="9219" name="Rectangle 18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1064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概念及作用</a:t>
            </a:r>
            <a:endParaRPr kumimoji="1" lang="zh-CN" altLang="en-US" sz="21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635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749300" y="1255713"/>
            <a:ext cx="6848475" cy="1758950"/>
            <a:chOff x="472" y="791"/>
            <a:chExt cx="4314" cy="1108"/>
          </a:xfrm>
        </p:grpSpPr>
        <p:grpSp>
          <p:nvGrpSpPr>
            <p:cNvPr id="8" name="Group 30"/>
            <p:cNvGrpSpPr>
              <a:grpSpLocks/>
            </p:cNvGrpSpPr>
            <p:nvPr/>
          </p:nvGrpSpPr>
          <p:grpSpPr bwMode="auto">
            <a:xfrm>
              <a:off x="472" y="791"/>
              <a:ext cx="4314" cy="180"/>
              <a:chOff x="472" y="791"/>
              <a:chExt cx="4314" cy="180"/>
            </a:xfrm>
          </p:grpSpPr>
          <p:sp>
            <p:nvSpPr>
              <p:cNvPr id="10" name="Rectangle 3"/>
              <p:cNvSpPr>
                <a:spLocks noChangeArrowheads="1"/>
              </p:cNvSpPr>
              <p:nvPr/>
            </p:nvSpPr>
            <p:spPr bwMode="auto">
              <a:xfrm>
                <a:off x="634" y="792"/>
                <a:ext cx="4152" cy="177"/>
              </a:xfrm>
              <a:prstGeom prst="rect">
                <a:avLst/>
              </a:prstGeom>
              <a:solidFill>
                <a:schemeClr val="hlink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>
                <a:off x="686" y="818"/>
                <a:ext cx="4048" cy="125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r>
                  <a:rPr lang="zh-CN" altLang="en-US" sz="1300" b="1">
                    <a:solidFill>
                      <a:schemeClr val="bg1"/>
                    </a:solidFill>
                    <a:ea typeface="微软雅黑" pitchFamily="34" charset="-122"/>
                  </a:rPr>
                  <a:t>概念</a:t>
                </a:r>
              </a:p>
            </p:txBody>
          </p:sp>
          <p:sp>
            <p:nvSpPr>
              <p:cNvPr id="12" name="Rectangle 19"/>
              <p:cNvSpPr>
                <a:spLocks noChangeArrowheads="1"/>
              </p:cNvSpPr>
              <p:nvPr/>
            </p:nvSpPr>
            <p:spPr bwMode="auto">
              <a:xfrm>
                <a:off x="472" y="791"/>
                <a:ext cx="161" cy="180"/>
              </a:xfrm>
              <a:prstGeom prst="rect">
                <a:avLst/>
              </a:prstGeom>
              <a:solidFill>
                <a:schemeClr val="accent2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</p:grpSp>
        <p:sp>
          <p:nvSpPr>
            <p:cNvPr id="9" name="Text Box 31"/>
            <p:cNvSpPr txBox="1">
              <a:spLocks noChangeArrowheads="1"/>
            </p:cNvSpPr>
            <p:nvPr/>
          </p:nvSpPr>
          <p:spPr bwMode="auto">
            <a:xfrm>
              <a:off x="699" y="1031"/>
              <a:ext cx="4064" cy="868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defRPr/>
              </a:pPr>
              <a:r>
                <a:rPr lang="zh-CN" altLang="en-US" sz="1400" dirty="0" smtClean="0">
                  <a:latin typeface="+mn-lt"/>
                  <a:ea typeface="微软雅黑" pitchFamily="34" charset="-122"/>
                </a:rPr>
                <a:t>考勤，顾名思义，就是考查出勤，也就是用过某种方式来获取员工或者某些团体、个人在某个特定的场所及特定的时间段内的出勤情况，包括上下班、迟到、早退、病假、婚假、节假日、工作时间、加班情况等，通过对以前阶段，本阶段内出勤情况的研究，以进行以后阶段的统筹、安排等。</a:t>
              </a:r>
              <a:endParaRPr lang="en-US" altLang="zh-CN" sz="1400" dirty="0">
                <a:latin typeface="+mn-lt"/>
                <a:ea typeface="微软雅黑" pitchFamily="34" charset="-122"/>
              </a:endParaRPr>
            </a:p>
            <a:p>
              <a:pPr>
                <a:defRPr/>
              </a:pPr>
              <a:endParaRPr lang="en-US" altLang="zh-CN" sz="1400" dirty="0">
                <a:ea typeface="微软雅黑" pitchFamily="34" charset="-122"/>
              </a:endParaRPr>
            </a:p>
          </p:txBody>
        </p:sp>
      </p:grpSp>
      <p:grpSp>
        <p:nvGrpSpPr>
          <p:cNvPr id="13" name="Group 32"/>
          <p:cNvGrpSpPr>
            <a:grpSpLocks/>
          </p:cNvGrpSpPr>
          <p:nvPr/>
        </p:nvGrpSpPr>
        <p:grpSpPr bwMode="auto">
          <a:xfrm>
            <a:off x="742950" y="3438525"/>
            <a:ext cx="6848475" cy="1758950"/>
            <a:chOff x="472" y="791"/>
            <a:chExt cx="4314" cy="1108"/>
          </a:xfrm>
        </p:grpSpPr>
        <p:grpSp>
          <p:nvGrpSpPr>
            <p:cNvPr id="14" name="Group 30"/>
            <p:cNvGrpSpPr>
              <a:grpSpLocks/>
            </p:cNvGrpSpPr>
            <p:nvPr/>
          </p:nvGrpSpPr>
          <p:grpSpPr bwMode="auto">
            <a:xfrm>
              <a:off x="472" y="791"/>
              <a:ext cx="4314" cy="180"/>
              <a:chOff x="472" y="791"/>
              <a:chExt cx="4314" cy="180"/>
            </a:xfrm>
          </p:grpSpPr>
          <p:sp>
            <p:nvSpPr>
              <p:cNvPr id="16" name="Rectangle 3"/>
              <p:cNvSpPr>
                <a:spLocks noChangeArrowheads="1"/>
              </p:cNvSpPr>
              <p:nvPr/>
            </p:nvSpPr>
            <p:spPr bwMode="auto">
              <a:xfrm>
                <a:off x="634" y="792"/>
                <a:ext cx="4152" cy="177"/>
              </a:xfrm>
              <a:prstGeom prst="rect">
                <a:avLst/>
              </a:prstGeom>
              <a:solidFill>
                <a:schemeClr val="hlink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  <p:sp>
            <p:nvSpPr>
              <p:cNvPr id="17" name="Text Box 8"/>
              <p:cNvSpPr txBox="1">
                <a:spLocks noChangeArrowheads="1"/>
              </p:cNvSpPr>
              <p:nvPr/>
            </p:nvSpPr>
            <p:spPr bwMode="auto">
              <a:xfrm>
                <a:off x="686" y="818"/>
                <a:ext cx="4048" cy="125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r>
                  <a:rPr lang="zh-CN" altLang="en-US" sz="1300" b="1" dirty="0" smtClean="0">
                    <a:solidFill>
                      <a:schemeClr val="bg1"/>
                    </a:solidFill>
                    <a:ea typeface="微软雅黑" pitchFamily="34" charset="-122"/>
                  </a:rPr>
                  <a:t>作用</a:t>
                </a:r>
                <a:endParaRPr lang="zh-CN" altLang="en-US" sz="1300" b="1" dirty="0">
                  <a:solidFill>
                    <a:schemeClr val="bg1"/>
                  </a:solidFill>
                  <a:ea typeface="微软雅黑" pitchFamily="34" charset="-122"/>
                </a:endParaRPr>
              </a:p>
            </p:txBody>
          </p:sp>
          <p:sp>
            <p:nvSpPr>
              <p:cNvPr id="18" name="Rectangle 19"/>
              <p:cNvSpPr>
                <a:spLocks noChangeArrowheads="1"/>
              </p:cNvSpPr>
              <p:nvPr/>
            </p:nvSpPr>
            <p:spPr bwMode="auto">
              <a:xfrm>
                <a:off x="472" y="791"/>
                <a:ext cx="161" cy="180"/>
              </a:xfrm>
              <a:prstGeom prst="rect">
                <a:avLst/>
              </a:prstGeom>
              <a:solidFill>
                <a:schemeClr val="accent2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endParaRPr lang="zh-CN" altLang="en-US"/>
              </a:p>
            </p:txBody>
          </p:sp>
        </p:grpSp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699" y="1036"/>
              <a:ext cx="4064" cy="86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  <a:buFontTx/>
                <a:buChar char="•"/>
              </a:pPr>
              <a:r>
                <a:rPr lang="zh-CN" altLang="en-US" sz="1400" b="1" dirty="0" smtClean="0">
                  <a:ea typeface="微软雅黑" pitchFamily="34" charset="-122"/>
                </a:rPr>
                <a:t>  </a:t>
              </a:r>
              <a:r>
                <a:rPr lang="zh-CN" altLang="en-US" sz="1400" dirty="0" smtClean="0">
                  <a:latin typeface="+mn-lt"/>
                  <a:ea typeface="微软雅黑" pitchFamily="34" charset="-122"/>
                </a:rPr>
                <a:t>强化员工的时间观念，降低企业缺勤率</a:t>
              </a:r>
              <a:endParaRPr lang="en-US" altLang="zh-CN" sz="1400" dirty="0" smtClean="0">
                <a:latin typeface="+mn-lt"/>
                <a:ea typeface="微软雅黑" pitchFamily="34" charset="-122"/>
              </a:endParaRPr>
            </a:p>
            <a:p>
              <a:pPr>
                <a:lnSpc>
                  <a:spcPct val="120000"/>
                </a:lnSpc>
                <a:buFontTx/>
                <a:buChar char="•"/>
              </a:pPr>
              <a:r>
                <a:rPr lang="en-US" altLang="zh-CN" sz="1400" dirty="0" smtClean="0">
                  <a:latin typeface="+mn-lt"/>
                  <a:ea typeface="微软雅黑" pitchFamily="34" charset="-122"/>
                </a:rPr>
                <a:t>  </a:t>
              </a:r>
              <a:r>
                <a:rPr lang="zh-CN" altLang="en-US" sz="1400" dirty="0" smtClean="0">
                  <a:latin typeface="+mn-lt"/>
                  <a:ea typeface="微软雅黑" pitchFamily="34" charset="-122"/>
                </a:rPr>
                <a:t>事务流程规范，缓解管理者工作压力</a:t>
              </a:r>
              <a:endParaRPr lang="en-US" altLang="zh-CN" sz="1400" dirty="0" smtClean="0">
                <a:latin typeface="+mn-lt"/>
                <a:ea typeface="微软雅黑" pitchFamily="34" charset="-122"/>
              </a:endParaRPr>
            </a:p>
            <a:p>
              <a:pPr>
                <a:lnSpc>
                  <a:spcPct val="120000"/>
                </a:lnSpc>
                <a:buFontTx/>
                <a:buChar char="•"/>
              </a:pPr>
              <a:r>
                <a:rPr lang="zh-CN" altLang="en-US" sz="1400" dirty="0" smtClean="0">
                  <a:latin typeface="+mn-lt"/>
                  <a:ea typeface="微软雅黑" pitchFamily="34" charset="-122"/>
                </a:rPr>
                <a:t>  考勤考核科学、规范、公平、公正</a:t>
              </a:r>
              <a:endParaRPr lang="en-US" altLang="zh-CN" sz="1400" dirty="0" smtClean="0">
                <a:latin typeface="+mn-lt"/>
                <a:ea typeface="微软雅黑" pitchFamily="34" charset="-122"/>
              </a:endParaRPr>
            </a:p>
            <a:p>
              <a:pPr>
                <a:lnSpc>
                  <a:spcPct val="120000"/>
                </a:lnSpc>
                <a:buFontTx/>
                <a:buChar char="•"/>
              </a:pPr>
              <a:r>
                <a:rPr lang="zh-CN" altLang="en-US" sz="1400" dirty="0" smtClean="0">
                  <a:latin typeface="+mn-lt"/>
                  <a:ea typeface="微软雅黑" pitchFamily="34" charset="-122"/>
                </a:rPr>
                <a:t>  降低企业管理成本</a:t>
              </a:r>
              <a:endParaRPr lang="zh-CN" altLang="en-US" sz="1400" dirty="0">
                <a:latin typeface="+mn-lt"/>
                <a:ea typeface="微软雅黑" pitchFamily="34" charset="-122"/>
              </a:endParaRPr>
            </a:p>
            <a:p>
              <a:pPr>
                <a:defRPr/>
              </a:pPr>
              <a:endParaRPr lang="en-US" altLang="zh-CN" sz="1400" dirty="0">
                <a:latin typeface="+mn-lt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9830D14-E275-4E59-8A0A-1405B7E49251}" type="slidenum">
              <a:rPr lang="en-GB" altLang="zh-CN" smtClean="0"/>
              <a:pPr/>
              <a:t>8</a:t>
            </a:fld>
            <a:endParaRPr lang="en-GB" altLang="zh-CN" smtClean="0"/>
          </a:p>
        </p:txBody>
      </p:sp>
      <p:sp>
        <p:nvSpPr>
          <p:cNvPr id="9219" name="Rectangle 18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1064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功能概述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635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774700" y="3898900"/>
            <a:ext cx="8350250" cy="1994392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buFontTx/>
              <a:buChar char="•"/>
              <a:defRPr/>
            </a:pPr>
            <a:r>
              <a:rPr lang="zh-CN" altLang="en-US" b="1" dirty="0">
                <a:ea typeface="微软雅黑" pitchFamily="34" charset="-122"/>
              </a:rPr>
              <a:t>  </a:t>
            </a:r>
            <a:r>
              <a:rPr lang="zh-CN" altLang="en-US" b="1" dirty="0" smtClean="0">
                <a:ea typeface="微软雅黑" pitchFamily="34" charset="-122"/>
              </a:rPr>
              <a:t>设定考勤规则</a:t>
            </a:r>
            <a:endParaRPr lang="en-US" altLang="zh-CN" b="1" dirty="0" smtClean="0">
              <a:ea typeface="微软雅黑" pitchFamily="34" charset="-122"/>
            </a:endParaRPr>
          </a:p>
          <a:p>
            <a:pPr>
              <a:lnSpc>
                <a:spcPct val="120000"/>
              </a:lnSpc>
              <a:buFontTx/>
              <a:buChar char="•"/>
              <a:defRPr/>
            </a:pPr>
            <a:r>
              <a:rPr lang="en-US" altLang="zh-CN" b="1" dirty="0" smtClean="0">
                <a:ea typeface="微软雅黑" pitchFamily="34" charset="-122"/>
              </a:rPr>
              <a:t>  </a:t>
            </a:r>
            <a:r>
              <a:rPr lang="zh-CN" altLang="en-US" b="1" dirty="0" smtClean="0">
                <a:ea typeface="微软雅黑" pitchFamily="34" charset="-122"/>
              </a:rPr>
              <a:t>考勤配卡</a:t>
            </a:r>
            <a:endParaRPr lang="zh-CN" altLang="en-US" b="1" dirty="0">
              <a:ea typeface="微软雅黑" pitchFamily="34" charset="-122"/>
            </a:endParaRPr>
          </a:p>
          <a:p>
            <a:pPr>
              <a:lnSpc>
                <a:spcPct val="120000"/>
              </a:lnSpc>
              <a:buFontTx/>
              <a:buChar char="•"/>
              <a:defRPr/>
            </a:pPr>
            <a:r>
              <a:rPr lang="zh-CN" altLang="en-US" b="1" dirty="0">
                <a:ea typeface="微软雅黑" pitchFamily="34" charset="-122"/>
              </a:rPr>
              <a:t>  </a:t>
            </a:r>
            <a:r>
              <a:rPr lang="zh-CN" altLang="en-US" b="1" dirty="0" smtClean="0">
                <a:ea typeface="微软雅黑" pitchFamily="34" charset="-122"/>
              </a:rPr>
              <a:t>制订排班计划，查看排班视图</a:t>
            </a:r>
            <a:endParaRPr lang="en-US" altLang="zh-CN" b="1" dirty="0">
              <a:ea typeface="微软雅黑" pitchFamily="34" charset="-122"/>
            </a:endParaRPr>
          </a:p>
          <a:p>
            <a:pPr>
              <a:lnSpc>
                <a:spcPct val="120000"/>
              </a:lnSpc>
              <a:buFontTx/>
              <a:buChar char="•"/>
              <a:defRPr/>
            </a:pPr>
            <a:r>
              <a:rPr lang="zh-CN" altLang="en-US" b="1" dirty="0">
                <a:ea typeface="微软雅黑" pitchFamily="34" charset="-122"/>
              </a:rPr>
              <a:t>  </a:t>
            </a:r>
            <a:r>
              <a:rPr lang="zh-CN" altLang="en-US" b="1" dirty="0" smtClean="0">
                <a:ea typeface="微软雅黑" pitchFamily="34" charset="-122"/>
              </a:rPr>
              <a:t>个人事务流程管控</a:t>
            </a:r>
            <a:endParaRPr lang="zh-CN" altLang="en-US" b="1" dirty="0">
              <a:ea typeface="微软雅黑" pitchFamily="34" charset="-122"/>
            </a:endParaRPr>
          </a:p>
          <a:p>
            <a:pPr>
              <a:lnSpc>
                <a:spcPct val="120000"/>
              </a:lnSpc>
              <a:buFontTx/>
              <a:buChar char="•"/>
              <a:defRPr/>
            </a:pPr>
            <a:r>
              <a:rPr lang="zh-CN" altLang="en-US" b="1" dirty="0">
                <a:ea typeface="微软雅黑" pitchFamily="34" charset="-122"/>
              </a:rPr>
              <a:t>  </a:t>
            </a:r>
            <a:r>
              <a:rPr lang="zh-CN" altLang="en-US" b="1" dirty="0" smtClean="0">
                <a:ea typeface="微软雅黑" pitchFamily="34" charset="-122"/>
              </a:rPr>
              <a:t>考勤数据管控：运算及结果调整等</a:t>
            </a:r>
            <a:endParaRPr lang="en-US" altLang="zh-CN" b="1" dirty="0" smtClean="0">
              <a:ea typeface="微软雅黑" pitchFamily="34" charset="-122"/>
            </a:endParaRPr>
          </a:p>
          <a:p>
            <a:pPr>
              <a:lnSpc>
                <a:spcPct val="120000"/>
              </a:lnSpc>
              <a:buFontTx/>
              <a:buChar char="•"/>
              <a:defRPr/>
            </a:pPr>
            <a:r>
              <a:rPr lang="zh-CN" altLang="en-US" b="1" dirty="0" smtClean="0">
                <a:ea typeface="微软雅黑" pitchFamily="34" charset="-122"/>
              </a:rPr>
              <a:t>  员工、管理者、人事等自助查询考勤结果及统计报表</a:t>
            </a:r>
            <a:endParaRPr lang="en-US" altLang="zh-CN" b="1" dirty="0" smtClean="0">
              <a:ea typeface="微软雅黑" pitchFamily="34" charset="-122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760413" y="1700474"/>
            <a:ext cx="1074737" cy="425450"/>
          </a:xfrm>
          <a:prstGeom prst="rect">
            <a:avLst/>
          </a:prstGeom>
          <a:solidFill>
            <a:schemeClr val="hlink"/>
          </a:solidFill>
          <a:ln w="6350">
            <a:noFill/>
            <a:miter lim="800000"/>
            <a:headEnd/>
            <a:tailEnd/>
          </a:ln>
        </p:spPr>
        <p:txBody>
          <a:bodyPr lIns="72000" tIns="0" rIns="72000" bIns="0" anchor="ctr"/>
          <a:lstStyle/>
          <a:p>
            <a:pPr algn="ctr"/>
            <a:r>
              <a:rPr lang="zh-CN" altLang="en-US" sz="1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刷</a:t>
            </a:r>
            <a:r>
              <a:rPr lang="zh-CN" altLang="en-US" sz="1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卡数据</a:t>
            </a:r>
            <a:endParaRPr lang="en-US" altLang="zh-CN" sz="1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760413" y="2481524"/>
            <a:ext cx="1074737" cy="425450"/>
          </a:xfrm>
          <a:prstGeom prst="rect">
            <a:avLst/>
          </a:prstGeom>
          <a:solidFill>
            <a:schemeClr val="hlink"/>
          </a:solidFill>
          <a:ln w="6350">
            <a:noFill/>
            <a:miter lim="800000"/>
            <a:headEnd/>
            <a:tailEnd/>
          </a:ln>
        </p:spPr>
        <p:txBody>
          <a:bodyPr lIns="72000" tIns="0" rIns="72000" bIns="0" anchor="ctr"/>
          <a:lstStyle/>
          <a:p>
            <a:pPr algn="ctr"/>
            <a:r>
              <a:rPr lang="zh-CN" altLang="en-US" sz="1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员工个人事务</a:t>
            </a:r>
            <a:endParaRPr lang="en-US" altLang="zh-CN" sz="1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4351338" y="1700474"/>
            <a:ext cx="1074737" cy="4254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noFill/>
            <a:miter lim="800000"/>
            <a:headEnd/>
            <a:tailEnd/>
          </a:ln>
        </p:spPr>
        <p:txBody>
          <a:bodyPr lIns="72000" tIns="0" rIns="72000" bIns="0" anchor="ctr"/>
          <a:lstStyle/>
          <a:p>
            <a:pPr algn="ctr"/>
            <a:r>
              <a:rPr lang="zh-CN" altLang="en-US" sz="1000" b="1" dirty="0" smtClean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</a:rPr>
              <a:t>考勤结果</a:t>
            </a:r>
            <a:endParaRPr lang="en-US" altLang="zh-CN" sz="1000" b="1" dirty="0">
              <a:solidFill>
                <a:schemeClr val="bg1">
                  <a:lumMod val="9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760413" y="976429"/>
            <a:ext cx="1074737" cy="425450"/>
          </a:xfrm>
          <a:prstGeom prst="rect">
            <a:avLst/>
          </a:prstGeom>
          <a:solidFill>
            <a:schemeClr val="hlink"/>
          </a:solidFill>
          <a:ln w="6350">
            <a:noFill/>
            <a:miter lim="800000"/>
            <a:headEnd/>
            <a:tailEnd/>
          </a:ln>
        </p:spPr>
        <p:txBody>
          <a:bodyPr lIns="72000" tIns="0" rIns="72000" bIns="0" anchor="ctr"/>
          <a:lstStyle/>
          <a:p>
            <a:pPr algn="ctr"/>
            <a:r>
              <a:rPr lang="zh-CN" altLang="en-US" sz="1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排班</a:t>
            </a:r>
            <a:endParaRPr lang="en-US" altLang="zh-CN" sz="1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2703513" y="1309804"/>
            <a:ext cx="1074737" cy="425450"/>
          </a:xfrm>
          <a:prstGeom prst="rect">
            <a:avLst/>
          </a:prstGeom>
          <a:solidFill>
            <a:srgbClr val="00B050"/>
          </a:solidFill>
          <a:ln w="6350">
            <a:noFill/>
            <a:miter lim="800000"/>
            <a:headEnd/>
            <a:tailEnd/>
          </a:ln>
        </p:spPr>
        <p:txBody>
          <a:bodyPr lIns="72000" tIns="0" rIns="72000" bIns="0" anchor="ctr"/>
          <a:lstStyle/>
          <a:p>
            <a:pPr algn="ctr"/>
            <a:r>
              <a:rPr lang="zh-CN" altLang="en-US" sz="1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考勤规则</a:t>
            </a:r>
            <a:endParaRPr lang="en-US" altLang="zh-CN" sz="1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703513" y="2119429"/>
            <a:ext cx="1074737" cy="425450"/>
          </a:xfrm>
          <a:prstGeom prst="rect">
            <a:avLst/>
          </a:prstGeom>
          <a:solidFill>
            <a:srgbClr val="00B050"/>
          </a:solidFill>
          <a:ln w="6350">
            <a:noFill/>
            <a:miter lim="800000"/>
            <a:headEnd/>
            <a:tailEnd/>
          </a:ln>
        </p:spPr>
        <p:txBody>
          <a:bodyPr lIns="72000" tIns="0" rIns="72000" bIns="0" anchor="ctr"/>
          <a:lstStyle/>
          <a:p>
            <a:pPr algn="ctr"/>
            <a:r>
              <a:rPr lang="zh-CN" altLang="en-US" sz="1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计算规则</a:t>
            </a:r>
            <a:endParaRPr lang="en-US" altLang="zh-CN" sz="1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0" name="肘形连接符 29"/>
          <p:cNvCxnSpPr>
            <a:stCxn id="11" idx="3"/>
            <a:endCxn id="9" idx="1"/>
          </p:cNvCxnSpPr>
          <p:nvPr/>
        </p:nvCxnSpPr>
        <p:spPr bwMode="auto">
          <a:xfrm>
            <a:off x="3778250" y="1522529"/>
            <a:ext cx="573088" cy="39067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肘形连接符 31"/>
          <p:cNvCxnSpPr>
            <a:stCxn id="12" idx="3"/>
            <a:endCxn id="9" idx="1"/>
          </p:cNvCxnSpPr>
          <p:nvPr/>
        </p:nvCxnSpPr>
        <p:spPr bwMode="auto">
          <a:xfrm flipV="1">
            <a:off x="3778250" y="1913199"/>
            <a:ext cx="573088" cy="41895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肘形连接符 33"/>
          <p:cNvCxnSpPr>
            <a:stCxn id="7" idx="3"/>
            <a:endCxn id="11" idx="1"/>
          </p:cNvCxnSpPr>
          <p:nvPr/>
        </p:nvCxnSpPr>
        <p:spPr bwMode="auto">
          <a:xfrm flipV="1">
            <a:off x="1835150" y="1522529"/>
            <a:ext cx="868363" cy="39067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肘形连接符 35"/>
          <p:cNvCxnSpPr>
            <a:stCxn id="7" idx="3"/>
            <a:endCxn id="12" idx="1"/>
          </p:cNvCxnSpPr>
          <p:nvPr/>
        </p:nvCxnSpPr>
        <p:spPr bwMode="auto">
          <a:xfrm>
            <a:off x="1835150" y="1913199"/>
            <a:ext cx="868363" cy="41895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形状 37"/>
          <p:cNvCxnSpPr>
            <a:stCxn id="10" idx="3"/>
          </p:cNvCxnSpPr>
          <p:nvPr/>
        </p:nvCxnSpPr>
        <p:spPr bwMode="auto">
          <a:xfrm>
            <a:off x="1835150" y="1189154"/>
            <a:ext cx="441325" cy="734896"/>
          </a:xfrm>
          <a:prstGeom prst="bentConnector2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0" name="形状 39"/>
          <p:cNvCxnSpPr>
            <a:stCxn id="8" idx="3"/>
          </p:cNvCxnSpPr>
          <p:nvPr/>
        </p:nvCxnSpPr>
        <p:spPr bwMode="auto">
          <a:xfrm flipV="1">
            <a:off x="1835150" y="1943100"/>
            <a:ext cx="431800" cy="751149"/>
          </a:xfrm>
          <a:prstGeom prst="bentConnector2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F7834B-AFDA-4EB3-A3CF-305EF2BC39DB}" type="slidenum">
              <a:rPr lang="en-GB" altLang="zh-CN" smtClean="0"/>
              <a:pPr/>
              <a:t>9</a:t>
            </a:fld>
            <a:endParaRPr lang="en-GB" altLang="zh-CN" smtClean="0"/>
          </a:p>
        </p:txBody>
      </p:sp>
      <p:sp>
        <p:nvSpPr>
          <p:cNvPr id="11267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5688013" y="6692900"/>
            <a:ext cx="3465512" cy="141064"/>
          </a:xfrm>
          <a:noFill/>
        </p:spPr>
        <p:txBody>
          <a:bodyPr/>
          <a:lstStyle/>
          <a:p>
            <a:r>
              <a:rPr lang="de-DE" altLang="de-DE" dirty="0" smtClean="0"/>
              <a:t>版权所有 ©1999-2014 普实软件有限公司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106488" y="395288"/>
            <a:ext cx="5756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r>
              <a:rPr kumimoji="1" lang="zh-CN" altLang="en-US" sz="21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与其他模块关联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63588" y="403225"/>
            <a:ext cx="280987" cy="280988"/>
          </a:xfrm>
          <a:prstGeom prst="rect">
            <a:avLst/>
          </a:prstGeom>
          <a:solidFill>
            <a:schemeClr val="folHlink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 bwMode="auto">
          <a:xfrm>
            <a:off x="784225" y="874713"/>
            <a:ext cx="7085013" cy="36020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 bwMode="auto">
          <a:xfrm>
            <a:off x="771525" y="4508500"/>
            <a:ext cx="7085013" cy="8429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>
              <a:defRPr/>
            </a:pPr>
            <a:endParaRPr lang="zh-CN" altLang="en-US"/>
          </a:p>
        </p:txBody>
      </p:sp>
      <p:sp>
        <p:nvSpPr>
          <p:cNvPr id="11272" name="Rectangle 7"/>
          <p:cNvSpPr>
            <a:spLocks noChangeArrowheads="1"/>
          </p:cNvSpPr>
          <p:nvPr/>
        </p:nvSpPr>
        <p:spPr bwMode="auto">
          <a:xfrm>
            <a:off x="982663" y="2566988"/>
            <a:ext cx="1114425" cy="593725"/>
          </a:xfrm>
          <a:prstGeom prst="rect">
            <a:avLst/>
          </a:prstGeom>
          <a:solidFill>
            <a:srgbClr val="C0000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zh-CN" altLang="en-US" sz="1600" b="1" dirty="0" smtClean="0">
                <a:solidFill>
                  <a:srgbClr val="FEFFFF"/>
                </a:solidFill>
                <a:latin typeface="微软雅黑" pitchFamily="34" charset="-122"/>
                <a:ea typeface="微软雅黑" pitchFamily="34" charset="-122"/>
              </a:rPr>
              <a:t>考勤管理</a:t>
            </a:r>
            <a:endParaRPr lang="en-US" altLang="zh-CN" sz="1600" b="1" dirty="0">
              <a:solidFill>
                <a:srgbClr val="FE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274" name="Rectangle 7"/>
          <p:cNvSpPr>
            <a:spLocks noChangeArrowheads="1"/>
          </p:cNvSpPr>
          <p:nvPr/>
        </p:nvSpPr>
        <p:spPr bwMode="auto">
          <a:xfrm>
            <a:off x="1047750" y="4635500"/>
            <a:ext cx="977900" cy="546100"/>
          </a:xfrm>
          <a:prstGeom prst="rect">
            <a:avLst/>
          </a:prstGeom>
          <a:solidFill>
            <a:srgbClr val="00B05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zh-CN" altLang="en-US" sz="1200">
                <a:solidFill>
                  <a:srgbClr val="FEFFFF"/>
                </a:solidFill>
                <a:latin typeface="微软雅黑" pitchFamily="34" charset="-122"/>
                <a:ea typeface="微软雅黑" pitchFamily="34" charset="-122"/>
              </a:rPr>
              <a:t>会计总账</a:t>
            </a:r>
            <a:endParaRPr lang="en-US" altLang="zh-CN" sz="1200">
              <a:solidFill>
                <a:srgbClr val="FE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275" name="Rectangle 7"/>
          <p:cNvSpPr>
            <a:spLocks noChangeArrowheads="1"/>
          </p:cNvSpPr>
          <p:nvPr/>
        </p:nvSpPr>
        <p:spPr bwMode="auto">
          <a:xfrm>
            <a:off x="2470150" y="4632325"/>
            <a:ext cx="976313" cy="546100"/>
          </a:xfrm>
          <a:prstGeom prst="rect">
            <a:avLst/>
          </a:prstGeom>
          <a:solidFill>
            <a:srgbClr val="00B05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zh-CN" altLang="en-US" sz="1200">
                <a:solidFill>
                  <a:srgbClr val="FEFFFF"/>
                </a:solidFill>
                <a:latin typeface="微软雅黑" pitchFamily="34" charset="-122"/>
                <a:ea typeface="微软雅黑" pitchFamily="34" charset="-122"/>
              </a:rPr>
              <a:t>成本管理</a:t>
            </a:r>
            <a:endParaRPr lang="en-US" altLang="zh-CN" sz="1200">
              <a:solidFill>
                <a:srgbClr val="FE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3879850" y="4624388"/>
            <a:ext cx="977900" cy="546100"/>
          </a:xfrm>
          <a:prstGeom prst="rect">
            <a:avLst/>
          </a:prstGeom>
          <a:solidFill>
            <a:srgbClr val="00B05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zh-CN" altLang="en-US" sz="1200">
                <a:solidFill>
                  <a:srgbClr val="FEFFFF"/>
                </a:solidFill>
                <a:latin typeface="微软雅黑" pitchFamily="34" charset="-122"/>
                <a:ea typeface="微软雅黑" pitchFamily="34" charset="-122"/>
              </a:rPr>
              <a:t>应收应付</a:t>
            </a:r>
            <a:endParaRPr lang="en-US" altLang="zh-CN" sz="1200">
              <a:solidFill>
                <a:srgbClr val="FE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277" name="Rectangle 7"/>
          <p:cNvSpPr>
            <a:spLocks noChangeArrowheads="1"/>
          </p:cNvSpPr>
          <p:nvPr/>
        </p:nvSpPr>
        <p:spPr bwMode="auto">
          <a:xfrm>
            <a:off x="5280025" y="4624388"/>
            <a:ext cx="976313" cy="546100"/>
          </a:xfrm>
          <a:prstGeom prst="rect">
            <a:avLst/>
          </a:prstGeom>
          <a:solidFill>
            <a:srgbClr val="00B05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zh-CN" altLang="en-US" sz="1200">
                <a:solidFill>
                  <a:srgbClr val="FEFFFF"/>
                </a:solidFill>
                <a:latin typeface="微软雅黑" pitchFamily="34" charset="-122"/>
                <a:ea typeface="微软雅黑" pitchFamily="34" charset="-122"/>
              </a:rPr>
              <a:t>现金银行</a:t>
            </a:r>
            <a:endParaRPr lang="en-US" altLang="zh-CN" sz="1200">
              <a:solidFill>
                <a:srgbClr val="FE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9" name="直接箭头连接符 47"/>
          <p:cNvCxnSpPr>
            <a:stCxn id="11287" idx="2"/>
            <a:endCxn id="11274" idx="0"/>
          </p:cNvCxnSpPr>
          <p:nvPr/>
        </p:nvCxnSpPr>
        <p:spPr bwMode="auto">
          <a:xfrm rot="5400000">
            <a:off x="1271191" y="4369197"/>
            <a:ext cx="531812" cy="79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直接箭头连接符 19"/>
          <p:cNvCxnSpPr/>
          <p:nvPr/>
        </p:nvCxnSpPr>
        <p:spPr bwMode="auto">
          <a:xfrm flipH="1" flipV="1">
            <a:off x="3430588" y="3838575"/>
            <a:ext cx="439737" cy="158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21" name="直接箭头连接符 20"/>
          <p:cNvCxnSpPr>
            <a:stCxn id="11272" idx="0"/>
          </p:cNvCxnSpPr>
          <p:nvPr/>
        </p:nvCxnSpPr>
        <p:spPr bwMode="auto">
          <a:xfrm flipV="1">
            <a:off x="1539876" y="2139950"/>
            <a:ext cx="1587" cy="42703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22" name="直接箭头连接符 21"/>
          <p:cNvCxnSpPr/>
          <p:nvPr/>
        </p:nvCxnSpPr>
        <p:spPr bwMode="auto">
          <a:xfrm>
            <a:off x="2057400" y="3838575"/>
            <a:ext cx="395288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24" name="直接箭头连接符 23"/>
          <p:cNvCxnSpPr>
            <a:stCxn id="27" idx="1"/>
            <a:endCxn id="11289" idx="3"/>
          </p:cNvCxnSpPr>
          <p:nvPr/>
        </p:nvCxnSpPr>
        <p:spPr bwMode="auto">
          <a:xfrm flipH="1">
            <a:off x="4846638" y="3829844"/>
            <a:ext cx="449262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2452688" y="2590800"/>
            <a:ext cx="977900" cy="5461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zh-CN" altLang="en-US" sz="1200" dirty="0">
                <a:solidFill>
                  <a:srgbClr val="FEFFFF"/>
                </a:solidFill>
                <a:latin typeface="微软雅黑" pitchFamily="34" charset="-122"/>
                <a:ea typeface="微软雅黑" pitchFamily="34" charset="-122"/>
              </a:rPr>
              <a:t>员工信息</a:t>
            </a:r>
            <a:endParaRPr lang="en-US" altLang="zh-CN" sz="1200" dirty="0">
              <a:solidFill>
                <a:srgbClr val="FE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1" name="直接箭头连接符 30"/>
          <p:cNvCxnSpPr>
            <a:stCxn id="29" idx="2"/>
            <a:endCxn id="11288" idx="0"/>
          </p:cNvCxnSpPr>
          <p:nvPr/>
        </p:nvCxnSpPr>
        <p:spPr bwMode="auto">
          <a:xfrm flipH="1">
            <a:off x="2937669" y="3136900"/>
            <a:ext cx="3969" cy="428625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1287" name="Rectangle 7"/>
          <p:cNvSpPr>
            <a:spLocks noChangeArrowheads="1"/>
          </p:cNvSpPr>
          <p:nvPr/>
        </p:nvSpPr>
        <p:spPr bwMode="auto">
          <a:xfrm>
            <a:off x="1047750" y="3556000"/>
            <a:ext cx="979488" cy="547688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zh-CN" altLang="en-US" sz="1200" dirty="0" smtClean="0">
                <a:solidFill>
                  <a:srgbClr val="FEFFFF"/>
                </a:solidFill>
                <a:latin typeface="微软雅黑" pitchFamily="34" charset="-122"/>
                <a:ea typeface="微软雅黑" pitchFamily="34" charset="-122"/>
              </a:rPr>
              <a:t>薪资管理</a:t>
            </a:r>
            <a:endParaRPr lang="en-US" altLang="zh-CN" sz="1200" dirty="0">
              <a:solidFill>
                <a:srgbClr val="FE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288" name="Rectangle 7"/>
          <p:cNvSpPr>
            <a:spLocks noChangeArrowheads="1"/>
          </p:cNvSpPr>
          <p:nvPr/>
        </p:nvSpPr>
        <p:spPr bwMode="auto">
          <a:xfrm>
            <a:off x="2447925" y="3565525"/>
            <a:ext cx="979488" cy="547688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zh-CN" altLang="en-US" sz="1200">
                <a:solidFill>
                  <a:srgbClr val="FEFFFF"/>
                </a:solidFill>
                <a:latin typeface="微软雅黑" pitchFamily="34" charset="-122"/>
                <a:ea typeface="微软雅黑" pitchFamily="34" charset="-122"/>
              </a:rPr>
              <a:t>人事管理</a:t>
            </a:r>
            <a:endParaRPr lang="en-US" altLang="zh-CN" sz="1200">
              <a:solidFill>
                <a:srgbClr val="FE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289" name="Rectangle 7"/>
          <p:cNvSpPr>
            <a:spLocks noChangeArrowheads="1"/>
          </p:cNvSpPr>
          <p:nvPr/>
        </p:nvSpPr>
        <p:spPr bwMode="auto">
          <a:xfrm>
            <a:off x="3867150" y="3556000"/>
            <a:ext cx="979488" cy="547688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zh-CN" altLang="en-US" sz="1200" dirty="0" smtClean="0">
                <a:solidFill>
                  <a:srgbClr val="FEFFFF"/>
                </a:solidFill>
                <a:latin typeface="微软雅黑" pitchFamily="34" charset="-122"/>
                <a:ea typeface="微软雅黑" pitchFamily="34" charset="-122"/>
              </a:rPr>
              <a:t>培训发展</a:t>
            </a:r>
            <a:endParaRPr lang="en-US" altLang="zh-CN" sz="1200" dirty="0">
              <a:solidFill>
                <a:srgbClr val="FE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5295900" y="3556000"/>
            <a:ext cx="979488" cy="547688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zh-CN" altLang="en-US" sz="1200" dirty="0" smtClean="0">
                <a:solidFill>
                  <a:srgbClr val="FEFFFF"/>
                </a:solidFill>
                <a:latin typeface="微软雅黑" pitchFamily="34" charset="-122"/>
                <a:ea typeface="微软雅黑" pitchFamily="34" charset="-122"/>
              </a:rPr>
              <a:t>考试</a:t>
            </a:r>
            <a:endParaRPr lang="en-US" altLang="zh-CN" sz="1200" dirty="0">
              <a:solidFill>
                <a:srgbClr val="FE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1038225" y="1574800"/>
            <a:ext cx="979488" cy="547688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zh-CN" altLang="en-US" sz="1200" dirty="0" smtClean="0">
                <a:solidFill>
                  <a:srgbClr val="FEFFFF"/>
                </a:solidFill>
                <a:latin typeface="微软雅黑" pitchFamily="34" charset="-122"/>
                <a:ea typeface="微软雅黑" pitchFamily="34" charset="-122"/>
              </a:rPr>
              <a:t>个人办公</a:t>
            </a:r>
            <a:endParaRPr lang="en-US" altLang="zh-CN" sz="1200" dirty="0">
              <a:solidFill>
                <a:srgbClr val="FE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42" name="直接箭头连接符 41"/>
          <p:cNvCxnSpPr>
            <a:stCxn id="11272" idx="2"/>
            <a:endCxn id="11287" idx="0"/>
          </p:cNvCxnSpPr>
          <p:nvPr/>
        </p:nvCxnSpPr>
        <p:spPr bwMode="auto">
          <a:xfrm flipH="1">
            <a:off x="1537494" y="3160713"/>
            <a:ext cx="2382" cy="39528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直接箭头连接符 44"/>
          <p:cNvCxnSpPr>
            <a:stCxn id="29" idx="1"/>
            <a:endCxn id="11272" idx="3"/>
          </p:cNvCxnSpPr>
          <p:nvPr/>
        </p:nvCxnSpPr>
        <p:spPr bwMode="auto">
          <a:xfrm flipH="1">
            <a:off x="2097088" y="2863850"/>
            <a:ext cx="355600" cy="1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FFAA00"/>
      </a:lt2>
      <a:accent1>
        <a:srgbClr val="FFFFFF"/>
      </a:accent1>
      <a:accent2>
        <a:srgbClr val="B2D2DE"/>
      </a:accent2>
      <a:accent3>
        <a:srgbClr val="FFFFFF"/>
      </a:accent3>
      <a:accent4>
        <a:srgbClr val="000000"/>
      </a:accent4>
      <a:accent5>
        <a:srgbClr val="FFFFFF"/>
      </a:accent5>
      <a:accent6>
        <a:srgbClr val="A1BEC9"/>
      </a:accent6>
      <a:hlink>
        <a:srgbClr val="366B7E"/>
      </a:hlink>
      <a:folHlink>
        <a:srgbClr val="6CAAC0"/>
      </a:folHlink>
    </a:clrScheme>
    <a:fontScheme name="Default Design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2225">
          <a:solidFill>
            <a:srgbClr val="FFAA00"/>
          </a:solidFill>
          <a:miter lim="800000"/>
          <a:headEnd/>
          <a:tailEnd/>
        </a:ln>
      </a:spPr>
      <a:bodyPr wrap="none" anchor="ctr"/>
      <a:lstStyle>
        <a:defPPr algn="ctr" eaLnBrk="1" hangingPunct="1">
          <a:defRPr kumimoji="1" sz="2000" dirty="0">
            <a:solidFill>
              <a:srgbClr val="124891"/>
            </a:solidFill>
            <a:latin typeface="Verdana" pitchFamily="34" charset="0"/>
            <a:ea typeface="黑体" pitchFamily="2" charset="-122"/>
          </a:defRPr>
        </a:defPPr>
      </a:lstStyle>
    </a:spDef>
    <a:lnDef>
      <a:spPr bwMode="auto">
        <a:noFill/>
        <a:ln w="22225">
          <a:solidFill>
            <a:srgbClr val="FFAA00"/>
          </a:solidFill>
          <a:miter lim="800000"/>
          <a:headEnd/>
          <a:tailEnd type="triangle"/>
        </a:ln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23507</TotalTime>
  <Words>1989</Words>
  <Application>Microsoft Office PowerPoint</Application>
  <PresentationFormat>A4 纸张(210x297 毫米)</PresentationFormat>
  <Paragraphs>414</Paragraphs>
  <Slides>37</Slides>
  <Notes>0</Notes>
  <HiddenSlides>2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38" baseType="lpstr">
      <vt:lpstr>Default Design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  <vt:lpstr>幻灯片 34</vt:lpstr>
      <vt:lpstr>幻灯片 35</vt:lpstr>
      <vt:lpstr>幻灯片 36</vt:lpstr>
      <vt:lpstr>课程结束   谢谢大家</vt:lpstr>
    </vt:vector>
  </TitlesOfParts>
  <Company>Roland Berger &amp; Partner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Vortragstitel (max. zwei Zeilen)</dc:title>
  <dc:creator>Brita Reissner</dc:creator>
  <cp:lastModifiedBy>user</cp:lastModifiedBy>
  <cp:revision>2489</cp:revision>
  <cp:lastPrinted>2001-10-24T15:16:31Z</cp:lastPrinted>
  <dcterms:created xsi:type="dcterms:W3CDTF">2001-01-07T18:24:19Z</dcterms:created>
  <dcterms:modified xsi:type="dcterms:W3CDTF">2014-03-28T23:08:58Z</dcterms:modified>
</cp:coreProperties>
</file>