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 autoAdjust="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422C-FC86-4C09-8CD0-82D1B88D369F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CF79E-F155-49D8-A1E0-22B3B8EFA4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00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F79E-F155-49D8-A1E0-22B3B8EFA4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21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F79E-F155-49D8-A1E0-22B3B8EFA4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17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F79E-F155-49D8-A1E0-22B3B8EFA4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F79E-F155-49D8-A1E0-22B3B8EFA4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3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F79E-F155-49D8-A1E0-22B3B8EFA4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170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ACF79E-F155-49D8-A1E0-22B3B8EFA4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5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1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5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183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4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64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969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48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64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3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5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1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3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85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2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13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0DFB-BDDF-47AB-BFCC-C3563FF996E0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2819B-B2B4-417F-B63D-A23AD18B43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  <p:sldLayoutId id="2147484029" r:id="rId14"/>
    <p:sldLayoutId id="2147484030" r:id="rId15"/>
    <p:sldLayoutId id="2147484031" r:id="rId16"/>
    <p:sldLayoutId id="21474840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hkov-oleg/DCUnet20/blob/main/DCUnet20-Kaggle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SkeRTsAcY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82CC2-AE33-3A0B-3A27-05AB972E5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436" y="2179773"/>
            <a:ext cx="9633702" cy="238760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Helvetica Neue"/>
              </a:rPr>
              <a:t>Обработка сигналов в </a:t>
            </a:r>
            <a:r>
              <a:rPr lang="en-US" sz="4000" dirty="0">
                <a:latin typeface="Helvetica Neue"/>
              </a:rPr>
              <a:t>Python</a:t>
            </a:r>
            <a:br>
              <a:rPr lang="ru-RU" sz="4000" dirty="0">
                <a:latin typeface="Helvetica Neue"/>
              </a:rPr>
            </a:br>
            <a:br>
              <a:rPr lang="en-US" sz="4000" dirty="0">
                <a:latin typeface="Helvetica Neue"/>
              </a:rPr>
            </a:br>
            <a:br>
              <a:rPr lang="en-US" sz="4000" dirty="0">
                <a:latin typeface="Helvetica Neue"/>
              </a:rPr>
            </a:br>
            <a:r>
              <a:rPr lang="ru-RU" sz="4000" dirty="0">
                <a:latin typeface="Helvetica Neue"/>
              </a:rPr>
              <a:t>Применение </a:t>
            </a:r>
            <a:r>
              <a:rPr lang="en-US" sz="4000" dirty="0">
                <a:latin typeface="Helvetica Neue"/>
              </a:rPr>
              <a:t>deep complex u-net</a:t>
            </a:r>
            <a:r>
              <a:rPr lang="ru-RU" sz="4000" dirty="0">
                <a:latin typeface="Helvetica Neue"/>
              </a:rPr>
              <a:t> для улучшения определения пиков сердцебиения в </a:t>
            </a:r>
            <a:r>
              <a:rPr lang="en-US" sz="4000" dirty="0">
                <a:latin typeface="Helvetica Neue"/>
              </a:rPr>
              <a:t>ppg </a:t>
            </a:r>
            <a:r>
              <a:rPr lang="ru-RU" sz="4000" dirty="0">
                <a:latin typeface="Helvetica Neue"/>
              </a:rPr>
              <a:t>сигнале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7CE85B-89ED-80D9-0E09-BC0BD85B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2986" y="4785123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Helvetica Neue"/>
              </a:rPr>
              <a:t>Мешков </a:t>
            </a:r>
            <a:r>
              <a:rPr lang="ru-RU" dirty="0" err="1">
                <a:latin typeface="Helvetica Neue"/>
              </a:rPr>
              <a:t>олег</a:t>
            </a:r>
            <a:endParaRPr lang="ru-RU" dirty="0">
              <a:latin typeface="Helvetica Neue"/>
            </a:endParaRPr>
          </a:p>
          <a:p>
            <a:pPr algn="r"/>
            <a:r>
              <a:rPr lang="ru-RU" dirty="0">
                <a:latin typeface="Helvetica Neue"/>
              </a:rPr>
              <a:t>Кафедра общей физики</a:t>
            </a:r>
          </a:p>
          <a:p>
            <a:pPr algn="r"/>
            <a:r>
              <a:rPr lang="ru-RU" dirty="0" err="1">
                <a:latin typeface="Helvetica Neue"/>
              </a:rPr>
              <a:t>Рф</a:t>
            </a:r>
            <a:r>
              <a:rPr lang="ru-RU" dirty="0">
                <a:latin typeface="Helvetica Neue"/>
              </a:rPr>
              <a:t> </a:t>
            </a:r>
            <a:r>
              <a:rPr lang="ru-RU" dirty="0" err="1">
                <a:latin typeface="Helvetica Neue"/>
              </a:rPr>
              <a:t>ннгу</a:t>
            </a:r>
            <a:endParaRPr lang="ru-RU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6002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8960E-C31F-F033-DBAB-53EEC7BB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19" y="72478"/>
            <a:ext cx="9905998" cy="1478570"/>
          </a:xfrm>
        </p:spPr>
        <p:txBody>
          <a:bodyPr/>
          <a:lstStyle/>
          <a:p>
            <a:r>
              <a:rPr lang="ru-RU" dirty="0">
                <a:latin typeface="Helvetica Neue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B562AE-5522-1F4F-C537-743A7DF8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18" y="1517100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Helvetica Neue"/>
              </a:rPr>
              <a:t>Применена архитектура </a:t>
            </a:r>
            <a:r>
              <a:rPr lang="en-US" dirty="0">
                <a:latin typeface="Helvetica Neue"/>
              </a:rPr>
              <a:t>DCUnet-20 </a:t>
            </a:r>
            <a:r>
              <a:rPr lang="ru-RU" dirty="0">
                <a:latin typeface="Helvetica Neue"/>
              </a:rPr>
              <a:t>к задаче обработки </a:t>
            </a:r>
            <a:r>
              <a:rPr lang="en-US" dirty="0">
                <a:latin typeface="Helvetica Neue"/>
              </a:rPr>
              <a:t>PPG</a:t>
            </a:r>
            <a:r>
              <a:rPr lang="ru-RU" dirty="0">
                <a:latin typeface="Helvetica Neue"/>
              </a:rPr>
              <a:t> сигнала для улучшения определения пиков сердцебиения.</a:t>
            </a:r>
          </a:p>
          <a:p>
            <a:r>
              <a:rPr lang="ru-RU" dirty="0">
                <a:latin typeface="Helvetica Neue"/>
              </a:rPr>
              <a:t>По анализу во временной области отмечено, что </a:t>
            </a:r>
            <a:r>
              <a:rPr lang="en-US" dirty="0">
                <a:latin typeface="Helvetica Neue"/>
              </a:rPr>
              <a:t>PPG</a:t>
            </a:r>
            <a:r>
              <a:rPr lang="ru-RU" dirty="0">
                <a:latin typeface="Helvetica Neue"/>
              </a:rPr>
              <a:t> сигнал в результате прохождения через нейронную сеть теряет ложные пики и приближается по времени своими пиками к пикам сердцебиения </a:t>
            </a:r>
            <a:r>
              <a:rPr lang="en-US" dirty="0">
                <a:latin typeface="Helvetica Neue"/>
              </a:rPr>
              <a:t>ECG</a:t>
            </a:r>
            <a:r>
              <a:rPr lang="ru-RU" dirty="0">
                <a:latin typeface="Helvetica Neue"/>
              </a:rPr>
              <a:t>. </a:t>
            </a:r>
          </a:p>
          <a:p>
            <a:r>
              <a:rPr lang="ru-RU" dirty="0">
                <a:latin typeface="Helvetica Neue"/>
              </a:rPr>
              <a:t>По анализу спектрограмм сигналов отмечено, что приближение значений пиков </a:t>
            </a:r>
            <a:r>
              <a:rPr lang="en-US" dirty="0">
                <a:latin typeface="Helvetica Neue"/>
              </a:rPr>
              <a:t>PPG</a:t>
            </a:r>
            <a:r>
              <a:rPr lang="ru-RU" dirty="0">
                <a:latin typeface="Helvetica Neue"/>
              </a:rPr>
              <a:t> сигнала к пикам </a:t>
            </a:r>
            <a:r>
              <a:rPr lang="en-US" dirty="0">
                <a:latin typeface="Helvetica Neue"/>
              </a:rPr>
              <a:t>ECG</a:t>
            </a:r>
            <a:r>
              <a:rPr lang="ru-RU" dirty="0">
                <a:latin typeface="Helvetica Neue"/>
              </a:rPr>
              <a:t> вызвано способностью спектральной фильтрации архитектурой нейронной сети.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748A1-A4D7-EA52-BEC6-0E2818A416B9}"/>
              </a:ext>
            </a:extLst>
          </p:cNvPr>
          <p:cNvSpPr txBox="1"/>
          <p:nvPr/>
        </p:nvSpPr>
        <p:spPr>
          <a:xfrm>
            <a:off x="1950142" y="5555431"/>
            <a:ext cx="7939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DCUnet20/DCUnet20-Kaggle.ipynb at main · </a:t>
            </a:r>
            <a:r>
              <a:rPr lang="en-US" dirty="0" err="1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meshkov-oleg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/DCUnet20 · GitHub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8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45028-3F72-7DB6-B628-9EECD4B8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Deep Complex U-Net 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DCUnet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3DAB55-34A2-570D-CE4E-406C94870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17" y="2572538"/>
            <a:ext cx="11700853" cy="1857368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D7D49A80-C249-8028-183D-C1C0F7EB1D35}"/>
              </a:ext>
            </a:extLst>
          </p:cNvPr>
          <p:cNvSpPr txBox="1">
            <a:spLocks/>
          </p:cNvSpPr>
          <p:nvPr/>
        </p:nvSpPr>
        <p:spPr>
          <a:xfrm>
            <a:off x="1570443" y="4844653"/>
            <a:ext cx="9905999" cy="173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Helvetica Neue"/>
              </a:rPr>
              <a:t>Рисунок иллюстрирует схему данного подхода.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Helvetica Neue"/>
              </a:rPr>
              <a:t>Мы же попробуем применить данную архитектуру к задаче фильтрации PPG сигнала.</a:t>
            </a:r>
          </a:p>
          <a:p>
            <a:endParaRPr lang="ru-R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1D3CF-91A0-515D-BA9F-8C5AB4BD44ED}"/>
              </a:ext>
            </a:extLst>
          </p:cNvPr>
          <p:cNvSpPr txBox="1"/>
          <p:nvPr/>
        </p:nvSpPr>
        <p:spPr>
          <a:xfrm>
            <a:off x="3472554" y="1380372"/>
            <a:ext cx="6101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chemeClr val="accent2"/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https://openreview.net/pdf?id=SkeRTsAcYm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0DD4E-8C4F-C9C7-77C5-1AF601486C8A}"/>
              </a:ext>
            </a:extLst>
          </p:cNvPr>
          <p:cNvSpPr txBox="1"/>
          <p:nvPr/>
        </p:nvSpPr>
        <p:spPr>
          <a:xfrm>
            <a:off x="723719" y="1749704"/>
            <a:ext cx="11468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 статье выше описана архитектура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свёрточной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нейронной сети для улучшения звука путём фильтрации шумов.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83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0FD3B-202C-0E9B-6F72-F60C7C8A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18" y="-3900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latin typeface="Helvetica Neue"/>
              </a:rPr>
              <a:t>Complex-valued</a:t>
            </a:r>
            <a:r>
              <a:rPr lang="en-US" b="1" dirty="0"/>
              <a:t> Convolution</a:t>
            </a:r>
            <a:endParaRPr lang="ru-RU" b="1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C3E9B70-8BDA-5A34-72A0-05533E94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42" y="1048744"/>
            <a:ext cx="9521608" cy="5092038"/>
          </a:xfrm>
        </p:spPr>
      </p:pic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866203E-DB23-74E2-0EAE-A5B3BA91E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419073"/>
              </p:ext>
            </p:extLst>
          </p:nvPr>
        </p:nvGraphicFramePr>
        <p:xfrm>
          <a:off x="1547813" y="4910138"/>
          <a:ext cx="51466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457200" progId="Equation.DSMT4">
                  <p:embed/>
                </p:oleObj>
              </mc:Choice>
              <mc:Fallback>
                <p:oleObj name="Equation" r:id="rId3" imgW="2755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4910138"/>
                        <a:ext cx="514667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98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17CE9-3891-9681-2B45-28B80B36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2247"/>
            <a:ext cx="9905998" cy="373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Helvetica Neue"/>
              </a:rPr>
              <a:t>Complex Mask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FF2E7-A771-4EF0-DEEC-3CE64148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31" y="6060528"/>
            <a:ext cx="9905999" cy="8551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В результате работы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Helvetica Neue"/>
              </a:rPr>
              <a:t>свёрточных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Helvetica Neue"/>
              </a:rPr>
              <a:t> слоёв мы получаем маску, которую затем перемножаем со спектрограммой зашумлённого сигнала, получая отфильтрованный сигнал.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E6EA6D-60BD-B155-FA80-DA70ABDD8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8" y="4035803"/>
            <a:ext cx="6605636" cy="21002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9C8232-535F-7BF1-78D1-132BF2C7F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20" y="601805"/>
            <a:ext cx="9810822" cy="15573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A8A247-F59A-BC98-7C44-D8B9F7D96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39" y="2216405"/>
            <a:ext cx="8331789" cy="17621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00E2F2-686A-007B-AEE1-46C354533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41" y="3980878"/>
            <a:ext cx="2476483" cy="22006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C387DC-97BC-69B3-F9AD-261810EB9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74" y="4238804"/>
            <a:ext cx="1655778" cy="1655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0D684B-5CA2-83DA-933D-1AA993675446}"/>
              </a:ext>
            </a:extLst>
          </p:cNvPr>
          <p:cNvSpPr txBox="1"/>
          <p:nvPr/>
        </p:nvSpPr>
        <p:spPr>
          <a:xfrm>
            <a:off x="10182698" y="3947314"/>
            <a:ext cx="87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/>
              </a:rPr>
              <a:t>tanh</a:t>
            </a:r>
            <a:endParaRPr lang="ru-RU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810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06509-A457-CF59-B916-3168BAE7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DCUnet-20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8F5D9D-70F8-2D58-F693-26617D71C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86" y="3666166"/>
            <a:ext cx="10091811" cy="3067072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1BBF30-CA9C-9B18-6A40-D4A830143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6" y="1040076"/>
            <a:ext cx="12172056" cy="283434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437023-B50D-1393-689A-AD95B21AAAE2}"/>
              </a:ext>
            </a:extLst>
          </p:cNvPr>
          <p:cNvSpPr txBox="1"/>
          <p:nvPr/>
        </p:nvSpPr>
        <p:spPr>
          <a:xfrm>
            <a:off x="1578749" y="6488668"/>
            <a:ext cx="903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Будем использовать вариант архитектуры состоящий из 20-ти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свёрточных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слоёв.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1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531B2-08BE-9FA4-7834-4F6D3845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957201-F41E-03EE-450E-816C304BB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814"/>
            <a:ext cx="5649181" cy="425033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DC667A-661C-B089-EE4F-BDCBA1A22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001" y="536963"/>
            <a:ext cx="9810822" cy="1557349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1875931-ACA7-D89D-A0DF-5A8991CBD2B8}"/>
              </a:ext>
            </a:extLst>
          </p:cNvPr>
          <p:cNvCxnSpPr>
            <a:cxnSpLocks/>
          </p:cNvCxnSpPr>
          <p:nvPr/>
        </p:nvCxnSpPr>
        <p:spPr>
          <a:xfrm flipV="1">
            <a:off x="1030466" y="1835768"/>
            <a:ext cx="927050" cy="426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34265BC-AA6D-B34C-F013-4A791A268B2C}"/>
              </a:ext>
            </a:extLst>
          </p:cNvPr>
          <p:cNvCxnSpPr>
            <a:cxnSpLocks/>
          </p:cNvCxnSpPr>
          <p:nvPr/>
        </p:nvCxnSpPr>
        <p:spPr>
          <a:xfrm flipV="1">
            <a:off x="1957516" y="1946933"/>
            <a:ext cx="8282897" cy="596047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21DEC8-DDE7-B632-EE8D-2BA01FD24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73" y="2731152"/>
            <a:ext cx="6587827" cy="52057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82B96B-BE9F-1155-99C6-811D67E5E9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9482"/>
            <a:ext cx="10434474" cy="621379"/>
          </a:xfrm>
          <a:prstGeom prst="rect">
            <a:avLst/>
          </a:prstGeom>
        </p:spPr>
      </p:pic>
      <p:pic>
        <p:nvPicPr>
          <p:cNvPr id="7" name="Объект 4">
            <a:extLst>
              <a:ext uri="{FF2B5EF4-FFF2-40B4-BE49-F238E27FC236}">
                <a16:creationId xmlns:a16="http://schemas.microsoft.com/office/drawing/2014/main" id="{7C1467AA-E53A-237D-DDF1-A08FEAB0B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54" y="3700394"/>
            <a:ext cx="4976473" cy="970168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AE329AC-E435-5145-8176-1C071812DB3B}"/>
              </a:ext>
            </a:extLst>
          </p:cNvPr>
          <p:cNvSpPr txBox="1">
            <a:spLocks/>
          </p:cNvSpPr>
          <p:nvPr/>
        </p:nvSpPr>
        <p:spPr>
          <a:xfrm>
            <a:off x="599170" y="-10493"/>
            <a:ext cx="9905998" cy="723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Helvetica Neue"/>
              </a:rPr>
              <a:t>Loss function</a:t>
            </a:r>
            <a:endParaRPr lang="ru-RU" b="1" dirty="0">
              <a:latin typeface="Helvetica Neue"/>
            </a:endParaRP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CA8D6F0B-15E5-B8A2-8FC9-E6D2498CF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212296"/>
              </p:ext>
            </p:extLst>
          </p:nvPr>
        </p:nvGraphicFramePr>
        <p:xfrm>
          <a:off x="1272226" y="555576"/>
          <a:ext cx="14843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177480" progId="Equation.DSMT4">
                  <p:embed/>
                </p:oleObj>
              </mc:Choice>
              <mc:Fallback>
                <p:oleObj name="Equation" r:id="rId8" imgW="736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2226" y="555576"/>
                        <a:ext cx="1484313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70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825B1-4FFC-269A-B0E7-1A0ADE55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757" y="250158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latin typeface="Helvetica Neue"/>
              </a:rPr>
              <a:t>Сравнение входного и выходного </a:t>
            </a:r>
            <a:r>
              <a:rPr lang="en-US" dirty="0">
                <a:latin typeface="Helvetica Neue"/>
              </a:rPr>
              <a:t>ppg </a:t>
            </a:r>
            <a:r>
              <a:rPr lang="ru-RU" dirty="0">
                <a:latin typeface="Helvetica Neue"/>
              </a:rPr>
              <a:t>и </a:t>
            </a:r>
            <a:r>
              <a:rPr lang="en-US" dirty="0" err="1">
                <a:latin typeface="Helvetica Neue"/>
              </a:rPr>
              <a:t>ecg</a:t>
            </a:r>
            <a:r>
              <a:rPr lang="en-US" dirty="0">
                <a:latin typeface="Helvetica Neue"/>
              </a:rPr>
              <a:t> </a:t>
            </a:r>
            <a:r>
              <a:rPr lang="ru-RU" dirty="0">
                <a:latin typeface="Helvetica Neue"/>
              </a:rPr>
              <a:t>сигналов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4A9B0D8-29D3-16B4-3E48-7833AB9B6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8" y="1728729"/>
            <a:ext cx="5091496" cy="3814061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E71BC4-E83E-BE8C-718B-0ECF246B9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63" y="1728728"/>
            <a:ext cx="5119996" cy="38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BD2FD-7DDD-AD97-1004-2BF3E4FB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585DC3-C109-217F-E70F-B9B8B043D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90859" cy="52220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E9E03-ED64-15BC-C9D8-CFDBA2A1027E}"/>
              </a:ext>
            </a:extLst>
          </p:cNvPr>
          <p:cNvSpPr txBox="1"/>
          <p:nvPr/>
        </p:nvSpPr>
        <p:spPr>
          <a:xfrm>
            <a:off x="8096518" y="550374"/>
            <a:ext cx="36582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Таким образом, из графика можно заключить, что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более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лучшее значение RMSE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 Neue"/>
              </a:rPr>
              <a:t>DCUnet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 достигается не только за счёт отсутствия ложных пиков. А значит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и основные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пики PPG стали ближе к пикам ECG в результате работы нейронной сети.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00542B-7804-7C15-F50E-4889F8BFF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69" y="3390170"/>
            <a:ext cx="5402031" cy="34678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A20910-8910-CC8C-EC3E-8F8C33DFD686}"/>
              </a:ext>
            </a:extLst>
          </p:cNvPr>
          <p:cNvSpPr txBox="1"/>
          <p:nvPr/>
        </p:nvSpPr>
        <p:spPr>
          <a:xfrm>
            <a:off x="844540" y="5279686"/>
            <a:ext cx="61017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Для оценки на сколько пики PPG близки к пикам ECG, вычисляются интервалы между пиками сигналов и затем вычисляется метрика RMSE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29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6D820-14D4-CB42-29BC-7ED50912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0612DC-B636-87D7-E633-E345D320F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52" y="250932"/>
            <a:ext cx="6534945" cy="66070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B522A-5494-6FD3-04C5-FCCA30D202C2}"/>
              </a:ext>
            </a:extLst>
          </p:cNvPr>
          <p:cNvSpPr txBox="1"/>
          <p:nvPr/>
        </p:nvSpPr>
        <p:spPr>
          <a:xfrm>
            <a:off x="8472284" y="2556901"/>
            <a:ext cx="31548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Видим, что в результате работы сети стали более выделяется спектральные компоненты на плавающей частоте ECG сигнала.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5865C-4A19-723F-E590-5829599B61B4}"/>
              </a:ext>
            </a:extLst>
          </p:cNvPr>
          <p:cNvSpPr txBox="1"/>
          <p:nvPr/>
        </p:nvSpPr>
        <p:spPr>
          <a:xfrm>
            <a:off x="2695593" y="-70123"/>
            <a:ext cx="6101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Спектрограммы амплитуд сигналов</a:t>
            </a:r>
          </a:p>
        </p:txBody>
      </p:sp>
    </p:spTree>
    <p:extLst>
      <p:ext uri="{BB962C8B-B14F-4D97-AF65-F5344CB8AC3E}">
        <p14:creationId xmlns:p14="http://schemas.microsoft.com/office/powerpoint/2010/main" val="721304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688</TotalTime>
  <Words>295</Words>
  <Application>Microsoft Office PowerPoint</Application>
  <PresentationFormat>Широкоэкранный</PresentationFormat>
  <Paragraphs>32</Paragraphs>
  <Slides>10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Neue</vt:lpstr>
      <vt:lpstr>Tw Cen MT</vt:lpstr>
      <vt:lpstr>Контур</vt:lpstr>
      <vt:lpstr>Equation</vt:lpstr>
      <vt:lpstr>Обработка сигналов в Python   Применение deep complex u-net для улучшения определения пиков сердцебиения в ppg сигнале</vt:lpstr>
      <vt:lpstr>Deep Complex U-Net (DCUnet) </vt:lpstr>
      <vt:lpstr>Complex-valued Convolution</vt:lpstr>
      <vt:lpstr>Complex Mask </vt:lpstr>
      <vt:lpstr>DCUnet-20</vt:lpstr>
      <vt:lpstr>Презентация PowerPoint</vt:lpstr>
      <vt:lpstr>Сравнение входного и выходного ppg и ecg сигналов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53</cp:revision>
  <dcterms:created xsi:type="dcterms:W3CDTF">2023-04-09T14:22:42Z</dcterms:created>
  <dcterms:modified xsi:type="dcterms:W3CDTF">2023-04-14T14:17:13Z</dcterms:modified>
</cp:coreProperties>
</file>