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Nunito"/>
      <p:regular r:id="rId11"/>
      <p:bold r:id="rId12"/>
      <p:italic r:id="rId13"/>
      <p:boldItalic r:id="rId14"/>
    </p:embeddedFont>
    <p:embeddedFont>
      <p:font typeface="Maven Pro"/>
      <p:regular r:id="rId15"/>
      <p:bold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Nunito-regular.fntdata"/><Relationship Id="rId10" Type="http://schemas.openxmlformats.org/officeDocument/2006/relationships/slide" Target="slides/slide5.xml"/><Relationship Id="rId13" Type="http://schemas.openxmlformats.org/officeDocument/2006/relationships/font" Target="fonts/Nunito-italic.fntdata"/><Relationship Id="rId12" Type="http://schemas.openxmlformats.org/officeDocument/2006/relationships/font" Target="fonts/Nuni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avenPro-regular.fntdata"/><Relationship Id="rId14" Type="http://schemas.openxmlformats.org/officeDocument/2006/relationships/font" Target="fonts/Nunito-boldItalic.fntdata"/><Relationship Id="rId16" Type="http://schemas.openxmlformats.org/officeDocument/2006/relationships/font" Target="fonts/MavenPro-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33dabfd35b8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33dabfd35b8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33dabfd35b8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33dabfd35b8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33dabfd35b8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33dabfd35b8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33db14f0e1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33db14f0e1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www.amazon.com/DIYmall-Integrated-Drivers-forArduino-Raspberry/dp/B0BWH95XSH?crid=3NI4CQ30EZK98&amp;dib=eyJ2IjoiMSJ9.mlyNyKu8sW0HjM47ymHDzM7e3MDi0Lsy_ZC42vc00xrHNkl6fkT1oHunK1RE5eQT7nhBTtFL93NJSjwoPC355jokdT2baSVDpD2R_qrZGppClW007hUfy8ep2gM16FgSNR8Y4Y4giRr_lFD7Q85gr72G_6saJ5Ejy1HTNzmHneUnMp8gC_zV2obdCNqRNDyA6oHqrGXByzckFIHCXggSt5pi4-hjygaM4lU4hnJqA1W-m9aICexYL-cWGNAnqMBMTtznRqBaD4Jby2MFjktZj8n-ScjWEwLFrNQh-GirQzsJscV4Bv5DSNq3sbSaAhvzLnO3yCCX1FfTL2KTo-GIYWUIhstyTq_oHrOP9osNgOgQ5bzS11JbjRWVzzwNLcBhnu_bKpBg2a8JCg_mAek8zWzkyhdxoEqklqWemcI-UK4GNsaJAfp52Fu2pRe0hheT.i74dn-7xRn94LHy94t4VxyQOI6zUnqqGiWdM963hoGg&amp;dib_tag=se&amp;keywords=WS2812&amp;qid=1741313497&amp;sprefix=ws2812%2Caps%2C248&amp;sr=8-16" TargetMode="External"/><Relationship Id="rId4" Type="http://schemas.openxmlformats.org/officeDocument/2006/relationships/hyperlink" Target="https://www.adafruit.com/product/4867" TargetMode="External"/><Relationship Id="rId5" Type="http://schemas.openxmlformats.org/officeDocument/2006/relationships/hyperlink" Target="https://www.amazon.com/Elegoo-EL-CP-004-Multicolored-Breadboard-arduino/dp/B01EV70C78?crid=31T3JS9VKCZA2&amp;dib=eyJ2IjoiMSJ9.1JTtZYzqh1JVSNxn_zOlNPyXcQhiae7RXksiNXqGLj6XXen7BP5PXXwJp920p2ld11lQyU8YZJTRRm54uv2leWq-DewZzah4mmhmo8sUb-0k06ycGG9KejjlK-l7rwvcfd5-ZVRRI0p1YRZHSVegQn4quZqn-NX-71C75oFXxpPNwhpdbVOg75RLyLscJykeRD7ceyaYuMMl6Frz6g5KjuAfCvM4QXzhvul6sji6xOs.frsvsF56eyqRVaduuKudgrgftNVgGdDuJyeJPrKdB8A&amp;dib_tag=se&amp;keywords=wires+for+breadboard&amp;qid=1741313992&amp;sprefix=wires+for+breadboar%2Caps%2C242&amp;sr=8-3" TargetMode="External"/><Relationship Id="rId6" Type="http://schemas.openxmlformats.org/officeDocument/2006/relationships/hyperlink" Target="https://www.amazon.com/EDGELEC-Resistor-Tolerance-Multiple-Resistance/dp/B07QK9NFGT?crid=31AG5PPWR6ZT&amp;dib=eyJ2IjoiMSJ9.ot0gA9VXeAb9onQOVczPbXmNW27lWJVahqHAXkNBS0AvNcgJfcCEi9U7wj7eCCThzzn8VK1uKEX5up3TBklKbYVn_9dbhUmI88pDibwHIPhbjvT1VKHnRjWsQrLE6dX8w5RcFpFg7u318WNY0Bs_ths9Bq9wqMgMlTVKgBWWljGqUlSSov0Imd1otM2gK7dgratfsq8HepRKzgr0seLp_hDA5ohr_KviQPhi9mpG2JI.uR8UfdZUXt2_HuWW5wV7N39qtUXySutrjwjHf33pq98&amp;dib_tag=se&amp;keywords=resistor%2B400%2Bohm&amp;qid=1741314056&amp;sprefix=resistor%2B400%2Bohm%2Caps%2C211&amp;sr=8-4&amp;th=1" TargetMode="External"/><Relationship Id="rId7" Type="http://schemas.openxmlformats.org/officeDocument/2006/relationships/hyperlink" Target="https://www.amazon.com/TOWOT-Purity-Electrical-Soldering-Content/dp/B09KM2LW4G?crid=24NOL3X26HITM&amp;dib=eyJ2IjoiMSJ9.SSzB0hv2YBXV9gPCxCyydfvxHEHHUbYtDjwF_DXZfhm67OP8Q9k06OU8veB9kQF9xymqYmbTx-hYPWhfhSWuo_T4YSktbPX296IXQQE1IFvtZIXpKHrnmFBQeBjuWMMuLGnlPnKxUwxK12mVQnH-RNzT7G4JS6v9PoOwJy8ihWrHAyeaNI0bWj2YmMzhFm6QlYfCt7_gI8PToe4Glo6gQO1ncgS1ds7bQwK6g6WxNI3svFo0I8YZIVE8nqT24ewgNvz3mWGm3VJhoMmX4YGDQ_oWLgvcJuFcfGJVhjbMwbNeNnoQqnvioyhk0o6S7nKLcFgwVnMU1ZpehgY6tNhfyzJhY37I61wXwUWxtjyjE7IQL5CPHIzZMGPXwj30Qs-U0YNCAXEhdT5sl1j1qgiEQG0WrOk04hgHGX5JZGSMzR_vluSKklmFFMsLJaS500pR.ZbiZDTeXBJY5fkd3kI0NTONe3c8J0RyP2XJ53OW9OBI&amp;dib_tag=se&amp;keywords=soldering%2Bwire&amp;qid=1741314152&amp;sprefix=soltering%2Bwi%2Caps%2C238&amp;sr=8-9&amp;th=1"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OCN 318 Project Proposal</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Daelin Barney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Project Idea and Reasoning</a:t>
            </a:r>
            <a:endParaRPr/>
          </a:p>
        </p:txBody>
      </p:sp>
      <p:sp>
        <p:nvSpPr>
          <p:cNvPr id="284" name="Google Shape;284;p14"/>
          <p:cNvSpPr txBox="1"/>
          <p:nvPr>
            <p:ph idx="1" type="body"/>
          </p:nvPr>
        </p:nvSpPr>
        <p:spPr>
          <a:xfrm>
            <a:off x="1303800" y="1214250"/>
            <a:ext cx="7030500" cy="33174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In my lab, we are studying the bromeliad </a:t>
            </a:r>
            <a:r>
              <a:rPr lang="en"/>
              <a:t>ecosystem</a:t>
            </a:r>
            <a:r>
              <a:rPr lang="en"/>
              <a:t>, and the interactions with microbes and invertebrates</a:t>
            </a:r>
            <a:endParaRPr/>
          </a:p>
          <a:p>
            <a:pPr indent="-298450" lvl="1" marL="914400" rtl="0" algn="l">
              <a:spcBef>
                <a:spcPts val="0"/>
              </a:spcBef>
              <a:spcAft>
                <a:spcPts val="0"/>
              </a:spcAft>
              <a:buSzPts val="1100"/>
              <a:buChar char="○"/>
            </a:pPr>
            <a:r>
              <a:rPr lang="en"/>
              <a:t>I’m working with mosquitoes, fungi, and bacteria</a:t>
            </a:r>
            <a:endParaRPr/>
          </a:p>
          <a:p>
            <a:pPr indent="-311150" lvl="0" marL="457200" rtl="0" algn="l">
              <a:spcBef>
                <a:spcPts val="0"/>
              </a:spcBef>
              <a:spcAft>
                <a:spcPts val="0"/>
              </a:spcAft>
              <a:buSzPts val="1300"/>
              <a:buChar char="●"/>
            </a:pPr>
            <a:r>
              <a:rPr lang="en"/>
              <a:t>I want to study the respiration rates of microbes within bromeliads and see how different media affects the metabolic productivity of fungus. </a:t>
            </a:r>
            <a:endParaRPr/>
          </a:p>
          <a:p>
            <a:pPr indent="-311150" lvl="0" marL="457200" rtl="0" algn="l">
              <a:spcBef>
                <a:spcPts val="0"/>
              </a:spcBef>
              <a:spcAft>
                <a:spcPts val="0"/>
              </a:spcAft>
              <a:buSzPts val="1300"/>
              <a:buChar char="●"/>
            </a:pPr>
            <a:r>
              <a:rPr lang="en"/>
              <a:t>Respiration rates can give an insight into the biological productivity of microbes, and how much stress they are under</a:t>
            </a:r>
            <a:endParaRPr/>
          </a:p>
          <a:p>
            <a:pPr indent="-298450" lvl="1" marL="914400" rtl="0" algn="l">
              <a:spcBef>
                <a:spcPts val="0"/>
              </a:spcBef>
              <a:spcAft>
                <a:spcPts val="0"/>
              </a:spcAft>
              <a:buSzPts val="1100"/>
              <a:buChar char="○"/>
            </a:pPr>
            <a:r>
              <a:rPr lang="en"/>
              <a:t>Higher respiration = higher </a:t>
            </a:r>
            <a:r>
              <a:rPr lang="en"/>
              <a:t>productivity</a:t>
            </a:r>
            <a:endParaRPr/>
          </a:p>
          <a:p>
            <a:pPr indent="-298450" lvl="1" marL="914400" rtl="0" algn="l">
              <a:spcBef>
                <a:spcPts val="0"/>
              </a:spcBef>
              <a:spcAft>
                <a:spcPts val="0"/>
              </a:spcAft>
              <a:buSzPts val="1100"/>
              <a:buChar char="○"/>
            </a:pPr>
            <a:r>
              <a:rPr lang="en"/>
              <a:t>Lower respiration = more environmental stress</a:t>
            </a:r>
            <a:endParaRPr/>
          </a:p>
          <a:p>
            <a:pPr indent="-298450" lvl="1" marL="914400" rtl="0" algn="l">
              <a:spcBef>
                <a:spcPts val="0"/>
              </a:spcBef>
              <a:spcAft>
                <a:spcPts val="0"/>
              </a:spcAft>
              <a:buSzPts val="1100"/>
              <a:buChar char="○"/>
            </a:pPr>
            <a:r>
              <a:rPr lang="en"/>
              <a:t>Testing different media types to see what has the highest level of productivity could allow for more efficient culturing and isolation in future experiments</a:t>
            </a:r>
            <a:endParaRPr/>
          </a:p>
          <a:p>
            <a:pPr indent="-311150" lvl="0" marL="457200" rtl="0" algn="l">
              <a:spcBef>
                <a:spcPts val="0"/>
              </a:spcBef>
              <a:spcAft>
                <a:spcPts val="0"/>
              </a:spcAft>
              <a:buSzPts val="1300"/>
              <a:buChar char="●"/>
            </a:pPr>
            <a:r>
              <a:rPr lang="en"/>
              <a:t>I also want to observe humidity and </a:t>
            </a:r>
            <a:r>
              <a:rPr lang="en"/>
              <a:t>temperature</a:t>
            </a:r>
            <a:r>
              <a:rPr lang="en"/>
              <a:t>, as fungus grows better in warm and wet conditions, so noting the data of that would be beneficial to provide context about growth rates that may not be related to media.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Tasks needed</a:t>
            </a:r>
            <a:endParaRPr/>
          </a:p>
        </p:txBody>
      </p:sp>
      <p:sp>
        <p:nvSpPr>
          <p:cNvPr id="290" name="Google Shape;290;p15"/>
          <p:cNvSpPr txBox="1"/>
          <p:nvPr>
            <p:ph idx="1" type="body"/>
          </p:nvPr>
        </p:nvSpPr>
        <p:spPr>
          <a:xfrm>
            <a:off x="1254725" y="1249475"/>
            <a:ext cx="7030500" cy="38193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SzPts val="1300"/>
              <a:buChar char="●"/>
            </a:pPr>
            <a:r>
              <a:rPr lang="en"/>
              <a:t>Collect bromeliad water samples and grow out fungus on plates.</a:t>
            </a:r>
            <a:endParaRPr/>
          </a:p>
          <a:p>
            <a:pPr indent="-311150" lvl="0" marL="457200" rtl="0" algn="l">
              <a:spcBef>
                <a:spcPts val="0"/>
              </a:spcBef>
              <a:spcAft>
                <a:spcPts val="0"/>
              </a:spcAft>
              <a:buSzPts val="1300"/>
              <a:buChar char="●"/>
            </a:pPr>
            <a:r>
              <a:rPr lang="en"/>
              <a:t>Isolate the fungus, collect at least 5 morphologically distinct fungal samples. Ideally, they will be </a:t>
            </a:r>
            <a:r>
              <a:rPr lang="en"/>
              <a:t>samples</a:t>
            </a:r>
            <a:r>
              <a:rPr lang="en"/>
              <a:t> that my coworker is sequencing later in the semester.</a:t>
            </a:r>
            <a:endParaRPr/>
          </a:p>
          <a:p>
            <a:pPr indent="-311150" lvl="0" marL="457200" rtl="0" algn="l">
              <a:spcBef>
                <a:spcPts val="0"/>
              </a:spcBef>
              <a:spcAft>
                <a:spcPts val="0"/>
              </a:spcAft>
              <a:buSzPts val="1300"/>
              <a:buChar char="●"/>
            </a:pPr>
            <a:r>
              <a:rPr lang="en"/>
              <a:t>Once isolated, regrow on a new plate, and place a carbon dioxide sensor within the petri dish. Foil shut to prevent carbon dioxide from escaping and prevent light affecting the experiment.</a:t>
            </a:r>
            <a:endParaRPr/>
          </a:p>
          <a:p>
            <a:pPr indent="-298450" lvl="1" marL="914400" rtl="0" algn="l">
              <a:spcBef>
                <a:spcPts val="0"/>
              </a:spcBef>
              <a:spcAft>
                <a:spcPts val="0"/>
              </a:spcAft>
              <a:buSzPts val="1100"/>
              <a:buChar char="○"/>
            </a:pPr>
            <a:r>
              <a:rPr lang="en"/>
              <a:t>Two plates will be used for one fungus. One will be potato dextrose agar, and another will be malt extract agar. Both will have the antibiotic Chloramphenicol to prevent bacterial growth. They will be read one after another, so the same fungi will be monitored over a 4 day period.</a:t>
            </a:r>
            <a:endParaRPr/>
          </a:p>
          <a:p>
            <a:pPr indent="-311150" lvl="0" marL="457200" rtl="0" algn="l">
              <a:spcBef>
                <a:spcPts val="0"/>
              </a:spcBef>
              <a:spcAft>
                <a:spcPts val="0"/>
              </a:spcAft>
              <a:buSzPts val="1300"/>
              <a:buChar char="●"/>
            </a:pPr>
            <a:r>
              <a:rPr lang="en"/>
              <a:t>Take readings for 48 hours every 20 minutes.</a:t>
            </a:r>
            <a:endParaRPr/>
          </a:p>
          <a:p>
            <a:pPr indent="-298450" lvl="1" marL="914400" rtl="0" algn="l">
              <a:spcBef>
                <a:spcPts val="0"/>
              </a:spcBef>
              <a:spcAft>
                <a:spcPts val="0"/>
              </a:spcAft>
              <a:buSzPts val="1100"/>
              <a:buChar char="○"/>
            </a:pPr>
            <a:r>
              <a:rPr lang="en"/>
              <a:t>Total of 144 readings.</a:t>
            </a:r>
            <a:endParaRPr/>
          </a:p>
          <a:p>
            <a:pPr indent="-311150" lvl="0" marL="457200" rtl="0" algn="l">
              <a:spcBef>
                <a:spcPts val="0"/>
              </a:spcBef>
              <a:spcAft>
                <a:spcPts val="0"/>
              </a:spcAft>
              <a:buSzPts val="1300"/>
              <a:buChar char="●"/>
            </a:pPr>
            <a:r>
              <a:rPr lang="en"/>
              <a:t>Repeat this for the </a:t>
            </a:r>
            <a:r>
              <a:rPr lang="en"/>
              <a:t>amount</a:t>
            </a:r>
            <a:r>
              <a:rPr lang="en"/>
              <a:t> of samples that can be sequenced later, and collect data.  </a:t>
            </a:r>
            <a:endParaRPr/>
          </a:p>
          <a:p>
            <a:pPr indent="-311150" lvl="0" marL="457200" rtl="0" algn="l">
              <a:spcBef>
                <a:spcPts val="0"/>
              </a:spcBef>
              <a:spcAft>
                <a:spcPts val="0"/>
              </a:spcAft>
              <a:buSzPts val="1300"/>
              <a:buChar char="●"/>
            </a:pPr>
            <a:r>
              <a:rPr lang="en"/>
              <a:t>Attach</a:t>
            </a:r>
            <a:r>
              <a:rPr lang="en"/>
              <a:t> LED pixel stick to both sensors to provide a visual representation of respiration rates, </a:t>
            </a:r>
            <a:r>
              <a:rPr lang="en"/>
              <a:t>humidity</a:t>
            </a:r>
            <a:r>
              <a:rPr lang="en"/>
              <a:t>, and temperature.</a:t>
            </a:r>
            <a:endParaRPr/>
          </a:p>
          <a:p>
            <a:pPr indent="-311150" lvl="0" marL="457200" rtl="0" algn="l">
              <a:spcBef>
                <a:spcPts val="0"/>
              </a:spcBef>
              <a:spcAft>
                <a:spcPts val="0"/>
              </a:spcAft>
              <a:buSzPts val="1300"/>
              <a:buChar char="●"/>
            </a:pPr>
            <a:r>
              <a:rPr lang="en"/>
              <a:t>Calculate the average change in carbon dioxide concentration, and the average temperature and humidity</a:t>
            </a:r>
            <a:endParaRPr/>
          </a:p>
          <a:p>
            <a:pPr indent="-311150" lvl="0" marL="457200" rtl="0" algn="l">
              <a:spcBef>
                <a:spcPts val="0"/>
              </a:spcBef>
              <a:spcAft>
                <a:spcPts val="0"/>
              </a:spcAft>
              <a:buSzPts val="1300"/>
              <a:buChar char="●"/>
            </a:pPr>
            <a:r>
              <a:rPr lang="en"/>
              <a:t>Graph the data using matlab to look for </a:t>
            </a:r>
            <a:r>
              <a:rPr lang="en"/>
              <a:t>correlation</a:t>
            </a:r>
            <a:r>
              <a:rPr lang="en"/>
              <a:t> between respiration, temperature, and humidity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Materials Needed and Cost</a:t>
            </a:r>
            <a:endParaRPr/>
          </a:p>
        </p:txBody>
      </p:sp>
      <p:sp>
        <p:nvSpPr>
          <p:cNvPr id="296" name="Google Shape;296;p16"/>
          <p:cNvSpPr txBox="1"/>
          <p:nvPr>
            <p:ph idx="1" type="body"/>
          </p:nvPr>
        </p:nvSpPr>
        <p:spPr>
          <a:xfrm>
            <a:off x="1303800" y="1167275"/>
            <a:ext cx="7030500" cy="3675900"/>
          </a:xfrm>
          <a:prstGeom prst="rect">
            <a:avLst/>
          </a:prstGeom>
        </p:spPr>
        <p:txBody>
          <a:bodyPr anchorCtr="0" anchor="t" bIns="91425" lIns="91425" spcFirstLastPara="1" rIns="91425" wrap="square" tIns="91425">
            <a:normAutofit lnSpcReduction="20000"/>
          </a:bodyPr>
          <a:lstStyle/>
          <a:p>
            <a:pPr indent="-311150" lvl="0" marL="457200" rtl="0" algn="l">
              <a:spcBef>
                <a:spcPts val="0"/>
              </a:spcBef>
              <a:spcAft>
                <a:spcPts val="0"/>
              </a:spcAft>
              <a:buSzPts val="1300"/>
              <a:buChar char="●"/>
            </a:pPr>
            <a:r>
              <a:rPr lang="en"/>
              <a:t>Plates and media material (Petri dishes, MEA, PDA, and </a:t>
            </a:r>
            <a:r>
              <a:rPr lang="en"/>
              <a:t>Chloramphenicol)</a:t>
            </a:r>
            <a:r>
              <a:rPr lang="en"/>
              <a:t> - 0$, already provided in my paycheck</a:t>
            </a:r>
            <a:endParaRPr/>
          </a:p>
          <a:p>
            <a:pPr indent="-311150" lvl="0" marL="457200" rtl="0" algn="l">
              <a:spcBef>
                <a:spcPts val="0"/>
              </a:spcBef>
              <a:spcAft>
                <a:spcPts val="0"/>
              </a:spcAft>
              <a:buSzPts val="1300"/>
              <a:buChar char="●"/>
            </a:pPr>
            <a:r>
              <a:rPr lang="en"/>
              <a:t>Sampling materials (pipette, petri dish, tubes) - 0$, already provided in my paycheck</a:t>
            </a:r>
            <a:endParaRPr/>
          </a:p>
          <a:p>
            <a:pPr indent="-311150" lvl="0" marL="457200" rtl="0" algn="l">
              <a:spcBef>
                <a:spcPts val="0"/>
              </a:spcBef>
              <a:spcAft>
                <a:spcPts val="0"/>
              </a:spcAft>
              <a:buSzPts val="1300"/>
              <a:buChar char="●"/>
            </a:pPr>
            <a:r>
              <a:rPr lang="en"/>
              <a:t>Culturing tools (Hockey puck spreader, ethanol, burner, parafilm, foil) - 0$, already provided in my paycheck</a:t>
            </a:r>
            <a:endParaRPr/>
          </a:p>
          <a:p>
            <a:pPr indent="-311150" lvl="0" marL="457200" rtl="0" algn="l">
              <a:spcBef>
                <a:spcPts val="0"/>
              </a:spcBef>
              <a:spcAft>
                <a:spcPts val="0"/>
              </a:spcAft>
              <a:buSzPts val="1300"/>
              <a:buChar char="●"/>
            </a:pPr>
            <a:r>
              <a:rPr lang="en" u="sng">
                <a:solidFill>
                  <a:schemeClr val="hlink"/>
                </a:solidFill>
                <a:hlinkClick r:id="rId3"/>
              </a:rPr>
              <a:t>High Density Neopixel x 3 </a:t>
            </a:r>
            <a:r>
              <a:rPr lang="en"/>
              <a:t>- $19 for 10, leave 4 for the class, keep 3 extra in case the pixels break</a:t>
            </a:r>
            <a:endParaRPr/>
          </a:p>
          <a:p>
            <a:pPr indent="-311150" lvl="0" marL="457200" rtl="0" algn="l">
              <a:spcBef>
                <a:spcPts val="0"/>
              </a:spcBef>
              <a:spcAft>
                <a:spcPts val="0"/>
              </a:spcAft>
              <a:buSzPts val="1300"/>
              <a:buChar char="●"/>
            </a:pPr>
            <a:r>
              <a:rPr lang="en" u="sng">
                <a:solidFill>
                  <a:schemeClr val="hlink"/>
                </a:solidFill>
                <a:hlinkClick r:id="rId4"/>
              </a:rPr>
              <a:t>Adafruit SCD-30 - NDIR CO2 Temperature and Humidity Sensor</a:t>
            </a:r>
            <a:r>
              <a:rPr lang="en"/>
              <a:t> - $59</a:t>
            </a:r>
            <a:endParaRPr/>
          </a:p>
          <a:p>
            <a:pPr indent="-311150" lvl="0" marL="457200" rtl="0" algn="l">
              <a:spcBef>
                <a:spcPts val="0"/>
              </a:spcBef>
              <a:spcAft>
                <a:spcPts val="0"/>
              </a:spcAft>
              <a:buSzPts val="1300"/>
              <a:buChar char="●"/>
            </a:pPr>
            <a:r>
              <a:rPr lang="en" u="sng">
                <a:solidFill>
                  <a:schemeClr val="hlink"/>
                </a:solidFill>
                <a:hlinkClick r:id="rId5"/>
              </a:rPr>
              <a:t>Male to Male cables</a:t>
            </a:r>
            <a:r>
              <a:rPr lang="en"/>
              <a:t> - $7 (Unless provided by lab)</a:t>
            </a:r>
            <a:endParaRPr/>
          </a:p>
          <a:p>
            <a:pPr indent="-311150" lvl="0" marL="457200" rtl="0" algn="l">
              <a:spcBef>
                <a:spcPts val="0"/>
              </a:spcBef>
              <a:spcAft>
                <a:spcPts val="0"/>
              </a:spcAft>
              <a:buSzPts val="1300"/>
              <a:buChar char="●"/>
            </a:pPr>
            <a:r>
              <a:rPr lang="en" u="sng">
                <a:solidFill>
                  <a:schemeClr val="hlink"/>
                </a:solidFill>
                <a:hlinkClick r:id="rId6"/>
              </a:rPr>
              <a:t>390 Ohm Resistors </a:t>
            </a:r>
            <a:r>
              <a:rPr lang="en"/>
              <a:t>- $6 (Unless provided by lab)</a:t>
            </a:r>
            <a:endParaRPr/>
          </a:p>
          <a:p>
            <a:pPr indent="-311150" lvl="0" marL="457200" rtl="0" algn="l">
              <a:spcBef>
                <a:spcPts val="0"/>
              </a:spcBef>
              <a:spcAft>
                <a:spcPts val="0"/>
              </a:spcAft>
              <a:buSzPts val="1300"/>
              <a:buChar char="●"/>
            </a:pPr>
            <a:r>
              <a:rPr lang="en" u="sng">
                <a:solidFill>
                  <a:schemeClr val="hlink"/>
                </a:solidFill>
                <a:hlinkClick r:id="rId7"/>
              </a:rPr>
              <a:t>Solder wire</a:t>
            </a:r>
            <a:r>
              <a:rPr lang="en"/>
              <a:t> - $6 </a:t>
            </a:r>
            <a:r>
              <a:rPr lang="en"/>
              <a:t>(Unless provided by lab)</a:t>
            </a:r>
            <a:endParaRPr/>
          </a:p>
          <a:p>
            <a:pPr indent="-311150" lvl="0" marL="457200" rtl="0" algn="l">
              <a:spcBef>
                <a:spcPts val="0"/>
              </a:spcBef>
              <a:spcAft>
                <a:spcPts val="0"/>
              </a:spcAft>
              <a:buSzPts val="1300"/>
              <a:buChar char="●"/>
            </a:pPr>
            <a:r>
              <a:rPr lang="en"/>
              <a:t>Soldering Iron  - $0, in the lab</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Total with materials that the classroom has: $78</a:t>
            </a:r>
            <a:endParaRPr/>
          </a:p>
          <a:p>
            <a:pPr indent="0" lvl="0" marL="0" rtl="0" algn="l">
              <a:spcBef>
                <a:spcPts val="1200"/>
              </a:spcBef>
              <a:spcAft>
                <a:spcPts val="1200"/>
              </a:spcAft>
              <a:buNone/>
            </a:pPr>
            <a:r>
              <a:rPr lang="en"/>
              <a:t>Total without materials the classroom has: $97</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17"/>
          <p:cNvSpPr txBox="1"/>
          <p:nvPr>
            <p:ph type="title"/>
          </p:nvPr>
        </p:nvSpPr>
        <p:spPr>
          <a:xfrm>
            <a:off x="1388550" y="1243900"/>
            <a:ext cx="6366900" cy="1863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Thanks!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