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4.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7" r:id="rId2"/>
    <p:sldId id="288" r:id="rId3"/>
    <p:sldId id="261" r:id="rId4"/>
    <p:sldId id="264" r:id="rId5"/>
    <p:sldId id="265" r:id="rId6"/>
    <p:sldId id="267" r:id="rId7"/>
    <p:sldId id="266" r:id="rId8"/>
    <p:sldId id="272" r:id="rId9"/>
    <p:sldId id="271" r:id="rId10"/>
    <p:sldId id="273" r:id="rId11"/>
    <p:sldId id="275" r:id="rId12"/>
    <p:sldId id="276" r:id="rId13"/>
    <p:sldId id="280" r:id="rId14"/>
    <p:sldId id="284" r:id="rId15"/>
    <p:sldId id="283" r:id="rId16"/>
    <p:sldId id="285" r:id="rId17"/>
    <p:sldId id="287" r:id="rId18"/>
    <p:sldId id="256"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9816E1-FF88-D549-AAE6-A06D73A4E2E1}" v="450" dt="2024-03-16T18:33:13.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717"/>
  </p:normalViewPr>
  <p:slideViewPr>
    <p:cSldViewPr snapToGrid="0">
      <p:cViewPr varScale="1">
        <p:scale>
          <a:sx n="132" d="100"/>
          <a:sy n="132" d="100"/>
        </p:scale>
        <p:origin x="160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6A7E36-D731-C74D-B80C-144405E83395}" type="datetimeFigureOut">
              <a:rPr lang="en-US" smtClean="0"/>
              <a:t>3/16/24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9A600B-C9EC-A944-9133-9F0FAF654EBD}" type="slidenum">
              <a:rPr lang="en-US" smtClean="0"/>
              <a:t>‹#›</a:t>
            </a:fld>
            <a:endParaRPr lang="en-US"/>
          </a:p>
        </p:txBody>
      </p:sp>
    </p:spTree>
    <p:extLst>
      <p:ext uri="{BB962C8B-B14F-4D97-AF65-F5344CB8AC3E}">
        <p14:creationId xmlns:p14="http://schemas.microsoft.com/office/powerpoint/2010/main" val="2505103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Mac Admins India is a community of individuals who are responsible for supporting and managing Apple devices in India. Formed in 2009, it is available on multiple platforms including Telegram, LinkedIn, </a:t>
            </a:r>
            <a:r>
              <a:rPr lang="en-US" dirty="0" err="1"/>
              <a:t>Jamf</a:t>
            </a:r>
            <a:r>
              <a:rPr lang="en-US" dirty="0"/>
              <a:t> Community and a website. The objective of Mac Admins India is to advance and strengthen the community of individuals in India who are responsible for supporting and managing Apple devices. It provides a forum to share knowledge, tools and best practices among its members.</a:t>
            </a:r>
          </a:p>
        </p:txBody>
      </p:sp>
      <p:sp>
        <p:nvSpPr>
          <p:cNvPr id="4" name="Slide Number Placeholder 3"/>
          <p:cNvSpPr>
            <a:spLocks noGrp="1"/>
          </p:cNvSpPr>
          <p:nvPr>
            <p:ph type="sldNum" sz="quarter" idx="5"/>
          </p:nvPr>
        </p:nvSpPr>
        <p:spPr/>
        <p:txBody>
          <a:bodyPr/>
          <a:lstStyle/>
          <a:p>
            <a:fld id="{86288719-3788-4D4F-864F-8D91C004A460}" type="slidenum">
              <a:rPr lang="en-US" smtClean="0"/>
              <a:t>5</a:t>
            </a:fld>
            <a:endParaRPr lang="en-US"/>
          </a:p>
        </p:txBody>
      </p:sp>
    </p:spTree>
    <p:extLst>
      <p:ext uri="{BB962C8B-B14F-4D97-AF65-F5344CB8AC3E}">
        <p14:creationId xmlns:p14="http://schemas.microsoft.com/office/powerpoint/2010/main" val="2869269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Mac Admins India has a strong online presence across various platforms, including our website, Slack community, YouTube channel, and LinkedIn page. These platforms serve as a hub for networking, discussions, and sharing valuable resources and information. The QR code provided can be scanned to access all the necessary information about each of these platforms.</a:t>
            </a:r>
          </a:p>
        </p:txBody>
      </p:sp>
      <p:sp>
        <p:nvSpPr>
          <p:cNvPr id="4" name="Slide Number Placeholder 3"/>
          <p:cNvSpPr>
            <a:spLocks noGrp="1"/>
          </p:cNvSpPr>
          <p:nvPr>
            <p:ph type="sldNum" sz="quarter" idx="5"/>
          </p:nvPr>
        </p:nvSpPr>
        <p:spPr/>
        <p:txBody>
          <a:bodyPr/>
          <a:lstStyle/>
          <a:p>
            <a:fld id="{BD9A600B-C9EC-A944-9133-9F0FAF654EBD}" type="slidenum">
              <a:rPr lang="en-US" smtClean="0"/>
              <a:t>6</a:t>
            </a:fld>
            <a:endParaRPr lang="en-US"/>
          </a:p>
        </p:txBody>
      </p:sp>
    </p:spTree>
    <p:extLst>
      <p:ext uri="{BB962C8B-B14F-4D97-AF65-F5344CB8AC3E}">
        <p14:creationId xmlns:p14="http://schemas.microsoft.com/office/powerpoint/2010/main" val="3785345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Scan the QR code to join our community where you can engage with us on various platforms like Telegram, LinkedIn, the </a:t>
            </a:r>
            <a:r>
              <a:rPr lang="en-US" dirty="0" err="1"/>
              <a:t>Jamf</a:t>
            </a:r>
            <a:r>
              <a:rPr lang="en-US" dirty="0"/>
              <a:t> Community, and our dedicated website. We offer a space to exchange knowledge, tools, and best practices among peers. Join us in shaping the future of Apple device management in India.</a:t>
            </a:r>
          </a:p>
        </p:txBody>
      </p:sp>
      <p:sp>
        <p:nvSpPr>
          <p:cNvPr id="4" name="Slide Number Placeholder 3"/>
          <p:cNvSpPr>
            <a:spLocks noGrp="1"/>
          </p:cNvSpPr>
          <p:nvPr>
            <p:ph type="sldNum" sz="quarter" idx="5"/>
          </p:nvPr>
        </p:nvSpPr>
        <p:spPr/>
        <p:txBody>
          <a:bodyPr/>
          <a:lstStyle/>
          <a:p>
            <a:fld id="{BD9A600B-C9EC-A944-9133-9F0FAF654EBD}" type="slidenum">
              <a:rPr lang="en-US" smtClean="0"/>
              <a:t>7</a:t>
            </a:fld>
            <a:endParaRPr lang="en-US"/>
          </a:p>
        </p:txBody>
      </p:sp>
    </p:spTree>
    <p:extLst>
      <p:ext uri="{BB962C8B-B14F-4D97-AF65-F5344CB8AC3E}">
        <p14:creationId xmlns:p14="http://schemas.microsoft.com/office/powerpoint/2010/main" val="1139989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JAMF Pro 11.3 introduces several new features. One of the most notable is Account-Driven Device Enrollment, which allows IT admins to preset device configuration settings for users before deploying devices. Additionally, JAMF Pro 11.3 allows for easier viewing of LAPS passwords in the JAMF Pro interface and makes significant updates to the JAMF Pro summary submission process. IT admins should note that JAMF Admin will be deprecated on 19th March 2024. Fortunately, there are several alternative options such as JAMF Sync </a:t>
            </a:r>
            <a:r>
              <a:rPr lang="en-US" dirty="0" err="1"/>
              <a:t>Jamf</a:t>
            </a:r>
            <a:r>
              <a:rPr lang="en-US" dirty="0"/>
              <a:t> Printer Manager, JAMF Action. Overall, this update provides great benefits to IT admins and users alike, making device management even easier and more secure than ever before.</a:t>
            </a:r>
          </a:p>
        </p:txBody>
      </p:sp>
      <p:sp>
        <p:nvSpPr>
          <p:cNvPr id="4" name="Slide Number Placeholder 3"/>
          <p:cNvSpPr>
            <a:spLocks noGrp="1"/>
          </p:cNvSpPr>
          <p:nvPr>
            <p:ph type="sldNum" sz="quarter" idx="5"/>
          </p:nvPr>
        </p:nvSpPr>
        <p:spPr/>
        <p:txBody>
          <a:bodyPr/>
          <a:lstStyle/>
          <a:p>
            <a:fld id="{BD9A600B-C9EC-A944-9133-9F0FAF654EBD}" type="slidenum">
              <a:rPr lang="en-US" smtClean="0"/>
              <a:t>13</a:t>
            </a:fld>
            <a:endParaRPr lang="en-US"/>
          </a:p>
        </p:txBody>
      </p:sp>
    </p:spTree>
    <p:extLst>
      <p:ext uri="{BB962C8B-B14F-4D97-AF65-F5344CB8AC3E}">
        <p14:creationId xmlns:p14="http://schemas.microsoft.com/office/powerpoint/2010/main" val="3979955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9A600B-C9EC-A944-9133-9F0FAF654EBD}" type="slidenum">
              <a:rPr lang="en-US" smtClean="0"/>
              <a:t>15</a:t>
            </a:fld>
            <a:endParaRPr lang="en-US"/>
          </a:p>
        </p:txBody>
      </p:sp>
    </p:spTree>
    <p:extLst>
      <p:ext uri="{BB962C8B-B14F-4D97-AF65-F5344CB8AC3E}">
        <p14:creationId xmlns:p14="http://schemas.microsoft.com/office/powerpoint/2010/main" val="458653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u="none" strike="noStrike" dirty="0">
                <a:solidFill>
                  <a:srgbClr val="212529"/>
                </a:solidFill>
                <a:effectLst/>
                <a:highlight>
                  <a:srgbClr val="FFFFFF"/>
                </a:highlight>
                <a:latin typeface="-apple-system"/>
              </a:rPr>
              <a:t>(Roundtrips Per Minute), which is the number of sequential round-trips, or transactions, that a network can do in one minute under normal working conditions</a:t>
            </a:r>
          </a:p>
          <a:p>
            <a:r>
              <a:rPr lang="en-IN" b="0" i="0" u="none" strike="noStrike" dirty="0">
                <a:solidFill>
                  <a:srgbClr val="212529"/>
                </a:solidFill>
                <a:effectLst/>
                <a:highlight>
                  <a:srgbClr val="FFFFFF"/>
                </a:highlight>
                <a:latin typeface="-apple-system"/>
              </a:rPr>
              <a:t>(which refers to the number of test packets used for the responsiveness tests)</a:t>
            </a:r>
            <a:endParaRPr lang="en-US" dirty="0"/>
          </a:p>
        </p:txBody>
      </p:sp>
      <p:sp>
        <p:nvSpPr>
          <p:cNvPr id="4" name="Slide Number Placeholder 3"/>
          <p:cNvSpPr>
            <a:spLocks noGrp="1"/>
          </p:cNvSpPr>
          <p:nvPr>
            <p:ph type="sldNum" sz="quarter" idx="5"/>
          </p:nvPr>
        </p:nvSpPr>
        <p:spPr/>
        <p:txBody>
          <a:bodyPr/>
          <a:lstStyle/>
          <a:p>
            <a:fld id="{BD9A600B-C9EC-A944-9133-9F0FAF654EBD}" type="slidenum">
              <a:rPr lang="en-US" smtClean="0"/>
              <a:t>17</a:t>
            </a:fld>
            <a:endParaRPr lang="en-US"/>
          </a:p>
        </p:txBody>
      </p:sp>
    </p:spTree>
    <p:extLst>
      <p:ext uri="{BB962C8B-B14F-4D97-AF65-F5344CB8AC3E}">
        <p14:creationId xmlns:p14="http://schemas.microsoft.com/office/powerpoint/2010/main" val="2594746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2227A-8306-D015-02BB-03212D36DB8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625D093-C9B9-561E-6796-105779162C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3E93F9F-359A-875B-DEFF-C8FCFC3A30D5}"/>
              </a:ext>
            </a:extLst>
          </p:cNvPr>
          <p:cNvSpPr>
            <a:spLocks noGrp="1"/>
          </p:cNvSpPr>
          <p:nvPr>
            <p:ph type="dt" sz="half" idx="10"/>
          </p:nvPr>
        </p:nvSpPr>
        <p:spPr/>
        <p:txBody>
          <a:bodyPr/>
          <a:lstStyle/>
          <a:p>
            <a:fld id="{7E3589FE-D345-534C-B8B5-5FAC104B31E1}" type="datetimeFigureOut">
              <a:rPr lang="en-US" smtClean="0"/>
              <a:t>3/16/24</a:t>
            </a:fld>
            <a:endParaRPr lang="en-US"/>
          </a:p>
        </p:txBody>
      </p:sp>
      <p:sp>
        <p:nvSpPr>
          <p:cNvPr id="5" name="Footer Placeholder 4">
            <a:extLst>
              <a:ext uri="{FF2B5EF4-FFF2-40B4-BE49-F238E27FC236}">
                <a16:creationId xmlns:a16="http://schemas.microsoft.com/office/drawing/2014/main" id="{4F7E592E-31FB-D92C-933D-7E5ACF3F52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F491D-B7F5-9496-0A5F-DC74F0B32052}"/>
              </a:ext>
            </a:extLst>
          </p:cNvPr>
          <p:cNvSpPr>
            <a:spLocks noGrp="1"/>
          </p:cNvSpPr>
          <p:nvPr>
            <p:ph type="sldNum" sz="quarter" idx="12"/>
          </p:nvPr>
        </p:nvSpPr>
        <p:spPr/>
        <p:txBody>
          <a:bodyPr/>
          <a:lstStyle/>
          <a:p>
            <a:fld id="{72934DA4-9DAC-2F4A-B1D5-80CE97D0F0C4}" type="slidenum">
              <a:rPr lang="en-US" smtClean="0"/>
              <a:t>‹#›</a:t>
            </a:fld>
            <a:endParaRPr lang="en-US"/>
          </a:p>
        </p:txBody>
      </p:sp>
    </p:spTree>
    <p:extLst>
      <p:ext uri="{BB962C8B-B14F-4D97-AF65-F5344CB8AC3E}">
        <p14:creationId xmlns:p14="http://schemas.microsoft.com/office/powerpoint/2010/main" val="934178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FCFC-2CE7-F0BD-AE44-D0443401FE0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F68F0AD-23E7-2556-3641-10219153785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F1A6876-5F22-BF51-C902-CC05E6B4C2A9}"/>
              </a:ext>
            </a:extLst>
          </p:cNvPr>
          <p:cNvSpPr>
            <a:spLocks noGrp="1"/>
          </p:cNvSpPr>
          <p:nvPr>
            <p:ph type="dt" sz="half" idx="10"/>
          </p:nvPr>
        </p:nvSpPr>
        <p:spPr/>
        <p:txBody>
          <a:bodyPr/>
          <a:lstStyle/>
          <a:p>
            <a:fld id="{7E3589FE-D345-534C-B8B5-5FAC104B31E1}" type="datetimeFigureOut">
              <a:rPr lang="en-US" smtClean="0"/>
              <a:t>3/16/24</a:t>
            </a:fld>
            <a:endParaRPr lang="en-US"/>
          </a:p>
        </p:txBody>
      </p:sp>
      <p:sp>
        <p:nvSpPr>
          <p:cNvPr id="5" name="Footer Placeholder 4">
            <a:extLst>
              <a:ext uri="{FF2B5EF4-FFF2-40B4-BE49-F238E27FC236}">
                <a16:creationId xmlns:a16="http://schemas.microsoft.com/office/drawing/2014/main" id="{B2ABC438-4940-2FED-31BC-F11F12008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CD855-BE0B-17F9-2DE9-89A3525407A1}"/>
              </a:ext>
            </a:extLst>
          </p:cNvPr>
          <p:cNvSpPr>
            <a:spLocks noGrp="1"/>
          </p:cNvSpPr>
          <p:nvPr>
            <p:ph type="sldNum" sz="quarter" idx="12"/>
          </p:nvPr>
        </p:nvSpPr>
        <p:spPr/>
        <p:txBody>
          <a:bodyPr/>
          <a:lstStyle/>
          <a:p>
            <a:fld id="{72934DA4-9DAC-2F4A-B1D5-80CE97D0F0C4}" type="slidenum">
              <a:rPr lang="en-US" smtClean="0"/>
              <a:t>‹#›</a:t>
            </a:fld>
            <a:endParaRPr lang="en-US"/>
          </a:p>
        </p:txBody>
      </p:sp>
    </p:spTree>
    <p:extLst>
      <p:ext uri="{BB962C8B-B14F-4D97-AF65-F5344CB8AC3E}">
        <p14:creationId xmlns:p14="http://schemas.microsoft.com/office/powerpoint/2010/main" val="5213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3A804D-9FA9-36CE-44C8-8834D1C885D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07B0C8A-06EA-2172-FFCF-CADDD8FB6D8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871E00-5003-B955-7356-9FE0465C6055}"/>
              </a:ext>
            </a:extLst>
          </p:cNvPr>
          <p:cNvSpPr>
            <a:spLocks noGrp="1"/>
          </p:cNvSpPr>
          <p:nvPr>
            <p:ph type="dt" sz="half" idx="10"/>
          </p:nvPr>
        </p:nvSpPr>
        <p:spPr/>
        <p:txBody>
          <a:bodyPr/>
          <a:lstStyle/>
          <a:p>
            <a:fld id="{7E3589FE-D345-534C-B8B5-5FAC104B31E1}" type="datetimeFigureOut">
              <a:rPr lang="en-US" smtClean="0"/>
              <a:t>3/16/24</a:t>
            </a:fld>
            <a:endParaRPr lang="en-US"/>
          </a:p>
        </p:txBody>
      </p:sp>
      <p:sp>
        <p:nvSpPr>
          <p:cNvPr id="5" name="Footer Placeholder 4">
            <a:extLst>
              <a:ext uri="{FF2B5EF4-FFF2-40B4-BE49-F238E27FC236}">
                <a16:creationId xmlns:a16="http://schemas.microsoft.com/office/drawing/2014/main" id="{2A795911-1BE7-E6B2-A81E-5EF4E30C0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16FB85-5B23-FF65-436D-504286C1FBFB}"/>
              </a:ext>
            </a:extLst>
          </p:cNvPr>
          <p:cNvSpPr>
            <a:spLocks noGrp="1"/>
          </p:cNvSpPr>
          <p:nvPr>
            <p:ph type="sldNum" sz="quarter" idx="12"/>
          </p:nvPr>
        </p:nvSpPr>
        <p:spPr/>
        <p:txBody>
          <a:bodyPr/>
          <a:lstStyle/>
          <a:p>
            <a:fld id="{72934DA4-9DAC-2F4A-B1D5-80CE97D0F0C4}" type="slidenum">
              <a:rPr lang="en-US" smtClean="0"/>
              <a:t>‹#›</a:t>
            </a:fld>
            <a:endParaRPr lang="en-US"/>
          </a:p>
        </p:txBody>
      </p:sp>
    </p:spTree>
    <p:extLst>
      <p:ext uri="{BB962C8B-B14F-4D97-AF65-F5344CB8AC3E}">
        <p14:creationId xmlns:p14="http://schemas.microsoft.com/office/powerpoint/2010/main" val="1012595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99AF-A279-369D-75AC-59685CD6442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56E72CA-370E-6E2A-A0CB-A4A4957ECDA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785578-AD61-980C-1857-9DBCF95202A1}"/>
              </a:ext>
            </a:extLst>
          </p:cNvPr>
          <p:cNvSpPr>
            <a:spLocks noGrp="1"/>
          </p:cNvSpPr>
          <p:nvPr>
            <p:ph type="dt" sz="half" idx="10"/>
          </p:nvPr>
        </p:nvSpPr>
        <p:spPr/>
        <p:txBody>
          <a:bodyPr/>
          <a:lstStyle/>
          <a:p>
            <a:fld id="{7E3589FE-D345-534C-B8B5-5FAC104B31E1}" type="datetimeFigureOut">
              <a:rPr lang="en-US" smtClean="0"/>
              <a:t>3/16/24</a:t>
            </a:fld>
            <a:endParaRPr lang="en-US"/>
          </a:p>
        </p:txBody>
      </p:sp>
      <p:sp>
        <p:nvSpPr>
          <p:cNvPr id="5" name="Footer Placeholder 4">
            <a:extLst>
              <a:ext uri="{FF2B5EF4-FFF2-40B4-BE49-F238E27FC236}">
                <a16:creationId xmlns:a16="http://schemas.microsoft.com/office/drawing/2014/main" id="{8A7B8341-7F15-93A2-1745-8A17656A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25686-3AE7-56D1-B0BA-258B61413105}"/>
              </a:ext>
            </a:extLst>
          </p:cNvPr>
          <p:cNvSpPr>
            <a:spLocks noGrp="1"/>
          </p:cNvSpPr>
          <p:nvPr>
            <p:ph type="sldNum" sz="quarter" idx="12"/>
          </p:nvPr>
        </p:nvSpPr>
        <p:spPr/>
        <p:txBody>
          <a:bodyPr/>
          <a:lstStyle/>
          <a:p>
            <a:fld id="{72934DA4-9DAC-2F4A-B1D5-80CE97D0F0C4}" type="slidenum">
              <a:rPr lang="en-US" smtClean="0"/>
              <a:t>‹#›</a:t>
            </a:fld>
            <a:endParaRPr lang="en-US"/>
          </a:p>
        </p:txBody>
      </p:sp>
    </p:spTree>
    <p:extLst>
      <p:ext uri="{BB962C8B-B14F-4D97-AF65-F5344CB8AC3E}">
        <p14:creationId xmlns:p14="http://schemas.microsoft.com/office/powerpoint/2010/main" val="4099436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DAB15-AAD7-762D-C7D0-F74EDB8DF83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3A122D7-74D9-9BC8-C267-17D907FB38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35CB697-6505-6359-13F6-05493B67332A}"/>
              </a:ext>
            </a:extLst>
          </p:cNvPr>
          <p:cNvSpPr>
            <a:spLocks noGrp="1"/>
          </p:cNvSpPr>
          <p:nvPr>
            <p:ph type="dt" sz="half" idx="10"/>
          </p:nvPr>
        </p:nvSpPr>
        <p:spPr/>
        <p:txBody>
          <a:bodyPr/>
          <a:lstStyle/>
          <a:p>
            <a:fld id="{7E3589FE-D345-534C-B8B5-5FAC104B31E1}" type="datetimeFigureOut">
              <a:rPr lang="en-US" smtClean="0"/>
              <a:t>3/16/24</a:t>
            </a:fld>
            <a:endParaRPr lang="en-US"/>
          </a:p>
        </p:txBody>
      </p:sp>
      <p:sp>
        <p:nvSpPr>
          <p:cNvPr id="5" name="Footer Placeholder 4">
            <a:extLst>
              <a:ext uri="{FF2B5EF4-FFF2-40B4-BE49-F238E27FC236}">
                <a16:creationId xmlns:a16="http://schemas.microsoft.com/office/drawing/2014/main" id="{0BF700D3-276A-C4C9-BEEC-AD1CD3387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812B9-20C1-61C0-B9F5-A26DBE2C39D5}"/>
              </a:ext>
            </a:extLst>
          </p:cNvPr>
          <p:cNvSpPr>
            <a:spLocks noGrp="1"/>
          </p:cNvSpPr>
          <p:nvPr>
            <p:ph type="sldNum" sz="quarter" idx="12"/>
          </p:nvPr>
        </p:nvSpPr>
        <p:spPr/>
        <p:txBody>
          <a:bodyPr/>
          <a:lstStyle/>
          <a:p>
            <a:fld id="{72934DA4-9DAC-2F4A-B1D5-80CE97D0F0C4}" type="slidenum">
              <a:rPr lang="en-US" smtClean="0"/>
              <a:t>‹#›</a:t>
            </a:fld>
            <a:endParaRPr lang="en-US"/>
          </a:p>
        </p:txBody>
      </p:sp>
    </p:spTree>
    <p:extLst>
      <p:ext uri="{BB962C8B-B14F-4D97-AF65-F5344CB8AC3E}">
        <p14:creationId xmlns:p14="http://schemas.microsoft.com/office/powerpoint/2010/main" val="47157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0628-23A2-679B-4D48-433B00CE10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4C9D8BA-F8BC-9FAA-F7B9-C7A51B7946C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1A4D2FF-98FC-202E-07E6-62E080265EA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F1E9555-0495-C8F6-BC25-96F8F7AFD654}"/>
              </a:ext>
            </a:extLst>
          </p:cNvPr>
          <p:cNvSpPr>
            <a:spLocks noGrp="1"/>
          </p:cNvSpPr>
          <p:nvPr>
            <p:ph type="dt" sz="half" idx="10"/>
          </p:nvPr>
        </p:nvSpPr>
        <p:spPr/>
        <p:txBody>
          <a:bodyPr/>
          <a:lstStyle/>
          <a:p>
            <a:fld id="{7E3589FE-D345-534C-B8B5-5FAC104B31E1}" type="datetimeFigureOut">
              <a:rPr lang="en-US" smtClean="0"/>
              <a:t>3/16/24</a:t>
            </a:fld>
            <a:endParaRPr lang="en-US"/>
          </a:p>
        </p:txBody>
      </p:sp>
      <p:sp>
        <p:nvSpPr>
          <p:cNvPr id="6" name="Footer Placeholder 5">
            <a:extLst>
              <a:ext uri="{FF2B5EF4-FFF2-40B4-BE49-F238E27FC236}">
                <a16:creationId xmlns:a16="http://schemas.microsoft.com/office/drawing/2014/main" id="{8466AD49-CD30-0426-B4D2-D7A688DC01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7E62B1-6AF6-2FBB-009F-9751118A124E}"/>
              </a:ext>
            </a:extLst>
          </p:cNvPr>
          <p:cNvSpPr>
            <a:spLocks noGrp="1"/>
          </p:cNvSpPr>
          <p:nvPr>
            <p:ph type="sldNum" sz="quarter" idx="12"/>
          </p:nvPr>
        </p:nvSpPr>
        <p:spPr/>
        <p:txBody>
          <a:bodyPr/>
          <a:lstStyle/>
          <a:p>
            <a:fld id="{72934DA4-9DAC-2F4A-B1D5-80CE97D0F0C4}" type="slidenum">
              <a:rPr lang="en-US" smtClean="0"/>
              <a:t>‹#›</a:t>
            </a:fld>
            <a:endParaRPr lang="en-US"/>
          </a:p>
        </p:txBody>
      </p:sp>
    </p:spTree>
    <p:extLst>
      <p:ext uri="{BB962C8B-B14F-4D97-AF65-F5344CB8AC3E}">
        <p14:creationId xmlns:p14="http://schemas.microsoft.com/office/powerpoint/2010/main" val="1656958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93B4-9DBB-1BFA-6CFB-2BF774797FD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4B4A3B7-4FCE-BF64-D957-7C7C4847B2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4700D49-4449-4418-7F22-AE1E677A87A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431057B-33D5-3A34-794B-4D19B049A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DAFAF46-AA73-1D2B-C2C3-ED498418DD7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8FD2DF0-BCB2-4082-FAE7-FFDE21E53431}"/>
              </a:ext>
            </a:extLst>
          </p:cNvPr>
          <p:cNvSpPr>
            <a:spLocks noGrp="1"/>
          </p:cNvSpPr>
          <p:nvPr>
            <p:ph type="dt" sz="half" idx="10"/>
          </p:nvPr>
        </p:nvSpPr>
        <p:spPr/>
        <p:txBody>
          <a:bodyPr/>
          <a:lstStyle/>
          <a:p>
            <a:fld id="{7E3589FE-D345-534C-B8B5-5FAC104B31E1}" type="datetimeFigureOut">
              <a:rPr lang="en-US" smtClean="0"/>
              <a:t>3/16/24</a:t>
            </a:fld>
            <a:endParaRPr lang="en-US"/>
          </a:p>
        </p:txBody>
      </p:sp>
      <p:sp>
        <p:nvSpPr>
          <p:cNvPr id="8" name="Footer Placeholder 7">
            <a:extLst>
              <a:ext uri="{FF2B5EF4-FFF2-40B4-BE49-F238E27FC236}">
                <a16:creationId xmlns:a16="http://schemas.microsoft.com/office/drawing/2014/main" id="{A0A4B3C5-05BD-4E28-C65F-C630F37251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82CBDA-98AD-B2F1-E604-D2691B22695C}"/>
              </a:ext>
            </a:extLst>
          </p:cNvPr>
          <p:cNvSpPr>
            <a:spLocks noGrp="1"/>
          </p:cNvSpPr>
          <p:nvPr>
            <p:ph type="sldNum" sz="quarter" idx="12"/>
          </p:nvPr>
        </p:nvSpPr>
        <p:spPr/>
        <p:txBody>
          <a:bodyPr/>
          <a:lstStyle/>
          <a:p>
            <a:fld id="{72934DA4-9DAC-2F4A-B1D5-80CE97D0F0C4}" type="slidenum">
              <a:rPr lang="en-US" smtClean="0"/>
              <a:t>‹#›</a:t>
            </a:fld>
            <a:endParaRPr lang="en-US"/>
          </a:p>
        </p:txBody>
      </p:sp>
    </p:spTree>
    <p:extLst>
      <p:ext uri="{BB962C8B-B14F-4D97-AF65-F5344CB8AC3E}">
        <p14:creationId xmlns:p14="http://schemas.microsoft.com/office/powerpoint/2010/main" val="504003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40633-A8A0-A69D-C2AB-3D3DA0A993A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80FBA59-1721-7C2E-545E-E62822D7B9CB}"/>
              </a:ext>
            </a:extLst>
          </p:cNvPr>
          <p:cNvSpPr>
            <a:spLocks noGrp="1"/>
          </p:cNvSpPr>
          <p:nvPr>
            <p:ph type="dt" sz="half" idx="10"/>
          </p:nvPr>
        </p:nvSpPr>
        <p:spPr/>
        <p:txBody>
          <a:bodyPr/>
          <a:lstStyle/>
          <a:p>
            <a:fld id="{7E3589FE-D345-534C-B8B5-5FAC104B31E1}" type="datetimeFigureOut">
              <a:rPr lang="en-US" smtClean="0"/>
              <a:t>3/16/24</a:t>
            </a:fld>
            <a:endParaRPr lang="en-US"/>
          </a:p>
        </p:txBody>
      </p:sp>
      <p:sp>
        <p:nvSpPr>
          <p:cNvPr id="4" name="Footer Placeholder 3">
            <a:extLst>
              <a:ext uri="{FF2B5EF4-FFF2-40B4-BE49-F238E27FC236}">
                <a16:creationId xmlns:a16="http://schemas.microsoft.com/office/drawing/2014/main" id="{1F18FF9B-7FD1-4C50-1C91-3B84D086DD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A6EA89-5625-209D-D5E4-2A12A3424A8D}"/>
              </a:ext>
            </a:extLst>
          </p:cNvPr>
          <p:cNvSpPr>
            <a:spLocks noGrp="1"/>
          </p:cNvSpPr>
          <p:nvPr>
            <p:ph type="sldNum" sz="quarter" idx="12"/>
          </p:nvPr>
        </p:nvSpPr>
        <p:spPr/>
        <p:txBody>
          <a:bodyPr/>
          <a:lstStyle/>
          <a:p>
            <a:fld id="{72934DA4-9DAC-2F4A-B1D5-80CE97D0F0C4}" type="slidenum">
              <a:rPr lang="en-US" smtClean="0"/>
              <a:t>‹#›</a:t>
            </a:fld>
            <a:endParaRPr lang="en-US"/>
          </a:p>
        </p:txBody>
      </p:sp>
    </p:spTree>
    <p:extLst>
      <p:ext uri="{BB962C8B-B14F-4D97-AF65-F5344CB8AC3E}">
        <p14:creationId xmlns:p14="http://schemas.microsoft.com/office/powerpoint/2010/main" val="510496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4028D-B30B-B787-0323-B2701505EE19}"/>
              </a:ext>
            </a:extLst>
          </p:cNvPr>
          <p:cNvSpPr>
            <a:spLocks noGrp="1"/>
          </p:cNvSpPr>
          <p:nvPr>
            <p:ph type="dt" sz="half" idx="10"/>
          </p:nvPr>
        </p:nvSpPr>
        <p:spPr/>
        <p:txBody>
          <a:bodyPr/>
          <a:lstStyle/>
          <a:p>
            <a:fld id="{7E3589FE-D345-534C-B8B5-5FAC104B31E1}" type="datetimeFigureOut">
              <a:rPr lang="en-US" smtClean="0"/>
              <a:t>3/16/24</a:t>
            </a:fld>
            <a:endParaRPr lang="en-US"/>
          </a:p>
        </p:txBody>
      </p:sp>
      <p:sp>
        <p:nvSpPr>
          <p:cNvPr id="3" name="Footer Placeholder 2">
            <a:extLst>
              <a:ext uri="{FF2B5EF4-FFF2-40B4-BE49-F238E27FC236}">
                <a16:creationId xmlns:a16="http://schemas.microsoft.com/office/drawing/2014/main" id="{798CDBE9-B093-6B9E-8B5B-6F907D42D2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12B092-FC9A-3C93-0893-5EF51D9DD60C}"/>
              </a:ext>
            </a:extLst>
          </p:cNvPr>
          <p:cNvSpPr>
            <a:spLocks noGrp="1"/>
          </p:cNvSpPr>
          <p:nvPr>
            <p:ph type="sldNum" sz="quarter" idx="12"/>
          </p:nvPr>
        </p:nvSpPr>
        <p:spPr/>
        <p:txBody>
          <a:bodyPr/>
          <a:lstStyle/>
          <a:p>
            <a:fld id="{72934DA4-9DAC-2F4A-B1D5-80CE97D0F0C4}" type="slidenum">
              <a:rPr lang="en-US" smtClean="0"/>
              <a:t>‹#›</a:t>
            </a:fld>
            <a:endParaRPr lang="en-US"/>
          </a:p>
        </p:txBody>
      </p:sp>
    </p:spTree>
    <p:extLst>
      <p:ext uri="{BB962C8B-B14F-4D97-AF65-F5344CB8AC3E}">
        <p14:creationId xmlns:p14="http://schemas.microsoft.com/office/powerpoint/2010/main" val="1294322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EB45-B9D6-3D47-CB8B-758040A5E16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8818638-62E1-7F77-956B-A51F1FC790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A4E7304-EE43-2722-F51E-0D1176E50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6F5A7AC-C16C-A9E8-7B8C-FB4510D30FFB}"/>
              </a:ext>
            </a:extLst>
          </p:cNvPr>
          <p:cNvSpPr>
            <a:spLocks noGrp="1"/>
          </p:cNvSpPr>
          <p:nvPr>
            <p:ph type="dt" sz="half" idx="10"/>
          </p:nvPr>
        </p:nvSpPr>
        <p:spPr/>
        <p:txBody>
          <a:bodyPr/>
          <a:lstStyle/>
          <a:p>
            <a:fld id="{7E3589FE-D345-534C-B8B5-5FAC104B31E1}" type="datetimeFigureOut">
              <a:rPr lang="en-US" smtClean="0"/>
              <a:t>3/16/24</a:t>
            </a:fld>
            <a:endParaRPr lang="en-US"/>
          </a:p>
        </p:txBody>
      </p:sp>
      <p:sp>
        <p:nvSpPr>
          <p:cNvPr id="6" name="Footer Placeholder 5">
            <a:extLst>
              <a:ext uri="{FF2B5EF4-FFF2-40B4-BE49-F238E27FC236}">
                <a16:creationId xmlns:a16="http://schemas.microsoft.com/office/drawing/2014/main" id="{073C04AC-53CD-FC02-A4C9-F34D72B53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216F3A-557F-88D1-5600-53A9BEF8D4EC}"/>
              </a:ext>
            </a:extLst>
          </p:cNvPr>
          <p:cNvSpPr>
            <a:spLocks noGrp="1"/>
          </p:cNvSpPr>
          <p:nvPr>
            <p:ph type="sldNum" sz="quarter" idx="12"/>
          </p:nvPr>
        </p:nvSpPr>
        <p:spPr/>
        <p:txBody>
          <a:bodyPr/>
          <a:lstStyle/>
          <a:p>
            <a:fld id="{72934DA4-9DAC-2F4A-B1D5-80CE97D0F0C4}" type="slidenum">
              <a:rPr lang="en-US" smtClean="0"/>
              <a:t>‹#›</a:t>
            </a:fld>
            <a:endParaRPr lang="en-US"/>
          </a:p>
        </p:txBody>
      </p:sp>
    </p:spTree>
    <p:extLst>
      <p:ext uri="{BB962C8B-B14F-4D97-AF65-F5344CB8AC3E}">
        <p14:creationId xmlns:p14="http://schemas.microsoft.com/office/powerpoint/2010/main" val="3518820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8C45-44FA-5C80-F256-709D8394D66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575742B-51E4-EE13-FDE1-4099BFD982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0FFE40-F1C1-6BE3-1F0F-8872BCB79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5DBAB6-9B86-B1ED-D90F-896F01F6156C}"/>
              </a:ext>
            </a:extLst>
          </p:cNvPr>
          <p:cNvSpPr>
            <a:spLocks noGrp="1"/>
          </p:cNvSpPr>
          <p:nvPr>
            <p:ph type="dt" sz="half" idx="10"/>
          </p:nvPr>
        </p:nvSpPr>
        <p:spPr/>
        <p:txBody>
          <a:bodyPr/>
          <a:lstStyle/>
          <a:p>
            <a:fld id="{7E3589FE-D345-534C-B8B5-5FAC104B31E1}" type="datetimeFigureOut">
              <a:rPr lang="en-US" smtClean="0"/>
              <a:t>3/16/24</a:t>
            </a:fld>
            <a:endParaRPr lang="en-US"/>
          </a:p>
        </p:txBody>
      </p:sp>
      <p:sp>
        <p:nvSpPr>
          <p:cNvPr id="6" name="Footer Placeholder 5">
            <a:extLst>
              <a:ext uri="{FF2B5EF4-FFF2-40B4-BE49-F238E27FC236}">
                <a16:creationId xmlns:a16="http://schemas.microsoft.com/office/drawing/2014/main" id="{8905FF71-B4CA-0C45-B01C-27B10C77EE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7155CF-B10A-6C65-6E70-1FEBDB8A984C}"/>
              </a:ext>
            </a:extLst>
          </p:cNvPr>
          <p:cNvSpPr>
            <a:spLocks noGrp="1"/>
          </p:cNvSpPr>
          <p:nvPr>
            <p:ph type="sldNum" sz="quarter" idx="12"/>
          </p:nvPr>
        </p:nvSpPr>
        <p:spPr/>
        <p:txBody>
          <a:bodyPr/>
          <a:lstStyle/>
          <a:p>
            <a:fld id="{72934DA4-9DAC-2F4A-B1D5-80CE97D0F0C4}" type="slidenum">
              <a:rPr lang="en-US" smtClean="0"/>
              <a:t>‹#›</a:t>
            </a:fld>
            <a:endParaRPr lang="en-US"/>
          </a:p>
        </p:txBody>
      </p:sp>
    </p:spTree>
    <p:extLst>
      <p:ext uri="{BB962C8B-B14F-4D97-AF65-F5344CB8AC3E}">
        <p14:creationId xmlns:p14="http://schemas.microsoft.com/office/powerpoint/2010/main" val="4274073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23343B5B-B449-52B1-D6DF-15038E3CB86B}"/>
              </a:ext>
            </a:extLst>
          </p:cNvPr>
          <p:cNvGraphicFramePr>
            <a:graphicFrameLocks noChangeAspect="1"/>
          </p:cNvGraphicFramePr>
          <p:nvPr userDrawn="1">
            <p:custDataLst>
              <p:tags r:id="rId13"/>
            </p:custDataLst>
            <p:extLst>
              <p:ext uri="{D42A27DB-BD31-4B8C-83A1-F6EECF244321}">
                <p14:modId xmlns:p14="http://schemas.microsoft.com/office/powerpoint/2010/main" val="21396576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4" imgW="7772400" imgH="10058400" progId="TCLayout.ActiveDocument.1">
                  <p:embed/>
                </p:oleObj>
              </mc:Choice>
              <mc:Fallback>
                <p:oleObj name="think-cell Slide" r:id="rId14" imgW="7772400" imgH="10058400" progId="TCLayout.ActiveDocument.1">
                  <p:embed/>
                  <p:pic>
                    <p:nvPicPr>
                      <p:cNvPr id="8" name="think-cell data - do not delete" hidden="1">
                        <a:extLst>
                          <a:ext uri="{FF2B5EF4-FFF2-40B4-BE49-F238E27FC236}">
                            <a16:creationId xmlns:a16="http://schemas.microsoft.com/office/drawing/2014/main" id="{23343B5B-B449-52B1-D6DF-15038E3CB86B}"/>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6E3E4128-B0A9-2552-1825-77DC95C0C9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4E69C2B-9BD2-63E7-2BEF-1973FCB68B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5F55FA-792F-32BD-19E0-26D43873F5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3589FE-D345-534C-B8B5-5FAC104B31E1}" type="datetimeFigureOut">
              <a:rPr lang="en-US" smtClean="0"/>
              <a:t>3/16/24</a:t>
            </a:fld>
            <a:endParaRPr lang="en-US"/>
          </a:p>
        </p:txBody>
      </p:sp>
      <p:sp>
        <p:nvSpPr>
          <p:cNvPr id="5" name="Footer Placeholder 4">
            <a:extLst>
              <a:ext uri="{FF2B5EF4-FFF2-40B4-BE49-F238E27FC236}">
                <a16:creationId xmlns:a16="http://schemas.microsoft.com/office/drawing/2014/main" id="{E9B4678C-6871-0A29-A4DF-0E78AA1AEC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16A310E-C468-E3B7-FDEC-FAB02A207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934DA4-9DAC-2F4A-B1D5-80CE97D0F0C4}" type="slidenum">
              <a:rPr lang="en-US" smtClean="0"/>
              <a:t>‹#›</a:t>
            </a:fld>
            <a:endParaRPr lang="en-US"/>
          </a:p>
        </p:txBody>
      </p:sp>
    </p:spTree>
    <p:extLst>
      <p:ext uri="{BB962C8B-B14F-4D97-AF65-F5344CB8AC3E}">
        <p14:creationId xmlns:p14="http://schemas.microsoft.com/office/powerpoint/2010/main" val="613321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hyperlink" Target="https://support.apple.com/kb/HT214085" TargetMode="External"/><Relationship Id="rId13" Type="http://schemas.openxmlformats.org/officeDocument/2006/relationships/hyperlink" Target="https://support.apple.com/kb/HT214092" TargetMode="External"/><Relationship Id="rId3" Type="http://schemas.openxmlformats.org/officeDocument/2006/relationships/oleObject" Target="../embeddings/oleObject8.bin"/><Relationship Id="rId7" Type="http://schemas.openxmlformats.org/officeDocument/2006/relationships/hyperlink" Target="https://support.apple.com/kb/HT214084" TargetMode="External"/><Relationship Id="rId12" Type="http://schemas.openxmlformats.org/officeDocument/2006/relationships/hyperlink" Target="https://support.apple.com/kb/HT214087" TargetMode="External"/><Relationship Id="rId2" Type="http://schemas.openxmlformats.org/officeDocument/2006/relationships/slideLayout" Target="../slideLayouts/slideLayout4.xml"/><Relationship Id="rId16" Type="http://schemas.openxmlformats.org/officeDocument/2006/relationships/image" Target="../media/image4.png"/><Relationship Id="rId1" Type="http://schemas.openxmlformats.org/officeDocument/2006/relationships/tags" Target="../tags/tag9.xml"/><Relationship Id="rId6" Type="http://schemas.openxmlformats.org/officeDocument/2006/relationships/hyperlink" Target="https://support.apple.com/kb/HT214089" TargetMode="External"/><Relationship Id="rId11" Type="http://schemas.openxmlformats.org/officeDocument/2006/relationships/hyperlink" Target="https://support.apple.com/kb/HT214086" TargetMode="External"/><Relationship Id="rId5" Type="http://schemas.openxmlformats.org/officeDocument/2006/relationships/hyperlink" Target="https://support.apple.com/kb/HT214090" TargetMode="External"/><Relationship Id="rId15" Type="http://schemas.openxmlformats.org/officeDocument/2006/relationships/hyperlink" Target="https://support.apple.com/kb/HT214082" TargetMode="External"/><Relationship Id="rId10" Type="http://schemas.openxmlformats.org/officeDocument/2006/relationships/hyperlink" Target="https://support.apple.com/kb/HT214088" TargetMode="External"/><Relationship Id="rId4" Type="http://schemas.openxmlformats.org/officeDocument/2006/relationships/image" Target="../media/image16.emf"/><Relationship Id="rId9" Type="http://schemas.openxmlformats.org/officeDocument/2006/relationships/hyperlink" Target="https://support.apple.com/kb/HT214083" TargetMode="External"/><Relationship Id="rId14" Type="http://schemas.openxmlformats.org/officeDocument/2006/relationships/hyperlink" Target="https://support.apple.com/kb/HT214081"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10.xml"/><Relationship Id="rId6" Type="http://schemas.openxmlformats.org/officeDocument/2006/relationships/image" Target="../media/image20.png"/><Relationship Id="rId5" Type="http://schemas.openxmlformats.org/officeDocument/2006/relationships/image" Target="../media/image19.emf"/><Relationship Id="rId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22.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12.x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tags" Target="../tags/tag13.xml"/><Relationship Id="rId6" Type="http://schemas.openxmlformats.org/officeDocument/2006/relationships/image" Target="../media/image4.png"/><Relationship Id="rId5" Type="http://schemas.openxmlformats.org/officeDocument/2006/relationships/image" Target="../media/image26.png"/><Relationship Id="rId4" Type="http://schemas.openxmlformats.org/officeDocument/2006/relationships/image" Target="../media/image25.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8.png"/><Relationship Id="rId5" Type="http://schemas.openxmlformats.org/officeDocument/2006/relationships/image" Target="../media/image27.emf"/><Relationship Id="rId4"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8.jpg"/><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image" Target="../media/image8.jpg"/><Relationship Id="rId5" Type="http://schemas.openxmlformats.org/officeDocument/2006/relationships/image" Target="../media/image9.e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6.x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3.png"/><Relationship Id="rId5" Type="http://schemas.openxmlformats.org/officeDocument/2006/relationships/image" Target="../media/image12.e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6BB7B1-8BC3-F33B-29BE-C21346D7B659}"/>
              </a:ext>
            </a:extLst>
          </p:cNvPr>
          <p:cNvSpPr txBox="1"/>
          <p:nvPr/>
        </p:nvSpPr>
        <p:spPr>
          <a:xfrm>
            <a:off x="876352" y="3617958"/>
            <a:ext cx="10674959" cy="707886"/>
          </a:xfrm>
          <a:prstGeom prst="rect">
            <a:avLst/>
          </a:prstGeom>
          <a:noFill/>
        </p:spPr>
        <p:txBody>
          <a:bodyPr wrap="square" rtlCol="0">
            <a:spAutoFit/>
          </a:bodyPr>
          <a:lstStyle/>
          <a:p>
            <a:pPr algn="ctr"/>
            <a:r>
              <a:rPr lang="en-US" sz="4000" b="1" dirty="0">
                <a:solidFill>
                  <a:schemeClr val="bg1"/>
                </a:solidFill>
              </a:rPr>
              <a:t>iJunction : Apple Tech Roundtable </a:t>
            </a:r>
          </a:p>
        </p:txBody>
      </p:sp>
      <p:sp>
        <p:nvSpPr>
          <p:cNvPr id="5" name="TextBox 4">
            <a:extLst>
              <a:ext uri="{FF2B5EF4-FFF2-40B4-BE49-F238E27FC236}">
                <a16:creationId xmlns:a16="http://schemas.microsoft.com/office/drawing/2014/main" id="{9DDAA3F6-ECEF-2A29-3A1E-936855F209BC}"/>
              </a:ext>
            </a:extLst>
          </p:cNvPr>
          <p:cNvSpPr txBox="1"/>
          <p:nvPr/>
        </p:nvSpPr>
        <p:spPr>
          <a:xfrm>
            <a:off x="4331281" y="5345610"/>
            <a:ext cx="4272901" cy="584775"/>
          </a:xfrm>
          <a:prstGeom prst="rect">
            <a:avLst/>
          </a:prstGeom>
          <a:noFill/>
        </p:spPr>
        <p:txBody>
          <a:bodyPr wrap="none" rtlCol="0">
            <a:spAutoFit/>
          </a:bodyPr>
          <a:lstStyle/>
          <a:p>
            <a:r>
              <a:rPr lang="en-US" sz="3200" b="1" dirty="0">
                <a:solidFill>
                  <a:schemeClr val="bg1"/>
                </a:solidFill>
              </a:rPr>
              <a:t>Date : 20</a:t>
            </a:r>
            <a:r>
              <a:rPr lang="en-US" sz="3200" b="1" baseline="30000" dirty="0">
                <a:solidFill>
                  <a:schemeClr val="bg1"/>
                </a:solidFill>
              </a:rPr>
              <a:t>th</a:t>
            </a:r>
            <a:r>
              <a:rPr lang="en-US" sz="3200" b="1" dirty="0">
                <a:solidFill>
                  <a:schemeClr val="bg1"/>
                </a:solidFill>
              </a:rPr>
              <a:t> March 2024</a:t>
            </a:r>
            <a:endParaRPr lang="en-US" sz="2400" b="1" dirty="0">
              <a:solidFill>
                <a:schemeClr val="bg1"/>
              </a:solidFill>
            </a:endParaRPr>
          </a:p>
        </p:txBody>
      </p:sp>
      <p:pic>
        <p:nvPicPr>
          <p:cNvPr id="2" name="Picture 1">
            <a:extLst>
              <a:ext uri="{FF2B5EF4-FFF2-40B4-BE49-F238E27FC236}">
                <a16:creationId xmlns:a16="http://schemas.microsoft.com/office/drawing/2014/main" id="{A7A00BBF-8AF4-907B-F4B1-50648097B99D}"/>
              </a:ext>
            </a:extLst>
          </p:cNvPr>
          <p:cNvPicPr>
            <a:picLocks noChangeAspect="1"/>
          </p:cNvPicPr>
          <p:nvPr/>
        </p:nvPicPr>
        <p:blipFill>
          <a:blip r:embed="rId2"/>
          <a:stretch>
            <a:fillRect/>
          </a:stretch>
        </p:blipFill>
        <p:spPr>
          <a:xfrm>
            <a:off x="4185627" y="143159"/>
            <a:ext cx="3820746" cy="3285841"/>
          </a:xfrm>
          <a:prstGeom prst="rect">
            <a:avLst/>
          </a:prstGeom>
        </p:spPr>
      </p:pic>
      <p:pic>
        <p:nvPicPr>
          <p:cNvPr id="10" name="Picture 9" descr="A qr code with a few squares&#10;&#10;Description automatically generated">
            <a:extLst>
              <a:ext uri="{FF2B5EF4-FFF2-40B4-BE49-F238E27FC236}">
                <a16:creationId xmlns:a16="http://schemas.microsoft.com/office/drawing/2014/main" id="{167A231C-0489-E4CE-DEBF-6BA23B8BBE4A}"/>
              </a:ext>
            </a:extLst>
          </p:cNvPr>
          <p:cNvPicPr>
            <a:picLocks noChangeAspect="1"/>
          </p:cNvPicPr>
          <p:nvPr/>
        </p:nvPicPr>
        <p:blipFill>
          <a:blip r:embed="rId3"/>
          <a:stretch>
            <a:fillRect/>
          </a:stretch>
        </p:blipFill>
        <p:spPr>
          <a:xfrm>
            <a:off x="0" y="5471314"/>
            <a:ext cx="1416785" cy="1416785"/>
          </a:xfrm>
          <a:prstGeom prst="rect">
            <a:avLst/>
          </a:prstGeom>
        </p:spPr>
      </p:pic>
      <p:pic>
        <p:nvPicPr>
          <p:cNvPr id="12" name="Picture 11">
            <a:extLst>
              <a:ext uri="{FF2B5EF4-FFF2-40B4-BE49-F238E27FC236}">
                <a16:creationId xmlns:a16="http://schemas.microsoft.com/office/drawing/2014/main" id="{F116C686-3141-639B-A0A5-5408A1697672}"/>
              </a:ext>
            </a:extLst>
          </p:cNvPr>
          <p:cNvPicPr>
            <a:picLocks noChangeAspect="1"/>
          </p:cNvPicPr>
          <p:nvPr/>
        </p:nvPicPr>
        <p:blipFill>
          <a:blip r:embed="rId4"/>
          <a:stretch>
            <a:fillRect/>
          </a:stretch>
        </p:blipFill>
        <p:spPr>
          <a:xfrm>
            <a:off x="11280808" y="6077915"/>
            <a:ext cx="911192" cy="780085"/>
          </a:xfrm>
          <a:prstGeom prst="rect">
            <a:avLst/>
          </a:prstGeom>
        </p:spPr>
      </p:pic>
    </p:spTree>
    <p:extLst>
      <p:ext uri="{BB962C8B-B14F-4D97-AF65-F5344CB8AC3E}">
        <p14:creationId xmlns:p14="http://schemas.microsoft.com/office/powerpoint/2010/main" val="2131280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302C45C5-EB3B-BF34-F0B2-69768B9882FD}"/>
              </a:ext>
            </a:extLst>
          </p:cNvPr>
          <p:cNvGraphicFramePr>
            <a:graphicFrameLocks noChangeAspect="1"/>
          </p:cNvGraphicFramePr>
          <p:nvPr>
            <p:custDataLst>
              <p:tags r:id="rId1"/>
            </p:custDataLst>
            <p:extLst>
              <p:ext uri="{D42A27DB-BD31-4B8C-83A1-F6EECF244321}">
                <p14:modId xmlns:p14="http://schemas.microsoft.com/office/powerpoint/2010/main" val="14259975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302C45C5-EB3B-BF34-F0B2-69768B9882F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useBgFill="1">
        <p:nvSpPr>
          <p:cNvPr id="11" name="Rectangle 10">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B83689-32A0-DB1C-FCBD-A4B6A529FF33}"/>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4400" kern="1200" dirty="0">
                <a:solidFill>
                  <a:schemeClr val="tx1"/>
                </a:solidFill>
                <a:latin typeface="+mj-lt"/>
                <a:ea typeface="+mj-ea"/>
                <a:cs typeface="+mj-cs"/>
              </a:rPr>
              <a:t>Apple Security updates</a:t>
            </a:r>
          </a:p>
        </p:txBody>
      </p:sp>
      <p:graphicFrame>
        <p:nvGraphicFramePr>
          <p:cNvPr id="8" name="Content Placeholder 4">
            <a:extLst>
              <a:ext uri="{FF2B5EF4-FFF2-40B4-BE49-F238E27FC236}">
                <a16:creationId xmlns:a16="http://schemas.microsoft.com/office/drawing/2014/main" id="{07256E17-CF3A-4754-7270-1FE026EE2D13}"/>
              </a:ext>
            </a:extLst>
          </p:cNvPr>
          <p:cNvGraphicFramePr>
            <a:graphicFrameLocks noGrp="1"/>
          </p:cNvGraphicFramePr>
          <p:nvPr>
            <p:ph sz="half" idx="2"/>
            <p:extLst>
              <p:ext uri="{D42A27DB-BD31-4B8C-83A1-F6EECF244321}">
                <p14:modId xmlns:p14="http://schemas.microsoft.com/office/powerpoint/2010/main" val="183570617"/>
              </p:ext>
            </p:extLst>
          </p:nvPr>
        </p:nvGraphicFramePr>
        <p:xfrm>
          <a:off x="1039528" y="1681063"/>
          <a:ext cx="9845470" cy="4486277"/>
        </p:xfrm>
        <a:graphic>
          <a:graphicData uri="http://schemas.openxmlformats.org/drawingml/2006/table">
            <a:tbl>
              <a:tblPr firstRow="1" bandRow="1"/>
              <a:tblGrid>
                <a:gridCol w="2190286">
                  <a:extLst>
                    <a:ext uri="{9D8B030D-6E8A-4147-A177-3AD203B41FA5}">
                      <a16:colId xmlns:a16="http://schemas.microsoft.com/office/drawing/2014/main" val="1847211881"/>
                    </a:ext>
                  </a:extLst>
                </a:gridCol>
                <a:gridCol w="5977495">
                  <a:extLst>
                    <a:ext uri="{9D8B030D-6E8A-4147-A177-3AD203B41FA5}">
                      <a16:colId xmlns:a16="http://schemas.microsoft.com/office/drawing/2014/main" val="910233339"/>
                    </a:ext>
                  </a:extLst>
                </a:gridCol>
                <a:gridCol w="1677689">
                  <a:extLst>
                    <a:ext uri="{9D8B030D-6E8A-4147-A177-3AD203B41FA5}">
                      <a16:colId xmlns:a16="http://schemas.microsoft.com/office/drawing/2014/main" val="3893039310"/>
                    </a:ext>
                  </a:extLst>
                </a:gridCol>
              </a:tblGrid>
              <a:tr h="326718">
                <a:tc>
                  <a:txBody>
                    <a:bodyPr/>
                    <a:lstStyle/>
                    <a:p>
                      <a:pPr algn="l" fontAlgn="t"/>
                      <a:r>
                        <a:rPr lang="en-IN" sz="1200" b="0" i="0" dirty="0">
                          <a:effectLst/>
                          <a:highlight>
                            <a:srgbClr val="F5F5F5"/>
                          </a:highlight>
                          <a:latin typeface="SF Pro Text" pitchFamily="2" charset="0"/>
                        </a:rPr>
                        <a:t>Name and information link</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IN" sz="1200" b="0" i="0">
                          <a:effectLst/>
                          <a:highlight>
                            <a:srgbClr val="F5F5F5"/>
                          </a:highlight>
                          <a:latin typeface="SF Pro Text" pitchFamily="2" charset="0"/>
                        </a:rPr>
                        <a:t>Available for</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tc>
                  <a:txBody>
                    <a:bodyPr/>
                    <a:lstStyle/>
                    <a:p>
                      <a:pPr algn="l" fontAlgn="t"/>
                      <a:r>
                        <a:rPr lang="en-IN" sz="1200" b="0" i="0">
                          <a:effectLst/>
                          <a:highlight>
                            <a:srgbClr val="F5F5F5"/>
                          </a:highlight>
                          <a:latin typeface="SF Pro Text" pitchFamily="2" charset="0"/>
                        </a:rPr>
                        <a:t>Release date</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705007629"/>
                  </a:ext>
                </a:extLst>
              </a:tr>
              <a:tr h="326718">
                <a:tc>
                  <a:txBody>
                    <a:bodyPr/>
                    <a:lstStyle/>
                    <a:p>
                      <a:pPr fontAlgn="t"/>
                      <a:r>
                        <a:rPr lang="en-IN" sz="1200" u="none" strike="noStrike">
                          <a:solidFill>
                            <a:srgbClr val="0070C9"/>
                          </a:solidFill>
                          <a:effectLst/>
                          <a:hlinkClick r:id="rId5"/>
                        </a:rPr>
                        <a:t>GarageBand 10.4.11</a:t>
                      </a:r>
                      <a:endParaRPr lang="en-IN" sz="1200">
                        <a:effectLst/>
                      </a:endParaRP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macOS Ventura and macOS Sonoma</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12 Mar 2024</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3479088982"/>
                  </a:ext>
                </a:extLst>
              </a:tr>
              <a:tr h="326718">
                <a:tc>
                  <a:txBody>
                    <a:bodyPr/>
                    <a:lstStyle/>
                    <a:p>
                      <a:pPr fontAlgn="t"/>
                      <a:r>
                        <a:rPr lang="en-IN" sz="1200" u="none" strike="noStrike">
                          <a:solidFill>
                            <a:srgbClr val="0070C9"/>
                          </a:solidFill>
                          <a:effectLst/>
                          <a:hlinkClick r:id="rId6"/>
                        </a:rPr>
                        <a:t>Safari 17.4</a:t>
                      </a:r>
                      <a:endParaRPr lang="en-IN" sz="1200">
                        <a:effectLst/>
                      </a:endParaRP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macOS Monterey and macOS Ventura</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07 Mar 2024</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3286136030"/>
                  </a:ext>
                </a:extLst>
              </a:tr>
              <a:tr h="326718">
                <a:tc>
                  <a:txBody>
                    <a:bodyPr/>
                    <a:lstStyle/>
                    <a:p>
                      <a:pPr fontAlgn="t"/>
                      <a:r>
                        <a:rPr lang="en-IN" sz="1200" u="none" strike="noStrike">
                          <a:solidFill>
                            <a:srgbClr val="0070C9"/>
                          </a:solidFill>
                          <a:effectLst/>
                          <a:hlinkClick r:id="rId7"/>
                        </a:rPr>
                        <a:t>macOS Sonoma 14.4</a:t>
                      </a:r>
                      <a:endParaRPr lang="en-IN" sz="1200">
                        <a:effectLst/>
                      </a:endParaRP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macOS Sonoma</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07 Mar 2024</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759667803"/>
                  </a:ext>
                </a:extLst>
              </a:tr>
              <a:tr h="326718">
                <a:tc>
                  <a:txBody>
                    <a:bodyPr/>
                    <a:lstStyle/>
                    <a:p>
                      <a:pPr fontAlgn="t"/>
                      <a:r>
                        <a:rPr lang="en-IN" sz="1200" u="none" strike="noStrike">
                          <a:solidFill>
                            <a:srgbClr val="0070C9"/>
                          </a:solidFill>
                          <a:effectLst/>
                          <a:hlinkClick r:id="rId8"/>
                        </a:rPr>
                        <a:t>macOS Ventura 13.6.5</a:t>
                      </a:r>
                      <a:endParaRPr lang="en-IN" sz="1200">
                        <a:effectLst/>
                      </a:endParaRP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macOS Ventura</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07 Mar 2024</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144931987"/>
                  </a:ext>
                </a:extLst>
              </a:tr>
              <a:tr h="326718">
                <a:tc>
                  <a:txBody>
                    <a:bodyPr/>
                    <a:lstStyle/>
                    <a:p>
                      <a:pPr fontAlgn="t"/>
                      <a:r>
                        <a:rPr lang="en-IN" sz="1200" u="none" strike="noStrike">
                          <a:solidFill>
                            <a:srgbClr val="0070C9"/>
                          </a:solidFill>
                          <a:effectLst/>
                          <a:hlinkClick r:id="rId9"/>
                        </a:rPr>
                        <a:t>macOS Monterey 12.7.4</a:t>
                      </a:r>
                      <a:endParaRPr lang="en-IN" sz="1200">
                        <a:effectLst/>
                      </a:endParaRP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macOS Monterey</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07 Mar 2024</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467209924"/>
                  </a:ext>
                </a:extLst>
              </a:tr>
              <a:tr h="326718">
                <a:tc>
                  <a:txBody>
                    <a:bodyPr/>
                    <a:lstStyle/>
                    <a:p>
                      <a:pPr fontAlgn="t"/>
                      <a:r>
                        <a:rPr lang="en-IN" sz="1200" u="none" strike="noStrike">
                          <a:solidFill>
                            <a:srgbClr val="0070C9"/>
                          </a:solidFill>
                          <a:effectLst/>
                          <a:hlinkClick r:id="rId10"/>
                        </a:rPr>
                        <a:t>watchOS 10.4</a:t>
                      </a:r>
                      <a:endParaRPr lang="en-IN" sz="1200">
                        <a:effectLst/>
                      </a:endParaRP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Apple Watch Series 4 and later</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07 Mar 2024</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110261365"/>
                  </a:ext>
                </a:extLst>
              </a:tr>
              <a:tr h="326718">
                <a:tc>
                  <a:txBody>
                    <a:bodyPr/>
                    <a:lstStyle/>
                    <a:p>
                      <a:pPr fontAlgn="t"/>
                      <a:r>
                        <a:rPr lang="en-IN" sz="1200" u="none" strike="noStrike">
                          <a:solidFill>
                            <a:srgbClr val="0070C9"/>
                          </a:solidFill>
                          <a:effectLst/>
                          <a:hlinkClick r:id="rId11"/>
                        </a:rPr>
                        <a:t>tvOS 17.4</a:t>
                      </a:r>
                      <a:endParaRPr lang="en-IN" sz="1200">
                        <a:effectLst/>
                      </a:endParaRP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Apple TV HD and Apple TV 4K (all models)</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07 Mar 2024</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4226292344"/>
                  </a:ext>
                </a:extLst>
              </a:tr>
              <a:tr h="326718">
                <a:tc>
                  <a:txBody>
                    <a:bodyPr/>
                    <a:lstStyle/>
                    <a:p>
                      <a:pPr fontAlgn="t"/>
                      <a:r>
                        <a:rPr lang="en-IN" sz="1200" u="none" strike="noStrike">
                          <a:solidFill>
                            <a:srgbClr val="0070C9"/>
                          </a:solidFill>
                          <a:effectLst/>
                          <a:hlinkClick r:id="rId12"/>
                        </a:rPr>
                        <a:t>visionOS 1.1</a:t>
                      </a:r>
                      <a:endParaRPr lang="en-IN" sz="1200">
                        <a:effectLst/>
                      </a:endParaRP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Apple Vision Pro</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07 Mar 2024</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3325550610"/>
                  </a:ext>
                </a:extLst>
              </a:tr>
              <a:tr h="326718">
                <a:tc>
                  <a:txBody>
                    <a:bodyPr/>
                    <a:lstStyle/>
                    <a:p>
                      <a:pPr fontAlgn="t"/>
                      <a:r>
                        <a:rPr lang="en-IN" sz="1200" u="none" strike="noStrike">
                          <a:solidFill>
                            <a:srgbClr val="0070C9"/>
                          </a:solidFill>
                          <a:effectLst/>
                          <a:hlinkClick r:id="rId13"/>
                        </a:rPr>
                        <a:t>Xcode 15.3</a:t>
                      </a:r>
                      <a:endParaRPr lang="en-IN" sz="1200">
                        <a:effectLst/>
                      </a:endParaRP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macOS Sonoma 14 and later</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05 Mar 2024</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932329660"/>
                  </a:ext>
                </a:extLst>
              </a:tr>
              <a:tr h="703825">
                <a:tc>
                  <a:txBody>
                    <a:bodyPr/>
                    <a:lstStyle/>
                    <a:p>
                      <a:pPr fontAlgn="t"/>
                      <a:r>
                        <a:rPr lang="en-IN" sz="1200" u="none" strike="noStrike">
                          <a:solidFill>
                            <a:srgbClr val="0070C9"/>
                          </a:solidFill>
                          <a:effectLst/>
                          <a:hlinkClick r:id="rId14"/>
                        </a:rPr>
                        <a:t>iOS 17.4 and iPadOS 17.4</a:t>
                      </a:r>
                      <a:endParaRPr lang="en-IN" sz="1200">
                        <a:effectLst/>
                      </a:endParaRP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iPhone XS and later, iPad Pro 12.9-inch 2nd generation and later, iPad Pro 10.5-inch, iPad Pro 11-inch 1st generation and later, iPad Air 3rd generation and later, iPad 6th generation and later, and iPad mini 5th generation and later</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05 Mar 2024</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308774971"/>
                  </a:ext>
                </a:extLst>
              </a:tr>
              <a:tr h="515272">
                <a:tc>
                  <a:txBody>
                    <a:bodyPr/>
                    <a:lstStyle/>
                    <a:p>
                      <a:pPr fontAlgn="t"/>
                      <a:r>
                        <a:rPr lang="en-IN" sz="1200" u="none" strike="noStrike">
                          <a:solidFill>
                            <a:srgbClr val="0070C9"/>
                          </a:solidFill>
                          <a:effectLst/>
                          <a:hlinkClick r:id="rId15"/>
                        </a:rPr>
                        <a:t>iOS 16.7.6 and iPadOS 16.7.6</a:t>
                      </a:r>
                      <a:endParaRPr lang="en-IN" sz="1200">
                        <a:effectLst/>
                      </a:endParaRP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a:effectLst/>
                        </a:rPr>
                        <a:t>iPhone 8, iPhone 8 Plus, iPhone X, iPad 5th generation, iPad Pro 9.7-inch, and iPad Pro 12.9-inch 1st generation</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tc>
                  <a:txBody>
                    <a:bodyPr/>
                    <a:lstStyle/>
                    <a:p>
                      <a:pPr fontAlgn="t"/>
                      <a:r>
                        <a:rPr lang="en-IN" sz="1200" dirty="0">
                          <a:effectLst/>
                        </a:rPr>
                        <a:t>05 Mar 2024</a:t>
                      </a:r>
                    </a:p>
                  </a:txBody>
                  <a:tcPr marL="45058" marR="45058" marT="45058" marB="4505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181743202"/>
                  </a:ext>
                </a:extLst>
              </a:tr>
            </a:tbl>
          </a:graphicData>
        </a:graphic>
      </p:graphicFrame>
      <p:pic>
        <p:nvPicPr>
          <p:cNvPr id="9" name="Picture 8" descr="A rainbow colored circle in a black background&#10;&#10;Description automatically generated">
            <a:extLst>
              <a:ext uri="{FF2B5EF4-FFF2-40B4-BE49-F238E27FC236}">
                <a16:creationId xmlns:a16="http://schemas.microsoft.com/office/drawing/2014/main" id="{B988130B-B5E3-D55D-7C70-4F4C3D24C874}"/>
              </a:ext>
            </a:extLst>
          </p:cNvPr>
          <p:cNvPicPr>
            <a:picLocks noChangeAspect="1"/>
          </p:cNvPicPr>
          <p:nvPr/>
        </p:nvPicPr>
        <p:blipFill>
          <a:blip r:embed="rId16"/>
          <a:stretch>
            <a:fillRect/>
          </a:stretch>
        </p:blipFill>
        <p:spPr>
          <a:xfrm>
            <a:off x="11269376" y="6077915"/>
            <a:ext cx="911192" cy="780085"/>
          </a:xfrm>
          <a:prstGeom prst="rect">
            <a:avLst/>
          </a:prstGeom>
        </p:spPr>
      </p:pic>
    </p:spTree>
    <p:extLst>
      <p:ext uri="{BB962C8B-B14F-4D97-AF65-F5344CB8AC3E}">
        <p14:creationId xmlns:p14="http://schemas.microsoft.com/office/powerpoint/2010/main" val="675823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Arc 2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4"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shot of a smartphone&#10;&#10;Description automatically generated">
            <a:extLst>
              <a:ext uri="{FF2B5EF4-FFF2-40B4-BE49-F238E27FC236}">
                <a16:creationId xmlns:a16="http://schemas.microsoft.com/office/drawing/2014/main" id="{A1380E09-16D3-F685-B7B5-4900BF8A1CF5}"/>
              </a:ext>
            </a:extLst>
          </p:cNvPr>
          <p:cNvPicPr>
            <a:picLocks noChangeAspect="1"/>
          </p:cNvPicPr>
          <p:nvPr/>
        </p:nvPicPr>
        <p:blipFill>
          <a:blip r:embed="rId2"/>
          <a:stretch>
            <a:fillRect/>
          </a:stretch>
        </p:blipFill>
        <p:spPr>
          <a:xfrm>
            <a:off x="1402991" y="1745099"/>
            <a:ext cx="6395925" cy="383755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TextBox 3">
            <a:extLst>
              <a:ext uri="{FF2B5EF4-FFF2-40B4-BE49-F238E27FC236}">
                <a16:creationId xmlns:a16="http://schemas.microsoft.com/office/drawing/2014/main" id="{F5C68847-06F9-96D7-A19C-0A307862D493}"/>
              </a:ext>
            </a:extLst>
          </p:cNvPr>
          <p:cNvSpPr txBox="1"/>
          <p:nvPr/>
        </p:nvSpPr>
        <p:spPr>
          <a:xfrm>
            <a:off x="7798916" y="2824133"/>
            <a:ext cx="3988290" cy="426604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b="1" dirty="0"/>
          </a:p>
          <a:p>
            <a:pPr marL="285750" indent="-285750">
              <a:lnSpc>
                <a:spcPct val="90000"/>
              </a:lnSpc>
              <a:spcAft>
                <a:spcPts val="600"/>
              </a:spcAft>
              <a:buFont typeface="Arial" panose="020B0604020202020204" pitchFamily="34" charset="0"/>
              <a:buChar char="•"/>
            </a:pPr>
            <a:r>
              <a:rPr lang="en-US" b="1" dirty="0"/>
              <a:t>A</a:t>
            </a:r>
            <a:r>
              <a:rPr lang="en-US" b="1" i="0" u="none" strike="noStrike" dirty="0">
                <a:effectLst/>
              </a:rPr>
              <a:t>lternative app marketplace (EU)</a:t>
            </a:r>
          </a:p>
          <a:p>
            <a:pPr marL="285750" indent="-285750">
              <a:lnSpc>
                <a:spcPct val="90000"/>
              </a:lnSpc>
              <a:spcAft>
                <a:spcPts val="600"/>
              </a:spcAft>
              <a:buFont typeface="Arial" panose="020B0604020202020204" pitchFamily="34" charset="0"/>
              <a:buChar char="•"/>
            </a:pPr>
            <a:r>
              <a:rPr lang="en-US" b="1" i="0" u="none" strike="noStrike" dirty="0">
                <a:effectLst/>
              </a:rPr>
              <a:t>Third-Party Browser Updates (EU)</a:t>
            </a:r>
            <a:endParaRPr lang="en-US" b="1" dirty="0"/>
          </a:p>
          <a:p>
            <a:pPr marL="285750" indent="-285750">
              <a:lnSpc>
                <a:spcPct val="90000"/>
              </a:lnSpc>
              <a:spcAft>
                <a:spcPts val="600"/>
              </a:spcAft>
              <a:buFont typeface="Arial" panose="020B0604020202020204" pitchFamily="34" charset="0"/>
              <a:buChar char="•"/>
            </a:pPr>
            <a:r>
              <a:rPr lang="en-US" b="1" i="0" u="none" strike="noStrike" dirty="0">
                <a:effectLst/>
              </a:rPr>
              <a:t>Full Transcript arrive</a:t>
            </a:r>
            <a:r>
              <a:rPr lang="en-US" b="1" dirty="0"/>
              <a:t>s on Apple Podcast</a:t>
            </a:r>
            <a:endParaRPr lang="en-US" b="1" i="0" u="none" strike="noStrike" dirty="0">
              <a:effectLst/>
            </a:endParaRPr>
          </a:p>
        </p:txBody>
      </p:sp>
      <p:sp>
        <p:nvSpPr>
          <p:cNvPr id="8" name="TextBox 7">
            <a:extLst>
              <a:ext uri="{FF2B5EF4-FFF2-40B4-BE49-F238E27FC236}">
                <a16:creationId xmlns:a16="http://schemas.microsoft.com/office/drawing/2014/main" id="{EA3AB25F-553D-103F-4ACA-8B47A2EEBE4D}"/>
              </a:ext>
            </a:extLst>
          </p:cNvPr>
          <p:cNvSpPr txBox="1"/>
          <p:nvPr/>
        </p:nvSpPr>
        <p:spPr>
          <a:xfrm>
            <a:off x="2860506" y="681037"/>
            <a:ext cx="6189044" cy="1446550"/>
          </a:xfrm>
          <a:prstGeom prst="rect">
            <a:avLst/>
          </a:prstGeom>
          <a:noFill/>
        </p:spPr>
        <p:txBody>
          <a:bodyPr wrap="square" rtlCol="0">
            <a:spAutoFit/>
          </a:bodyPr>
          <a:lstStyle/>
          <a:p>
            <a:r>
              <a:rPr lang="en-US" sz="4400" dirty="0"/>
              <a:t>What’s New on iOS 17.4</a:t>
            </a:r>
          </a:p>
          <a:p>
            <a:endParaRPr lang="en-US" sz="4400" dirty="0"/>
          </a:p>
        </p:txBody>
      </p:sp>
      <p:pic>
        <p:nvPicPr>
          <p:cNvPr id="12" name="Picture 11" descr="A rainbow colored circle in a black background&#10;&#10;Description automatically generated">
            <a:extLst>
              <a:ext uri="{FF2B5EF4-FFF2-40B4-BE49-F238E27FC236}">
                <a16:creationId xmlns:a16="http://schemas.microsoft.com/office/drawing/2014/main" id="{61DCD22C-1AB7-ED82-C37B-309A467001BA}"/>
              </a:ext>
            </a:extLst>
          </p:cNvPr>
          <p:cNvPicPr>
            <a:picLocks noChangeAspect="1"/>
          </p:cNvPicPr>
          <p:nvPr/>
        </p:nvPicPr>
        <p:blipFill>
          <a:blip r:embed="rId3"/>
          <a:stretch>
            <a:fillRect/>
          </a:stretch>
        </p:blipFill>
        <p:spPr>
          <a:xfrm>
            <a:off x="11269376" y="6077915"/>
            <a:ext cx="911192" cy="780085"/>
          </a:xfrm>
          <a:prstGeom prst="rect">
            <a:avLst/>
          </a:prstGeom>
        </p:spPr>
      </p:pic>
    </p:spTree>
    <p:extLst>
      <p:ext uri="{BB962C8B-B14F-4D97-AF65-F5344CB8AC3E}">
        <p14:creationId xmlns:p14="http://schemas.microsoft.com/office/powerpoint/2010/main" val="1263802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A9A4A6-8700-51A2-9700-0694A81B0B56}"/>
              </a:ext>
            </a:extLst>
          </p:cNvPr>
          <p:cNvSpPr txBox="1"/>
          <p:nvPr/>
        </p:nvSpPr>
        <p:spPr>
          <a:xfrm>
            <a:off x="8085404" y="901961"/>
            <a:ext cx="3434180" cy="141527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200">
                <a:latin typeface="+mj-lt"/>
                <a:ea typeface="+mj-ea"/>
                <a:cs typeface="+mj-cs"/>
              </a:rPr>
              <a:t>What’s New on macOS 14.4</a:t>
            </a:r>
          </a:p>
          <a:p>
            <a:pPr>
              <a:lnSpc>
                <a:spcPct val="90000"/>
              </a:lnSpc>
              <a:spcBef>
                <a:spcPct val="0"/>
              </a:spcBef>
              <a:spcAft>
                <a:spcPts val="600"/>
              </a:spcAft>
            </a:pPr>
            <a:endParaRPr lang="en-US" sz="3200">
              <a:latin typeface="+mj-lt"/>
              <a:ea typeface="+mj-ea"/>
              <a:cs typeface="+mj-cs"/>
            </a:endParaRPr>
          </a:p>
        </p:txBody>
      </p:sp>
      <p:pic>
        <p:nvPicPr>
          <p:cNvPr id="7" name="Picture 6" descr="A computer with a colorful screen&#10;&#10;Description automatically generated">
            <a:extLst>
              <a:ext uri="{FF2B5EF4-FFF2-40B4-BE49-F238E27FC236}">
                <a16:creationId xmlns:a16="http://schemas.microsoft.com/office/drawing/2014/main" id="{CAA180F6-7723-1BA8-E2A9-0FAB9BD4EBFD}"/>
              </a:ext>
            </a:extLst>
          </p:cNvPr>
          <p:cNvPicPr>
            <a:picLocks noChangeAspect="1"/>
          </p:cNvPicPr>
          <p:nvPr/>
        </p:nvPicPr>
        <p:blipFill rotWithShape="1">
          <a:blip r:embed="rId2"/>
          <a:srcRect l="13789" r="12504" b="-1"/>
          <a:stretch/>
        </p:blipFill>
        <p:spPr>
          <a:xfrm>
            <a:off x="-9886" y="10"/>
            <a:ext cx="7572605" cy="6857990"/>
          </a:xfrm>
          <a:prstGeom prst="rect">
            <a:avLst/>
          </a:prstGeom>
        </p:spPr>
      </p:pic>
      <p:cxnSp>
        <p:nvCxnSpPr>
          <p:cNvPr id="12" name="Straight Connector 11">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5ED4C5D-38EB-43F9-BFF4-E8CBF8EB3ED5}"/>
              </a:ext>
            </a:extLst>
          </p:cNvPr>
          <p:cNvSpPr txBox="1"/>
          <p:nvPr/>
        </p:nvSpPr>
        <p:spPr>
          <a:xfrm>
            <a:off x="8085404" y="1848051"/>
            <a:ext cx="3763295" cy="4716377"/>
          </a:xfrm>
          <a:prstGeom prst="rect">
            <a:avLst/>
          </a:prstGeom>
        </p:spPr>
        <p:txBody>
          <a:bodyPr vert="horz" lIns="91440" tIns="45720" rIns="91440" bIns="45720" rtlCol="0">
            <a:noAutofit/>
          </a:bodyPr>
          <a:lstStyle/>
          <a:p>
            <a:pPr marL="285750" indent="-228600" algn="just">
              <a:spcAft>
                <a:spcPts val="600"/>
              </a:spcAft>
              <a:buFont typeface="Arial" panose="020B0604020202020204" pitchFamily="34" charset="0"/>
              <a:buChar char="•"/>
            </a:pPr>
            <a:r>
              <a:rPr lang="en-US" sz="1600" b="0" i="0" u="none" strike="noStrike" dirty="0">
                <a:effectLst/>
              </a:rPr>
              <a:t>MDM can now enforce FileVault for standard users at Setup Assistant &amp; report battery health </a:t>
            </a:r>
          </a:p>
          <a:p>
            <a:pPr marL="285750" indent="-228600" algn="just">
              <a:spcAft>
                <a:spcPts val="600"/>
              </a:spcAft>
              <a:buFont typeface="Arial" panose="020B0604020202020204" pitchFamily="34" charset="0"/>
              <a:buChar char="•"/>
            </a:pPr>
            <a:r>
              <a:rPr lang="en-US" sz="1600" b="0" i="0" u="none" strike="noStrike" dirty="0">
                <a:effectLst/>
              </a:rPr>
              <a:t>Users are no longer prompted a second time for certificate trust after joining an 802.1X network during Setup Assistant.</a:t>
            </a:r>
          </a:p>
          <a:p>
            <a:pPr marL="285750" indent="-228600" algn="just">
              <a:spcAft>
                <a:spcPts val="600"/>
              </a:spcAft>
              <a:buFont typeface="Arial" panose="020B0604020202020204" pitchFamily="34" charset="0"/>
              <a:buChar char="•"/>
            </a:pPr>
            <a:r>
              <a:rPr lang="en-US" sz="1600" b="0" i="0" u="none" strike="noStrike" dirty="0">
                <a:effectLst/>
              </a:rPr>
              <a:t>Installing a software update declaration now overwrites previously installed declarations for the same OS version.</a:t>
            </a:r>
          </a:p>
          <a:p>
            <a:pPr marL="285750" indent="-228600" algn="just">
              <a:spcAft>
                <a:spcPts val="600"/>
              </a:spcAft>
              <a:buFont typeface="Arial" panose="020B0604020202020204" pitchFamily="34" charset="0"/>
              <a:buChar char="•"/>
            </a:pPr>
            <a:r>
              <a:rPr lang="en-US" sz="1600" b="0" i="0" u="none" strike="noStrike" dirty="0">
                <a:effectLst/>
              </a:rPr>
              <a:t>Registration for Platform SSO is now performed without user interaction after creating a new user at login.</a:t>
            </a:r>
          </a:p>
          <a:p>
            <a:pPr marL="285750" indent="-228600" algn="just">
              <a:spcAft>
                <a:spcPts val="600"/>
              </a:spcAft>
              <a:buFont typeface="Arial" panose="020B0604020202020204" pitchFamily="34" charset="0"/>
              <a:buChar char="•"/>
            </a:pPr>
            <a:r>
              <a:rPr lang="en-IN" sz="1600" dirty="0">
                <a:highlight>
                  <a:srgbClr val="FFFF00"/>
                </a:highlight>
              </a:rPr>
              <a:t>Apple has deprecated support for launchctl kickstart</a:t>
            </a:r>
            <a:endParaRPr lang="en-US" sz="1600" dirty="0">
              <a:highlight>
                <a:srgbClr val="FFFF00"/>
              </a:highlight>
            </a:endParaRPr>
          </a:p>
          <a:p>
            <a:pPr marL="285750" indent="-228600" algn="just">
              <a:spcAft>
                <a:spcPts val="600"/>
              </a:spcAft>
              <a:buFont typeface="Arial" panose="020B0604020202020204" pitchFamily="34" charset="0"/>
              <a:buChar char="•"/>
            </a:pPr>
            <a:endParaRPr lang="en-US" sz="1600" b="0" i="0" u="none" strike="noStrike" dirty="0">
              <a:effectLst/>
            </a:endParaRPr>
          </a:p>
        </p:txBody>
      </p:sp>
      <p:pic>
        <p:nvPicPr>
          <p:cNvPr id="8" name="Picture 7" descr="A rainbow colored circle in a black background&#10;&#10;Description automatically generated">
            <a:extLst>
              <a:ext uri="{FF2B5EF4-FFF2-40B4-BE49-F238E27FC236}">
                <a16:creationId xmlns:a16="http://schemas.microsoft.com/office/drawing/2014/main" id="{1CA9E3A8-6220-B1EA-7182-F888959093C6}"/>
              </a:ext>
            </a:extLst>
          </p:cNvPr>
          <p:cNvPicPr>
            <a:picLocks noChangeAspect="1"/>
          </p:cNvPicPr>
          <p:nvPr/>
        </p:nvPicPr>
        <p:blipFill>
          <a:blip r:embed="rId3"/>
          <a:stretch>
            <a:fillRect/>
          </a:stretch>
        </p:blipFill>
        <p:spPr>
          <a:xfrm>
            <a:off x="11269376" y="6077915"/>
            <a:ext cx="911192" cy="780085"/>
          </a:xfrm>
          <a:prstGeom prst="rect">
            <a:avLst/>
          </a:prstGeom>
        </p:spPr>
      </p:pic>
    </p:spTree>
    <p:extLst>
      <p:ext uri="{BB962C8B-B14F-4D97-AF65-F5344CB8AC3E}">
        <p14:creationId xmlns:p14="http://schemas.microsoft.com/office/powerpoint/2010/main" val="3919444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7" name="think-cell data - do not delete" hidden="1">
            <a:extLst>
              <a:ext uri="{FF2B5EF4-FFF2-40B4-BE49-F238E27FC236}">
                <a16:creationId xmlns:a16="http://schemas.microsoft.com/office/drawing/2014/main" id="{A24804A7-11CE-8514-0FE6-E14F99A5C2EE}"/>
              </a:ext>
            </a:extLst>
          </p:cNvPr>
          <p:cNvGraphicFramePr>
            <a:graphicFrameLocks noChangeAspect="1"/>
          </p:cNvGraphicFramePr>
          <p:nvPr>
            <p:custDataLst>
              <p:tags r:id="rId1"/>
            </p:custDataLst>
            <p:extLst>
              <p:ext uri="{D42A27DB-BD31-4B8C-83A1-F6EECF244321}">
                <p14:modId xmlns:p14="http://schemas.microsoft.com/office/powerpoint/2010/main" val="397899047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17" name="think-cell data - do not delete" hidden="1">
                        <a:extLst>
                          <a:ext uri="{FF2B5EF4-FFF2-40B4-BE49-F238E27FC236}">
                            <a16:creationId xmlns:a16="http://schemas.microsoft.com/office/drawing/2014/main" id="{A24804A7-11CE-8514-0FE6-E14F99A5C2E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cxnSp>
        <p:nvCxnSpPr>
          <p:cNvPr id="10" name="Straight Connector 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BD6EE-5D38-649F-AE1D-D7A0318D562D}"/>
              </a:ext>
            </a:extLst>
          </p:cNvPr>
          <p:cNvSpPr>
            <a:spLocks noGrp="1"/>
          </p:cNvSpPr>
          <p:nvPr>
            <p:ph type="title"/>
          </p:nvPr>
        </p:nvSpPr>
        <p:spPr>
          <a:xfrm>
            <a:off x="2444817" y="371043"/>
            <a:ext cx="7998594" cy="812792"/>
          </a:xfrm>
        </p:spPr>
        <p:txBody>
          <a:bodyPr vert="horz" lIns="91440" tIns="45720" rIns="91440" bIns="45720" rtlCol="0" anchor="t">
            <a:normAutofit/>
          </a:bodyPr>
          <a:lstStyle/>
          <a:p>
            <a:pPr>
              <a:lnSpc>
                <a:spcPct val="100000"/>
              </a:lnSpc>
            </a:pPr>
            <a:r>
              <a:rPr lang="en-US" kern="1200" dirty="0">
                <a:solidFill>
                  <a:schemeClr val="tx1"/>
                </a:solidFill>
                <a:latin typeface="+mj-lt"/>
                <a:ea typeface="+mj-ea"/>
                <a:cs typeface="+mj-cs"/>
              </a:rPr>
              <a:t>What's New on JAMF Pro 11.3</a:t>
            </a:r>
          </a:p>
        </p:txBody>
      </p:sp>
      <p:sp>
        <p:nvSpPr>
          <p:cNvPr id="4" name="Content Placeholder 3">
            <a:extLst>
              <a:ext uri="{FF2B5EF4-FFF2-40B4-BE49-F238E27FC236}">
                <a16:creationId xmlns:a16="http://schemas.microsoft.com/office/drawing/2014/main" id="{E4413498-8EA5-002D-A0A9-2D54AAB91D27}"/>
              </a:ext>
            </a:extLst>
          </p:cNvPr>
          <p:cNvSpPr>
            <a:spLocks noGrp="1"/>
          </p:cNvSpPr>
          <p:nvPr>
            <p:ph sz="half" idx="2"/>
          </p:nvPr>
        </p:nvSpPr>
        <p:spPr>
          <a:xfrm>
            <a:off x="693018" y="1824541"/>
            <a:ext cx="4976261" cy="3849624"/>
          </a:xfrm>
        </p:spPr>
        <p:txBody>
          <a:bodyPr vert="horz" lIns="91440" tIns="45720" rIns="91440" bIns="45720" rtlCol="0">
            <a:normAutofit lnSpcReduction="10000"/>
          </a:bodyPr>
          <a:lstStyle/>
          <a:p>
            <a:pPr algn="just">
              <a:lnSpc>
                <a:spcPct val="110000"/>
              </a:lnSpc>
              <a:buSzPct val="87000"/>
            </a:pPr>
            <a:r>
              <a:rPr lang="en-US" sz="1800" dirty="0"/>
              <a:t>Account-Driven Device Enrollment</a:t>
            </a:r>
          </a:p>
          <a:p>
            <a:pPr algn="just">
              <a:lnSpc>
                <a:spcPct val="110000"/>
              </a:lnSpc>
              <a:buSzPct val="87000"/>
            </a:pPr>
            <a:r>
              <a:rPr lang="en-US" sz="1800" dirty="0"/>
              <a:t>Viewing LAPS Passwords in the JAMF Pro Interface</a:t>
            </a:r>
          </a:p>
          <a:p>
            <a:pPr algn="just">
              <a:lnSpc>
                <a:spcPct val="110000"/>
              </a:lnSpc>
              <a:buSzPct val="87000"/>
            </a:pPr>
            <a:r>
              <a:rPr lang="en-US" sz="1800" dirty="0"/>
              <a:t>JAMF Pro Summary Submission Changes</a:t>
            </a:r>
          </a:p>
          <a:p>
            <a:pPr algn="just">
              <a:lnSpc>
                <a:spcPct val="110000"/>
              </a:lnSpc>
              <a:buSzPct val="87000"/>
            </a:pPr>
            <a:r>
              <a:rPr lang="en-US" sz="1800" dirty="0"/>
              <a:t>JAMF Admin will be deprecated on 19th March 2024</a:t>
            </a:r>
          </a:p>
          <a:p>
            <a:pPr algn="just">
              <a:lnSpc>
                <a:spcPct val="110000"/>
              </a:lnSpc>
              <a:buSzPct val="87000"/>
            </a:pPr>
            <a:r>
              <a:rPr lang="en-US" sz="1800" dirty="0"/>
              <a:t>Alternative to JAMF Admin, JAMF Sync JAMF Printer Manager, JAMF Action will be available with 11.4</a:t>
            </a:r>
          </a:p>
          <a:p>
            <a:pPr algn="just">
              <a:lnSpc>
                <a:spcPct val="110000"/>
              </a:lnSpc>
              <a:buSzPct val="87000"/>
            </a:pPr>
            <a:r>
              <a:rPr lang="en-US" sz="1800" dirty="0"/>
              <a:t>JAMF Pro Classic API Basic Authentication will be deprecated at End of March</a:t>
            </a:r>
          </a:p>
        </p:txBody>
      </p:sp>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974080" y="6219824"/>
            <a:ext cx="6217920" cy="1"/>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5" name="Picture 34" descr="A black and white logo&#10;&#10;Description automatically generated">
            <a:extLst>
              <a:ext uri="{FF2B5EF4-FFF2-40B4-BE49-F238E27FC236}">
                <a16:creationId xmlns:a16="http://schemas.microsoft.com/office/drawing/2014/main" id="{E31E45C6-5EDC-697F-608B-58E531E0349B}"/>
              </a:ext>
            </a:extLst>
          </p:cNvPr>
          <p:cNvPicPr>
            <a:picLocks noChangeAspect="1"/>
          </p:cNvPicPr>
          <p:nvPr/>
        </p:nvPicPr>
        <p:blipFill>
          <a:blip r:embed="rId6"/>
          <a:stretch>
            <a:fillRect/>
          </a:stretch>
        </p:blipFill>
        <p:spPr>
          <a:xfrm>
            <a:off x="5794408" y="2504325"/>
            <a:ext cx="6413567" cy="1841959"/>
          </a:xfrm>
          <a:prstGeom prst="rect">
            <a:avLst/>
          </a:prstGeom>
        </p:spPr>
      </p:pic>
      <p:pic>
        <p:nvPicPr>
          <p:cNvPr id="40" name="Picture 39" descr="A rainbow colored circle in a black background&#10;&#10;Description automatically generated">
            <a:extLst>
              <a:ext uri="{FF2B5EF4-FFF2-40B4-BE49-F238E27FC236}">
                <a16:creationId xmlns:a16="http://schemas.microsoft.com/office/drawing/2014/main" id="{9E5E045C-6C0D-8DC9-1E4C-E521C937B6E3}"/>
              </a:ext>
            </a:extLst>
          </p:cNvPr>
          <p:cNvPicPr>
            <a:picLocks noChangeAspect="1"/>
          </p:cNvPicPr>
          <p:nvPr/>
        </p:nvPicPr>
        <p:blipFill>
          <a:blip r:embed="rId7"/>
          <a:stretch>
            <a:fillRect/>
          </a:stretch>
        </p:blipFill>
        <p:spPr>
          <a:xfrm>
            <a:off x="11269376" y="6077915"/>
            <a:ext cx="911192" cy="780085"/>
          </a:xfrm>
          <a:prstGeom prst="rect">
            <a:avLst/>
          </a:prstGeom>
        </p:spPr>
      </p:pic>
    </p:spTree>
    <p:extLst>
      <p:ext uri="{BB962C8B-B14F-4D97-AF65-F5344CB8AC3E}">
        <p14:creationId xmlns:p14="http://schemas.microsoft.com/office/powerpoint/2010/main" val="621691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E0A9F21A-5420-E740-8F14-A4446A6707F4}"/>
              </a:ext>
            </a:extLst>
          </p:cNvPr>
          <p:cNvGraphicFramePr>
            <a:graphicFrameLocks noChangeAspect="1"/>
          </p:cNvGraphicFramePr>
          <p:nvPr>
            <p:custDataLst>
              <p:tags r:id="rId1"/>
            </p:custDataLst>
            <p:extLst>
              <p:ext uri="{D42A27DB-BD31-4B8C-83A1-F6EECF244321}">
                <p14:modId xmlns:p14="http://schemas.microsoft.com/office/powerpoint/2010/main" val="293349377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E0A9F21A-5420-E740-8F14-A4446A6707F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937AC5B-9959-8EF9-4AA8-FBFCDF46DFDC}"/>
              </a:ext>
            </a:extLst>
          </p:cNvPr>
          <p:cNvSpPr>
            <a:spLocks noGrp="1"/>
          </p:cNvSpPr>
          <p:nvPr>
            <p:ph type="title"/>
          </p:nvPr>
        </p:nvSpPr>
        <p:spPr/>
        <p:txBody>
          <a:bodyPr vert="horz"/>
          <a:lstStyle/>
          <a:p>
            <a:pPr algn="ctr"/>
            <a:r>
              <a:rPr lang="en-US" kern="1200" dirty="0">
                <a:solidFill>
                  <a:schemeClr val="tx1"/>
                </a:solidFill>
                <a:latin typeface="+mj-lt"/>
                <a:ea typeface="+mj-ea"/>
                <a:cs typeface="+mj-cs"/>
              </a:rPr>
              <a:t>What's New on Kandji</a:t>
            </a:r>
            <a:endParaRPr lang="en-US" dirty="0"/>
          </a:p>
        </p:txBody>
      </p:sp>
      <p:sp>
        <p:nvSpPr>
          <p:cNvPr id="3" name="Content Placeholder 2">
            <a:extLst>
              <a:ext uri="{FF2B5EF4-FFF2-40B4-BE49-F238E27FC236}">
                <a16:creationId xmlns:a16="http://schemas.microsoft.com/office/drawing/2014/main" id="{17EFE4CF-8E64-D8A9-A240-82FCD2A6ECDD}"/>
              </a:ext>
            </a:extLst>
          </p:cNvPr>
          <p:cNvSpPr>
            <a:spLocks noGrp="1"/>
          </p:cNvSpPr>
          <p:nvPr>
            <p:ph sz="half" idx="1"/>
          </p:nvPr>
        </p:nvSpPr>
        <p:spPr>
          <a:xfrm>
            <a:off x="838200" y="1825625"/>
            <a:ext cx="4734827" cy="4351338"/>
          </a:xfrm>
        </p:spPr>
        <p:txBody>
          <a:bodyPr/>
          <a:lstStyle/>
          <a:p>
            <a:endParaRPr lang="en-IN" b="0" i="0" u="none" strike="noStrike" dirty="0">
              <a:solidFill>
                <a:srgbClr val="000000"/>
              </a:solidFill>
              <a:effectLst/>
              <a:latin typeface="Neue Montreal"/>
            </a:endParaRPr>
          </a:p>
          <a:p>
            <a:endParaRPr lang="en-IN" dirty="0">
              <a:solidFill>
                <a:srgbClr val="000000"/>
              </a:solidFill>
              <a:latin typeface="Neue Montreal"/>
            </a:endParaRPr>
          </a:p>
          <a:p>
            <a:r>
              <a:rPr lang="en-IN" b="0" i="0" u="none" strike="noStrike" dirty="0">
                <a:solidFill>
                  <a:srgbClr val="000000"/>
                </a:solidFill>
                <a:effectLst/>
                <a:latin typeface="Neue Montreal"/>
              </a:rPr>
              <a:t>Kandji's Integration with ServiceNow is Live</a:t>
            </a:r>
          </a:p>
          <a:p>
            <a:endParaRPr lang="en-US" dirty="0"/>
          </a:p>
          <a:p>
            <a:endParaRPr lang="en-US" dirty="0"/>
          </a:p>
        </p:txBody>
      </p:sp>
      <p:pic>
        <p:nvPicPr>
          <p:cNvPr id="11" name="Picture 10" descr="A black and white logo&#10;&#10;Description automatically generated">
            <a:extLst>
              <a:ext uri="{FF2B5EF4-FFF2-40B4-BE49-F238E27FC236}">
                <a16:creationId xmlns:a16="http://schemas.microsoft.com/office/drawing/2014/main" id="{3E746960-BFA1-BE94-4D6B-7DB150FE2CD0}"/>
              </a:ext>
            </a:extLst>
          </p:cNvPr>
          <p:cNvPicPr>
            <a:picLocks noChangeAspect="1"/>
          </p:cNvPicPr>
          <p:nvPr/>
        </p:nvPicPr>
        <p:blipFill>
          <a:blip r:embed="rId5"/>
          <a:stretch>
            <a:fillRect/>
          </a:stretch>
        </p:blipFill>
        <p:spPr>
          <a:xfrm>
            <a:off x="5856170" y="3113771"/>
            <a:ext cx="6172199" cy="1515979"/>
          </a:xfrm>
          <a:prstGeom prst="rect">
            <a:avLst/>
          </a:prstGeom>
        </p:spPr>
      </p:pic>
      <p:pic>
        <p:nvPicPr>
          <p:cNvPr id="13" name="Picture 12" descr="A rainbow colored circle in a black background&#10;&#10;Description automatically generated">
            <a:extLst>
              <a:ext uri="{FF2B5EF4-FFF2-40B4-BE49-F238E27FC236}">
                <a16:creationId xmlns:a16="http://schemas.microsoft.com/office/drawing/2014/main" id="{5C14435E-6A84-7256-BB90-8D1BF74D25DE}"/>
              </a:ext>
            </a:extLst>
          </p:cNvPr>
          <p:cNvPicPr>
            <a:picLocks noChangeAspect="1"/>
          </p:cNvPicPr>
          <p:nvPr/>
        </p:nvPicPr>
        <p:blipFill>
          <a:blip r:embed="rId6"/>
          <a:stretch>
            <a:fillRect/>
          </a:stretch>
        </p:blipFill>
        <p:spPr>
          <a:xfrm>
            <a:off x="11269376" y="6077915"/>
            <a:ext cx="911192" cy="780085"/>
          </a:xfrm>
          <a:prstGeom prst="rect">
            <a:avLst/>
          </a:prstGeom>
        </p:spPr>
      </p:pic>
    </p:spTree>
    <p:extLst>
      <p:ext uri="{BB962C8B-B14F-4D97-AF65-F5344CB8AC3E}">
        <p14:creationId xmlns:p14="http://schemas.microsoft.com/office/powerpoint/2010/main" val="1655293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68C2993F-E70B-6915-48F1-69605AC15A01}"/>
              </a:ext>
            </a:extLst>
          </p:cNvPr>
          <p:cNvGraphicFramePr>
            <a:graphicFrameLocks noChangeAspect="1"/>
          </p:cNvGraphicFramePr>
          <p:nvPr>
            <p:custDataLst>
              <p:tags r:id="rId1"/>
            </p:custDataLst>
            <p:extLst>
              <p:ext uri="{D42A27DB-BD31-4B8C-83A1-F6EECF244321}">
                <p14:modId xmlns:p14="http://schemas.microsoft.com/office/powerpoint/2010/main" val="38160206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11" name="think-cell data - do not delete" hidden="1">
                        <a:extLst>
                          <a:ext uri="{FF2B5EF4-FFF2-40B4-BE49-F238E27FC236}">
                            <a16:creationId xmlns:a16="http://schemas.microsoft.com/office/drawing/2014/main" id="{68C2993F-E70B-6915-48F1-69605AC15A01}"/>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useBgFill="1">
        <p:nvSpPr>
          <p:cNvPr id="19" name="Rectangle 1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CFE595-E1E1-0900-7177-C87602032ACD}"/>
              </a:ext>
            </a:extLst>
          </p:cNvPr>
          <p:cNvSpPr>
            <a:spLocks noGrp="1"/>
          </p:cNvSpPr>
          <p:nvPr>
            <p:ph type="title"/>
          </p:nvPr>
        </p:nvSpPr>
        <p:spPr>
          <a:xfrm>
            <a:off x="3387613" y="717815"/>
            <a:ext cx="7141945" cy="925837"/>
          </a:xfrm>
        </p:spPr>
        <p:txBody>
          <a:bodyPr vert="horz" lIns="91440" tIns="45720" rIns="91440" bIns="45720" rtlCol="0" anchor="ctr">
            <a:noAutofit/>
          </a:bodyPr>
          <a:lstStyle/>
          <a:p>
            <a:r>
              <a:rPr lang="en-US" kern="1200" dirty="0">
                <a:solidFill>
                  <a:schemeClr val="tx1"/>
                </a:solidFill>
                <a:ea typeface="+mj-ea"/>
                <a:cs typeface="+mj-cs"/>
              </a:rPr>
              <a:t>CVE-2024-27301 Zsh</a:t>
            </a:r>
            <a:br>
              <a:rPr lang="en-IN" b="1" i="0" u="none" strike="noStrike" dirty="0">
                <a:solidFill>
                  <a:srgbClr val="333333"/>
                </a:solidFill>
                <a:effectLst/>
              </a:rPr>
            </a:br>
            <a:endParaRPr lang="en-US" kern="1200" dirty="0">
              <a:solidFill>
                <a:schemeClr val="tx1"/>
              </a:solidFill>
              <a:ea typeface="+mj-ea"/>
              <a:cs typeface="+mj-cs"/>
            </a:endParaRPr>
          </a:p>
        </p:txBody>
      </p:sp>
      <p:sp>
        <p:nvSpPr>
          <p:cNvPr id="23"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A computer with a broken shield&#10;&#10;Description automatically generated">
            <a:extLst>
              <a:ext uri="{FF2B5EF4-FFF2-40B4-BE49-F238E27FC236}">
                <a16:creationId xmlns:a16="http://schemas.microsoft.com/office/drawing/2014/main" id="{CEBF8C46-26F1-666B-6C03-5FB77E0399DB}"/>
              </a:ext>
            </a:extLst>
          </p:cNvPr>
          <p:cNvPicPr>
            <a:picLocks noGrp="1" noChangeAspect="1"/>
          </p:cNvPicPr>
          <p:nvPr>
            <p:ph sz="half" idx="1"/>
          </p:nvPr>
        </p:nvPicPr>
        <p:blipFill>
          <a:blip r:embed="rId6"/>
          <a:stretch>
            <a:fillRect/>
          </a:stretch>
        </p:blipFill>
        <p:spPr>
          <a:xfrm>
            <a:off x="337422" y="984313"/>
            <a:ext cx="5069978" cy="506997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3">
            <a:extLst>
              <a:ext uri="{FF2B5EF4-FFF2-40B4-BE49-F238E27FC236}">
                <a16:creationId xmlns:a16="http://schemas.microsoft.com/office/drawing/2014/main" id="{DC9D820F-3D8F-C122-3CBE-84F0EB89B438}"/>
              </a:ext>
            </a:extLst>
          </p:cNvPr>
          <p:cNvSpPr>
            <a:spLocks noGrp="1"/>
          </p:cNvSpPr>
          <p:nvPr>
            <p:ph sz="half" idx="2"/>
          </p:nvPr>
        </p:nvSpPr>
        <p:spPr>
          <a:xfrm>
            <a:off x="5592278" y="1984443"/>
            <a:ext cx="5896540" cy="4192520"/>
          </a:xfrm>
        </p:spPr>
        <p:txBody>
          <a:bodyPr vert="horz" lIns="91440" tIns="45720" rIns="91440" bIns="45720" rtlCol="0">
            <a:normAutofit fontScale="92500"/>
          </a:bodyPr>
          <a:lstStyle/>
          <a:p>
            <a:pPr algn="just">
              <a:buSzPct val="87000"/>
            </a:pPr>
            <a:r>
              <a:rPr lang="en-US" sz="2400" dirty="0"/>
              <a:t>The Nudge and Support app have identified with Zsh Root Escalation Vulnerability</a:t>
            </a:r>
          </a:p>
          <a:p>
            <a:pPr algn="just">
              <a:buSzPct val="87000"/>
            </a:pPr>
            <a:r>
              <a:rPr lang="en-US" sz="2400" dirty="0"/>
              <a:t>Latest Version was released to fix those updates</a:t>
            </a:r>
          </a:p>
          <a:p>
            <a:pPr algn="just">
              <a:buSzPct val="87000"/>
            </a:pPr>
            <a:r>
              <a:rPr lang="en-US" sz="2400" dirty="0"/>
              <a:t>Any scripts with </a:t>
            </a:r>
            <a:r>
              <a:rPr lang="en-US" sz="2400" dirty="0">
                <a:highlight>
                  <a:srgbClr val="FFFF00"/>
                </a:highlight>
              </a:rPr>
              <a:t>#!/bin/zsh </a:t>
            </a:r>
            <a:r>
              <a:rPr lang="en-US" sz="2400" dirty="0"/>
              <a:t>is affected, </a:t>
            </a:r>
          </a:p>
          <a:p>
            <a:pPr algn="just">
              <a:buSzPct val="87000"/>
            </a:pPr>
            <a:r>
              <a:rPr lang="en-US" sz="2400" dirty="0"/>
              <a:t>Replace </a:t>
            </a:r>
            <a:r>
              <a:rPr lang="en-IN" sz="2400" dirty="0">
                <a:highlight>
                  <a:srgbClr val="FFFF00"/>
                </a:highlight>
              </a:rPr>
              <a:t>#!/bin/zsh</a:t>
            </a:r>
            <a:r>
              <a:rPr lang="en-IN" sz="2400" dirty="0"/>
              <a:t>  With </a:t>
            </a:r>
            <a:r>
              <a:rPr lang="en-IN" sz="2400" dirty="0">
                <a:highlight>
                  <a:srgbClr val="FFFF00"/>
                </a:highlight>
              </a:rPr>
              <a:t>#!/bin/zsh --no-</a:t>
            </a:r>
            <a:r>
              <a:rPr lang="en-IN" sz="2400" dirty="0" err="1">
                <a:highlight>
                  <a:srgbClr val="FFFF00"/>
                </a:highlight>
              </a:rPr>
              <a:t>rcs</a:t>
            </a:r>
            <a:endParaRPr lang="en-US" sz="2400" dirty="0">
              <a:highlight>
                <a:srgbClr val="FFFF00"/>
              </a:highlight>
            </a:endParaRPr>
          </a:p>
          <a:p>
            <a:pPr algn="just">
              <a:buSzPct val="87000"/>
            </a:pPr>
            <a:r>
              <a:rPr lang="en-US" sz="2400" dirty="0"/>
              <a:t>Update Nudge and Support app to the latest version</a:t>
            </a:r>
          </a:p>
          <a:p>
            <a:pPr algn="just">
              <a:buSzPct val="87000"/>
            </a:pPr>
            <a:r>
              <a:rPr lang="en-US" sz="2400" dirty="0"/>
              <a:t>Installomator will release an update soon.</a:t>
            </a:r>
            <a:endParaRPr lang="en-US" sz="2400" u="sng" dirty="0"/>
          </a:p>
        </p:txBody>
      </p:sp>
      <p:pic>
        <p:nvPicPr>
          <p:cNvPr id="45" name="Picture 44" descr="A rainbow colored circle in a black background&#10;&#10;Description automatically generated">
            <a:extLst>
              <a:ext uri="{FF2B5EF4-FFF2-40B4-BE49-F238E27FC236}">
                <a16:creationId xmlns:a16="http://schemas.microsoft.com/office/drawing/2014/main" id="{42941CBC-8629-E577-9491-3EB1A6B44BBE}"/>
              </a:ext>
            </a:extLst>
          </p:cNvPr>
          <p:cNvPicPr>
            <a:picLocks noChangeAspect="1"/>
          </p:cNvPicPr>
          <p:nvPr/>
        </p:nvPicPr>
        <p:blipFill>
          <a:blip r:embed="rId7"/>
          <a:stretch>
            <a:fillRect/>
          </a:stretch>
        </p:blipFill>
        <p:spPr>
          <a:xfrm>
            <a:off x="11269376" y="6077915"/>
            <a:ext cx="911192" cy="780085"/>
          </a:xfrm>
          <a:prstGeom prst="rect">
            <a:avLst/>
          </a:prstGeom>
        </p:spPr>
      </p:pic>
    </p:spTree>
    <p:extLst>
      <p:ext uri="{BB962C8B-B14F-4D97-AF65-F5344CB8AC3E}">
        <p14:creationId xmlns:p14="http://schemas.microsoft.com/office/powerpoint/2010/main" val="844637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D8ACABCF-AEA4-DE11-CAEE-29EEFCACB01C}"/>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0" indent="0">
              <a:buNone/>
            </a:pPr>
            <a:r>
              <a:rPr lang="en-US" sz="4400" dirty="0"/>
              <a:t>Tool Talk</a:t>
            </a:r>
          </a:p>
        </p:txBody>
      </p:sp>
      <p:graphicFrame>
        <p:nvGraphicFramePr>
          <p:cNvPr id="7" name="think-cell data - do not delete" hidden="1">
            <a:extLst>
              <a:ext uri="{FF2B5EF4-FFF2-40B4-BE49-F238E27FC236}">
                <a16:creationId xmlns:a16="http://schemas.microsoft.com/office/drawing/2014/main" id="{BEB3E719-2CEE-450D-7AD9-2CEB48F2BDD1}"/>
              </a:ext>
            </a:extLst>
          </p:cNvPr>
          <p:cNvGraphicFramePr>
            <a:graphicFrameLocks noChangeAspect="1"/>
          </p:cNvGraphicFramePr>
          <p:nvPr>
            <p:custDataLst>
              <p:tags r:id="rId1"/>
            </p:custDataLst>
            <p:extLst>
              <p:ext uri="{D42A27DB-BD31-4B8C-83A1-F6EECF244321}">
                <p14:modId xmlns:p14="http://schemas.microsoft.com/office/powerpoint/2010/main" val="20507629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BEB3E719-2CEE-450D-7AD9-2CEB48F2BDD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pic>
        <p:nvPicPr>
          <p:cNvPr id="6" name="Content Placeholder 5" descr="A box with tools in it&#10;&#10;Description automatically generated">
            <a:extLst>
              <a:ext uri="{FF2B5EF4-FFF2-40B4-BE49-F238E27FC236}">
                <a16:creationId xmlns:a16="http://schemas.microsoft.com/office/drawing/2014/main" id="{35F7DC14-DFD9-B445-1859-0BA5DF3C08A2}"/>
              </a:ext>
            </a:extLst>
          </p:cNvPr>
          <p:cNvPicPr>
            <a:picLocks noChangeAspect="1"/>
          </p:cNvPicPr>
          <p:nvPr/>
        </p:nvPicPr>
        <p:blipFill>
          <a:blip r:embed="rId5"/>
          <a:stretch>
            <a:fillRect/>
          </a:stretch>
        </p:blipFill>
        <p:spPr>
          <a:xfrm>
            <a:off x="6099048" y="699516"/>
            <a:ext cx="5458968" cy="5458968"/>
          </a:xfrm>
          <a:prstGeom prst="rect">
            <a:avLst/>
          </a:prstGeom>
        </p:spPr>
      </p:pic>
      <p:pic>
        <p:nvPicPr>
          <p:cNvPr id="8" name="Picture 7" descr="A rainbow colored circle in a black background&#10;&#10;Description automatically generated">
            <a:extLst>
              <a:ext uri="{FF2B5EF4-FFF2-40B4-BE49-F238E27FC236}">
                <a16:creationId xmlns:a16="http://schemas.microsoft.com/office/drawing/2014/main" id="{12D07CEA-FBB4-44E6-2086-A0B00960F854}"/>
              </a:ext>
            </a:extLst>
          </p:cNvPr>
          <p:cNvPicPr>
            <a:picLocks noChangeAspect="1"/>
          </p:cNvPicPr>
          <p:nvPr/>
        </p:nvPicPr>
        <p:blipFill>
          <a:blip r:embed="rId6"/>
          <a:stretch>
            <a:fillRect/>
          </a:stretch>
        </p:blipFill>
        <p:spPr>
          <a:xfrm>
            <a:off x="11269376" y="6077915"/>
            <a:ext cx="911192" cy="780085"/>
          </a:xfrm>
          <a:prstGeom prst="rect">
            <a:avLst/>
          </a:prstGeom>
        </p:spPr>
      </p:pic>
    </p:spTree>
    <p:extLst>
      <p:ext uri="{BB962C8B-B14F-4D97-AF65-F5344CB8AC3E}">
        <p14:creationId xmlns:p14="http://schemas.microsoft.com/office/powerpoint/2010/main" val="20440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79FA97C4-A8D8-078F-F5DC-9403BE3C7FB6}"/>
              </a:ext>
            </a:extLst>
          </p:cNvPr>
          <p:cNvGraphicFramePr>
            <a:graphicFrameLocks noChangeAspect="1"/>
          </p:cNvGraphicFramePr>
          <p:nvPr>
            <p:custDataLst>
              <p:tags r:id="rId1"/>
            </p:custDataLst>
            <p:extLst>
              <p:ext uri="{D42A27DB-BD31-4B8C-83A1-F6EECF244321}">
                <p14:modId xmlns:p14="http://schemas.microsoft.com/office/powerpoint/2010/main" val="252436185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think-cell data - do not delete" hidden="1">
                        <a:extLst>
                          <a:ext uri="{FF2B5EF4-FFF2-40B4-BE49-F238E27FC236}">
                            <a16:creationId xmlns:a16="http://schemas.microsoft.com/office/drawing/2014/main" id="{79FA97C4-A8D8-078F-F5DC-9403BE3C7FB6}"/>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1CF779A-8682-BEDD-40B8-55E9855B368B}"/>
              </a:ext>
            </a:extLst>
          </p:cNvPr>
          <p:cNvSpPr>
            <a:spLocks noGrp="1"/>
          </p:cNvSpPr>
          <p:nvPr>
            <p:ph type="title"/>
          </p:nvPr>
        </p:nvSpPr>
        <p:spPr/>
        <p:txBody>
          <a:bodyPr vert="horz"/>
          <a:lstStyle/>
          <a:p>
            <a:r>
              <a:rPr lang="en-US" dirty="0"/>
              <a:t>Network Quality Command</a:t>
            </a:r>
          </a:p>
        </p:txBody>
      </p:sp>
      <p:sp>
        <p:nvSpPr>
          <p:cNvPr id="3" name="Content Placeholder 2">
            <a:extLst>
              <a:ext uri="{FF2B5EF4-FFF2-40B4-BE49-F238E27FC236}">
                <a16:creationId xmlns:a16="http://schemas.microsoft.com/office/drawing/2014/main" id="{30868EF4-2D8C-A784-5D71-D02B04CFF651}"/>
              </a:ext>
            </a:extLst>
          </p:cNvPr>
          <p:cNvSpPr>
            <a:spLocks noGrp="1"/>
          </p:cNvSpPr>
          <p:nvPr>
            <p:ph idx="1"/>
          </p:nvPr>
        </p:nvSpPr>
        <p:spPr>
          <a:xfrm>
            <a:off x="838200" y="1825625"/>
            <a:ext cx="5678103" cy="4351338"/>
          </a:xfrm>
        </p:spPr>
        <p:txBody>
          <a:bodyPr>
            <a:normAutofit/>
          </a:bodyPr>
          <a:lstStyle/>
          <a:p>
            <a:r>
              <a:rPr lang="en-IN" sz="2000" i="0" u="none" strike="noStrike" dirty="0">
                <a:solidFill>
                  <a:srgbClr val="1D1D1F"/>
                </a:solidFill>
                <a:effectLst/>
              </a:rPr>
              <a:t>Test networks with Apple Network Responsiveness</a:t>
            </a:r>
          </a:p>
          <a:p>
            <a:r>
              <a:rPr lang="en-IN" sz="2000" b="0" i="0" u="none" strike="noStrike" dirty="0">
                <a:solidFill>
                  <a:srgbClr val="26262B"/>
                </a:solidFill>
                <a:effectLst/>
                <a:highlight>
                  <a:srgbClr val="FFFFFF"/>
                </a:highlight>
              </a:rPr>
              <a:t>The macOS </a:t>
            </a:r>
            <a:r>
              <a:rPr lang="en-IN" sz="2000" b="0" i="1" u="none" strike="noStrike" dirty="0">
                <a:solidFill>
                  <a:srgbClr val="26262B"/>
                </a:solidFill>
                <a:effectLst/>
                <a:highlight>
                  <a:srgbClr val="FFFFFF"/>
                </a:highlight>
              </a:rPr>
              <a:t>networkquality</a:t>
            </a:r>
            <a:r>
              <a:rPr lang="en-IN" sz="2000" b="0" i="0" u="none" strike="noStrike" dirty="0">
                <a:solidFill>
                  <a:srgbClr val="26262B"/>
                </a:solidFill>
                <a:effectLst/>
                <a:highlight>
                  <a:srgbClr val="FFFFFF"/>
                </a:highlight>
              </a:rPr>
              <a:t> command takes Apple CDN as a target to measure the items below.</a:t>
            </a:r>
          </a:p>
          <a:p>
            <a:pPr lvl="1"/>
            <a:r>
              <a:rPr lang="en-IN" sz="2000" b="0" i="0" u="none" strike="noStrike" dirty="0">
                <a:solidFill>
                  <a:srgbClr val="212529"/>
                </a:solidFill>
                <a:effectLst/>
                <a:highlight>
                  <a:srgbClr val="FFFFFF"/>
                </a:highlight>
              </a:rPr>
              <a:t>Upload/download capacity</a:t>
            </a:r>
          </a:p>
          <a:p>
            <a:pPr lvl="1"/>
            <a:r>
              <a:rPr lang="en-IN" sz="2000" b="0" i="0" u="none" strike="noStrike" dirty="0">
                <a:solidFill>
                  <a:srgbClr val="212529"/>
                </a:solidFill>
                <a:effectLst/>
                <a:highlight>
                  <a:srgbClr val="FFFFFF"/>
                </a:highlight>
              </a:rPr>
              <a:t>Upload/download flows</a:t>
            </a:r>
          </a:p>
          <a:p>
            <a:pPr lvl="1"/>
            <a:r>
              <a:rPr lang="en-IN" sz="2000" b="0" i="0" u="none" strike="noStrike" dirty="0">
                <a:solidFill>
                  <a:srgbClr val="212529"/>
                </a:solidFill>
                <a:effectLst/>
                <a:highlight>
                  <a:srgbClr val="FFFFFF"/>
                </a:highlight>
              </a:rPr>
              <a:t>Upload/download responsiveness is measured in RPM.</a:t>
            </a:r>
          </a:p>
          <a:p>
            <a:r>
              <a:rPr lang="en-IN" sz="2000" b="0" i="0" u="none" strike="noStrike" dirty="0">
                <a:solidFill>
                  <a:srgbClr val="26262B"/>
                </a:solidFill>
                <a:effectLst/>
                <a:highlight>
                  <a:srgbClr val="FFFFFF"/>
                </a:highlight>
              </a:rPr>
              <a:t>networkQuality tests the upload/download capacity and responsiveness in parallel by default.</a:t>
            </a:r>
            <a:endParaRPr lang="en-US" sz="2000" dirty="0"/>
          </a:p>
        </p:txBody>
      </p:sp>
      <p:pic>
        <p:nvPicPr>
          <p:cNvPr id="12" name="Picture 11" descr="A screenshot of a computer&#10;&#10;Description automatically generated">
            <a:extLst>
              <a:ext uri="{FF2B5EF4-FFF2-40B4-BE49-F238E27FC236}">
                <a16:creationId xmlns:a16="http://schemas.microsoft.com/office/drawing/2014/main" id="{003BD114-A492-D7E3-22BC-9783A82A9325}"/>
              </a:ext>
            </a:extLst>
          </p:cNvPr>
          <p:cNvPicPr>
            <a:picLocks noChangeAspect="1"/>
          </p:cNvPicPr>
          <p:nvPr/>
        </p:nvPicPr>
        <p:blipFill>
          <a:blip r:embed="rId6"/>
          <a:stretch>
            <a:fillRect/>
          </a:stretch>
        </p:blipFill>
        <p:spPr>
          <a:xfrm>
            <a:off x="6096000" y="3180681"/>
            <a:ext cx="5003800" cy="977900"/>
          </a:xfrm>
          <a:prstGeom prst="rect">
            <a:avLst/>
          </a:prstGeom>
        </p:spPr>
      </p:pic>
      <p:pic>
        <p:nvPicPr>
          <p:cNvPr id="13" name="Picture 12" descr="A rainbow colored circle in a black background&#10;&#10;Description automatically generated">
            <a:extLst>
              <a:ext uri="{FF2B5EF4-FFF2-40B4-BE49-F238E27FC236}">
                <a16:creationId xmlns:a16="http://schemas.microsoft.com/office/drawing/2014/main" id="{70895540-6C7C-59B1-2180-1D262BA173D8}"/>
              </a:ext>
            </a:extLst>
          </p:cNvPr>
          <p:cNvPicPr>
            <a:picLocks noChangeAspect="1"/>
          </p:cNvPicPr>
          <p:nvPr/>
        </p:nvPicPr>
        <p:blipFill>
          <a:blip r:embed="rId7"/>
          <a:stretch>
            <a:fillRect/>
          </a:stretch>
        </p:blipFill>
        <p:spPr>
          <a:xfrm>
            <a:off x="11269376" y="6077915"/>
            <a:ext cx="911192" cy="780085"/>
          </a:xfrm>
          <a:prstGeom prst="rect">
            <a:avLst/>
          </a:prstGeom>
        </p:spPr>
      </p:pic>
    </p:spTree>
    <p:extLst>
      <p:ext uri="{BB962C8B-B14F-4D97-AF65-F5344CB8AC3E}">
        <p14:creationId xmlns:p14="http://schemas.microsoft.com/office/powerpoint/2010/main" val="2156990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7521238" h="9534525">
                <a:moveTo>
                  <a:pt x="0" y="0"/>
                </a:moveTo>
                <a:lnTo>
                  <a:pt x="17521238" y="0"/>
                </a:lnTo>
                <a:lnTo>
                  <a:pt x="17521238" y="9534524"/>
                </a:lnTo>
                <a:lnTo>
                  <a:pt x="0" y="9534524"/>
                </a:lnTo>
                <a:lnTo>
                  <a:pt x="0" y="0"/>
                </a:lnTo>
                <a:close/>
              </a:path>
            </a:pathLst>
          </a:custGeom>
          <a:blipFill>
            <a:blip r:embed="rId2"/>
            <a:stretch>
              <a:fillRect t="-45941" b="-37824"/>
            </a:stretch>
          </a:blipFill>
        </p:spPr>
        <p:txBody>
          <a:bodyPr/>
          <a:lstStyle/>
          <a:p>
            <a:endParaRPr 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6BB7B1-8BC3-F33B-29BE-C21346D7B659}"/>
              </a:ext>
            </a:extLst>
          </p:cNvPr>
          <p:cNvSpPr txBox="1"/>
          <p:nvPr/>
        </p:nvSpPr>
        <p:spPr>
          <a:xfrm>
            <a:off x="876352" y="3617958"/>
            <a:ext cx="10674959" cy="707886"/>
          </a:xfrm>
          <a:prstGeom prst="rect">
            <a:avLst/>
          </a:prstGeom>
          <a:noFill/>
        </p:spPr>
        <p:txBody>
          <a:bodyPr wrap="square" rtlCol="0">
            <a:spAutoFit/>
          </a:bodyPr>
          <a:lstStyle/>
          <a:p>
            <a:pPr algn="ctr"/>
            <a:r>
              <a:rPr lang="en-US" sz="4000" b="1" dirty="0">
                <a:solidFill>
                  <a:schemeClr val="bg1"/>
                </a:solidFill>
              </a:rPr>
              <a:t>iJunction : Apple Tech Roundtable </a:t>
            </a:r>
          </a:p>
        </p:txBody>
      </p:sp>
      <p:sp>
        <p:nvSpPr>
          <p:cNvPr id="5" name="TextBox 4">
            <a:extLst>
              <a:ext uri="{FF2B5EF4-FFF2-40B4-BE49-F238E27FC236}">
                <a16:creationId xmlns:a16="http://schemas.microsoft.com/office/drawing/2014/main" id="{9DDAA3F6-ECEF-2A29-3A1E-936855F209BC}"/>
              </a:ext>
            </a:extLst>
          </p:cNvPr>
          <p:cNvSpPr txBox="1"/>
          <p:nvPr/>
        </p:nvSpPr>
        <p:spPr>
          <a:xfrm>
            <a:off x="4331281" y="5345610"/>
            <a:ext cx="4272901" cy="584775"/>
          </a:xfrm>
          <a:prstGeom prst="rect">
            <a:avLst/>
          </a:prstGeom>
          <a:noFill/>
        </p:spPr>
        <p:txBody>
          <a:bodyPr wrap="none" rtlCol="0">
            <a:spAutoFit/>
          </a:bodyPr>
          <a:lstStyle/>
          <a:p>
            <a:r>
              <a:rPr lang="en-US" sz="3200" b="1" dirty="0">
                <a:solidFill>
                  <a:schemeClr val="bg2"/>
                </a:solidFill>
              </a:rPr>
              <a:t>Date : 20</a:t>
            </a:r>
            <a:r>
              <a:rPr lang="en-US" sz="3200" b="1" baseline="30000" dirty="0">
                <a:solidFill>
                  <a:schemeClr val="bg2"/>
                </a:solidFill>
              </a:rPr>
              <a:t>th</a:t>
            </a:r>
            <a:r>
              <a:rPr lang="en-US" sz="3200" b="1" dirty="0">
                <a:solidFill>
                  <a:schemeClr val="bg2"/>
                </a:solidFill>
              </a:rPr>
              <a:t> March 2024</a:t>
            </a:r>
            <a:endParaRPr lang="en-US" sz="2400" b="1" dirty="0">
              <a:solidFill>
                <a:schemeClr val="bg2"/>
              </a:solidFill>
            </a:endParaRPr>
          </a:p>
        </p:txBody>
      </p:sp>
      <p:pic>
        <p:nvPicPr>
          <p:cNvPr id="2" name="Picture 1">
            <a:extLst>
              <a:ext uri="{FF2B5EF4-FFF2-40B4-BE49-F238E27FC236}">
                <a16:creationId xmlns:a16="http://schemas.microsoft.com/office/drawing/2014/main" id="{A7A00BBF-8AF4-907B-F4B1-50648097B99D}"/>
              </a:ext>
            </a:extLst>
          </p:cNvPr>
          <p:cNvPicPr>
            <a:picLocks noChangeAspect="1"/>
          </p:cNvPicPr>
          <p:nvPr/>
        </p:nvPicPr>
        <p:blipFill>
          <a:blip r:embed="rId2"/>
          <a:stretch>
            <a:fillRect/>
          </a:stretch>
        </p:blipFill>
        <p:spPr>
          <a:xfrm>
            <a:off x="4185627" y="143159"/>
            <a:ext cx="3820746" cy="3285841"/>
          </a:xfrm>
          <a:prstGeom prst="rect">
            <a:avLst/>
          </a:prstGeom>
        </p:spPr>
      </p:pic>
      <p:pic>
        <p:nvPicPr>
          <p:cNvPr id="10" name="Picture 9" descr="A qr code with a few squares&#10;&#10;Description automatically generated">
            <a:extLst>
              <a:ext uri="{FF2B5EF4-FFF2-40B4-BE49-F238E27FC236}">
                <a16:creationId xmlns:a16="http://schemas.microsoft.com/office/drawing/2014/main" id="{167A231C-0489-E4CE-DEBF-6BA23B8BBE4A}"/>
              </a:ext>
            </a:extLst>
          </p:cNvPr>
          <p:cNvPicPr>
            <a:picLocks noChangeAspect="1"/>
          </p:cNvPicPr>
          <p:nvPr/>
        </p:nvPicPr>
        <p:blipFill>
          <a:blip r:embed="rId3"/>
          <a:stretch>
            <a:fillRect/>
          </a:stretch>
        </p:blipFill>
        <p:spPr>
          <a:xfrm>
            <a:off x="0" y="5471314"/>
            <a:ext cx="1416785" cy="1416785"/>
          </a:xfrm>
          <a:prstGeom prst="rect">
            <a:avLst/>
          </a:prstGeom>
        </p:spPr>
      </p:pic>
      <p:pic>
        <p:nvPicPr>
          <p:cNvPr id="3" name="Picture 2">
            <a:extLst>
              <a:ext uri="{FF2B5EF4-FFF2-40B4-BE49-F238E27FC236}">
                <a16:creationId xmlns:a16="http://schemas.microsoft.com/office/drawing/2014/main" id="{C798AC0B-0496-2A48-3DBA-6F66DB5C1D92}"/>
              </a:ext>
            </a:extLst>
          </p:cNvPr>
          <p:cNvPicPr>
            <a:picLocks noChangeAspect="1"/>
          </p:cNvPicPr>
          <p:nvPr/>
        </p:nvPicPr>
        <p:blipFill>
          <a:blip r:embed="rId2"/>
          <a:stretch>
            <a:fillRect/>
          </a:stretch>
        </p:blipFill>
        <p:spPr>
          <a:xfrm>
            <a:off x="11064678" y="5826429"/>
            <a:ext cx="1127322" cy="969497"/>
          </a:xfrm>
          <a:prstGeom prst="rect">
            <a:avLst/>
          </a:prstGeom>
        </p:spPr>
      </p:pic>
    </p:spTree>
    <p:extLst>
      <p:ext uri="{BB962C8B-B14F-4D97-AF65-F5344CB8AC3E}">
        <p14:creationId xmlns:p14="http://schemas.microsoft.com/office/powerpoint/2010/main" val="387382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19F35AC-3A67-E9AA-D7EC-FCDC526C0349}"/>
              </a:ext>
            </a:extLst>
          </p:cNvPr>
          <p:cNvGraphicFramePr>
            <a:graphicFrameLocks noChangeAspect="1"/>
          </p:cNvGraphicFramePr>
          <p:nvPr>
            <p:custDataLst>
              <p:tags r:id="rId1"/>
            </p:custDataLst>
            <p:extLst>
              <p:ext uri="{D42A27DB-BD31-4B8C-83A1-F6EECF244321}">
                <p14:modId xmlns:p14="http://schemas.microsoft.com/office/powerpoint/2010/main" val="18614473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D19F35AC-3A67-E9AA-D7EC-FCDC526C034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8A0557-67E9-A2A0-737A-0A732DA968F3}"/>
              </a:ext>
            </a:extLst>
          </p:cNvPr>
          <p:cNvSpPr>
            <a:spLocks noGrp="1"/>
          </p:cNvSpPr>
          <p:nvPr>
            <p:ph type="title"/>
          </p:nvPr>
        </p:nvSpPr>
        <p:spPr>
          <a:xfrm>
            <a:off x="914400" y="1371601"/>
            <a:ext cx="5116946" cy="996214"/>
          </a:xfrm>
        </p:spPr>
        <p:txBody>
          <a:bodyPr vert="horz">
            <a:normAutofit/>
          </a:bodyPr>
          <a:lstStyle/>
          <a:p>
            <a:r>
              <a:rPr lang="en-US" b="1" dirty="0"/>
              <a:t>Agenda</a:t>
            </a:r>
          </a:p>
        </p:txBody>
      </p:sp>
      <p:sp>
        <p:nvSpPr>
          <p:cNvPr id="3" name="Content Placeholder 2">
            <a:extLst>
              <a:ext uri="{FF2B5EF4-FFF2-40B4-BE49-F238E27FC236}">
                <a16:creationId xmlns:a16="http://schemas.microsoft.com/office/drawing/2014/main" id="{D482DF88-3946-CE0E-7D37-C7D7F6750152}"/>
              </a:ext>
            </a:extLst>
          </p:cNvPr>
          <p:cNvSpPr>
            <a:spLocks noGrp="1"/>
          </p:cNvSpPr>
          <p:nvPr>
            <p:ph idx="1"/>
          </p:nvPr>
        </p:nvSpPr>
        <p:spPr>
          <a:xfrm>
            <a:off x="914400" y="2535735"/>
            <a:ext cx="4600877" cy="3366451"/>
          </a:xfrm>
        </p:spPr>
        <p:txBody>
          <a:bodyPr>
            <a:normAutofit/>
          </a:bodyPr>
          <a:lstStyle/>
          <a:p>
            <a:pPr algn="just"/>
            <a:r>
              <a:rPr lang="en-IN" sz="2400" dirty="0"/>
              <a:t>Discover MacAdmins India</a:t>
            </a:r>
          </a:p>
          <a:p>
            <a:pPr algn="just"/>
            <a:r>
              <a:rPr lang="en-IN" sz="2400" dirty="0"/>
              <a:t>Apple Mac Monthly Update</a:t>
            </a:r>
          </a:p>
          <a:p>
            <a:pPr algn="just"/>
            <a:r>
              <a:rPr lang="en-US" sz="2400" dirty="0"/>
              <a:t>Tool Talk</a:t>
            </a:r>
          </a:p>
          <a:p>
            <a:pPr algn="just"/>
            <a:r>
              <a:rPr lang="en-US" sz="2400" dirty="0"/>
              <a:t>Mac Admins Connect : Open Forum</a:t>
            </a:r>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3" name="Picture 12" descr="A close-up of a computer&#10;&#10;Description automatically generated">
            <a:extLst>
              <a:ext uri="{FF2B5EF4-FFF2-40B4-BE49-F238E27FC236}">
                <a16:creationId xmlns:a16="http://schemas.microsoft.com/office/drawing/2014/main" id="{0EFCF299-B8A9-8FE0-476A-429A4CD13A6A}"/>
              </a:ext>
            </a:extLst>
          </p:cNvPr>
          <p:cNvPicPr>
            <a:picLocks noChangeAspect="1"/>
          </p:cNvPicPr>
          <p:nvPr/>
        </p:nvPicPr>
        <p:blipFill>
          <a:blip r:embed="rId5"/>
          <a:stretch>
            <a:fillRect/>
          </a:stretch>
        </p:blipFill>
        <p:spPr>
          <a:xfrm>
            <a:off x="5791320" y="1424611"/>
            <a:ext cx="6400680" cy="3840408"/>
          </a:xfrm>
          <a:prstGeom prst="rect">
            <a:avLst/>
          </a:prstGeom>
        </p:spPr>
      </p:pic>
      <p:sp>
        <p:nvSpPr>
          <p:cNvPr id="14" name="TextBox 13">
            <a:extLst>
              <a:ext uri="{FF2B5EF4-FFF2-40B4-BE49-F238E27FC236}">
                <a16:creationId xmlns:a16="http://schemas.microsoft.com/office/drawing/2014/main" id="{1957446E-B31B-EF0E-3A3D-AC9FECF948D1}"/>
              </a:ext>
            </a:extLst>
          </p:cNvPr>
          <p:cNvSpPr txBox="1"/>
          <p:nvPr/>
        </p:nvSpPr>
        <p:spPr>
          <a:xfrm>
            <a:off x="116114" y="2467429"/>
            <a:ext cx="184731" cy="369332"/>
          </a:xfrm>
          <a:prstGeom prst="rect">
            <a:avLst/>
          </a:prstGeom>
          <a:noFill/>
        </p:spPr>
        <p:txBody>
          <a:bodyPr wrap="none" rtlCol="0">
            <a:spAutoFit/>
          </a:bodyPr>
          <a:lstStyle/>
          <a:p>
            <a:endParaRPr lang="en-US" dirty="0"/>
          </a:p>
        </p:txBody>
      </p:sp>
      <p:pic>
        <p:nvPicPr>
          <p:cNvPr id="15" name="Picture 14">
            <a:extLst>
              <a:ext uri="{FF2B5EF4-FFF2-40B4-BE49-F238E27FC236}">
                <a16:creationId xmlns:a16="http://schemas.microsoft.com/office/drawing/2014/main" id="{4E41EC9D-24F6-B008-2B3E-0CDFFA5D206F}"/>
              </a:ext>
            </a:extLst>
          </p:cNvPr>
          <p:cNvPicPr>
            <a:picLocks noChangeAspect="1"/>
          </p:cNvPicPr>
          <p:nvPr/>
        </p:nvPicPr>
        <p:blipFill>
          <a:blip r:embed="rId6"/>
          <a:stretch>
            <a:fillRect/>
          </a:stretch>
        </p:blipFill>
        <p:spPr>
          <a:xfrm>
            <a:off x="11280808" y="6077915"/>
            <a:ext cx="911192" cy="780085"/>
          </a:xfrm>
          <a:prstGeom prst="rect">
            <a:avLst/>
          </a:prstGeom>
        </p:spPr>
      </p:pic>
    </p:spTree>
    <p:extLst>
      <p:ext uri="{BB962C8B-B14F-4D97-AF65-F5344CB8AC3E}">
        <p14:creationId xmlns:p14="http://schemas.microsoft.com/office/powerpoint/2010/main" val="218461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FA6B64FB-7B9B-F13B-EEB6-0CABBDCF2B52}"/>
              </a:ext>
            </a:extLst>
          </p:cNvPr>
          <p:cNvGraphicFramePr>
            <a:graphicFrameLocks noChangeAspect="1"/>
          </p:cNvGraphicFramePr>
          <p:nvPr>
            <p:custDataLst>
              <p:tags r:id="rId1"/>
            </p:custDataLst>
            <p:extLst>
              <p:ext uri="{D42A27DB-BD31-4B8C-83A1-F6EECF244321}">
                <p14:modId xmlns:p14="http://schemas.microsoft.com/office/powerpoint/2010/main" val="261137948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FA6B64FB-7B9B-F13B-EEB6-0CABBDCF2B52}"/>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BAC4D90-E52C-39E5-89F6-D72180B874C7}"/>
              </a:ext>
            </a:extLst>
          </p:cNvPr>
          <p:cNvSpPr>
            <a:spLocks noGrp="1"/>
          </p:cNvSpPr>
          <p:nvPr>
            <p:ph type="title"/>
          </p:nvPr>
        </p:nvSpPr>
        <p:spPr/>
        <p:txBody>
          <a:bodyPr vert="horz"/>
          <a:lstStyle/>
          <a:p>
            <a:r>
              <a:rPr lang="en-IN" b="1" dirty="0"/>
              <a:t>MacAdmins India: A Community Overview</a:t>
            </a:r>
            <a:endParaRPr lang="en-US" b="1" dirty="0"/>
          </a:p>
        </p:txBody>
      </p:sp>
      <p:sp>
        <p:nvSpPr>
          <p:cNvPr id="14" name="TextBox 13">
            <a:extLst>
              <a:ext uri="{FF2B5EF4-FFF2-40B4-BE49-F238E27FC236}">
                <a16:creationId xmlns:a16="http://schemas.microsoft.com/office/drawing/2014/main" id="{83AD6D7D-A71E-F244-8325-907BD08E4FF2}"/>
              </a:ext>
            </a:extLst>
          </p:cNvPr>
          <p:cNvSpPr txBox="1"/>
          <p:nvPr/>
        </p:nvSpPr>
        <p:spPr>
          <a:xfrm>
            <a:off x="671363" y="1814958"/>
            <a:ext cx="4901664" cy="3785652"/>
          </a:xfrm>
          <a:prstGeom prst="rect">
            <a:avLst/>
          </a:prstGeom>
          <a:noFill/>
        </p:spPr>
        <p:txBody>
          <a:bodyPr wrap="square">
            <a:spAutoFit/>
          </a:bodyPr>
          <a:lstStyle/>
          <a:p>
            <a:pPr algn="just"/>
            <a:r>
              <a:rPr lang="en-IN" sz="2000" b="1" dirty="0"/>
              <a:t>Established:</a:t>
            </a:r>
            <a:r>
              <a:rPr lang="en-IN" sz="2000" dirty="0"/>
              <a:t> 2009 with the purpose to fortify the network of Apple device managers in India.</a:t>
            </a:r>
          </a:p>
          <a:p>
            <a:pPr algn="just"/>
            <a:endParaRPr lang="en-IN" sz="2000" dirty="0"/>
          </a:p>
          <a:p>
            <a:pPr algn="just"/>
            <a:r>
              <a:rPr lang="en-IN" sz="2000" b="1" dirty="0"/>
              <a:t>Platforms: </a:t>
            </a:r>
            <a:r>
              <a:rPr lang="en-IN" sz="2000" dirty="0"/>
              <a:t>Engage with us on various platforms like Telegram, LinkedIn, Slack, YouTube, JAMF Nation User Group.</a:t>
            </a:r>
          </a:p>
          <a:p>
            <a:pPr algn="just"/>
            <a:endParaRPr lang="en-IN" sz="2000" dirty="0"/>
          </a:p>
          <a:p>
            <a:pPr algn="just"/>
            <a:r>
              <a:rPr lang="en-IN" sz="2000" b="1" dirty="0"/>
              <a:t>Mission</a:t>
            </a:r>
            <a:r>
              <a:rPr lang="en-IN" sz="2000" dirty="0"/>
              <a:t>: </a:t>
            </a:r>
            <a:r>
              <a:rPr lang="en-IN" sz="2000" dirty="0">
                <a:latin typeface="Inter"/>
              </a:rPr>
              <a:t>T</a:t>
            </a:r>
            <a:r>
              <a:rPr lang="en-IN" sz="2000" b="0" i="0" u="none" strike="noStrike" dirty="0">
                <a:effectLst/>
                <a:latin typeface="Inter"/>
              </a:rPr>
              <a:t>o create a supportive and informative ecosystem for individuals responsible for managing Apple devices in India</a:t>
            </a:r>
            <a:endParaRPr lang="en-IN" sz="2000" dirty="0"/>
          </a:p>
        </p:txBody>
      </p:sp>
      <p:pic>
        <p:nvPicPr>
          <p:cNvPr id="19" name="Picture 18" descr="An old computer with a keyboard and mouse&#10;&#10;Description automatically generated">
            <a:extLst>
              <a:ext uri="{FF2B5EF4-FFF2-40B4-BE49-F238E27FC236}">
                <a16:creationId xmlns:a16="http://schemas.microsoft.com/office/drawing/2014/main" id="{22F10661-E882-39B9-24CA-4C002C3CB0AB}"/>
              </a:ext>
            </a:extLst>
          </p:cNvPr>
          <p:cNvPicPr>
            <a:picLocks noChangeAspect="1"/>
          </p:cNvPicPr>
          <p:nvPr/>
        </p:nvPicPr>
        <p:blipFill>
          <a:blip r:embed="rId5"/>
          <a:stretch>
            <a:fillRect/>
          </a:stretch>
        </p:blipFill>
        <p:spPr>
          <a:xfrm>
            <a:off x="5573027" y="1332002"/>
            <a:ext cx="6618973" cy="5160873"/>
          </a:xfrm>
          <a:prstGeom prst="rect">
            <a:avLst/>
          </a:prstGeom>
        </p:spPr>
      </p:pic>
    </p:spTree>
    <p:extLst>
      <p:ext uri="{BB962C8B-B14F-4D97-AF65-F5344CB8AC3E}">
        <p14:creationId xmlns:p14="http://schemas.microsoft.com/office/powerpoint/2010/main" val="2701480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92010609-A3D7-822A-BA76-D2EF1854E518}"/>
              </a:ext>
            </a:extLst>
          </p:cNvPr>
          <p:cNvGraphicFramePr>
            <a:graphicFrameLocks noChangeAspect="1"/>
          </p:cNvGraphicFramePr>
          <p:nvPr>
            <p:custDataLst>
              <p:tags r:id="rId1"/>
            </p:custDataLst>
            <p:extLst>
              <p:ext uri="{D42A27DB-BD31-4B8C-83A1-F6EECF244321}">
                <p14:modId xmlns:p14="http://schemas.microsoft.com/office/powerpoint/2010/main" val="2825919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9" name="think-cell data - do not delete" hidden="1">
                        <a:extLst>
                          <a:ext uri="{FF2B5EF4-FFF2-40B4-BE49-F238E27FC236}">
                            <a16:creationId xmlns:a16="http://schemas.microsoft.com/office/drawing/2014/main" id="{92010609-A3D7-822A-BA76-D2EF1854E518}"/>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cxnSp>
        <p:nvCxnSpPr>
          <p:cNvPr id="10" name="Straight Connector 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7297F2-BC5A-A09A-4922-35EC950A46DB}"/>
              </a:ext>
            </a:extLst>
          </p:cNvPr>
          <p:cNvSpPr>
            <a:spLocks noGrp="1"/>
          </p:cNvSpPr>
          <p:nvPr>
            <p:ph type="title"/>
          </p:nvPr>
        </p:nvSpPr>
        <p:spPr>
          <a:xfrm>
            <a:off x="914400" y="1169647"/>
            <a:ext cx="4079987" cy="1314443"/>
          </a:xfrm>
        </p:spPr>
        <p:txBody>
          <a:bodyPr vert="horz" lIns="91440" tIns="45720" rIns="91440" bIns="45720" rtlCol="0" anchor="t">
            <a:normAutofit/>
          </a:bodyPr>
          <a:lstStyle/>
          <a:p>
            <a:pPr>
              <a:lnSpc>
                <a:spcPct val="100000"/>
              </a:lnSpc>
            </a:pPr>
            <a:r>
              <a:rPr lang="en-US" sz="4000" kern="1200" dirty="0">
                <a:solidFill>
                  <a:schemeClr val="tx1"/>
                </a:solidFill>
                <a:latin typeface="+mj-lt"/>
                <a:ea typeface="+mj-ea"/>
                <a:cs typeface="+mj-cs"/>
              </a:rPr>
              <a:t>Mac Admins India</a:t>
            </a:r>
          </a:p>
        </p:txBody>
      </p:sp>
      <p:sp>
        <p:nvSpPr>
          <p:cNvPr id="4" name="Content Placeholder 3">
            <a:extLst>
              <a:ext uri="{FF2B5EF4-FFF2-40B4-BE49-F238E27FC236}">
                <a16:creationId xmlns:a16="http://schemas.microsoft.com/office/drawing/2014/main" id="{7B9F0218-7D97-4FAB-08DF-DCB5EC295135}"/>
              </a:ext>
            </a:extLst>
          </p:cNvPr>
          <p:cNvSpPr>
            <a:spLocks noGrp="1"/>
          </p:cNvSpPr>
          <p:nvPr>
            <p:ph sz="half" idx="2"/>
          </p:nvPr>
        </p:nvSpPr>
        <p:spPr>
          <a:xfrm>
            <a:off x="914400" y="2062003"/>
            <a:ext cx="4658628" cy="3879826"/>
          </a:xfrm>
        </p:spPr>
        <p:txBody>
          <a:bodyPr vert="horz" lIns="91440" tIns="45720" rIns="91440" bIns="45720" rtlCol="0">
            <a:normAutofit lnSpcReduction="10000"/>
          </a:bodyPr>
          <a:lstStyle/>
          <a:p>
            <a:pPr algn="just"/>
            <a:r>
              <a:rPr lang="en-IN" sz="2000" b="1" dirty="0"/>
              <a:t>Established:</a:t>
            </a:r>
            <a:r>
              <a:rPr lang="en-IN" sz="2000" dirty="0"/>
              <a:t> 2009 with the purpose to fortify the network of Apple device managers in India.</a:t>
            </a:r>
          </a:p>
          <a:p>
            <a:pPr algn="just"/>
            <a:endParaRPr lang="en-IN" sz="2000" dirty="0"/>
          </a:p>
          <a:p>
            <a:pPr algn="just"/>
            <a:r>
              <a:rPr lang="en-IN" sz="2000" b="1" dirty="0"/>
              <a:t>Platforms: </a:t>
            </a:r>
            <a:r>
              <a:rPr lang="en-IN" sz="2000" dirty="0"/>
              <a:t>Engage with us on various platforms like Telegram, LinkedIn, Slack, YouTube, JAMF Nation User Group.</a:t>
            </a:r>
          </a:p>
          <a:p>
            <a:pPr algn="just"/>
            <a:endParaRPr lang="en-IN" sz="2000" dirty="0"/>
          </a:p>
          <a:p>
            <a:pPr algn="just"/>
            <a:r>
              <a:rPr lang="en-IN" sz="2000" b="1" dirty="0"/>
              <a:t>Mission</a:t>
            </a:r>
            <a:r>
              <a:rPr lang="en-IN" sz="2000" dirty="0"/>
              <a:t>: </a:t>
            </a:r>
            <a:r>
              <a:rPr lang="en-IN" sz="2000" dirty="0">
                <a:latin typeface="Inter"/>
              </a:rPr>
              <a:t>T</a:t>
            </a:r>
            <a:r>
              <a:rPr lang="en-IN" sz="2000" b="0" i="0" u="none" strike="noStrike" dirty="0">
                <a:effectLst/>
                <a:latin typeface="Inter"/>
              </a:rPr>
              <a:t>o create a supportive and informative ecosystem for individuals responsible for managing Apple devices in India.</a:t>
            </a:r>
            <a:endParaRPr lang="en-IN" sz="2000" dirty="0"/>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 name="Picture 2" descr="An old computer with a keyboard and mouse&#10;&#10;Description automatically generated">
            <a:extLst>
              <a:ext uri="{FF2B5EF4-FFF2-40B4-BE49-F238E27FC236}">
                <a16:creationId xmlns:a16="http://schemas.microsoft.com/office/drawing/2014/main" id="{70A0085F-5B5B-6166-A11E-381DB19EBE7B}"/>
              </a:ext>
            </a:extLst>
          </p:cNvPr>
          <p:cNvPicPr>
            <a:picLocks noChangeAspect="1"/>
          </p:cNvPicPr>
          <p:nvPr/>
        </p:nvPicPr>
        <p:blipFill>
          <a:blip r:embed="rId6"/>
          <a:stretch>
            <a:fillRect/>
          </a:stretch>
        </p:blipFill>
        <p:spPr>
          <a:xfrm>
            <a:off x="5573027" y="848563"/>
            <a:ext cx="6618973" cy="5160873"/>
          </a:xfrm>
          <a:prstGeom prst="rect">
            <a:avLst/>
          </a:prstGeom>
        </p:spPr>
      </p:pic>
      <p:pic>
        <p:nvPicPr>
          <p:cNvPr id="11" name="Picture 10">
            <a:extLst>
              <a:ext uri="{FF2B5EF4-FFF2-40B4-BE49-F238E27FC236}">
                <a16:creationId xmlns:a16="http://schemas.microsoft.com/office/drawing/2014/main" id="{6DD7E1FF-D4DF-2EBE-47FC-06638203F9FB}"/>
              </a:ext>
            </a:extLst>
          </p:cNvPr>
          <p:cNvPicPr>
            <a:picLocks noChangeAspect="1"/>
          </p:cNvPicPr>
          <p:nvPr/>
        </p:nvPicPr>
        <p:blipFill>
          <a:blip r:embed="rId7"/>
          <a:stretch>
            <a:fillRect/>
          </a:stretch>
        </p:blipFill>
        <p:spPr>
          <a:xfrm>
            <a:off x="11280808" y="6077915"/>
            <a:ext cx="911192" cy="780085"/>
          </a:xfrm>
          <a:prstGeom prst="rect">
            <a:avLst/>
          </a:prstGeom>
        </p:spPr>
      </p:pic>
    </p:spTree>
    <p:extLst>
      <p:ext uri="{BB962C8B-B14F-4D97-AF65-F5344CB8AC3E}">
        <p14:creationId xmlns:p14="http://schemas.microsoft.com/office/powerpoint/2010/main" val="4061001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A0630A7A-2E16-5F3D-42B9-6B15F937A72F}"/>
              </a:ext>
            </a:extLst>
          </p:cNvPr>
          <p:cNvGraphicFramePr>
            <a:graphicFrameLocks noChangeAspect="1"/>
          </p:cNvGraphicFramePr>
          <p:nvPr>
            <p:custDataLst>
              <p:tags r:id="rId1"/>
            </p:custDataLst>
            <p:extLst>
              <p:ext uri="{D42A27DB-BD31-4B8C-83A1-F6EECF244321}">
                <p14:modId xmlns:p14="http://schemas.microsoft.com/office/powerpoint/2010/main" val="257677811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11" name="think-cell data - do not delete" hidden="1">
                        <a:extLst>
                          <a:ext uri="{FF2B5EF4-FFF2-40B4-BE49-F238E27FC236}">
                            <a16:creationId xmlns:a16="http://schemas.microsoft.com/office/drawing/2014/main" id="{A0630A7A-2E16-5F3D-42B9-6B15F937A72F}"/>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useBgFill="1">
        <p:nvSpPr>
          <p:cNvPr id="19" name="Rectangle 1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B51495-C834-1D8D-6B5D-2C2838643958}"/>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kern="1200" dirty="0">
                <a:solidFill>
                  <a:schemeClr val="tx1"/>
                </a:solidFill>
                <a:latin typeface="+mj-lt"/>
                <a:ea typeface="+mj-ea"/>
                <a:cs typeface="+mj-cs"/>
              </a:rPr>
              <a:t>Our Presence Online</a:t>
            </a:r>
          </a:p>
        </p:txBody>
      </p:sp>
      <p:sp>
        <p:nvSpPr>
          <p:cNvPr id="23"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A qr code on a white background&#10;&#10;Description automatically generated">
            <a:extLst>
              <a:ext uri="{FF2B5EF4-FFF2-40B4-BE49-F238E27FC236}">
                <a16:creationId xmlns:a16="http://schemas.microsoft.com/office/drawing/2014/main" id="{9678B5E3-1057-8E19-B237-8665B3224082}"/>
              </a:ext>
            </a:extLst>
          </p:cNvPr>
          <p:cNvPicPr>
            <a:picLocks noChangeAspect="1"/>
          </p:cNvPicPr>
          <p:nvPr/>
        </p:nvPicPr>
        <p:blipFill>
          <a:blip r:embed="rId6"/>
          <a:stretch>
            <a:fillRect/>
          </a:stretch>
        </p:blipFill>
        <p:spPr>
          <a:xfrm>
            <a:off x="655344" y="709019"/>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3">
            <a:extLst>
              <a:ext uri="{FF2B5EF4-FFF2-40B4-BE49-F238E27FC236}">
                <a16:creationId xmlns:a16="http://schemas.microsoft.com/office/drawing/2014/main" id="{AA621ECA-F6FB-DB2C-A975-57237098EA33}"/>
              </a:ext>
            </a:extLst>
          </p:cNvPr>
          <p:cNvSpPr>
            <a:spLocks noGrp="1"/>
          </p:cNvSpPr>
          <p:nvPr>
            <p:ph sz="half" idx="2"/>
          </p:nvPr>
        </p:nvSpPr>
        <p:spPr>
          <a:xfrm>
            <a:off x="5894962" y="1984443"/>
            <a:ext cx="5458838" cy="4192520"/>
          </a:xfrm>
        </p:spPr>
        <p:txBody>
          <a:bodyPr vert="horz" lIns="91440" tIns="45720" rIns="91440" bIns="45720" rtlCol="0">
            <a:normAutofit/>
          </a:bodyPr>
          <a:lstStyle/>
          <a:p>
            <a:pPr algn="just">
              <a:buSzPct val="87000"/>
            </a:pPr>
            <a:r>
              <a:rPr lang="en-US" sz="2200" dirty="0"/>
              <a:t>Mac Admins India's website, a central hub for all our events and resources.</a:t>
            </a:r>
          </a:p>
          <a:p>
            <a:pPr algn="just">
              <a:buSzPct val="87000"/>
            </a:pPr>
            <a:r>
              <a:rPr lang="en-US" sz="2200" dirty="0"/>
              <a:t>Our Slack community, a platform for networking and discussions.</a:t>
            </a:r>
          </a:p>
          <a:p>
            <a:pPr algn="just">
              <a:buSzPct val="87000"/>
            </a:pPr>
            <a:r>
              <a:rPr lang="en-US" sz="2200" dirty="0"/>
              <a:t>Our YouTube channel, a repository for all our webinars and event recordings.</a:t>
            </a:r>
          </a:p>
          <a:p>
            <a:pPr algn="just">
              <a:buSzPct val="87000"/>
            </a:pPr>
            <a:r>
              <a:rPr lang="en-US" sz="2200" dirty="0"/>
              <a:t>Our LinkedIn page, where we share updates and news about our community.</a:t>
            </a:r>
          </a:p>
          <a:p>
            <a:pPr algn="just">
              <a:buSzPct val="87000"/>
            </a:pPr>
            <a:r>
              <a:rPr lang="en-US" sz="2200" dirty="0"/>
              <a:t>A QR code to access information about all these platforms.</a:t>
            </a:r>
          </a:p>
        </p:txBody>
      </p:sp>
      <p:pic>
        <p:nvPicPr>
          <p:cNvPr id="8" name="Picture 7" descr="A rainbow colored circle in a black background&#10;&#10;Description automatically generated">
            <a:extLst>
              <a:ext uri="{FF2B5EF4-FFF2-40B4-BE49-F238E27FC236}">
                <a16:creationId xmlns:a16="http://schemas.microsoft.com/office/drawing/2014/main" id="{7EF247BB-43BC-3DAB-A5C7-DEDEDD5A6B38}"/>
              </a:ext>
            </a:extLst>
          </p:cNvPr>
          <p:cNvPicPr>
            <a:picLocks noChangeAspect="1"/>
          </p:cNvPicPr>
          <p:nvPr/>
        </p:nvPicPr>
        <p:blipFill>
          <a:blip r:embed="rId7"/>
          <a:stretch>
            <a:fillRect/>
          </a:stretch>
        </p:blipFill>
        <p:spPr>
          <a:xfrm>
            <a:off x="11269376" y="6077915"/>
            <a:ext cx="911192" cy="780085"/>
          </a:xfrm>
          <a:prstGeom prst="rect">
            <a:avLst/>
          </a:prstGeom>
        </p:spPr>
      </p:pic>
    </p:spTree>
    <p:extLst>
      <p:ext uri="{BB962C8B-B14F-4D97-AF65-F5344CB8AC3E}">
        <p14:creationId xmlns:p14="http://schemas.microsoft.com/office/powerpoint/2010/main" val="17554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F7E673E7-1B60-7D43-5FA4-A08FF88155F5}"/>
              </a:ext>
            </a:extLst>
          </p:cNvPr>
          <p:cNvGraphicFramePr>
            <a:graphicFrameLocks noChangeAspect="1"/>
          </p:cNvGraphicFramePr>
          <p:nvPr>
            <p:custDataLst>
              <p:tags r:id="rId1"/>
            </p:custDataLst>
            <p:extLst>
              <p:ext uri="{D42A27DB-BD31-4B8C-83A1-F6EECF244321}">
                <p14:modId xmlns:p14="http://schemas.microsoft.com/office/powerpoint/2010/main" val="21856602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13" name="think-cell data - do not delete" hidden="1">
                        <a:extLst>
                          <a:ext uri="{FF2B5EF4-FFF2-40B4-BE49-F238E27FC236}">
                            <a16:creationId xmlns:a16="http://schemas.microsoft.com/office/drawing/2014/main" id="{F7E673E7-1B60-7D43-5FA4-A08FF88155F5}"/>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useBgFill="1">
        <p:nvSpPr>
          <p:cNvPr id="19" name="Rectangle 18">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934BEB-8838-152D-C9E5-A75A05D9A161}"/>
              </a:ext>
            </a:extLst>
          </p:cNvPr>
          <p:cNvSpPr>
            <a:spLocks noGrp="1"/>
          </p:cNvSpPr>
          <p:nvPr>
            <p:ph type="title"/>
          </p:nvPr>
        </p:nvSpPr>
        <p:spPr>
          <a:xfrm>
            <a:off x="7041856" y="2944090"/>
            <a:ext cx="4036334" cy="2387600"/>
          </a:xfrm>
        </p:spPr>
        <p:txBody>
          <a:bodyPr vert="horz" lIns="91440" tIns="45720" rIns="91440" bIns="45720" rtlCol="0" anchor="t">
            <a:normAutofit/>
          </a:bodyPr>
          <a:lstStyle/>
          <a:p>
            <a:r>
              <a:rPr lang="en-US" sz="5400" kern="1200" dirty="0">
                <a:solidFill>
                  <a:schemeClr val="tx1"/>
                </a:solidFill>
                <a:latin typeface="+mj-lt"/>
                <a:ea typeface="+mj-ea"/>
                <a:cs typeface="+mj-cs"/>
              </a:rPr>
              <a:t>Join us here</a:t>
            </a:r>
          </a:p>
        </p:txBody>
      </p:sp>
      <p:sp>
        <p:nvSpPr>
          <p:cNvPr id="4" name="Content Placeholder 3">
            <a:extLst>
              <a:ext uri="{FF2B5EF4-FFF2-40B4-BE49-F238E27FC236}">
                <a16:creationId xmlns:a16="http://schemas.microsoft.com/office/drawing/2014/main" id="{E6BDA48A-3C6A-3D14-8A13-D3DABE810C5A}"/>
              </a:ext>
            </a:extLst>
          </p:cNvPr>
          <p:cNvSpPr>
            <a:spLocks noGrp="1"/>
          </p:cNvSpPr>
          <p:nvPr>
            <p:ph sz="half" idx="2"/>
          </p:nvPr>
        </p:nvSpPr>
        <p:spPr>
          <a:xfrm>
            <a:off x="7041858" y="953037"/>
            <a:ext cx="4036333" cy="1709849"/>
          </a:xfrm>
        </p:spPr>
        <p:txBody>
          <a:bodyPr vert="horz" lIns="91440" tIns="45720" rIns="91440" bIns="45720" rtlCol="0" anchor="b">
            <a:normAutofit/>
          </a:bodyPr>
          <a:lstStyle/>
          <a:p>
            <a:pPr marL="0" indent="0">
              <a:buSzPct val="87000"/>
              <a:buNone/>
            </a:pPr>
            <a:r>
              <a:rPr lang="en-US" sz="2000" kern="1200" dirty="0">
                <a:solidFill>
                  <a:schemeClr val="tx1"/>
                </a:solidFill>
                <a:latin typeface="+mn-lt"/>
                <a:ea typeface="+mn-ea"/>
                <a:cs typeface="+mn-cs"/>
              </a:rPr>
              <a:t>Scan this QR code to join our community</a:t>
            </a:r>
          </a:p>
        </p:txBody>
      </p:sp>
      <p:sp>
        <p:nvSpPr>
          <p:cNvPr id="21" name="Rectangle 2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qr code with a few squares&#10;&#10;Description automatically generated">
            <a:extLst>
              <a:ext uri="{FF2B5EF4-FFF2-40B4-BE49-F238E27FC236}">
                <a16:creationId xmlns:a16="http://schemas.microsoft.com/office/drawing/2014/main" id="{8F63CC5B-01D8-9955-65E6-E722197E5E9B}"/>
              </a:ext>
            </a:extLst>
          </p:cNvPr>
          <p:cNvPicPr>
            <a:picLocks noChangeAspect="1"/>
          </p:cNvPicPr>
          <p:nvPr/>
        </p:nvPicPr>
        <p:blipFill>
          <a:blip r:embed="rId6"/>
          <a:stretch>
            <a:fillRect/>
          </a:stretch>
        </p:blipFill>
        <p:spPr>
          <a:xfrm>
            <a:off x="768612" y="666728"/>
            <a:ext cx="5465791" cy="5465791"/>
          </a:xfrm>
          <a:prstGeom prst="rect">
            <a:avLst/>
          </a:prstGeom>
        </p:spPr>
      </p:pic>
      <p:grpSp>
        <p:nvGrpSpPr>
          <p:cNvPr id="25" name="Group 2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26" name="Rectangle 25">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descr="A rainbow colored circle in a black background&#10;&#10;Description automatically generated">
            <a:extLst>
              <a:ext uri="{FF2B5EF4-FFF2-40B4-BE49-F238E27FC236}">
                <a16:creationId xmlns:a16="http://schemas.microsoft.com/office/drawing/2014/main" id="{F1AC5F5E-2B1A-5DE2-C9E3-89105D878FB7}"/>
              </a:ext>
            </a:extLst>
          </p:cNvPr>
          <p:cNvPicPr>
            <a:picLocks noChangeAspect="1"/>
          </p:cNvPicPr>
          <p:nvPr/>
        </p:nvPicPr>
        <p:blipFill>
          <a:blip r:embed="rId7"/>
          <a:stretch>
            <a:fillRect/>
          </a:stretch>
        </p:blipFill>
        <p:spPr>
          <a:xfrm>
            <a:off x="11277600" y="6077915"/>
            <a:ext cx="911192" cy="780085"/>
          </a:xfrm>
          <a:prstGeom prst="rect">
            <a:avLst/>
          </a:prstGeom>
        </p:spPr>
      </p:pic>
    </p:spTree>
    <p:extLst>
      <p:ext uri="{BB962C8B-B14F-4D97-AF65-F5344CB8AC3E}">
        <p14:creationId xmlns:p14="http://schemas.microsoft.com/office/powerpoint/2010/main" val="1014216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FC1C67BA-BEE4-2550-3708-FC88D752A25B}"/>
              </a:ext>
            </a:extLst>
          </p:cNvPr>
          <p:cNvGraphicFramePr>
            <a:graphicFrameLocks noChangeAspect="1"/>
          </p:cNvGraphicFramePr>
          <p:nvPr>
            <p:custDataLst>
              <p:tags r:id="rId1"/>
            </p:custDataLst>
            <p:extLst>
              <p:ext uri="{D42A27DB-BD31-4B8C-83A1-F6EECF244321}">
                <p14:modId xmlns:p14="http://schemas.microsoft.com/office/powerpoint/2010/main" val="100602770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FC1C67BA-BEE4-2550-3708-FC88D752A25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useBgFill="1">
        <p:nvSpPr>
          <p:cNvPr id="19" name="Rectangle 1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35D0DC-1E20-F959-72D6-6ECE977F77A0}"/>
              </a:ext>
            </a:extLst>
          </p:cNvPr>
          <p:cNvSpPr>
            <a:spLocks noGrp="1"/>
          </p:cNvSpPr>
          <p:nvPr>
            <p:ph type="title"/>
          </p:nvPr>
        </p:nvSpPr>
        <p:spPr>
          <a:xfrm>
            <a:off x="643467" y="0"/>
            <a:ext cx="4620584" cy="4567137"/>
          </a:xfrm>
        </p:spPr>
        <p:txBody>
          <a:bodyPr vert="horz" lIns="91440" tIns="45720" rIns="91440" bIns="45720" rtlCol="0" anchor="b">
            <a:normAutofit/>
          </a:bodyPr>
          <a:lstStyle/>
          <a:p>
            <a:r>
              <a:rPr lang="en-US" dirty="0"/>
              <a:t>Apple Mac Monthly Update</a:t>
            </a:r>
          </a:p>
        </p:txBody>
      </p:sp>
      <p:pic>
        <p:nvPicPr>
          <p:cNvPr id="11" name="Content Placeholder 4" descr="A black background with a black square&#10;&#10;Description automatically generated with medium confidence">
            <a:extLst>
              <a:ext uri="{FF2B5EF4-FFF2-40B4-BE49-F238E27FC236}">
                <a16:creationId xmlns:a16="http://schemas.microsoft.com/office/drawing/2014/main" id="{A5794ADB-A540-75B7-1BFE-1C0E17ABF0E6}"/>
              </a:ext>
            </a:extLst>
          </p:cNvPr>
          <p:cNvPicPr>
            <a:picLocks noGrp="1" noChangeAspect="1"/>
          </p:cNvPicPr>
          <p:nvPr>
            <p:ph idx="1"/>
          </p:nvPr>
        </p:nvPicPr>
        <p:blipFill>
          <a:blip r:embed="rId5"/>
          <a:stretch>
            <a:fillRect/>
          </a:stretch>
        </p:blipFill>
        <p:spPr>
          <a:xfrm>
            <a:off x="6927950" y="1453666"/>
            <a:ext cx="4354967" cy="4351338"/>
          </a:xfrm>
        </p:spPr>
      </p:pic>
      <p:pic>
        <p:nvPicPr>
          <p:cNvPr id="15" name="Picture 14" descr="A rainbow colored circle in a black background&#10;&#10;Description automatically generated">
            <a:extLst>
              <a:ext uri="{FF2B5EF4-FFF2-40B4-BE49-F238E27FC236}">
                <a16:creationId xmlns:a16="http://schemas.microsoft.com/office/drawing/2014/main" id="{179D2EE3-87B8-66D7-2A3D-5D217A64EAEC}"/>
              </a:ext>
            </a:extLst>
          </p:cNvPr>
          <p:cNvPicPr>
            <a:picLocks noChangeAspect="1"/>
          </p:cNvPicPr>
          <p:nvPr/>
        </p:nvPicPr>
        <p:blipFill>
          <a:blip r:embed="rId6"/>
          <a:stretch>
            <a:fillRect/>
          </a:stretch>
        </p:blipFill>
        <p:spPr>
          <a:xfrm>
            <a:off x="11269376" y="6077915"/>
            <a:ext cx="911192" cy="780085"/>
          </a:xfrm>
          <a:prstGeom prst="rect">
            <a:avLst/>
          </a:prstGeom>
        </p:spPr>
      </p:pic>
    </p:spTree>
    <p:extLst>
      <p:ext uri="{BB962C8B-B14F-4D97-AF65-F5344CB8AC3E}">
        <p14:creationId xmlns:p14="http://schemas.microsoft.com/office/powerpoint/2010/main" val="331376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omputer with a blue screen&#10;&#10;Description automatically generated">
            <a:extLst>
              <a:ext uri="{FF2B5EF4-FFF2-40B4-BE49-F238E27FC236}">
                <a16:creationId xmlns:a16="http://schemas.microsoft.com/office/drawing/2014/main" id="{723EBF85-D73D-4973-411A-DA2CE6AA1864}"/>
              </a:ext>
            </a:extLst>
          </p:cNvPr>
          <p:cNvPicPr>
            <a:picLocks noChangeAspect="1"/>
          </p:cNvPicPr>
          <p:nvPr/>
        </p:nvPicPr>
        <p:blipFill rotWithShape="1">
          <a:blip r:embed="rId2"/>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3DDB44C-F8EC-1A0E-880A-533BC3A8B850}"/>
              </a:ext>
            </a:extLst>
          </p:cNvPr>
          <p:cNvSpPr txBox="1"/>
          <p:nvPr/>
        </p:nvSpPr>
        <p:spPr>
          <a:xfrm>
            <a:off x="523875" y="531724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2300" b="1" dirty="0">
                <a:solidFill>
                  <a:schemeClr val="tx1">
                    <a:lumMod val="85000"/>
                    <a:lumOff val="15000"/>
                  </a:schemeClr>
                </a:solidFill>
                <a:latin typeface="+mj-lt"/>
                <a:ea typeface="+mj-ea"/>
                <a:cs typeface="+mj-cs"/>
              </a:rPr>
              <a:t>Apple Introduces New 13" and 15" MacBook Air Models Featuring the Potent M3 Chip.</a:t>
            </a:r>
          </a:p>
        </p:txBody>
      </p:sp>
      <p:cxnSp>
        <p:nvCxnSpPr>
          <p:cNvPr id="12" name="Straight Connector 11">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rainbow colored circle in a black background&#10;&#10;Description automatically generated">
            <a:extLst>
              <a:ext uri="{FF2B5EF4-FFF2-40B4-BE49-F238E27FC236}">
                <a16:creationId xmlns:a16="http://schemas.microsoft.com/office/drawing/2014/main" id="{84010B19-09CA-386E-8964-40B76C67D7EE}"/>
              </a:ext>
            </a:extLst>
          </p:cNvPr>
          <p:cNvPicPr>
            <a:picLocks noChangeAspect="1"/>
          </p:cNvPicPr>
          <p:nvPr/>
        </p:nvPicPr>
        <p:blipFill>
          <a:blip r:embed="rId3"/>
          <a:stretch>
            <a:fillRect/>
          </a:stretch>
        </p:blipFill>
        <p:spPr>
          <a:xfrm>
            <a:off x="11269376" y="6077915"/>
            <a:ext cx="911192" cy="780085"/>
          </a:xfrm>
          <a:prstGeom prst="rect">
            <a:avLst/>
          </a:prstGeom>
        </p:spPr>
      </p:pic>
    </p:spTree>
    <p:extLst>
      <p:ext uri="{BB962C8B-B14F-4D97-AF65-F5344CB8AC3E}">
        <p14:creationId xmlns:p14="http://schemas.microsoft.com/office/powerpoint/2010/main" val="40629960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dfed7bd-9f6a-44a1-b694-6e39c468c150}" enabled="0" method="" siteId="{fdfed7bd-9f6a-44a1-b694-6e39c468c150}" removed="1"/>
</clbl:labelList>
</file>

<file path=docProps/app.xml><?xml version="1.0" encoding="utf-8"?>
<Properties xmlns="http://schemas.openxmlformats.org/officeDocument/2006/extended-properties" xmlns:vt="http://schemas.openxmlformats.org/officeDocument/2006/docPropsVTypes">
  <TotalTime>404</TotalTime>
  <Words>1117</Words>
  <Application>Microsoft Macintosh PowerPoint</Application>
  <PresentationFormat>Widescreen</PresentationFormat>
  <Paragraphs>117</Paragraphs>
  <Slides>18</Slides>
  <Notes>6</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-apple-system</vt:lpstr>
      <vt:lpstr>Aptos</vt:lpstr>
      <vt:lpstr>Aptos Display</vt:lpstr>
      <vt:lpstr>Arial</vt:lpstr>
      <vt:lpstr>Calibri</vt:lpstr>
      <vt:lpstr>Inter</vt:lpstr>
      <vt:lpstr>Neue Montreal</vt:lpstr>
      <vt:lpstr>SF Pro Text</vt:lpstr>
      <vt:lpstr>Office Theme</vt:lpstr>
      <vt:lpstr>think-cell Slide</vt:lpstr>
      <vt:lpstr>PowerPoint Presentation</vt:lpstr>
      <vt:lpstr>PowerPoint Presentation</vt:lpstr>
      <vt:lpstr>Agenda</vt:lpstr>
      <vt:lpstr>MacAdmins India: A Community Overview</vt:lpstr>
      <vt:lpstr>Mac Admins India</vt:lpstr>
      <vt:lpstr>Our Presence Online</vt:lpstr>
      <vt:lpstr>Join us here</vt:lpstr>
      <vt:lpstr>Apple Mac Monthly Update</vt:lpstr>
      <vt:lpstr>PowerPoint Presentation</vt:lpstr>
      <vt:lpstr>Apple Security updates</vt:lpstr>
      <vt:lpstr>PowerPoint Presentation</vt:lpstr>
      <vt:lpstr>PowerPoint Presentation</vt:lpstr>
      <vt:lpstr>What's New on JAMF Pro 11.3</vt:lpstr>
      <vt:lpstr>What's New on Kandji</vt:lpstr>
      <vt:lpstr>CVE-2024-27301 Zsh </vt:lpstr>
      <vt:lpstr>PowerPoint Presentation</vt:lpstr>
      <vt:lpstr>Network Quality Command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USND (Shyam Sundar)</dc:creator>
  <cp:lastModifiedBy>USND (Shyam Sundar)</cp:lastModifiedBy>
  <cp:revision>1</cp:revision>
  <dcterms:created xsi:type="dcterms:W3CDTF">2024-03-16T11:54:49Z</dcterms:created>
  <dcterms:modified xsi:type="dcterms:W3CDTF">2024-03-16T18:39:19Z</dcterms:modified>
</cp:coreProperties>
</file>