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Közepesen sötét stílus 4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Sötét stílus 2 – 5./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ötét stílus 2 – 1./2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ötét stíl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Sötét stílus 1 – 6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ötét stílus 1 – 5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ötét stílus 1 – 4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ötét stílus 1 – 3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ötét stíl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92581656459609"/>
          <c:y val="0.88144794400699911"/>
          <c:w val="0.30014818460192477"/>
          <c:h val="9.4742532183477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92581656459609"/>
          <c:y val="0.88144794400699911"/>
          <c:w val="0.30014818460192477"/>
          <c:h val="9.4742532183477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0.1939</cdr:x>
      <cdr:y>4.07532E-5</cdr:y>
    </cdr:from>
    <cdr:to>
      <cdr:x>0.91013</cdr:x>
      <cdr:y>1</cdr:y>
    </cdr:to>
    <cdr:pic>
      <cdr:nvPicPr>
        <cdr:cNvPr id="8" name="chart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209040" y="181"/>
          <a:ext cx="4465955" cy="4441190"/>
        </a:xfrm>
        <a:prstGeom xmlns:a="http://schemas.openxmlformats.org/drawingml/2006/main" prst="snip2DiagRect">
          <a:avLst/>
        </a:prstGeom>
        <a:solidFill xmlns:a="http://schemas.openxmlformats.org/drawingml/2006/main">
          <a:srgbClr val="FFFFFF">
            <a:shade val="85000"/>
          </a:srgbClr>
        </a:solidFill>
        <a:ln xmlns:a="http://schemas.openxmlformats.org/drawingml/2006/main" w="88900" cap="sq">
          <a:solidFill>
            <a:srgbClr val="FFFFFF"/>
          </a:solidFill>
          <a:miter lim="800000"/>
        </a:ln>
        <a:effectLst xmlns:a="http://schemas.openxmlformats.org/drawingml/2006/main">
          <a:outerShdw blurRad="88900" algn="tl" rotWithShape="0">
            <a:srgbClr val="000000">
              <a:alpha val="45000"/>
            </a:srgbClr>
          </a:outerShdw>
        </a:effectLst>
        <a:scene3d xmlns:a="http://schemas.openxmlformats.org/drawingml/2006/main">
          <a:camera prst="orthographicFront"/>
          <a:lightRig rig="twoPt" dir="t">
            <a:rot lat="0" lon="0" rev="7200000"/>
          </a:lightRig>
        </a:scene3d>
        <a:sp3d xmlns:a="http://schemas.openxmlformats.org/drawingml/2006/main">
          <a:bevelT w="25400" h="19050"/>
          <a:contourClr>
            <a:srgbClr val="FFFFFF"/>
          </a:contourClr>
        </a:sp3d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i-mesi/conduit/tree/master/vizsgaremek_manual_teszt" TargetMode="External"/><Relationship Id="rId2" Type="http://schemas.openxmlformats.org/officeDocument/2006/relationships/hyperlink" Target="http://localhost:166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si-mesi/conduit/tree/master/vizsgaremek_automata_tesz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3731" y="4121330"/>
            <a:ext cx="5743175" cy="2549435"/>
          </a:xfrm>
        </p:spPr>
        <p:txBody>
          <a:bodyPr/>
          <a:lstStyle/>
          <a:p>
            <a:r>
              <a:rPr lang="hu-HU" sz="6600" dirty="0" smtClean="0"/>
              <a:t/>
            </a:r>
            <a:br>
              <a:rPr lang="hu-HU" sz="6600" dirty="0" smtClean="0"/>
            </a:br>
            <a:r>
              <a:rPr lang="hu-HU" sz="6600" dirty="0"/>
              <a:t/>
            </a:r>
            <a:br>
              <a:rPr lang="hu-HU" sz="6600" dirty="0"/>
            </a:br>
            <a:r>
              <a:rPr lang="hu-HU" sz="6600" dirty="0" smtClean="0"/>
              <a:t/>
            </a:r>
            <a:br>
              <a:rPr lang="hu-HU" sz="6600" dirty="0" smtClean="0"/>
            </a:br>
            <a:r>
              <a:rPr lang="hu-HU" sz="6600" dirty="0" smtClean="0"/>
              <a:t/>
            </a:r>
            <a:br>
              <a:rPr lang="hu-HU" sz="6600" dirty="0" smtClean="0"/>
            </a:br>
            <a:r>
              <a:rPr lang="hu-HU" sz="6600" dirty="0"/>
              <a:t/>
            </a:r>
            <a:br>
              <a:rPr lang="hu-HU" sz="6600" dirty="0"/>
            </a:br>
            <a:r>
              <a:rPr lang="hu-HU" sz="6600" b="1" dirty="0" smtClean="0"/>
              <a:t>Vizsgaremek 			védés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Készítette: </a:t>
            </a:r>
            <a:r>
              <a:rPr lang="hu-HU" sz="2000" b="1" dirty="0" smtClean="0"/>
              <a:t>Molnár Emese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Junior automata tesztelő szakirány</a:t>
            </a:r>
            <a:br>
              <a:rPr lang="hu-HU" sz="2000" dirty="0" smtClean="0"/>
            </a:br>
            <a:r>
              <a:rPr lang="hu-HU" sz="2000" dirty="0"/>
              <a:t>	</a:t>
            </a:r>
            <a:r>
              <a:rPr lang="hu-HU" sz="2000" dirty="0" smtClean="0"/>
              <a:t>2023.05.17.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62" y="2873095"/>
            <a:ext cx="1857634" cy="485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Kép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039658"/>
            <a:ext cx="1567180" cy="16668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Kép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62" y="4640126"/>
            <a:ext cx="1441450" cy="1461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Kép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91" y="555474"/>
            <a:ext cx="1807210" cy="1518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Kép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33" y="4467859"/>
            <a:ext cx="2292350" cy="147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50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975360"/>
            <a:ext cx="9404723" cy="877888"/>
          </a:xfrm>
        </p:spPr>
        <p:txBody>
          <a:bodyPr/>
          <a:lstStyle/>
          <a:p>
            <a:r>
              <a:rPr lang="hu-HU" dirty="0" smtClean="0"/>
              <a:t>Amiről szó lesz: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Rövid összefoglalás a munkámról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Manuális tesztelés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Automatizált tesztelés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Workflow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Vezetői jelentés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909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hu-HU" sz="4000" dirty="0" smtClean="0"/>
              <a:t> </a:t>
            </a:r>
            <a:r>
              <a:rPr lang="hu-HU" sz="4000" dirty="0" smtClean="0"/>
              <a:t>Rövid összefoglalás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689463"/>
            <a:ext cx="8946541" cy="4558936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conduit </a:t>
            </a:r>
            <a:endParaRPr lang="hu-HU" sz="1800" dirty="0"/>
          </a:p>
          <a:p>
            <a:pPr lvl="1"/>
            <a:r>
              <a:rPr lang="hu-HU" dirty="0"/>
              <a:t>Alkalmazás elérése</a:t>
            </a:r>
            <a:r>
              <a:rPr lang="hu-HU" b="1" dirty="0"/>
              <a:t>: </a:t>
            </a:r>
            <a:r>
              <a:rPr lang="hu-HU" u="sng" dirty="0">
                <a:hlinkClick r:id="rId2"/>
              </a:rPr>
              <a:t>http://</a:t>
            </a:r>
            <a:r>
              <a:rPr lang="hu-HU" u="sng" dirty="0" err="1">
                <a:hlinkClick r:id="rId2"/>
              </a:rPr>
              <a:t>localhost:1667</a:t>
            </a:r>
            <a:r>
              <a:rPr lang="hu-HU" u="sng" dirty="0">
                <a:hlinkClick r:id="rId2"/>
              </a:rPr>
              <a:t>/#/</a:t>
            </a:r>
            <a:endParaRPr lang="hu-HU" dirty="0"/>
          </a:p>
          <a:p>
            <a:pPr lvl="0"/>
            <a:r>
              <a:rPr lang="hu-HU" dirty="0" err="1"/>
              <a:t>github</a:t>
            </a:r>
            <a:r>
              <a:rPr lang="hu-HU" dirty="0"/>
              <a:t>:</a:t>
            </a:r>
            <a:endParaRPr lang="hu-HU" sz="1800" dirty="0"/>
          </a:p>
          <a:p>
            <a:pPr lvl="1"/>
            <a:r>
              <a:rPr lang="hu-HU" dirty="0"/>
              <a:t>manuális tesztek:</a:t>
            </a:r>
            <a:endParaRPr lang="hu-HU" sz="1600" dirty="0"/>
          </a:p>
          <a:p>
            <a:pPr lvl="2"/>
            <a:r>
              <a:rPr lang="hu-HU" u="sng" dirty="0">
                <a:hlinkClick r:id="rId3"/>
              </a:rPr>
              <a:t>https://</a:t>
            </a:r>
            <a:r>
              <a:rPr lang="hu-HU" u="sng" dirty="0" err="1">
                <a:hlinkClick r:id="rId3"/>
              </a:rPr>
              <a:t>github.com</a:t>
            </a:r>
            <a:r>
              <a:rPr lang="hu-HU" u="sng" dirty="0">
                <a:hlinkClick r:id="rId3"/>
              </a:rPr>
              <a:t>/</a:t>
            </a:r>
            <a:r>
              <a:rPr lang="hu-HU" u="sng" dirty="0" err="1">
                <a:hlinkClick r:id="rId3"/>
              </a:rPr>
              <a:t>mesi-mesi</a:t>
            </a:r>
            <a:r>
              <a:rPr lang="hu-HU" u="sng" dirty="0">
                <a:hlinkClick r:id="rId3"/>
              </a:rPr>
              <a:t>/conduit/</a:t>
            </a:r>
            <a:r>
              <a:rPr lang="hu-HU" u="sng" dirty="0" err="1">
                <a:hlinkClick r:id="rId3"/>
              </a:rPr>
              <a:t>tree</a:t>
            </a:r>
            <a:r>
              <a:rPr lang="hu-HU" u="sng" dirty="0">
                <a:hlinkClick r:id="rId3"/>
              </a:rPr>
              <a:t>/</a:t>
            </a:r>
            <a:r>
              <a:rPr lang="hu-HU" u="sng" dirty="0" err="1">
                <a:hlinkClick r:id="rId3"/>
              </a:rPr>
              <a:t>master</a:t>
            </a:r>
            <a:r>
              <a:rPr lang="hu-HU" u="sng" dirty="0">
                <a:hlinkClick r:id="rId3"/>
              </a:rPr>
              <a:t>/</a:t>
            </a:r>
            <a:r>
              <a:rPr lang="hu-HU" u="sng" dirty="0" err="1">
                <a:hlinkClick r:id="rId3"/>
              </a:rPr>
              <a:t>vizsgaremek_manual_teszt</a:t>
            </a:r>
            <a:endParaRPr lang="hu-HU" dirty="0"/>
          </a:p>
          <a:p>
            <a:pPr lvl="1"/>
            <a:r>
              <a:rPr lang="hu-HU" dirty="0"/>
              <a:t>automata tesztek:</a:t>
            </a:r>
            <a:endParaRPr lang="hu-HU" sz="1600" dirty="0"/>
          </a:p>
          <a:p>
            <a:pPr lvl="2"/>
            <a:r>
              <a:rPr lang="hu-HU" u="sng" dirty="0">
                <a:hlinkClick r:id="rId4"/>
              </a:rPr>
              <a:t>https://</a:t>
            </a:r>
            <a:r>
              <a:rPr lang="hu-HU" u="sng" dirty="0" err="1">
                <a:hlinkClick r:id="rId4"/>
              </a:rPr>
              <a:t>github.com</a:t>
            </a:r>
            <a:r>
              <a:rPr lang="hu-HU" u="sng" dirty="0">
                <a:hlinkClick r:id="rId4"/>
              </a:rPr>
              <a:t>/</a:t>
            </a:r>
            <a:r>
              <a:rPr lang="hu-HU" u="sng" dirty="0" err="1">
                <a:hlinkClick r:id="rId4"/>
              </a:rPr>
              <a:t>mesi-mesi</a:t>
            </a:r>
            <a:r>
              <a:rPr lang="hu-HU" u="sng" dirty="0">
                <a:hlinkClick r:id="rId4"/>
              </a:rPr>
              <a:t>/conduit/</a:t>
            </a:r>
            <a:r>
              <a:rPr lang="hu-HU" u="sng" dirty="0" err="1">
                <a:hlinkClick r:id="rId4"/>
              </a:rPr>
              <a:t>tree</a:t>
            </a:r>
            <a:r>
              <a:rPr lang="hu-HU" u="sng" dirty="0">
                <a:hlinkClick r:id="rId4"/>
              </a:rPr>
              <a:t>/</a:t>
            </a:r>
            <a:r>
              <a:rPr lang="hu-HU" u="sng" dirty="0" err="1">
                <a:hlinkClick r:id="rId4"/>
              </a:rPr>
              <a:t>master</a:t>
            </a:r>
            <a:r>
              <a:rPr lang="hu-HU" u="sng" dirty="0">
                <a:hlinkClick r:id="rId4"/>
              </a:rPr>
              <a:t>/</a:t>
            </a:r>
            <a:r>
              <a:rPr lang="hu-HU" u="sng" dirty="0" err="1">
                <a:hlinkClick r:id="rId4"/>
              </a:rPr>
              <a:t>vizsgaremek_automata_teszt</a:t>
            </a:r>
            <a:endParaRPr lang="hu-HU" dirty="0"/>
          </a:p>
          <a:p>
            <a:pPr lvl="1"/>
            <a:r>
              <a:rPr lang="hu-HU" dirty="0"/>
              <a:t>vezető </a:t>
            </a:r>
            <a:r>
              <a:rPr lang="hu-HU" dirty="0" smtClean="0"/>
              <a:t>jelentés:</a:t>
            </a:r>
            <a:endParaRPr lang="hu-HU" sz="1600" dirty="0"/>
          </a:p>
          <a:p>
            <a:pPr lvl="2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hu-HU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mesi-mesi.github.io</a:t>
            </a:r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/conduit/48/</a:t>
            </a:r>
            <a:endParaRPr lang="hu-HU" b="1" dirty="0" smtClean="0"/>
          </a:p>
          <a:p>
            <a:pPr marL="0" indent="0">
              <a:buNone/>
            </a:pPr>
            <a:endParaRPr lang="hu-HU" b="1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944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9733966"/>
              </p:ext>
            </p:extLst>
          </p:nvPr>
        </p:nvGraphicFramePr>
        <p:xfrm>
          <a:off x="5242559" y="1236616"/>
          <a:ext cx="6035041" cy="306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9320518"/>
              </p:ext>
            </p:extLst>
          </p:nvPr>
        </p:nvGraphicFramePr>
        <p:xfrm>
          <a:off x="5288004" y="1393371"/>
          <a:ext cx="6235336" cy="44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5721531" y="191590"/>
            <a:ext cx="461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Manuális tesztesetek</a:t>
            </a:r>
            <a:endParaRPr lang="hu-HU" sz="3200" dirty="0"/>
          </a:p>
        </p:txBody>
      </p:sp>
      <p:pic>
        <p:nvPicPr>
          <p:cNvPr id="10" name="Kép 9"/>
          <p:cNvPicPr/>
          <p:nvPr/>
        </p:nvPicPr>
        <p:blipFill>
          <a:blip r:embed="rId4"/>
          <a:stretch>
            <a:fillRect/>
          </a:stretch>
        </p:blipFill>
        <p:spPr>
          <a:xfrm>
            <a:off x="255904" y="298177"/>
            <a:ext cx="4986655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77097" y="78378"/>
            <a:ext cx="5390606" cy="714102"/>
          </a:xfrm>
        </p:spPr>
        <p:txBody>
          <a:bodyPr/>
          <a:lstStyle/>
          <a:p>
            <a:r>
              <a:rPr lang="hu-HU" sz="3600" smtClean="0"/>
              <a:t>Automatizált </a:t>
            </a:r>
            <a:r>
              <a:rPr lang="hu-HU" sz="3600" dirty="0" smtClean="0"/>
              <a:t>funkciók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261257"/>
            <a:ext cx="6792686" cy="6596745"/>
          </a:xfrm>
        </p:spPr>
        <p:txBody>
          <a:bodyPr>
            <a:normAutofit fontScale="62500" lnSpcReduction="20000"/>
          </a:bodyPr>
          <a:lstStyle/>
          <a:p>
            <a:r>
              <a:rPr lang="hu-HU" sz="2200" b="1" dirty="0" smtClean="0"/>
              <a:t>Regisztráció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ATC_02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Regisztráció megfelelő adatokkal</a:t>
            </a:r>
          </a:p>
          <a:p>
            <a:r>
              <a:rPr lang="hu-HU" sz="2200" b="1" dirty="0" smtClean="0"/>
              <a:t>Bejelentkezés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ATC_03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Bejelentkezés regisztrált felhasználóval</a:t>
            </a:r>
          </a:p>
          <a:p>
            <a:r>
              <a:rPr lang="hu-HU" sz="2200" b="1" dirty="0" smtClean="0"/>
              <a:t>Adatkezelési nyilatkozat használata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ATC_01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Adatkezelés elfogadása</a:t>
            </a:r>
          </a:p>
          <a:p>
            <a:r>
              <a:rPr lang="hu-HU" sz="2200" b="1" dirty="0" smtClean="0"/>
              <a:t>Adatok </a:t>
            </a:r>
            <a:r>
              <a:rPr lang="hu-HU" sz="2200" b="1" dirty="0" err="1" smtClean="0"/>
              <a:t>listázása</a:t>
            </a:r>
            <a:endParaRPr lang="hu-HU" sz="2200" b="1" dirty="0" smtClean="0"/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ATC_04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Egyik felhasználó cikkeinek </a:t>
            </a:r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kilistázása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/lista bejárása</a:t>
            </a:r>
          </a:p>
          <a:p>
            <a:r>
              <a:rPr lang="hu-HU" sz="2200" b="1" dirty="0" smtClean="0"/>
              <a:t>Több oldalas lista bejárása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ATC_05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Több oldalas lista bejárása</a:t>
            </a:r>
          </a:p>
          <a:p>
            <a:r>
              <a:rPr lang="hu-HU" sz="2200" b="1" dirty="0" smtClean="0"/>
              <a:t>Új adatbevitel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ATC_06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Cikk létrehozása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ATC_08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Saját cikk hozzászólása</a:t>
            </a:r>
          </a:p>
          <a:p>
            <a:r>
              <a:rPr lang="hu-HU" sz="2200" b="1" dirty="0" smtClean="0"/>
              <a:t>Ismételt sorozatos adatbevitel adatforrásból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ATC_11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Ismételt és sorozatos adatbevitel adatforrásból (többszöri regisztráció)</a:t>
            </a:r>
          </a:p>
          <a:p>
            <a:r>
              <a:rPr lang="hu-HU" sz="2200" b="1" dirty="0" smtClean="0"/>
              <a:t>Meglévő adat módosítása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ATC_07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Saját cikk szövegének módosítása</a:t>
            </a:r>
          </a:p>
          <a:p>
            <a:r>
              <a:rPr lang="hu-HU" sz="2200" b="1" dirty="0" smtClean="0"/>
              <a:t>Adat vagy adatok törlése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ATC_09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Saját cikk törlése</a:t>
            </a:r>
          </a:p>
          <a:p>
            <a:r>
              <a:rPr lang="hu-HU" sz="2200" b="1" dirty="0" smtClean="0"/>
              <a:t>Adatok lementése felületről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ATC_10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Bejelentkezést követően az </a:t>
            </a:r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eslő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oldalon lévő cikkek szerzőinek a kigyűjtése </a:t>
            </a:r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txt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fájlba</a:t>
            </a:r>
          </a:p>
          <a:p>
            <a:r>
              <a:rPr lang="hu-HU" sz="2200" b="1" dirty="0" smtClean="0"/>
              <a:t>Kijelentkezés</a:t>
            </a:r>
          </a:p>
          <a:p>
            <a:pPr lvl="1"/>
            <a:r>
              <a:rPr lang="hu-HU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ATC_12</a:t>
            </a:r>
            <a:r>
              <a:rPr lang="hu-H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Kijelentkezés</a:t>
            </a:r>
          </a:p>
        </p:txBody>
      </p:sp>
      <p:pic>
        <p:nvPicPr>
          <p:cNvPr id="31" name="Kép 30"/>
          <p:cNvPicPr/>
          <p:nvPr/>
        </p:nvPicPr>
        <p:blipFill>
          <a:blip r:embed="rId2"/>
          <a:stretch>
            <a:fillRect/>
          </a:stretch>
        </p:blipFill>
        <p:spPr>
          <a:xfrm>
            <a:off x="6975566" y="1393371"/>
            <a:ext cx="4987834" cy="31960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57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309" y="452718"/>
            <a:ext cx="9432525" cy="731648"/>
          </a:xfrm>
        </p:spPr>
        <p:txBody>
          <a:bodyPr/>
          <a:lstStyle/>
          <a:p>
            <a:r>
              <a:rPr lang="hu-HU" sz="3200" dirty="0" smtClean="0"/>
              <a:t>Manuális és automata tesztlefedettség</a:t>
            </a:r>
            <a:endParaRPr lang="hu-HU" sz="3200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54591"/>
              </p:ext>
            </p:extLst>
          </p:nvPr>
        </p:nvGraphicFramePr>
        <p:xfrm>
          <a:off x="722809" y="1393368"/>
          <a:ext cx="8281854" cy="2743203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4140927">
                  <a:extLst>
                    <a:ext uri="{9D8B030D-6E8A-4147-A177-3AD203B41FA5}">
                      <a16:colId xmlns:a16="http://schemas.microsoft.com/office/drawing/2014/main" val="110403641"/>
                    </a:ext>
                  </a:extLst>
                </a:gridCol>
                <a:gridCol w="4140927">
                  <a:extLst>
                    <a:ext uri="{9D8B030D-6E8A-4147-A177-3AD203B41FA5}">
                      <a16:colId xmlns:a16="http://schemas.microsoft.com/office/drawing/2014/main" val="2654039660"/>
                    </a:ext>
                  </a:extLst>
                </a:gridCol>
              </a:tblGrid>
              <a:tr h="391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Manuális tesztek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Automata tesztek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2487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TC_001</a:t>
                      </a:r>
                      <a:r>
                        <a:rPr lang="hu-HU" sz="1200" b="0" dirty="0">
                          <a:effectLst/>
                        </a:rPr>
                        <a:t> Adatkezelés elfogadása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>
                          <a:effectLst/>
                        </a:rPr>
                        <a:t>ATC_01 Adatkezelés elfogadása</a:t>
                      </a:r>
                      <a:endParaRPr lang="hu-H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8850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TC_002</a:t>
                      </a:r>
                      <a:r>
                        <a:rPr lang="hu-HU" sz="1200" b="0" dirty="0">
                          <a:effectLst/>
                        </a:rPr>
                        <a:t> Regisztráció, megfelelő adatokkal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>
                          <a:effectLst/>
                        </a:rPr>
                        <a:t>ATC_02 Regisztráció megfelelő adatokkal</a:t>
                      </a:r>
                      <a:endParaRPr lang="hu-H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6421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TC_004</a:t>
                      </a:r>
                      <a:r>
                        <a:rPr lang="hu-HU" sz="1200" b="0" dirty="0">
                          <a:effectLst/>
                        </a:rPr>
                        <a:t> Bejelentkezés regisztrált felhasználóval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ATC_03</a:t>
                      </a:r>
                      <a:r>
                        <a:rPr lang="hu-HU" sz="1200" b="0" dirty="0">
                          <a:effectLst/>
                        </a:rPr>
                        <a:t> Bejelentkezés regisztrált </a:t>
                      </a:r>
                      <a:r>
                        <a:rPr lang="hu-HU" sz="1200" b="0" dirty="0" err="1">
                          <a:effectLst/>
                        </a:rPr>
                        <a:t>fehlasználóval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917896"/>
                  </a:ext>
                </a:extLst>
              </a:tr>
              <a:tr h="252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TC_007</a:t>
                      </a:r>
                      <a:r>
                        <a:rPr lang="hu-HU" sz="1200" b="0" dirty="0">
                          <a:effectLst/>
                        </a:rPr>
                        <a:t> Cikk létrehozása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>
                          <a:effectLst/>
                        </a:rPr>
                        <a:t>ATC_06 Cikk létrehozása</a:t>
                      </a:r>
                      <a:endParaRPr lang="hu-H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0683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TC_024</a:t>
                      </a:r>
                      <a:r>
                        <a:rPr lang="hu-HU" sz="1200" b="0" dirty="0">
                          <a:effectLst/>
                        </a:rPr>
                        <a:t> Saját cikk hozzászólása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>
                          <a:effectLst/>
                        </a:rPr>
                        <a:t>ATC_08 Saját cikk hozzászólása</a:t>
                      </a:r>
                      <a:endParaRPr lang="hu-H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35682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TC_031</a:t>
                      </a:r>
                      <a:r>
                        <a:rPr lang="hu-HU" sz="1200" b="0" dirty="0">
                          <a:effectLst/>
                        </a:rPr>
                        <a:t> Saját cikk törlése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ATC_09</a:t>
                      </a:r>
                      <a:r>
                        <a:rPr lang="hu-HU" sz="1200" b="0" dirty="0">
                          <a:effectLst/>
                        </a:rPr>
                        <a:t> Saját cikk törlése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78414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TC_030</a:t>
                      </a:r>
                      <a:r>
                        <a:rPr lang="hu-HU" sz="1200" b="0" dirty="0">
                          <a:effectLst/>
                        </a:rPr>
                        <a:t> Saját cikk szövegének módosítása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ATC_07</a:t>
                      </a:r>
                      <a:r>
                        <a:rPr lang="hu-HU" sz="1200" b="0" dirty="0">
                          <a:effectLst/>
                        </a:rPr>
                        <a:t> Saját cikk szövegének módosítása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533311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TC_006</a:t>
                      </a:r>
                      <a:r>
                        <a:rPr lang="hu-HU" sz="1200" b="0" dirty="0">
                          <a:effectLst/>
                        </a:rPr>
                        <a:t> Kijelentkezés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b="0" dirty="0" err="1">
                          <a:effectLst/>
                        </a:rPr>
                        <a:t>ATC_12</a:t>
                      </a:r>
                      <a:r>
                        <a:rPr lang="hu-HU" sz="1200" b="0" dirty="0">
                          <a:effectLst/>
                        </a:rPr>
                        <a:t> Kijelentkezés</a:t>
                      </a:r>
                      <a:endParaRPr lang="hu-H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656108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/>
          <p:nvPr/>
        </p:nvSpPr>
        <p:spPr>
          <a:xfrm>
            <a:off x="618309" y="4275908"/>
            <a:ext cx="796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Manuálisan nem lefedett automata tesztek:</a:t>
            </a:r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17" name="Tábláza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82622"/>
              </p:ext>
            </p:extLst>
          </p:nvPr>
        </p:nvGraphicFramePr>
        <p:xfrm>
          <a:off x="722810" y="4971302"/>
          <a:ext cx="7515500" cy="1176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5500">
                  <a:extLst>
                    <a:ext uri="{9D8B030D-6E8A-4147-A177-3AD203B41FA5}">
                      <a16:colId xmlns:a16="http://schemas.microsoft.com/office/drawing/2014/main" val="3377708578"/>
                    </a:ext>
                  </a:extLst>
                </a:gridCol>
              </a:tblGrid>
              <a:tr h="117694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hu-HU" sz="1200" dirty="0" err="1">
                          <a:effectLst/>
                        </a:rPr>
                        <a:t>ATC_04</a:t>
                      </a:r>
                      <a:r>
                        <a:rPr lang="hu-HU" sz="1200" dirty="0">
                          <a:effectLst/>
                        </a:rPr>
                        <a:t> Egyik felhasználó cikkeinek </a:t>
                      </a:r>
                      <a:r>
                        <a:rPr lang="hu-HU" sz="1200" dirty="0" err="1">
                          <a:effectLst/>
                        </a:rPr>
                        <a:t>kilistázása</a:t>
                      </a:r>
                      <a:r>
                        <a:rPr lang="hu-HU" sz="1200" dirty="0">
                          <a:effectLst/>
                        </a:rPr>
                        <a:t>/lista bejárása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hu-HU" sz="1200" dirty="0" err="1">
                          <a:effectLst/>
                        </a:rPr>
                        <a:t>ATC_05</a:t>
                      </a:r>
                      <a:r>
                        <a:rPr lang="hu-HU" sz="1200" dirty="0">
                          <a:effectLst/>
                        </a:rPr>
                        <a:t> Több oldalas lista bejárása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hu-HU" sz="1200" dirty="0" err="1">
                          <a:effectLst/>
                        </a:rPr>
                        <a:t>ATC_10</a:t>
                      </a:r>
                      <a:r>
                        <a:rPr lang="hu-HU" sz="1200" dirty="0">
                          <a:effectLst/>
                        </a:rPr>
                        <a:t> Bejelentkezést követően az első oldalon lévő cikkek szerzőinek a kigyűjtése </a:t>
                      </a:r>
                      <a:r>
                        <a:rPr lang="hu-HU" sz="1200" dirty="0" err="1">
                          <a:effectLst/>
                        </a:rPr>
                        <a:t>txt</a:t>
                      </a:r>
                      <a:r>
                        <a:rPr lang="hu-HU" sz="1200" dirty="0">
                          <a:effectLst/>
                        </a:rPr>
                        <a:t> fájlba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hu-HU" sz="1200" dirty="0" err="1">
                          <a:effectLst/>
                        </a:rPr>
                        <a:t>ATC_11</a:t>
                      </a:r>
                      <a:r>
                        <a:rPr lang="hu-HU" sz="1200" dirty="0">
                          <a:effectLst/>
                        </a:rPr>
                        <a:t> Ismételt és </a:t>
                      </a:r>
                      <a:r>
                        <a:rPr lang="hu-HU" sz="1200" dirty="0" err="1">
                          <a:effectLst/>
                        </a:rPr>
                        <a:t>sotozatos</a:t>
                      </a:r>
                      <a:r>
                        <a:rPr lang="hu-HU" sz="1200" dirty="0">
                          <a:effectLst/>
                        </a:rPr>
                        <a:t> </a:t>
                      </a:r>
                      <a:r>
                        <a:rPr lang="hu-HU" sz="1200" dirty="0" err="1">
                          <a:effectLst/>
                        </a:rPr>
                        <a:t>adabevitel</a:t>
                      </a:r>
                      <a:r>
                        <a:rPr lang="hu-HU" sz="1200" dirty="0">
                          <a:effectLst/>
                        </a:rPr>
                        <a:t> adatforrásból (többszöri regisztráció)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13120" y="304800"/>
            <a:ext cx="4137714" cy="1306286"/>
          </a:xfrm>
        </p:spPr>
        <p:txBody>
          <a:bodyPr/>
          <a:lstStyle/>
          <a:p>
            <a:r>
              <a:rPr lang="hu-HU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hu-HU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304800"/>
            <a:ext cx="4467497" cy="63324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Tartalom hely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40532" y="1898469"/>
            <a:ext cx="6102532" cy="46373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61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5954" y="243840"/>
            <a:ext cx="6087291" cy="661851"/>
          </a:xfrm>
        </p:spPr>
        <p:txBody>
          <a:bodyPr/>
          <a:lstStyle/>
          <a:p>
            <a:r>
              <a:rPr lang="hu-HU" sz="2800" dirty="0" smtClean="0"/>
              <a:t>Vezetői tesztjelentés</a:t>
            </a:r>
            <a:endParaRPr lang="hu-HU" sz="2800" dirty="0"/>
          </a:p>
        </p:txBody>
      </p:sp>
      <p:pic>
        <p:nvPicPr>
          <p:cNvPr id="10" name="Kép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71112" y="992776"/>
            <a:ext cx="2830286" cy="2151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8269" y="905691"/>
            <a:ext cx="5760720" cy="579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Kép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71112" y="3804466"/>
            <a:ext cx="4275860" cy="2528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7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09949" y="1978429"/>
            <a:ext cx="6916189" cy="4297679"/>
          </a:xfrm>
        </p:spPr>
        <p:txBody>
          <a:bodyPr/>
          <a:lstStyle/>
          <a:p>
            <a:r>
              <a:rPr lang="hu-HU" sz="6600" dirty="0" smtClean="0"/>
              <a:t>Köszönöm a figyelmet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520819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4894</TotalTime>
  <Words>281</Words>
  <Application>Microsoft Office PowerPoint</Application>
  <PresentationFormat>Szélesvásznú</PresentationFormat>
  <Paragraphs>69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   Vizsgaremek    védés   Készítette: Molnár Emese Junior automata tesztelő szakirány  2023.05.17.</vt:lpstr>
      <vt:lpstr>Amiről szó lesz:</vt:lpstr>
      <vt:lpstr> Rövid összefoglalás</vt:lpstr>
      <vt:lpstr>PowerPoint-bemutató</vt:lpstr>
      <vt:lpstr>Automatizált funkciók</vt:lpstr>
      <vt:lpstr>Manuális és automata tesztlefedettség</vt:lpstr>
      <vt:lpstr>Workflow</vt:lpstr>
      <vt:lpstr>Vezetői tesztjelentés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    Molnár Emese Junior automata tesztelő szakirány  2023.04.19.</dc:title>
  <dc:creator>Molnár Emese</dc:creator>
  <cp:lastModifiedBy>Molnár Emese</cp:lastModifiedBy>
  <cp:revision>37</cp:revision>
  <dcterms:created xsi:type="dcterms:W3CDTF">2023-04-07T20:13:57Z</dcterms:created>
  <dcterms:modified xsi:type="dcterms:W3CDTF">2023-05-04T11:58:54Z</dcterms:modified>
</cp:coreProperties>
</file>