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58" r:id="rId3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14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24080"/>
            <a:ext cx="9279360" cy="10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Chapter One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08040" y="1773306"/>
            <a:ext cx="48783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 to Internet</a:t>
            </a:r>
          </a:p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the World Wide Web 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F7DB3-12CC-4BB5-87B9-95AA623D0B5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53994" y="1644970"/>
            <a:ext cx="4176070" cy="393768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Web 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 servers are computer systems that deliver content or services to end users over the internet.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Web server is also known as an Internet server. 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It consists of a physical server, server operating system (OS) and software used to facilitate HTTP communication.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Example: Apache, IIS, Tomcat</a:t>
            </a:r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3452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Multi tier application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800000"/>
            <a:ext cx="9071280" cy="48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Web-based applications are often multi-tier applications(sometimes referred to as n-tier applications) that divide functionality into separate tiers(i.e., logical groupings of functionality)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7" name="Content Placeholder 10"/>
          <p:cNvPicPr/>
          <p:nvPr/>
        </p:nvPicPr>
        <p:blipFill>
          <a:blip r:embed="rId2"/>
          <a:stretch/>
        </p:blipFill>
        <p:spPr>
          <a:xfrm>
            <a:off x="1129402" y="3106295"/>
            <a:ext cx="7820476" cy="35864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Multi tier…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587977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0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bottom</a:t>
            </a: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tier(also called the data tier or the information tier) maintains the application’s data. This tier typically stores data in a relational database management system (RDBMS). 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0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middle</a:t>
            </a: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tier implements business logic, controller logic and presentation logic to control interactions between the application’s clients and its data. 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middle-tier controller logic processes client requests (such as requests to view a product catalogue) and retrieves data from the database. 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middle-tier presentation logic then processes data from the information tier and presents the content to the client. 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 applications typically present data to clients as HTML documents.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logic in the middle tier enforces business rules and ensures that data is reliable before the application updates a database or presents data to users. 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rules dictate how clients access data and how applications process data.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0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top</a:t>
            </a: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tier, or client tier, is the application’s user interface, which gathers input and displays output.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Request response procedure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The basic client/server request/response sequence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2" name="Content Placeholder 6"/>
          <p:cNvPicPr/>
          <p:nvPr/>
        </p:nvPicPr>
        <p:blipFill>
          <a:blip r:embed="rId2"/>
          <a:stretch/>
        </p:blipFill>
        <p:spPr>
          <a:xfrm>
            <a:off x="875160" y="2376000"/>
            <a:ext cx="8055000" cy="433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Request response…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99999"/>
            <a:ext cx="9025011" cy="5183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Each step in the request and response sequence is as follows: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872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 You enter http://server.cominto your browser’s address bar.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872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 Your browser looks up the IP address for server.com.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872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 Your browser issues a request for the home page at server.com.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872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4.  The request crosses the Internet and arrives at the server.com web server.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872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5.  The web server, having received the request, looks for the web page on its disk.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872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6.  The web page is retrieved by the server and returned to the browser.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872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7.  Your browser displays the web page.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872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</a:pP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an average web page, this process takes place once for each object within the page: a graphic, an embedded video or Flash file, and even a CSS template.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Request response…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90520" y="1800000"/>
            <a:ext cx="93394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dynamic client/server request/response sequence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57" name="Picture 6"/>
          <p:cNvPicPr/>
          <p:nvPr/>
        </p:nvPicPr>
        <p:blipFill>
          <a:blip r:embed="rId2"/>
          <a:stretch/>
        </p:blipFill>
        <p:spPr>
          <a:xfrm>
            <a:off x="1047626" y="2534829"/>
            <a:ext cx="7560360" cy="426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Request response…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575409"/>
            <a:ext cx="9410022" cy="5183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enter http://server.com into your browser’s address bar.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Your browser looks up the IP address for server.com.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Your browser issues a request to that address for the web server’s home page.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request crosses the Internet and arrives at the server.com web server.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web server, having received the request, fetches the home page from its hard disk.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the home page now in memory, the web server notices that it is a file incorporating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 scripting and passes the page to the PHP interpreter.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PHP interpreter executes the PHP code.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 of the PHP contains SQL statements, which the PHP interpreter now passes to the MySQL database engine.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MySQL database returns the results of the statements to the PHP interpreter.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PHP interpreter returns the results of the executed PHP code, along with the results from the MySQL database, to the web server.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The HTTP Request Circle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typical HTTP request / response circle: [</a:t>
            </a:r>
            <a:r>
              <a:rPr lang="en-US" sz="1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www.w3school.com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browser requests an HTML page. The server returns an HTML file.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browser requests a style sheet. The server returns a CSS file.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browser requests an JPG image. The server returns a JPG file.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browser requests JavaScript code. The server returns a JS file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browser requests data. The server returns data (in XML or JSON).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Standard Web Technologies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World Wide Web Consortium (W3C) (https://www.w3.org/)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international consortium that develops and publishes open standards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aims to ensure long-term growth of web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recommends a list of standard web technologies:</a:t>
            </a:r>
            <a:endParaRPr lang="en-US" sz="2800" b="0" strike="noStrike" spc="-1" dirty="0">
              <a:latin typeface="Arial"/>
            </a:endParaRPr>
          </a:p>
          <a:p>
            <a:pPr marL="1023120" lvl="1" indent="-457200">
              <a:spcBef>
                <a:spcPts val="561"/>
              </a:spcBef>
              <a:buClr>
                <a:srgbClr val="99CC66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HTTP</a:t>
            </a:r>
            <a:endParaRPr lang="en-US" sz="2800" b="0" strike="noStrike" spc="-1" dirty="0">
              <a:latin typeface="Arial"/>
            </a:endParaRPr>
          </a:p>
          <a:p>
            <a:pPr marL="1023120" lvl="1" indent="-457200">
              <a:spcBef>
                <a:spcPts val="561"/>
              </a:spcBef>
              <a:buClr>
                <a:srgbClr val="99CC66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HTML5</a:t>
            </a:r>
            <a:endParaRPr lang="en-US" sz="2800" b="0" strike="noStrike" spc="-1" dirty="0">
              <a:latin typeface="Arial"/>
            </a:endParaRPr>
          </a:p>
          <a:p>
            <a:pPr marL="1023120" lvl="1" indent="-457200">
              <a:spcBef>
                <a:spcPts val="561"/>
              </a:spcBef>
              <a:buClr>
                <a:srgbClr val="99CC66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CSS3</a:t>
            </a:r>
            <a:endParaRPr lang="en-US" sz="2800" b="0" strike="noStrike" spc="-1" dirty="0">
              <a:latin typeface="Arial"/>
            </a:endParaRPr>
          </a:p>
          <a:p>
            <a:pPr marL="1023120" lvl="1" indent="-457200">
              <a:spcBef>
                <a:spcPts val="561"/>
              </a:spcBef>
              <a:buClr>
                <a:srgbClr val="99CC66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JavaScript	</a:t>
            </a:r>
            <a:endParaRPr lang="en-US" sz="2800" b="0" strike="noStrike" spc="-1" dirty="0">
              <a:latin typeface="Arial"/>
            </a:endParaRPr>
          </a:p>
          <a:p>
            <a:pPr marL="1023120" lvl="1" indent="-457200">
              <a:spcBef>
                <a:spcPts val="561"/>
              </a:spcBef>
              <a:buClr>
                <a:srgbClr val="99CC66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DOM</a:t>
            </a:r>
            <a:endParaRPr lang="en-US" sz="2800" b="0" strike="noStrike" spc="-1" dirty="0">
              <a:latin typeface="Arial"/>
            </a:endParaRPr>
          </a:p>
          <a:p>
            <a:pPr marL="1023120" lvl="1" indent="-457200">
              <a:spcBef>
                <a:spcPts val="561"/>
              </a:spcBef>
              <a:buClr>
                <a:srgbClr val="99CC66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PHP</a:t>
            </a:r>
            <a:endParaRPr lang="en-US" sz="2800" b="0" strike="noStrike" spc="-1" dirty="0">
              <a:latin typeface="Arial"/>
            </a:endParaRPr>
          </a:p>
          <a:p>
            <a:pPr marL="1023120" lvl="1" indent="-457200">
              <a:spcBef>
                <a:spcPts val="561"/>
              </a:spcBef>
              <a:buClr>
                <a:srgbClr val="99CC66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endParaRPr lang="en-US" sz="2800" b="0" strike="noStrike" spc="-1" dirty="0">
              <a:latin typeface="Arial"/>
            </a:endParaRPr>
          </a:p>
          <a:p>
            <a:pPr marL="565920" lvl="1">
              <a:spcAft>
                <a:spcPts val="1417"/>
              </a:spcAft>
              <a:buClr>
                <a:srgbClr val="99CC66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HTML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9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public files on the web servers are ordinary text files, much like the files used by word-processing software.</a:t>
            </a:r>
            <a:endParaRPr lang="en-US" sz="2800" b="0" strike="noStrike" spc="-1" dirty="0">
              <a:latin typeface="Arial"/>
            </a:endParaRPr>
          </a:p>
          <a:p>
            <a:pPr marL="432000" indent="-323280" algn="just">
              <a:lnSpc>
                <a:spcPct val="9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 allow Web browser software to read them, the text must be formatted according to a generally accepted standard.</a:t>
            </a:r>
            <a:endParaRPr lang="en-US" sz="2800" b="0" strike="noStrike" spc="-1" dirty="0">
              <a:latin typeface="Arial"/>
            </a:endParaRPr>
          </a:p>
          <a:p>
            <a:pPr marL="432000" indent="-323280" algn="just">
              <a:lnSpc>
                <a:spcPct val="9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standard used on the web is Hypertext markup language (HTML).</a:t>
            </a:r>
            <a:endParaRPr lang="en-US" sz="2800" b="0" strike="noStrike" spc="-1" dirty="0">
              <a:latin typeface="Arial"/>
            </a:endParaRPr>
          </a:p>
          <a:p>
            <a:pPr marL="432000" indent="-323280" algn="just">
              <a:lnSpc>
                <a:spcPct val="9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HTML uses codes, or tags, to tell the Web browser software how to display the text contained in the document.</a:t>
            </a:r>
            <a:endParaRPr lang="en-US" sz="2800" b="0" strike="noStrike" spc="-1" dirty="0">
              <a:latin typeface="Arial"/>
            </a:endParaRPr>
          </a:p>
          <a:p>
            <a:pPr marL="108720" algn="just">
              <a:lnSpc>
                <a:spcPct val="90000"/>
              </a:lnSpc>
              <a:spcBef>
                <a:spcPts val="561"/>
              </a:spcBef>
              <a:buClr>
                <a:srgbClr val="99CC66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Internet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96639" y="1799999"/>
            <a:ext cx="9360707" cy="5066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 of networks that use the Internet protocol suite to link billions of devices worldwide.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64000" lvl="3" indent="-21564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i="1" strike="noStrike" spc="-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Internet is a global system of interconnected computer networks </a:t>
            </a: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 algn="just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Consists of millions of private, public, academic, business, government networks.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 algn="just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Networks linked together by electronic, wireless, &amp; optical networking technologies 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 algn="just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Carries information resources and services, e.g. WWW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HTML…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HTML stands for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HyperText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Markup Language: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8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markup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language is a computer language that defines the structure and presentation of raw text.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HTML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the computer can interpret 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raw text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that is wrapped in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HTML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elements.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1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HyperText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is text displayed on a computer or device that provides access to other text through links, also known as </a:t>
            </a:r>
            <a:r>
              <a:rPr lang="en-US" sz="28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hyperlinks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CSS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Cascading Style Sheets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way to add style to your html and web documents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 colour, whitespace, font, styling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makes it possible 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separate the content from the presentation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share presentation rules across multiple pages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make accessibility easier to achieve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make responsive design easier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JavaScript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Client-side scripting language (mainly)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shares some syntax with Java, but is a distinct language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Imperative, interpreted, dynamically-typed, object oriented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JavaScript can do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JavaScript Can Change HTML Content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JavaScript Can Change HTML Attribute Values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JavaScript Can Change HTML Styles (CSS)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JavaScript Can Hide HTML Elements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JavaScript Can Show HTML Elements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How the client side works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4" name="Content Placeholder 6"/>
          <p:cNvPicPr/>
          <p:nvPr/>
        </p:nvPicPr>
        <p:blipFill>
          <a:blip r:embed="rId2"/>
          <a:stretch/>
        </p:blipFill>
        <p:spPr>
          <a:xfrm>
            <a:off x="2693520" y="2137680"/>
            <a:ext cx="3534840" cy="37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DOM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62960" y="1695240"/>
            <a:ext cx="4928040" cy="49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platform-neutral and language-neutral interface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lets programs/scripts dynamically access: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structure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Style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Treats XML, HTML, XTML document like a tree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77" name="Picture 7"/>
          <p:cNvPicPr/>
          <p:nvPr/>
        </p:nvPicPr>
        <p:blipFill>
          <a:blip r:embed="rId2"/>
          <a:stretch/>
        </p:blipFill>
        <p:spPr>
          <a:xfrm>
            <a:off x="5452200" y="1695240"/>
            <a:ext cx="4539240" cy="494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Server side scripting: PHP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PHP: Hypertext Preprocessor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used mainly for web development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can be embedded in HTML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typically interpreted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used to dynamically generate content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unlike JavaScript, is server-side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180" name="Picture 6"/>
          <p:cNvPicPr/>
          <p:nvPr/>
        </p:nvPicPr>
        <p:blipFill>
          <a:blip r:embed="rId2"/>
          <a:stretch/>
        </p:blipFill>
        <p:spPr>
          <a:xfrm>
            <a:off x="585720" y="5114880"/>
            <a:ext cx="8780760" cy="142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Web Development Principles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It is important to create websites that are: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attractive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functional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user-friendly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Start with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what is the website?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what is the audience?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Design navigation based on audience and purpose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Provide multiple links from different contexts to vital parts of site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95440" y="64008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Web Development …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 it Simple Stupid (KISS)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avoid lots of video and audio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choose familiar and appropriate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fonts</a:t>
            </a:r>
            <a:endParaRPr lang="en-US" sz="2400" b="0" strike="noStrike" spc="-1" dirty="0">
              <a:latin typeface="Arial"/>
            </a:endParaRPr>
          </a:p>
          <a:p>
            <a:pPr marL="889200" lvl="1" indent="-323280"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 contrast and whitespace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ensure fast load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 a fluid layout for different screen sizes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 open standards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test your site on many browsers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531029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Front- end road map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9" name="Content Placeholder 6"/>
          <p:cNvPicPr/>
          <p:nvPr/>
        </p:nvPicPr>
        <p:blipFill>
          <a:blip r:embed="rId2"/>
          <a:stretch/>
        </p:blipFill>
        <p:spPr>
          <a:xfrm>
            <a:off x="0" y="1295280"/>
            <a:ext cx="10080625" cy="6264395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5466960" y="6452280"/>
            <a:ext cx="465372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Source: https://www.w3schools.com/whatis/default.asp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Back- end road map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3" name="Content Placeholder 6"/>
          <p:cNvPicPr/>
          <p:nvPr/>
        </p:nvPicPr>
        <p:blipFill>
          <a:blip r:embed="rId2"/>
          <a:stretch/>
        </p:blipFill>
        <p:spPr>
          <a:xfrm>
            <a:off x="0" y="1295279"/>
            <a:ext cx="10080625" cy="626439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Brief history of Internet </a:t>
            </a:r>
          </a:p>
        </p:txBody>
      </p:sp>
      <p:sp>
        <p:nvSpPr>
          <p:cNvPr id="127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Began as a US Department of Defense network called ARPANET (1960s-70s)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ARPANET</a:t>
            </a: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Main idea was to 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packet switching – allowing multiple users to use same communication path and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TCP (transmission control protocol) to ensure message is properly pass from sender to receiver  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Initial services: electronic mail, file transfer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Opened to commercial interests and most universities in late 80s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</a:t>
            </a: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created in 1989-91 by Tim Berners-Lee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Early web browsers released: </a:t>
            </a:r>
            <a:r>
              <a:rPr lang="en-US" sz="20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Mosaic</a:t>
            </a: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1992, </a:t>
            </a:r>
            <a:r>
              <a:rPr lang="en-US" sz="20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Netscape</a:t>
            </a: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1994, </a:t>
            </a:r>
            <a:r>
              <a:rPr lang="en-US" sz="20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Internet</a:t>
            </a: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Explorer</a:t>
            </a: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1995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Amazon</a:t>
            </a: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.com opens in 1995; </a:t>
            </a:r>
            <a:r>
              <a:rPr lang="en-US" sz="20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Google</a:t>
            </a:r>
            <a:r>
              <a:rPr lang="en-US" sz="20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January 1996</a:t>
            </a: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Reading assignment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IP addressing 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DNS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Tools </a:t>
            </a:r>
          </a:p>
        </p:txBody>
      </p:sp>
      <p:sp>
        <p:nvSpPr>
          <p:cNvPr id="12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Visual studio code </a:t>
            </a: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5327583" y="1768680"/>
            <a:ext cx="3894840" cy="382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Web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1989,Tim Berners-Lee of CERN (the European Organization for Nuclear Research) began to develop a technology for sharing information via hyperlinked text documents.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 algn="just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 also wrote </a:t>
            </a:r>
            <a:r>
              <a:rPr lang="en-US" sz="2400" b="0" i="1" strike="noStrike" spc="-1" dirty="0">
                <a:solidFill>
                  <a:srgbClr val="00864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 protocols (Hypertext Transfer Protocol(HTTP))</a:t>
            </a: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form the backbone of his new information system, which he called the World Wide Web.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 algn="just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4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 (World Wide Web)</a:t>
            </a: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consists of information organized into Web pages containing text and graphic images.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 algn="just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contains hypertext links, or highlighted keywords and images that lead to related information.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 algn="just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collection of linked Web pages that has a common theme or focus is called a </a:t>
            </a:r>
            <a:r>
              <a:rPr lang="en-US" sz="24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 site</a:t>
            </a: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0" name="Picture 6"/>
          <p:cNvPicPr/>
          <p:nvPr/>
        </p:nvPicPr>
        <p:blipFill>
          <a:blip r:embed="rId2"/>
          <a:stretch/>
        </p:blipFill>
        <p:spPr>
          <a:xfrm>
            <a:off x="7694640" y="130320"/>
            <a:ext cx="2193840" cy="16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Web fundamentals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The WWW comprises Web Servers and Web Browsers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1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Web Server</a:t>
            </a:r>
            <a:r>
              <a:rPr lang="en-US" sz="24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: software that listens for Web page requests and serves up the requested pages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Apache - http://www.apache.org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Microsoft Internet Information Server (IIS) - http://www.iis.net/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Express - https://expressjs.com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1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Web browser</a:t>
            </a:r>
            <a:r>
              <a:rPr lang="en-US" sz="24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: gets and renders documents from servers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Web fundamentals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Hyperlinks: used to reference other web pages, e-mail addresses, files and more…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URIs (</a:t>
            </a:r>
            <a:r>
              <a:rPr lang="en-US" sz="24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Uniform Resource Identifiers</a:t>
            </a: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)identify resources on the Internet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URIs</a:t>
            </a: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that start with </a:t>
            </a:r>
            <a:r>
              <a:rPr lang="en-US" sz="24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http://</a:t>
            </a: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 called </a:t>
            </a:r>
            <a:r>
              <a:rPr lang="en-US" sz="24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 (</a:t>
            </a:r>
            <a:r>
              <a:rPr lang="en-US" sz="24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Uniform Resource Locators</a:t>
            </a: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2000" indent="-323280">
              <a:lnSpc>
                <a:spcPct val="100000"/>
              </a:lnSpc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</a:t>
            </a: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–hypertext transport protocol 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89200" lvl="1" indent="-323280"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application-level protocol for distributed, collaborative, hypermedia information systems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89200" lvl="1" indent="-32328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request/response protocol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HTTP</a:t>
            </a:r>
          </a:p>
        </p:txBody>
      </p:sp>
      <p:sp>
        <p:nvSpPr>
          <p:cNvPr id="136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Defines a set of commands understood by a Web server and sent from a browser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Some HTTP commands (your browser sends these internally)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GET resource -- requests data from a specified resource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POST resource -- submits data to be processed to a specified resource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PUT resource -- uploads a representation of the specified URL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DELETE resource -- deletes the specified resource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CE181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Reading: HTTP status codes</a:t>
            </a:r>
            <a:endParaRPr lang="en-US" sz="2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Internet Media Types (MIME)</a:t>
            </a:r>
          </a:p>
        </p:txBody>
      </p:sp>
      <p:sp>
        <p:nvSpPr>
          <p:cNvPr id="138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Sometimes when including other resources in a Web page (stylesheet, image, multimedia object), we specify their type of data</a:t>
            </a:r>
          </a:p>
        </p:txBody>
      </p:sp>
      <p:pic>
        <p:nvPicPr>
          <p:cNvPr id="139" name="Picture 138"/>
          <p:cNvPicPr/>
          <p:nvPr/>
        </p:nvPicPr>
        <p:blipFill>
          <a:blip r:embed="rId2"/>
          <a:stretch/>
        </p:blipFill>
        <p:spPr>
          <a:xfrm>
            <a:off x="309716" y="3657342"/>
            <a:ext cx="9461192" cy="35669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Web Client and server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450720" y="1485000"/>
            <a:ext cx="4240800" cy="2009160"/>
          </a:xfrm>
          <a:prstGeom prst="rect">
            <a:avLst/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/>
          <a:lstStyle/>
          <a:p>
            <a:pPr marL="285840" indent="-284760" algn="just">
              <a:lnSpc>
                <a:spcPct val="100000"/>
              </a:lnSpc>
              <a:buClr>
                <a:srgbClr val="008080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8080"/>
                </a:solidFill>
                <a:latin typeface="Calibri"/>
                <a:ea typeface="DejaVu Sans"/>
              </a:rPr>
              <a:t>Client = User agent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It is controlled by a user to operate the Web application. </a:t>
            </a:r>
            <a:endParaRPr lang="en-US" sz="1800" b="0" strike="noStrike" spc="-1" dirty="0"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Web browser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is the software that you run on your computer to make it work as a web client.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004360" y="2105446"/>
            <a:ext cx="4570920" cy="1186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1" strike="noStrike" spc="-1">
                <a:solidFill>
                  <a:srgbClr val="008080"/>
                </a:solidFill>
                <a:latin typeface="Calibri"/>
                <a:ea typeface="DejaVu Sans"/>
              </a:rPr>
              <a:t>Web server:</a:t>
            </a:r>
            <a:r>
              <a:rPr lang="en-US" sz="1800" b="0" strike="noStrike" spc="-1">
                <a:solidFill>
                  <a:srgbClr val="00808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Web server is a software that supports various Web protocols like HTTP, and HTTPS, etc., to process client requests.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4" name="Content Placeholder 6"/>
          <p:cNvPicPr/>
          <p:nvPr/>
        </p:nvPicPr>
        <p:blipFill>
          <a:blip r:embed="rId2"/>
          <a:stretch/>
        </p:blipFill>
        <p:spPr>
          <a:xfrm>
            <a:off x="12659" y="3819431"/>
            <a:ext cx="10053962" cy="322202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</Template>
  <TotalTime>1474</TotalTime>
  <Words>1781</Words>
  <Application>Microsoft Office PowerPoint</Application>
  <PresentationFormat>Custom</PresentationFormat>
  <Paragraphs>190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Roboto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subject/>
  <dc:creator/>
  <dc:description/>
  <cp:lastModifiedBy>Windows User</cp:lastModifiedBy>
  <cp:revision>49</cp:revision>
  <dcterms:created xsi:type="dcterms:W3CDTF">2020-02-24T20:40:50Z</dcterms:created>
  <dcterms:modified xsi:type="dcterms:W3CDTF">2021-07-09T10:56:33Z</dcterms:modified>
  <dc:language>en-US</dc:language>
</cp:coreProperties>
</file>