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1" r:id="rId7"/>
    <p:sldId id="267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zack\Documents\NEW%20MAC\Office\Brock\MBE\MRP\Data\Main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zack\Documents\NEW%20MAC\Office\Brock\MBE\MRP\Data\Main%20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zack\Documents\NEW%20MAC\Office\Brock\MBE\MRP\Data\Main%20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ack/Documents/NEW%20MAC/Office/Brock/MBE/MRP/Data/main_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zack\Documents\NEW%20MAC\Office\Brock\MBE\MRP\Data\main_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zack\Documents\NEW%20MAC\Office\Brock\MBE\MRP\Data\main_data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zack\Documents\NEW%20MAC\Office\Brock\MBE\MRP\Data\Main%20Datas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zack\Documents\NEW%20MAC\Office\Brock\MBE\MRP\Data\Main%20Datas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>
                <a:effectLst/>
              </a:rPr>
              <a:t>Figure 1.2: % Change in Total Income by Income Percentile, 1985-1995</a:t>
            </a:r>
            <a:endParaRPr lang="en-CA" sz="1000" b="1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0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Percentile!$C$1</c:f>
              <c:strCache>
                <c:ptCount val="1"/>
                <c:pt idx="0">
                  <c:v>% change (1985-1995)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Percentile!$A$2:$A$24</c:f>
              <c:numCache>
                <c:formatCode>General</c:formatCode>
                <c:ptCount val="2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96</c:v>
                </c:pt>
                <c:pt idx="20">
                  <c:v>97</c:v>
                </c:pt>
                <c:pt idx="21">
                  <c:v>98</c:v>
                </c:pt>
                <c:pt idx="22">
                  <c:v>99</c:v>
                </c:pt>
              </c:numCache>
            </c:numRef>
          </c:xVal>
          <c:yVal>
            <c:numRef>
              <c:f>Percentile!$C$2:$C$24</c:f>
              <c:numCache>
                <c:formatCode>General</c:formatCode>
                <c:ptCount val="23"/>
                <c:pt idx="0">
                  <c:v>-0.42445328031809143</c:v>
                </c:pt>
                <c:pt idx="1">
                  <c:v>-0.16389073950699534</c:v>
                </c:pt>
                <c:pt idx="2">
                  <c:v>-5.5613988956087303E-2</c:v>
                </c:pt>
                <c:pt idx="3">
                  <c:v>-2.8122253686163459E-2</c:v>
                </c:pt>
                <c:pt idx="4">
                  <c:v>-1.7936874518860661E-2</c:v>
                </c:pt>
                <c:pt idx="5">
                  <c:v>-1.3624678663239074E-2</c:v>
                </c:pt>
                <c:pt idx="6">
                  <c:v>6.8699256231192869E-3</c:v>
                </c:pt>
                <c:pt idx="7">
                  <c:v>1.9869190367654301E-2</c:v>
                </c:pt>
                <c:pt idx="8">
                  <c:v>-1.51673859303641E-2</c:v>
                </c:pt>
                <c:pt idx="9">
                  <c:v>-2.002913328477786E-3</c:v>
                </c:pt>
                <c:pt idx="10">
                  <c:v>-9.0681378610609088E-3</c:v>
                </c:pt>
                <c:pt idx="11">
                  <c:v>-4.9876693729391224E-3</c:v>
                </c:pt>
                <c:pt idx="12">
                  <c:v>7.6863950807071484E-4</c:v>
                </c:pt>
                <c:pt idx="13">
                  <c:v>-1.7655305353544204E-2</c:v>
                </c:pt>
                <c:pt idx="14">
                  <c:v>-1.693761667703796E-2</c:v>
                </c:pt>
                <c:pt idx="15">
                  <c:v>-1.6675244467318578E-2</c:v>
                </c:pt>
                <c:pt idx="16">
                  <c:v>-8.6074017550553227E-3</c:v>
                </c:pt>
                <c:pt idx="17">
                  <c:v>-1.2173707935842331E-2</c:v>
                </c:pt>
                <c:pt idx="18">
                  <c:v>9.7222222222222219E-4</c:v>
                </c:pt>
                <c:pt idx="19">
                  <c:v>9.658853285005875E-4</c:v>
                </c:pt>
                <c:pt idx="20">
                  <c:v>7.0065344958442086E-3</c:v>
                </c:pt>
                <c:pt idx="21">
                  <c:v>1.1371324698191186E-2</c:v>
                </c:pt>
                <c:pt idx="22">
                  <c:v>5.1217846574095147E-3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DE6-3A4D-811E-C0F26D4D87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900496"/>
        <c:axId val="659902144"/>
      </c:scatterChart>
      <c:valAx>
        <c:axId val="65990049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Income Percentile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902144"/>
        <c:crosses val="autoZero"/>
        <c:crossBetween val="midCat"/>
      </c:valAx>
      <c:valAx>
        <c:axId val="65990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%</a:t>
                </a:r>
                <a:r>
                  <a:rPr lang="en-US" sz="800" baseline="0"/>
                  <a:t> change in total income (x100)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900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/>
              <a:t>Figure 1.3: % Change in Total</a:t>
            </a:r>
            <a:r>
              <a:rPr lang="en-US" sz="1000" b="1" baseline="0"/>
              <a:t> Income</a:t>
            </a:r>
            <a:r>
              <a:rPr lang="en-US" sz="1000" b="1"/>
              <a:t> by Percentile, 1995-2005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Percentile!$D$1</c:f>
              <c:strCache>
                <c:ptCount val="1"/>
                <c:pt idx="0">
                  <c:v>% change (1995-2005)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Percentile!$A$2:$A$24</c:f>
              <c:numCache>
                <c:formatCode>General</c:formatCode>
                <c:ptCount val="2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96</c:v>
                </c:pt>
                <c:pt idx="20">
                  <c:v>97</c:v>
                </c:pt>
                <c:pt idx="21">
                  <c:v>98</c:v>
                </c:pt>
                <c:pt idx="22">
                  <c:v>99</c:v>
                </c:pt>
              </c:numCache>
            </c:numRef>
          </c:xVal>
          <c:yVal>
            <c:numRef>
              <c:f>Percentile!$D$2:$D$24</c:f>
              <c:numCache>
                <c:formatCode>General</c:formatCode>
                <c:ptCount val="23"/>
                <c:pt idx="0">
                  <c:v>0.60621761658031093</c:v>
                </c:pt>
                <c:pt idx="1">
                  <c:v>0.46135458167330679</c:v>
                </c:pt>
                <c:pt idx="2">
                  <c:v>0.22511485451761101</c:v>
                </c:pt>
                <c:pt idx="3">
                  <c:v>0.16467396764794534</c:v>
                </c:pt>
                <c:pt idx="4">
                  <c:v>0.12824331739437173</c:v>
                </c:pt>
                <c:pt idx="5">
                  <c:v>0.11558509252019807</c:v>
                </c:pt>
                <c:pt idx="6">
                  <c:v>0.1221382654787414</c:v>
                </c:pt>
                <c:pt idx="7">
                  <c:v>0.11572657047077685</c:v>
                </c:pt>
                <c:pt idx="8">
                  <c:v>0.12614337375026591</c:v>
                </c:pt>
                <c:pt idx="9">
                  <c:v>0.10779054916985951</c:v>
                </c:pt>
                <c:pt idx="10">
                  <c:v>0.10475794323744921</c:v>
                </c:pt>
                <c:pt idx="11">
                  <c:v>7.3658414325099564E-2</c:v>
                </c:pt>
                <c:pt idx="12">
                  <c:v>6.6077003121748176E-2</c:v>
                </c:pt>
                <c:pt idx="13">
                  <c:v>7.1132319493377338E-2</c:v>
                </c:pt>
                <c:pt idx="14">
                  <c:v>6.8640832393725398E-2</c:v>
                </c:pt>
                <c:pt idx="15">
                  <c:v>6.7866987682752358E-2</c:v>
                </c:pt>
                <c:pt idx="16">
                  <c:v>8.9484459906713262E-2</c:v>
                </c:pt>
                <c:pt idx="17">
                  <c:v>0.10527572529615431</c:v>
                </c:pt>
                <c:pt idx="18">
                  <c:v>0.13514638545858193</c:v>
                </c:pt>
                <c:pt idx="19">
                  <c:v>0.14639435751022153</c:v>
                </c:pt>
                <c:pt idx="20">
                  <c:v>0.17080120221693215</c:v>
                </c:pt>
                <c:pt idx="21">
                  <c:v>0.20238248758785221</c:v>
                </c:pt>
                <c:pt idx="22">
                  <c:v>0.28657884472627992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EF-C14C-BD92-27BB5CBEA2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9320415"/>
        <c:axId val="1749872431"/>
      </c:scatterChart>
      <c:valAx>
        <c:axId val="1749320415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Income Percentile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872431"/>
        <c:crosses val="autoZero"/>
        <c:crossBetween val="midCat"/>
      </c:valAx>
      <c:valAx>
        <c:axId val="174987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% change in total income</a:t>
                </a:r>
                <a:r>
                  <a:rPr lang="en-US" sz="800" baseline="0"/>
                  <a:t> (x100)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3204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/>
              <a:t>Figure 1.4: % Change</a:t>
            </a:r>
            <a:r>
              <a:rPr lang="en-US" sz="1000" b="1" baseline="0"/>
              <a:t> in Total Income by Percentile, </a:t>
            </a:r>
            <a:r>
              <a:rPr lang="en-US" sz="1000" b="1"/>
              <a:t>2005-2015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Percentile!$E$1</c:f>
              <c:strCache>
                <c:ptCount val="1"/>
                <c:pt idx="0">
                  <c:v>% change (2005-2015)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Percentile!$A$2:$A$24</c:f>
              <c:numCache>
                <c:formatCode>General</c:formatCode>
                <c:ptCount val="2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96</c:v>
                </c:pt>
                <c:pt idx="20">
                  <c:v>97</c:v>
                </c:pt>
                <c:pt idx="21">
                  <c:v>98</c:v>
                </c:pt>
                <c:pt idx="22">
                  <c:v>99</c:v>
                </c:pt>
              </c:numCache>
            </c:numRef>
          </c:xVal>
          <c:yVal>
            <c:numRef>
              <c:f>Percentile!$E$2:$E$24</c:f>
              <c:numCache>
                <c:formatCode>General</c:formatCode>
                <c:ptCount val="23"/>
                <c:pt idx="0">
                  <c:v>0.31505376344086022</c:v>
                </c:pt>
                <c:pt idx="1">
                  <c:v>0.26245001817520902</c:v>
                </c:pt>
                <c:pt idx="2">
                  <c:v>0.20306818181818181</c:v>
                </c:pt>
                <c:pt idx="3">
                  <c:v>0.17123878536922016</c:v>
                </c:pt>
                <c:pt idx="4">
                  <c:v>0.15681233933161953</c:v>
                </c:pt>
                <c:pt idx="5">
                  <c:v>0.13199392594323092</c:v>
                </c:pt>
                <c:pt idx="6">
                  <c:v>0.1258291457286432</c:v>
                </c:pt>
                <c:pt idx="7">
                  <c:v>0.13137382974091008</c:v>
                </c:pt>
                <c:pt idx="8">
                  <c:v>0.13354741216471477</c:v>
                </c:pt>
                <c:pt idx="9">
                  <c:v>0.1266510754636187</c:v>
                </c:pt>
                <c:pt idx="10">
                  <c:v>0.11599617690503085</c:v>
                </c:pt>
                <c:pt idx="11">
                  <c:v>0.11550033718939669</c:v>
                </c:pt>
                <c:pt idx="12">
                  <c:v>0.11378372725371261</c:v>
                </c:pt>
                <c:pt idx="13">
                  <c:v>0.11441418935798152</c:v>
                </c:pt>
                <c:pt idx="14">
                  <c:v>0.11374784813875571</c:v>
                </c:pt>
                <c:pt idx="15">
                  <c:v>0.1163900143772056</c:v>
                </c:pt>
                <c:pt idx="16">
                  <c:v>0.11280978890553028</c:v>
                </c:pt>
                <c:pt idx="17">
                  <c:v>0.12026068483779211</c:v>
                </c:pt>
                <c:pt idx="18">
                  <c:v>0.13037714027813038</c:v>
                </c:pt>
                <c:pt idx="19">
                  <c:v>0.13440762241949339</c:v>
                </c:pt>
                <c:pt idx="20">
                  <c:v>0.1475954216451304</c:v>
                </c:pt>
                <c:pt idx="21">
                  <c:v>0.15635264308026436</c:v>
                </c:pt>
                <c:pt idx="22">
                  <c:v>0.14482279768424347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935-674B-BAD9-362EA198E3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333744"/>
        <c:axId val="655407200"/>
      </c:scatterChart>
      <c:valAx>
        <c:axId val="65633374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Income Percentile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407200"/>
        <c:crosses val="autoZero"/>
        <c:crossBetween val="midCat"/>
      </c:valAx>
      <c:valAx>
        <c:axId val="65540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% change in total income (x100)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333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Figure 1.1:</a:t>
            </a:r>
            <a:r>
              <a:rPr lang="en-US" sz="1000" b="1" baseline="0" dirty="0"/>
              <a:t> </a:t>
            </a:r>
            <a:r>
              <a:rPr lang="en-US" sz="1000" b="1" dirty="0"/>
              <a:t>% Change</a:t>
            </a:r>
            <a:r>
              <a:rPr lang="en-US" sz="1000" b="1" baseline="0" dirty="0"/>
              <a:t> in Total Income by Income Percentile, </a:t>
            </a:r>
            <a:r>
              <a:rPr lang="en-US" sz="1000" b="1" dirty="0"/>
              <a:t>1985-2015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Percentile!$B$1</c:f>
              <c:strCache>
                <c:ptCount val="1"/>
                <c:pt idx="0">
                  <c:v>% change (1985-2015)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Percentile!$A$2:$A$24</c:f>
              <c:numCache>
                <c:formatCode>General</c:formatCode>
                <c:ptCount val="2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96</c:v>
                </c:pt>
                <c:pt idx="20">
                  <c:v>97</c:v>
                </c:pt>
                <c:pt idx="21">
                  <c:v>98</c:v>
                </c:pt>
                <c:pt idx="22">
                  <c:v>99</c:v>
                </c:pt>
              </c:numCache>
            </c:numRef>
          </c:xVal>
          <c:yVal>
            <c:numRef>
              <c:f>Percentile!$B$3:$B$24</c:f>
              <c:numCache>
                <c:formatCode>General</c:formatCode>
                <c:ptCount val="22"/>
                <c:pt idx="0">
                  <c:v>0.54252720408616473</c:v>
                </c:pt>
                <c:pt idx="1">
                  <c:v>0.3919274257165396</c:v>
                </c:pt>
                <c:pt idx="2">
                  <c:v>0.32574943853139343</c:v>
                </c:pt>
                <c:pt idx="3">
                  <c:v>0.28175519630484991</c:v>
                </c:pt>
                <c:pt idx="4">
                  <c:v>0.24562982005141387</c:v>
                </c:pt>
                <c:pt idx="5">
                  <c:v>0.27201498892863224</c:v>
                </c:pt>
                <c:pt idx="6">
                  <c:v>0.28738479833515013</c:v>
                </c:pt>
                <c:pt idx="7">
                  <c:v>0.25717517911761006</c:v>
                </c:pt>
                <c:pt idx="8">
                  <c:v>0.24559359067734887</c:v>
                </c:pt>
                <c:pt idx="9">
                  <c:v>0.22172548273566062</c:v>
                </c:pt>
                <c:pt idx="10">
                  <c:v>0.19169275956662696</c:v>
                </c:pt>
                <c:pt idx="11">
                  <c:v>0.18829188465448415</c:v>
                </c:pt>
                <c:pt idx="12">
                  <c:v>0.1726101813721195</c:v>
                </c:pt>
                <c:pt idx="13">
                  <c:v>0.17003733665214685</c:v>
                </c:pt>
                <c:pt idx="14">
                  <c:v>0.17227654829301767</c:v>
                </c:pt>
                <c:pt idx="15">
                  <c:v>0.20195345288057992</c:v>
                </c:pt>
                <c:pt idx="16">
                  <c:v>0.22312349302861936</c:v>
                </c:pt>
                <c:pt idx="17">
                  <c:v>0.28439102564102564</c:v>
                </c:pt>
                <c:pt idx="18">
                  <c:v>0.30173461055901857</c:v>
                </c:pt>
                <c:pt idx="19">
                  <c:v>0.35302012180448344</c:v>
                </c:pt>
                <c:pt idx="20">
                  <c:v>0.40618860911173243</c:v>
                </c:pt>
                <c:pt idx="21">
                  <c:v>0.48044869362875281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229-0444-AC10-105E14F11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0610271"/>
        <c:axId val="657248464"/>
      </c:scatterChart>
      <c:valAx>
        <c:axId val="1750610271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Income percentile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248464"/>
        <c:crosses val="autoZero"/>
        <c:crossBetween val="midCat"/>
      </c:valAx>
      <c:valAx>
        <c:axId val="65724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 change in total income (x100)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610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dirty="0"/>
              <a:t>Figure</a:t>
            </a:r>
            <a:r>
              <a:rPr lang="en-US" sz="1050" b="1" baseline="0" dirty="0"/>
              <a:t> 2.1: </a:t>
            </a:r>
            <a:r>
              <a:rPr lang="en-US" sz="1050" b="1" dirty="0"/>
              <a:t>RTI vs. % point change in average actual hours (worked in reference week, main job) at the NOC level,</a:t>
            </a:r>
            <a:r>
              <a:rPr lang="en-US" sz="1050" b="1" baseline="0" dirty="0"/>
              <a:t> 1987-2020</a:t>
            </a:r>
            <a:endParaRPr lang="en-US" sz="105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'% Change (occ)'!$D$1</c:f>
              <c:strCache>
                <c:ptCount val="1"/>
                <c:pt idx="0">
                  <c:v>% point change in average actual hours (worked in reference week, main job) (1987-2020)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6.2026602534217726E-2"/>
                  <c:y val="4.325755095711504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'% Change (occ)'!$B$2:$B$28</c:f>
              <c:numCache>
                <c:formatCode>General</c:formatCode>
                <c:ptCount val="27"/>
                <c:pt idx="0">
                  <c:v>-0.60968365000000002</c:v>
                </c:pt>
                <c:pt idx="1">
                  <c:v>-0.59769070000000002</c:v>
                </c:pt>
                <c:pt idx="2">
                  <c:v>-0.73246500000000003</c:v>
                </c:pt>
                <c:pt idx="3">
                  <c:v>-0.66646720000000004</c:v>
                </c:pt>
                <c:pt idx="4">
                  <c:v>-0.4424283</c:v>
                </c:pt>
                <c:pt idx="5">
                  <c:v>0.38586789999999999</c:v>
                </c:pt>
                <c:pt idx="6">
                  <c:v>-0.66646720000000004</c:v>
                </c:pt>
                <c:pt idx="7">
                  <c:v>-0.60968365000000002</c:v>
                </c:pt>
                <c:pt idx="8">
                  <c:v>0.84725769999999989</c:v>
                </c:pt>
                <c:pt idx="9">
                  <c:v>-1.495965</c:v>
                </c:pt>
                <c:pt idx="10">
                  <c:v>-0.66646720000000004</c:v>
                </c:pt>
                <c:pt idx="11">
                  <c:v>5.3406599999999999E-2</c:v>
                </c:pt>
                <c:pt idx="12">
                  <c:v>-1.13485495</c:v>
                </c:pt>
                <c:pt idx="13">
                  <c:v>0.49251159999999999</c:v>
                </c:pt>
                <c:pt idx="14">
                  <c:v>-0.18540809999999999</c:v>
                </c:pt>
                <c:pt idx="15">
                  <c:v>-0.73246500000000003</c:v>
                </c:pt>
                <c:pt idx="16">
                  <c:v>0.38586789999999999</c:v>
                </c:pt>
                <c:pt idx="17">
                  <c:v>-0.4424283</c:v>
                </c:pt>
                <c:pt idx="18">
                  <c:v>2.240688</c:v>
                </c:pt>
                <c:pt idx="19">
                  <c:v>0.38586789999999999</c:v>
                </c:pt>
                <c:pt idx="20">
                  <c:v>1.588948</c:v>
                </c:pt>
                <c:pt idx="21">
                  <c:v>-0.66646720000000004</c:v>
                </c:pt>
                <c:pt idx="22">
                  <c:v>-0.59769070000000002</c:v>
                </c:pt>
                <c:pt idx="23">
                  <c:v>5.3406599999999999E-2</c:v>
                </c:pt>
                <c:pt idx="24">
                  <c:v>1.406782</c:v>
                </c:pt>
                <c:pt idx="25">
                  <c:v>2.7380999999999999E-2</c:v>
                </c:pt>
                <c:pt idx="26">
                  <c:v>5.3406599999999999E-2</c:v>
                </c:pt>
              </c:numCache>
            </c:numRef>
          </c:xVal>
          <c:yVal>
            <c:numRef>
              <c:f>'% Change (occ)'!$D$2:$D$28</c:f>
              <c:numCache>
                <c:formatCode>General</c:formatCode>
                <c:ptCount val="27"/>
                <c:pt idx="0">
                  <c:v>-3.8167939</c:v>
                </c:pt>
                <c:pt idx="1">
                  <c:v>3.5264484</c:v>
                </c:pt>
                <c:pt idx="2">
                  <c:v>-6.345177664974619</c:v>
                </c:pt>
                <c:pt idx="3">
                  <c:v>-16.009280700000001</c:v>
                </c:pt>
                <c:pt idx="4">
                  <c:v>-14.1809291</c:v>
                </c:pt>
                <c:pt idx="5">
                  <c:v>1.4669927</c:v>
                </c:pt>
                <c:pt idx="6">
                  <c:v>9.0625</c:v>
                </c:pt>
                <c:pt idx="7">
                  <c:v>-3.8167939</c:v>
                </c:pt>
                <c:pt idx="8">
                  <c:v>-2.7638191000000001</c:v>
                </c:pt>
                <c:pt idx="9">
                  <c:v>-5.4502370000000004</c:v>
                </c:pt>
                <c:pt idx="10">
                  <c:v>-2.4316108999999999</c:v>
                </c:pt>
                <c:pt idx="11">
                  <c:v>-10.218978099999999</c:v>
                </c:pt>
                <c:pt idx="12">
                  <c:v>-2.266289</c:v>
                </c:pt>
                <c:pt idx="13">
                  <c:v>-2.3136247000000001</c:v>
                </c:pt>
                <c:pt idx="14">
                  <c:v>-1.0582011</c:v>
                </c:pt>
                <c:pt idx="15">
                  <c:v>0</c:v>
                </c:pt>
                <c:pt idx="16">
                  <c:v>0.78328979999999993</c:v>
                </c:pt>
                <c:pt idx="17">
                  <c:v>4.1935484000000001</c:v>
                </c:pt>
                <c:pt idx="18">
                  <c:v>-2.7355622999999998</c:v>
                </c:pt>
                <c:pt idx="19">
                  <c:v>1.6172506999999998</c:v>
                </c:pt>
                <c:pt idx="20">
                  <c:v>-13.649851599999998</c:v>
                </c:pt>
                <c:pt idx="21">
                  <c:v>3.1445313000000001</c:v>
                </c:pt>
                <c:pt idx="22">
                  <c:v>0.99337750000000002</c:v>
                </c:pt>
                <c:pt idx="23">
                  <c:v>-5.5727554000000001</c:v>
                </c:pt>
                <c:pt idx="24">
                  <c:v>-5.9748428000000002</c:v>
                </c:pt>
                <c:pt idx="25">
                  <c:v>-7.6655052000000001</c:v>
                </c:pt>
                <c:pt idx="26">
                  <c:v>-7.4349442000000003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79-EB4E-9348-BFE9884C5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1463712"/>
        <c:axId val="126770496"/>
      </c:scatterChart>
      <c:valAx>
        <c:axId val="271463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Routine Task Intensity (RTI)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70496"/>
        <c:crosses val="autoZero"/>
        <c:crossBetween val="midCat"/>
      </c:valAx>
      <c:valAx>
        <c:axId val="12677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0" i="0" u="none" strike="noStrike" baseline="0">
                    <a:effectLst/>
                  </a:rPr>
                  <a:t>% point change in average actual hours</a:t>
                </a:r>
                <a:endParaRPr lang="en-US" sz="800"/>
              </a:p>
            </c:rich>
          </c:tx>
          <c:layout>
            <c:manualLayout>
              <c:xMode val="edge"/>
              <c:yMode val="edge"/>
              <c:x val="2.4225521342456827E-2"/>
              <c:y val="0.251825443786982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463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Figure 2.2: RTI vs. %  point change in average weekly wage rate </a:t>
            </a:r>
            <a:r>
              <a:rPr lang="en-US" sz="1000" b="1" i="0" u="none" strike="noStrike" baseline="0" dirty="0">
                <a:effectLst/>
              </a:rPr>
              <a:t>at the NOC level, 1997-2018</a:t>
            </a:r>
            <a:endParaRPr lang="en-US" sz="1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'% Change (occ)'!$E$1</c:f>
              <c:strCache>
                <c:ptCount val="1"/>
                <c:pt idx="0">
                  <c:v>% point change in average weekly wage rate (1997-2018)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5.4227822379695395E-2"/>
                  <c:y val="3.673305880528610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'% Change (occ)'!$B$2:$B$28</c:f>
              <c:numCache>
                <c:formatCode>General</c:formatCode>
                <c:ptCount val="27"/>
                <c:pt idx="0">
                  <c:v>-0.60968365000000002</c:v>
                </c:pt>
                <c:pt idx="1">
                  <c:v>-0.59769070000000002</c:v>
                </c:pt>
                <c:pt idx="2">
                  <c:v>-0.73246500000000003</c:v>
                </c:pt>
                <c:pt idx="3">
                  <c:v>-0.66646720000000004</c:v>
                </c:pt>
                <c:pt idx="4">
                  <c:v>-0.4424283</c:v>
                </c:pt>
                <c:pt idx="5">
                  <c:v>0.38586789999999999</c:v>
                </c:pt>
                <c:pt idx="6">
                  <c:v>-0.66646720000000004</c:v>
                </c:pt>
                <c:pt idx="7">
                  <c:v>-0.60968365000000002</c:v>
                </c:pt>
                <c:pt idx="8">
                  <c:v>0.84725769999999989</c:v>
                </c:pt>
                <c:pt idx="9">
                  <c:v>-1.495965</c:v>
                </c:pt>
                <c:pt idx="10">
                  <c:v>-0.66646720000000004</c:v>
                </c:pt>
                <c:pt idx="11">
                  <c:v>5.3406599999999999E-2</c:v>
                </c:pt>
                <c:pt idx="12">
                  <c:v>-1.13485495</c:v>
                </c:pt>
                <c:pt idx="13">
                  <c:v>0.49251159999999999</c:v>
                </c:pt>
                <c:pt idx="14">
                  <c:v>-0.18540809999999999</c:v>
                </c:pt>
                <c:pt idx="15">
                  <c:v>-0.73246500000000003</c:v>
                </c:pt>
                <c:pt idx="16">
                  <c:v>0.38586789999999999</c:v>
                </c:pt>
                <c:pt idx="17">
                  <c:v>-0.4424283</c:v>
                </c:pt>
                <c:pt idx="18">
                  <c:v>2.240688</c:v>
                </c:pt>
                <c:pt idx="19">
                  <c:v>0.38586789999999999</c:v>
                </c:pt>
                <c:pt idx="20">
                  <c:v>1.588948</c:v>
                </c:pt>
                <c:pt idx="21">
                  <c:v>-0.66646720000000004</c:v>
                </c:pt>
                <c:pt idx="22">
                  <c:v>-0.59769070000000002</c:v>
                </c:pt>
                <c:pt idx="23">
                  <c:v>5.3406599999999999E-2</c:v>
                </c:pt>
                <c:pt idx="24">
                  <c:v>1.406782</c:v>
                </c:pt>
                <c:pt idx="25">
                  <c:v>2.7380999999999999E-2</c:v>
                </c:pt>
                <c:pt idx="26">
                  <c:v>5.3406599999999999E-2</c:v>
                </c:pt>
              </c:numCache>
            </c:numRef>
          </c:xVal>
          <c:yVal>
            <c:numRef>
              <c:f>'% Change (occ)'!$E$2:$E$28</c:f>
              <c:numCache>
                <c:formatCode>General</c:formatCode>
                <c:ptCount val="27"/>
                <c:pt idx="0">
                  <c:v>73.373184357541916</c:v>
                </c:pt>
                <c:pt idx="1">
                  <c:v>90.605202397606917</c:v>
                </c:pt>
                <c:pt idx="2">
                  <c:v>76.815054790453956</c:v>
                </c:pt>
                <c:pt idx="3">
                  <c:v>76.155932550344147</c:v>
                </c:pt>
                <c:pt idx="4">
                  <c:v>78.79272174699031</c:v>
                </c:pt>
                <c:pt idx="5">
                  <c:v>64.283003112426954</c:v>
                </c:pt>
                <c:pt idx="6">
                  <c:v>86.236152958282716</c:v>
                </c:pt>
                <c:pt idx="7">
                  <c:v>70.813756290138727</c:v>
                </c:pt>
                <c:pt idx="8">
                  <c:v>68.846371081615359</c:v>
                </c:pt>
                <c:pt idx="9">
                  <c:v>63.141263940520467</c:v>
                </c:pt>
                <c:pt idx="10">
                  <c:v>64.55596975925863</c:v>
                </c:pt>
                <c:pt idx="11">
                  <c:v>37.672729559352938</c:v>
                </c:pt>
                <c:pt idx="12">
                  <c:v>68.734690958502469</c:v>
                </c:pt>
                <c:pt idx="13">
                  <c:v>47.369251815216245</c:v>
                </c:pt>
                <c:pt idx="14">
                  <c:v>65.510313173950706</c:v>
                </c:pt>
                <c:pt idx="15">
                  <c:v>81.839545528853989</c:v>
                </c:pt>
                <c:pt idx="16">
                  <c:v>56.934528908942085</c:v>
                </c:pt>
                <c:pt idx="17">
                  <c:v>48.562670023143447</c:v>
                </c:pt>
                <c:pt idx="18">
                  <c:v>63.623414199866446</c:v>
                </c:pt>
                <c:pt idx="19">
                  <c:v>44.008093822266275</c:v>
                </c:pt>
                <c:pt idx="20">
                  <c:v>55.595332502548999</c:v>
                </c:pt>
                <c:pt idx="21">
                  <c:v>70.889121837327863</c:v>
                </c:pt>
                <c:pt idx="22">
                  <c:v>82.756635083494729</c:v>
                </c:pt>
                <c:pt idx="23">
                  <c:v>77.046910160983202</c:v>
                </c:pt>
                <c:pt idx="24">
                  <c:v>61.352450854883209</c:v>
                </c:pt>
                <c:pt idx="25">
                  <c:v>60.914873460549479</c:v>
                </c:pt>
                <c:pt idx="26">
                  <c:v>68.585989539094271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F2-9A48-BAC0-540B4079F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253296"/>
        <c:axId val="300254944"/>
      </c:scatterChart>
      <c:valAx>
        <c:axId val="300253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0" i="0" u="none" strike="noStrike" baseline="0">
                    <a:effectLst/>
                  </a:rPr>
                  <a:t>Routine Task Intensity (RTI</a:t>
                </a:r>
                <a:r>
                  <a:rPr lang="en-US" sz="800" b="0" i="0" u="none" strike="noStrike" baseline="0"/>
                  <a:t>)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254944"/>
        <c:crosses val="autoZero"/>
        <c:crossBetween val="midCat"/>
      </c:valAx>
      <c:valAx>
        <c:axId val="30025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0" i="0" u="none" strike="noStrike" baseline="0">
                    <a:effectLst/>
                  </a:rPr>
                  <a:t>%  point change in weekly wage rate</a:t>
                </a:r>
                <a:r>
                  <a:rPr lang="en-US" sz="800" b="0" i="0" u="none" strike="noStrike" baseline="0"/>
                  <a:t> 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253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Figure</a:t>
            </a:r>
            <a:r>
              <a:rPr lang="en-US" sz="1000" b="1" baseline="0" dirty="0"/>
              <a:t> 3.1: </a:t>
            </a:r>
            <a:r>
              <a:rPr lang="en-US" sz="1000" b="1" dirty="0"/>
              <a:t>RTI vs. % point</a:t>
            </a:r>
            <a:r>
              <a:rPr lang="en-US" sz="1000" b="1" baseline="0" dirty="0"/>
              <a:t> change in employment share, 1997-2018 </a:t>
            </a:r>
            <a:endParaRPr lang="en-US" sz="1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'Employment Share (occ)'!$E$1</c:f>
              <c:strCache>
                <c:ptCount val="1"/>
                <c:pt idx="0">
                  <c:v>RTI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8.4228326755235658E-2"/>
                  <c:y val="6.476421027240303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'Employment Share (occ)'!$E$3:$E$31</c:f>
              <c:numCache>
                <c:formatCode>0.00</c:formatCode>
                <c:ptCount val="29"/>
                <c:pt idx="0">
                  <c:v>-0.60968365000000002</c:v>
                </c:pt>
                <c:pt idx="1">
                  <c:v>-0.59769070000000002</c:v>
                </c:pt>
                <c:pt idx="2">
                  <c:v>-0.73246500000000003</c:v>
                </c:pt>
                <c:pt idx="3">
                  <c:v>-0.66646720000000004</c:v>
                </c:pt>
                <c:pt idx="4">
                  <c:v>-0.4424283</c:v>
                </c:pt>
                <c:pt idx="5">
                  <c:v>0.38586789999999999</c:v>
                </c:pt>
                <c:pt idx="6">
                  <c:v>-0.66646720000000004</c:v>
                </c:pt>
                <c:pt idx="7">
                  <c:v>-0.60968365000000002</c:v>
                </c:pt>
                <c:pt idx="8">
                  <c:v>0.84725769999999989</c:v>
                </c:pt>
                <c:pt idx="10">
                  <c:v>-1.495965</c:v>
                </c:pt>
                <c:pt idx="11">
                  <c:v>-0.66646720000000004</c:v>
                </c:pt>
                <c:pt idx="12">
                  <c:v>5.3406599999999999E-2</c:v>
                </c:pt>
                <c:pt idx="13">
                  <c:v>-1.13485495</c:v>
                </c:pt>
                <c:pt idx="14">
                  <c:v>0.49251159999999999</c:v>
                </c:pt>
                <c:pt idx="15">
                  <c:v>-0.18540809999999999</c:v>
                </c:pt>
                <c:pt idx="16">
                  <c:v>-0.73246500000000003</c:v>
                </c:pt>
                <c:pt idx="17">
                  <c:v>0.38586789999999999</c:v>
                </c:pt>
                <c:pt idx="18">
                  <c:v>-0.4424283</c:v>
                </c:pt>
                <c:pt idx="20">
                  <c:v>2.240688</c:v>
                </c:pt>
                <c:pt idx="21">
                  <c:v>0.38586789999999999</c:v>
                </c:pt>
                <c:pt idx="22">
                  <c:v>1.588948</c:v>
                </c:pt>
                <c:pt idx="23">
                  <c:v>-0.66646720000000004</c:v>
                </c:pt>
                <c:pt idx="24">
                  <c:v>-0.59769070000000002</c:v>
                </c:pt>
                <c:pt idx="25">
                  <c:v>5.3406599999999999E-2</c:v>
                </c:pt>
                <c:pt idx="26">
                  <c:v>1.406782</c:v>
                </c:pt>
                <c:pt idx="27">
                  <c:v>2.7380999999999999E-2</c:v>
                </c:pt>
                <c:pt idx="28">
                  <c:v>5.3406599999999999E-2</c:v>
                </c:pt>
              </c:numCache>
            </c:numRef>
          </c:xVal>
          <c:yVal>
            <c:numRef>
              <c:f>'Employment Share (occ)'!$D$3:$D$31</c:f>
              <c:numCache>
                <c:formatCode>0.00</c:formatCode>
                <c:ptCount val="29"/>
                <c:pt idx="0">
                  <c:v>-3.73152501056332</c:v>
                </c:pt>
                <c:pt idx="1">
                  <c:v>4.7742381769476481</c:v>
                </c:pt>
                <c:pt idx="2">
                  <c:v>-3.6485904798966602</c:v>
                </c:pt>
                <c:pt idx="3">
                  <c:v>-1.7677062439160014</c:v>
                </c:pt>
                <c:pt idx="4">
                  <c:v>-5.7009944621339557</c:v>
                </c:pt>
                <c:pt idx="5">
                  <c:v>2.53325988237017</c:v>
                </c:pt>
                <c:pt idx="6">
                  <c:v>8.788736314431894</c:v>
                </c:pt>
                <c:pt idx="7">
                  <c:v>-0.80673884645271132</c:v>
                </c:pt>
                <c:pt idx="8">
                  <c:v>0.54519494193064644</c:v>
                </c:pt>
                <c:pt idx="9">
                  <c:v>0.21748101780112586</c:v>
                </c:pt>
                <c:pt idx="10">
                  <c:v>-0.57315992333519383</c:v>
                </c:pt>
                <c:pt idx="11">
                  <c:v>-1.6278523394637263</c:v>
                </c:pt>
                <c:pt idx="12">
                  <c:v>-6.6619416200200456</c:v>
                </c:pt>
                <c:pt idx="13">
                  <c:v>0.31995542855963782</c:v>
                </c:pt>
                <c:pt idx="14">
                  <c:v>-0.99664575786015308</c:v>
                </c:pt>
                <c:pt idx="15">
                  <c:v>2.3133034573774029</c:v>
                </c:pt>
                <c:pt idx="16">
                  <c:v>3.0277221414517648</c:v>
                </c:pt>
                <c:pt idx="17">
                  <c:v>3.0882846783555222</c:v>
                </c:pt>
                <c:pt idx="18">
                  <c:v>4.5850028214896348</c:v>
                </c:pt>
                <c:pt idx="19">
                  <c:v>-0.19482852922727714</c:v>
                </c:pt>
                <c:pt idx="20">
                  <c:v>0.50340577012349375</c:v>
                </c:pt>
                <c:pt idx="21">
                  <c:v>0.71388344798001402</c:v>
                </c:pt>
                <c:pt idx="22">
                  <c:v>-8.4012531979384075</c:v>
                </c:pt>
                <c:pt idx="23">
                  <c:v>3.9690391861021523</c:v>
                </c:pt>
                <c:pt idx="24">
                  <c:v>2.3909110253291717</c:v>
                </c:pt>
                <c:pt idx="25">
                  <c:v>0.42977582011460447</c:v>
                </c:pt>
                <c:pt idx="26">
                  <c:v>-0.26969584949385539</c:v>
                </c:pt>
                <c:pt idx="27">
                  <c:v>-0.84541289002636288</c:v>
                </c:pt>
                <c:pt idx="28">
                  <c:v>2.4819594642307395E-2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9C-B840-B949-488472777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118255"/>
        <c:axId val="1786119903"/>
      </c:scatterChart>
      <c:valAx>
        <c:axId val="1786118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dirty="0"/>
                  <a:t>Routine Task Intensity</a:t>
                </a:r>
                <a:r>
                  <a:rPr lang="en-US" sz="800" baseline="0" dirty="0"/>
                  <a:t> (RTI)</a:t>
                </a:r>
                <a:endParaRPr lang="en-US" sz="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119903"/>
        <c:crosses val="autoZero"/>
        <c:crossBetween val="midCat"/>
      </c:valAx>
      <c:valAx>
        <c:axId val="178611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% point</a:t>
                </a:r>
                <a:r>
                  <a:rPr lang="en-US" sz="800" baseline="0"/>
                  <a:t> change in employment share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118255"/>
        <c:crosses val="autoZero"/>
        <c:crossBetween val="midCat"/>
        <c:majorUnit val="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 dirty="0">
                <a:effectLst/>
              </a:rPr>
              <a:t>Figure 3.2: RTI vs. % point change in relative wage, 1997-2018 </a:t>
            </a:r>
            <a:endParaRPr lang="en-CA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'Employment Share (occ)'!$U$1</c:f>
              <c:strCache>
                <c:ptCount val="1"/>
                <c:pt idx="0">
                  <c:v>RTI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8.5553906470615282E-2"/>
                  <c:y val="5.372895811437137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'Employment Share (occ)'!$U$2:$U$28</c:f>
              <c:numCache>
                <c:formatCode>General</c:formatCode>
                <c:ptCount val="27"/>
                <c:pt idx="0">
                  <c:v>-0.60968365000000002</c:v>
                </c:pt>
                <c:pt idx="1">
                  <c:v>-0.59769070000000002</c:v>
                </c:pt>
                <c:pt idx="2">
                  <c:v>-0.73246500000000003</c:v>
                </c:pt>
                <c:pt idx="3">
                  <c:v>-0.66646720000000004</c:v>
                </c:pt>
                <c:pt idx="4">
                  <c:v>-0.4424283</c:v>
                </c:pt>
                <c:pt idx="5">
                  <c:v>0.38586789999999999</c:v>
                </c:pt>
                <c:pt idx="6">
                  <c:v>-0.66646720000000004</c:v>
                </c:pt>
                <c:pt idx="7">
                  <c:v>-0.60968365000000002</c:v>
                </c:pt>
                <c:pt idx="8">
                  <c:v>0.84725769999999989</c:v>
                </c:pt>
                <c:pt idx="9">
                  <c:v>-1.495965</c:v>
                </c:pt>
                <c:pt idx="10">
                  <c:v>-0.66646720000000004</c:v>
                </c:pt>
                <c:pt idx="11">
                  <c:v>5.3406599999999999E-2</c:v>
                </c:pt>
                <c:pt idx="12">
                  <c:v>-1.13485495</c:v>
                </c:pt>
                <c:pt idx="13">
                  <c:v>0.49251159999999999</c:v>
                </c:pt>
                <c:pt idx="14">
                  <c:v>-0.18540809999999999</c:v>
                </c:pt>
                <c:pt idx="15">
                  <c:v>-0.73246500000000003</c:v>
                </c:pt>
                <c:pt idx="16">
                  <c:v>0.38586789999999999</c:v>
                </c:pt>
                <c:pt idx="17">
                  <c:v>-0.4424283</c:v>
                </c:pt>
                <c:pt idx="18">
                  <c:v>2.240688</c:v>
                </c:pt>
                <c:pt idx="19">
                  <c:v>0.38586789999999999</c:v>
                </c:pt>
                <c:pt idx="20">
                  <c:v>1.588948</c:v>
                </c:pt>
                <c:pt idx="21">
                  <c:v>-0.66646720000000004</c:v>
                </c:pt>
                <c:pt idx="22">
                  <c:v>-0.59769070000000002</c:v>
                </c:pt>
                <c:pt idx="23">
                  <c:v>5.3406599999999999E-2</c:v>
                </c:pt>
                <c:pt idx="24">
                  <c:v>1.406782</c:v>
                </c:pt>
                <c:pt idx="25">
                  <c:v>2.7380999999999999E-2</c:v>
                </c:pt>
                <c:pt idx="26">
                  <c:v>5.3406599999999999E-2</c:v>
                </c:pt>
              </c:numCache>
            </c:numRef>
          </c:xVal>
          <c:yVal>
            <c:numRef>
              <c:f>'Employment Share (occ)'!$T$2:$T$28</c:f>
              <c:numCache>
                <c:formatCode>General</c:formatCode>
                <c:ptCount val="27"/>
                <c:pt idx="0">
                  <c:v>3.232628451658111</c:v>
                </c:pt>
                <c:pt idx="1">
                  <c:v>13.493190671110881</c:v>
                </c:pt>
                <c:pt idx="2">
                  <c:v>5.2820424401868831</c:v>
                </c:pt>
                <c:pt idx="3">
                  <c:v>4.889575810429605</c:v>
                </c:pt>
                <c:pt idx="4">
                  <c:v>6.4596144187986688</c:v>
                </c:pt>
                <c:pt idx="5">
                  <c:v>-2.1799930099326641</c:v>
                </c:pt>
                <c:pt idx="6">
                  <c:v>10.891701044887078</c:v>
                </c:pt>
                <c:pt idx="7">
                  <c:v>1.7086533779016553</c:v>
                </c:pt>
                <c:pt idx="8">
                  <c:v>0.53719914828125725</c:v>
                </c:pt>
                <c:pt idx="9">
                  <c:v>-2.8598253685587252</c:v>
                </c:pt>
                <c:pt idx="10">
                  <c:v>-2.017460319922733</c:v>
                </c:pt>
                <c:pt idx="11">
                  <c:v>-18.024708874403835</c:v>
                </c:pt>
                <c:pt idx="12">
                  <c:v>0.47070336719185629</c:v>
                </c:pt>
                <c:pt idx="13">
                  <c:v>-12.25104925432961</c:v>
                </c:pt>
                <c:pt idx="14">
                  <c:v>-1.4492078876025265</c:v>
                </c:pt>
                <c:pt idx="15">
                  <c:v>8.2738015246874301</c:v>
                </c:pt>
                <c:pt idx="16">
                  <c:v>-6.555538682550238</c:v>
                </c:pt>
                <c:pt idx="17">
                  <c:v>-11.540443435130875</c:v>
                </c:pt>
                <c:pt idx="18">
                  <c:v>-2.5727369271876861</c:v>
                </c:pt>
                <c:pt idx="19">
                  <c:v>-14.252404002534727</c:v>
                </c:pt>
                <c:pt idx="20">
                  <c:v>-7.352946292581553</c:v>
                </c:pt>
                <c:pt idx="21">
                  <c:v>1.7535272818445131</c:v>
                </c:pt>
                <c:pt idx="22">
                  <c:v>8.8198732153247175</c:v>
                </c:pt>
                <c:pt idx="23">
                  <c:v>5.4200943083093884</c:v>
                </c:pt>
                <c:pt idx="24">
                  <c:v>-3.9249501499509245</c:v>
                </c:pt>
                <c:pt idx="25">
                  <c:v>-4.1854996583501887</c:v>
                </c:pt>
                <c:pt idx="26">
                  <c:v>0.38216037611582299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2E-CF41-9F8E-537B65378C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4144367"/>
        <c:axId val="1516987759"/>
      </c:scatterChart>
      <c:valAx>
        <c:axId val="1534144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Routine Task Instensity</a:t>
                </a:r>
                <a:r>
                  <a:rPr lang="en-US" sz="800" baseline="0"/>
                  <a:t> (RTI)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987759"/>
        <c:crosses val="autoZero"/>
        <c:crossBetween val="midCat"/>
      </c:valAx>
      <c:valAx>
        <c:axId val="151698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% point change</a:t>
                </a:r>
                <a:r>
                  <a:rPr lang="en-US" sz="800" baseline="0"/>
                  <a:t> in relative wage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1443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6D579-DD57-5248-9611-94B13EAD7382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81820-4BA9-334B-87EF-814A142B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81820-4BA9-334B-87EF-814A142B6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81820-4BA9-334B-87EF-814A142B6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8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C9F9-B762-7547-9D47-A9B2CA157C9F}" type="datetimeFigureOut">
              <a:rPr lang="en-US" smtClean="0"/>
              <a:t>8/5/21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4FDE-8ACA-FE4E-9644-5696F601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7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C9F9-B762-7547-9D47-A9B2CA157C9F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4FDE-8ACA-FE4E-9644-5696F601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C9F9-B762-7547-9D47-A9B2CA157C9F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4FDE-8ACA-FE4E-9644-5696F601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C9F9-B762-7547-9D47-A9B2CA157C9F}" type="datetimeFigureOut">
              <a:rPr lang="en-US" smtClean="0"/>
              <a:t>8/5/21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4FDE-8ACA-FE4E-9644-5696F601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7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C9F9-B762-7547-9D47-A9B2CA157C9F}" type="datetimeFigureOut">
              <a:rPr lang="en-US" smtClean="0"/>
              <a:t>8/5/21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4FDE-8ACA-FE4E-9644-5696F601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6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C9F9-B762-7547-9D47-A9B2CA157C9F}" type="datetimeFigureOut">
              <a:rPr lang="en-US" smtClean="0"/>
              <a:t>8/5/21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4FDE-8ACA-FE4E-9644-5696F601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9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C9F9-B762-7547-9D47-A9B2CA157C9F}" type="datetimeFigureOut">
              <a:rPr lang="en-US" smtClean="0"/>
              <a:t>8/5/21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4FDE-8ACA-FE4E-9644-5696F601E1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6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C9F9-B762-7547-9D47-A9B2CA157C9F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4FDE-8ACA-FE4E-9644-5696F601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1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C9F9-B762-7547-9D47-A9B2CA157C9F}" type="datetimeFigureOut">
              <a:rPr lang="en-US" smtClean="0"/>
              <a:t>8/5/21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4FDE-8ACA-FE4E-9644-5696F601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C9F9-B762-7547-9D47-A9B2CA157C9F}" type="datetimeFigureOut">
              <a:rPr lang="en-US" smtClean="0"/>
              <a:t>8/5/21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4FDE-8ACA-FE4E-9644-5696F601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6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C8EC9F9-B762-7547-9D47-A9B2CA157C9F}" type="datetimeFigureOut">
              <a:rPr lang="en-US" smtClean="0"/>
              <a:t>8/5/21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4FDE-8ACA-FE4E-9644-5696F601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C8EC9F9-B762-7547-9D47-A9B2CA157C9F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4E4FDE-8ACA-FE4E-9644-5696F601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8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11C6-CD07-BE4C-ADBD-E15A6D7FC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Labour market polarization in Canada: to what degree is automation responsible?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C2F7E-8D60-D146-B0B3-8FB9491C3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Zachary Mesic</a:t>
            </a:r>
          </a:p>
          <a:p>
            <a:r>
              <a:rPr lang="en-US" dirty="0"/>
              <a:t>Supervisor: Miguel Cardoso</a:t>
            </a:r>
          </a:p>
        </p:txBody>
      </p:sp>
    </p:spTree>
    <p:extLst>
      <p:ext uri="{BB962C8B-B14F-4D97-AF65-F5344CB8AC3E}">
        <p14:creationId xmlns:p14="http://schemas.microsoft.com/office/powerpoint/2010/main" val="99485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06641-0CD4-FB44-A4D0-7E520EE4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E774-9B15-094D-B4A3-B1FE5B405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2083816"/>
            <a:ext cx="8779512" cy="2879256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Automation has significantly transformed many aspects of our society, including the economy</a:t>
            </a:r>
          </a:p>
          <a:p>
            <a:pPr fontAlgn="base">
              <a:lnSpc>
                <a:spcPct val="9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are concerned about the growth of automation in society and the negative impact it may have on the economy </a:t>
            </a:r>
          </a:p>
          <a:p>
            <a:pPr fontAlgn="base">
              <a:lnSpc>
                <a:spcPct val="90000"/>
              </a:lnSpc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of the direct outcomes of automation’s impact on the economy is the phenomenon known as labour market polarization</a:t>
            </a:r>
          </a:p>
        </p:txBody>
      </p:sp>
    </p:spTree>
    <p:extLst>
      <p:ext uri="{BB962C8B-B14F-4D97-AF65-F5344CB8AC3E}">
        <p14:creationId xmlns:p14="http://schemas.microsoft.com/office/powerpoint/2010/main" val="414025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F340E-57B0-5641-909B-C0A76EBA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9CB879-C8E7-2242-BAE3-DD6ACFCC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049822"/>
            <a:ext cx="8779512" cy="2879256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>
                <a:solidFill>
                  <a:srgbClr val="404040"/>
                </a:solidFill>
              </a:rPr>
              <a:t>Autor, Levy, and Murnane (2003) put forth a model known as “Routine-Biased Technological Change” (RBTC) to explain labour market polarization</a:t>
            </a:r>
          </a:p>
          <a:p>
            <a:pPr fontAlgn="base"/>
            <a:r>
              <a:rPr lang="en-CA" sz="2000" dirty="0"/>
              <a:t>Much of the research has focused on the United States and little is known about the </a:t>
            </a: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extent and causes of labour market polarization in Canada </a:t>
            </a:r>
          </a:p>
          <a:p>
            <a:pPr fontAlgn="base"/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paper investigates the pervasiveness of the RBTC model in explaining labour market polarization in Canada</a:t>
            </a:r>
          </a:p>
        </p:txBody>
      </p:sp>
    </p:spTree>
    <p:extLst>
      <p:ext uri="{BB962C8B-B14F-4D97-AF65-F5344CB8AC3E}">
        <p14:creationId xmlns:p14="http://schemas.microsoft.com/office/powerpoint/2010/main" val="42274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500ED5-BE95-9745-AF52-441490B97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093698"/>
              </p:ext>
            </p:extLst>
          </p:nvPr>
        </p:nvGraphicFramePr>
        <p:xfrm>
          <a:off x="6096000" y="551444"/>
          <a:ext cx="4910400" cy="30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946BEB6-3BF1-8146-A312-A5DC63D1B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675762"/>
              </p:ext>
            </p:extLst>
          </p:nvPr>
        </p:nvGraphicFramePr>
        <p:xfrm>
          <a:off x="1198935" y="3564234"/>
          <a:ext cx="4910400" cy="30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85FA865-6C6E-D640-A1B4-8EFE48FC4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113418"/>
              </p:ext>
            </p:extLst>
          </p:nvPr>
        </p:nvGraphicFramePr>
        <p:xfrm>
          <a:off x="6088380" y="3565504"/>
          <a:ext cx="4910400" cy="30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94DC7C9-1E47-1C47-A051-D9203C641446}"/>
              </a:ext>
            </a:extLst>
          </p:cNvPr>
          <p:cNvSpPr txBox="1"/>
          <p:nvPr/>
        </p:nvSpPr>
        <p:spPr>
          <a:xfrm>
            <a:off x="4143194" y="242397"/>
            <a:ext cx="3962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Figure 1: % Change in Total Income by Income Percentile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CFDFD4C-0421-1E45-A381-9D00A0825F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110433"/>
              </p:ext>
            </p:extLst>
          </p:nvPr>
        </p:nvGraphicFramePr>
        <p:xfrm>
          <a:off x="1181790" y="551444"/>
          <a:ext cx="4910400" cy="30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9887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DD71F-0B88-1444-9BC8-FF5490A7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CA78-703C-9D47-B52C-73848806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000" dirty="0"/>
              <a:t>The 2011 version of the National Occupational Classification (NOC) is used to track 27 occupational categories</a:t>
            </a:r>
          </a:p>
          <a:p>
            <a:pPr>
              <a:lnSpc>
                <a:spcPct val="90000"/>
              </a:lnSpc>
            </a:pPr>
            <a:r>
              <a:rPr lang="en-CA" sz="2000" dirty="0"/>
              <a:t>Average weekly employment and wage data from Statistics Canada’s </a:t>
            </a:r>
            <a:r>
              <a:rPr lang="en-CA" sz="2000" i="1" dirty="0"/>
              <a:t>Labour Force Survey (LFS)</a:t>
            </a:r>
            <a:r>
              <a:rPr lang="en-CA" sz="2000" dirty="0"/>
              <a:t> are obtained over the period 1997-2018</a:t>
            </a:r>
          </a:p>
          <a:p>
            <a:pPr>
              <a:lnSpc>
                <a:spcPct val="90000"/>
              </a:lnSpc>
            </a:pPr>
            <a:r>
              <a:rPr lang="en-CA" sz="2000" dirty="0"/>
              <a:t>The Routine Task Intensity (RTI) index constructed by Autor and Dorn (2013) is used to measure the “routineness” of occupations</a:t>
            </a:r>
          </a:p>
          <a:p>
            <a:pPr>
              <a:lnSpc>
                <a:spcPct val="90000"/>
              </a:lnSpc>
            </a:pPr>
            <a:r>
              <a:rPr lang="en-CA" sz="2000" dirty="0"/>
              <a:t>The “offshorability” index constructed by Blinder and Kreuger (2013) is used to measure an occupation’s susceptibility to offshoring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37549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9500FA6-8537-DE4D-AA5A-15459BD24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959084"/>
              </p:ext>
            </p:extLst>
          </p:nvPr>
        </p:nvGraphicFramePr>
        <p:xfrm>
          <a:off x="1184329" y="514325"/>
          <a:ext cx="4910400" cy="304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8B1D073-A6FF-C54A-8497-4C95EC2C5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135679"/>
              </p:ext>
            </p:extLst>
          </p:nvPr>
        </p:nvGraphicFramePr>
        <p:xfrm>
          <a:off x="6094729" y="514325"/>
          <a:ext cx="4910400" cy="304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7A89D26-5347-0048-BF51-18D48F217454}"/>
              </a:ext>
            </a:extLst>
          </p:cNvPr>
          <p:cNvSpPr txBox="1"/>
          <p:nvPr/>
        </p:nvSpPr>
        <p:spPr>
          <a:xfrm>
            <a:off x="3832555" y="252848"/>
            <a:ext cx="4524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Figure 2: RTI vs. Change in Hours Worked and Weekly Wage Rate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F22F91A-2745-D241-BEF6-5FC882B572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258465"/>
              </p:ext>
            </p:extLst>
          </p:nvPr>
        </p:nvGraphicFramePr>
        <p:xfrm>
          <a:off x="1184329" y="3770950"/>
          <a:ext cx="4910400" cy="304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61E7571-8096-5043-9978-9AFCBAE64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197778"/>
              </p:ext>
            </p:extLst>
          </p:nvPr>
        </p:nvGraphicFramePr>
        <p:xfrm>
          <a:off x="6094732" y="3734467"/>
          <a:ext cx="4845600" cy="311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2E020C7-3D88-3543-AD06-7DCCBBAFF711}"/>
              </a:ext>
            </a:extLst>
          </p:cNvPr>
          <p:cNvSpPr txBox="1"/>
          <p:nvPr/>
        </p:nvSpPr>
        <p:spPr>
          <a:xfrm>
            <a:off x="3832555" y="3471231"/>
            <a:ext cx="4524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Figure 3: RTI vs. Change in Employment Share and Relative Wage</a:t>
            </a:r>
          </a:p>
        </p:txBody>
      </p:sp>
    </p:spTree>
    <p:extLst>
      <p:ext uri="{BB962C8B-B14F-4D97-AF65-F5344CB8AC3E}">
        <p14:creationId xmlns:p14="http://schemas.microsoft.com/office/powerpoint/2010/main" val="339975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7443E-1DE0-A34E-88BE-B1C5FEEA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A0DA8-D36F-1042-B781-AD836E16B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6062" y="2180049"/>
                <a:ext cx="8779512" cy="2879256"/>
              </a:xfrm>
            </p:spPr>
            <p:txBody>
              <a:bodyPr>
                <a:noAutofit/>
              </a:bodyPr>
              <a:lstStyle/>
              <a:p>
                <a:r>
                  <a:rPr lang="en-CA" dirty="0"/>
                  <a:t>Pooled OLS Regression Model:</a:t>
                </a: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𝑅𝑇𝐼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𝑂𝑓𝑓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CA" dirty="0"/>
                  <a:t>Fixed Effects Regression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𝑅𝑇𝐼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𝑂𝑓𝑓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𝑃𝑟𝑜𝑣𝑖𝑛𝑐𝑒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𝑌𝑒𝑎𝑟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A0DA8-D36F-1042-B781-AD836E16B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6062" y="2180049"/>
                <a:ext cx="8779512" cy="2879256"/>
              </a:xfrm>
              <a:blipFill>
                <a:blip r:embed="rId2"/>
                <a:stretch>
                  <a:fillRect l="-434" t="-877" b="-37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58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AB641E6-F430-486B-B6AC-257B03415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95473E-9C09-4F77-8F6B-98E0CE846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182793E-1F0D-5043-812E-5DD6C1EFFA9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0"/>
          <a:stretch/>
        </p:blipFill>
        <p:spPr bwMode="auto">
          <a:xfrm>
            <a:off x="1712379" y="1026316"/>
            <a:ext cx="8767242" cy="50385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7C4CCD78-9A82-CC40-B2DD-26F565B3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6568"/>
            <a:ext cx="7729728" cy="71817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501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FFB2B-283A-894D-A93A-F735537C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73CD-D5C4-DB49-B662-61039A3D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000" dirty="0">
                <a:solidFill>
                  <a:srgbClr val="404040"/>
                </a:solidFill>
              </a:rPr>
              <a:t>Not enough evidence to conclude that RBTC is a primary influence of labour market polarization in Canada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solidFill>
                  <a:srgbClr val="404040"/>
                </a:solidFill>
              </a:rPr>
              <a:t>It is likely that there are other causes responsible for labour market polarization in Canada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solidFill>
                  <a:srgbClr val="404040"/>
                </a:solidFill>
              </a:rPr>
              <a:t>When explaining labour market polarization in Canada, explanations beyond the RBTC model should also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4914065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{401566BA-CAA0-0048-974F-D4237A939B7E}tf10001120</Template>
  <TotalTime>6391</TotalTime>
  <Words>583</Words>
  <Application>Microsoft Macintosh PowerPoint</Application>
  <PresentationFormat>Widescreen</PresentationFormat>
  <Paragraphs>57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Gill Sans MT</vt:lpstr>
      <vt:lpstr>Parcel</vt:lpstr>
      <vt:lpstr>Labour market polarization in Canada: to what degree is automation responsible?</vt:lpstr>
      <vt:lpstr>MOTIVATION</vt:lpstr>
      <vt:lpstr>MOTIVATION</vt:lpstr>
      <vt:lpstr>PowerPoint Presentation</vt:lpstr>
      <vt:lpstr>The data</vt:lpstr>
      <vt:lpstr>PowerPoint Presentation</vt:lpstr>
      <vt:lpstr>Methodology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Labour market polarization in Canada: to what degree is automation responsible?</dc:title>
  <dc:creator>Zach Mesic</dc:creator>
  <cp:lastModifiedBy>Zach Mesic</cp:lastModifiedBy>
  <cp:revision>81</cp:revision>
  <dcterms:created xsi:type="dcterms:W3CDTF">2021-07-27T15:39:45Z</dcterms:created>
  <dcterms:modified xsi:type="dcterms:W3CDTF">2021-08-06T01:25:48Z</dcterms:modified>
</cp:coreProperties>
</file>