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7EAC20-9E66-4D70-8F03-34973A209797}">
  <a:tblStyle styleId="{F57EAC20-9E66-4D70-8F03-34973A2097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3feb7de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3feb7de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41329f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41329f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41329f5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41329f5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41329f5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41329f5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41329f59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41329f59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3feb7dee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3feb7dee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3feb7dee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3feb7dee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datasets/wenruliu/adult-income-data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0894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Adult Income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1857375"/>
            <a:ext cx="82221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3197"/>
              <a:t>Census Data</a:t>
            </a:r>
            <a:endParaRPr sz="319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29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297"/>
              <a:t>Data Source: </a:t>
            </a:r>
            <a:r>
              <a:rPr lang="en" sz="2297" u="sng">
                <a:solidFill>
                  <a:schemeClr val="hlink"/>
                </a:solidFill>
                <a:hlinkClick r:id="rId3"/>
              </a:rPr>
              <a:t>https://www.kaggle.com/datasets/wenruliu/adult-income-dataset</a:t>
            </a:r>
            <a:r>
              <a:rPr lang="en" sz="2297"/>
              <a:t>  1996</a:t>
            </a:r>
            <a:endParaRPr sz="229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7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Among Columns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Please note that t</a:t>
            </a:r>
            <a:r>
              <a:rPr lang="en" sz="1800">
                <a:solidFill>
                  <a:srgbClr val="000000"/>
                </a:solidFill>
              </a:rPr>
              <a:t>he strongest correlations are the ones closest to 1, either in the negative or positive side.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The the more significant correlations are between the following columns.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Years of </a:t>
            </a:r>
            <a:r>
              <a:rPr b="1" lang="en" sz="1800">
                <a:solidFill>
                  <a:srgbClr val="000000"/>
                </a:solidFill>
              </a:rPr>
              <a:t>Education</a:t>
            </a:r>
            <a:r>
              <a:rPr lang="en" sz="1800">
                <a:solidFill>
                  <a:srgbClr val="000000"/>
                </a:solidFill>
              </a:rPr>
              <a:t> and </a:t>
            </a:r>
            <a:r>
              <a:rPr b="1" lang="en" sz="1800">
                <a:solidFill>
                  <a:srgbClr val="000000"/>
                </a:solidFill>
              </a:rPr>
              <a:t>hours per week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Years of Education</a:t>
            </a:r>
            <a:r>
              <a:rPr lang="en" sz="1800">
                <a:solidFill>
                  <a:srgbClr val="000000"/>
                </a:solidFill>
              </a:rPr>
              <a:t> and </a:t>
            </a:r>
            <a:r>
              <a:rPr b="1" lang="en" sz="1800">
                <a:solidFill>
                  <a:srgbClr val="000000"/>
                </a:solidFill>
              </a:rPr>
              <a:t>capital gain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573505"/>
            <a:ext cx="4677875" cy="450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185750"/>
            <a:ext cx="85206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educated people worked more hours, on average.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25" y="1017800"/>
            <a:ext cx="5529250" cy="38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28600" y="185750"/>
            <a:ext cx="88866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educated people earned more capital gain, on average.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936750"/>
            <a:ext cx="5643549" cy="38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202125"/>
            <a:ext cx="85206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younger </a:t>
            </a:r>
            <a:r>
              <a:rPr lang="en"/>
              <a:t>people</a:t>
            </a:r>
            <a:r>
              <a:rPr lang="en"/>
              <a:t> are in the &lt;=50k income category.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850" y="943125"/>
            <a:ext cx="6471149" cy="32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195250" y="1450263"/>
            <a:ext cx="2527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There are a lot less people in the &gt;50k income category.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4" name="Google Shape;114;p17"/>
          <p:cNvGraphicFramePr/>
          <p:nvPr/>
        </p:nvGraphicFramePr>
        <p:xfrm>
          <a:off x="195250" y="295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{F57EAC20-9E66-4D70-8F03-34973A209797}</a:tableStyleId>
              </a:tblPr>
              <a:tblGrid>
                <a:gridCol w="1394225"/>
                <a:gridCol w="1394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&lt;= 50k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37155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&gt;50k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11687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111475"/>
            <a:ext cx="85206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Those earning &gt;50k have gone to school on average 3 more years than those earning &lt;50k.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1152475"/>
            <a:ext cx="7477124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gap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3874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Income by gender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114800" y="1229875"/>
            <a:ext cx="4510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      </a:t>
            </a:r>
            <a:r>
              <a:rPr lang="en" sz="2300">
                <a:solidFill>
                  <a:srgbClr val="000000"/>
                </a:solidFill>
              </a:rPr>
              <a:t>Education by gender</a:t>
            </a:r>
            <a:endParaRPr sz="2700">
              <a:solidFill>
                <a:srgbClr val="000000"/>
              </a:solidFill>
            </a:endParaRPr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311700" y="197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{F57EAC20-9E66-4D70-8F03-34973A209797}</a:tableStyleId>
              </a:tblPr>
              <a:tblGrid>
                <a:gridCol w="1319375"/>
                <a:gridCol w="1319375"/>
                <a:gridCol w="1319375"/>
              </a:tblGrid>
              <a:tr h="8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Income &lt;= 50k in %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Income &gt; 50k in %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Male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70%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30%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Female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89%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11%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9" name="Google Shape;129;p19"/>
          <p:cNvGraphicFramePr/>
          <p:nvPr/>
        </p:nvGraphicFramePr>
        <p:xfrm>
          <a:off x="4572000" y="191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{F57EAC20-9E66-4D70-8F03-34973A209797}</a:tableStyleId>
              </a:tblPr>
              <a:tblGrid>
                <a:gridCol w="1357125"/>
                <a:gridCol w="1357125"/>
                <a:gridCol w="1357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Mean years of Education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Median years of Education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Male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10.04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10.0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Female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10.09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10.0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future project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6617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It would be interesting to compare this census data to the 2020 census data.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