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7" r:id="rId3"/>
    <p:sldId id="330" r:id="rId4"/>
    <p:sldId id="321" r:id="rId5"/>
    <p:sldId id="328" r:id="rId6"/>
    <p:sldId id="315" r:id="rId7"/>
    <p:sldId id="326" r:id="rId8"/>
    <p:sldId id="313" r:id="rId9"/>
    <p:sldId id="329" r:id="rId10"/>
    <p:sldId id="316" r:id="rId11"/>
    <p:sldId id="317" r:id="rId12"/>
    <p:sldId id="311" r:id="rId13"/>
    <p:sldId id="318" r:id="rId14"/>
    <p:sldId id="312" r:id="rId15"/>
    <p:sldId id="319" r:id="rId16"/>
    <p:sldId id="310" r:id="rId17"/>
    <p:sldId id="325" r:id="rId18"/>
    <p:sldId id="301" r:id="rId19"/>
    <p:sldId id="302" r:id="rId20"/>
    <p:sldId id="307" r:id="rId21"/>
    <p:sldId id="303" r:id="rId22"/>
    <p:sldId id="304" r:id="rId23"/>
    <p:sldId id="305" r:id="rId24"/>
    <p:sldId id="306" r:id="rId25"/>
    <p:sldId id="308" r:id="rId26"/>
    <p:sldId id="309" r:id="rId27"/>
    <p:sldId id="324" r:id="rId28"/>
    <p:sldId id="259" r:id="rId29"/>
    <p:sldId id="260" r:id="rId30"/>
    <p:sldId id="258" r:id="rId31"/>
    <p:sldId id="257" r:id="rId32"/>
    <p:sldId id="262" r:id="rId33"/>
    <p:sldId id="263" r:id="rId34"/>
    <p:sldId id="276" r:id="rId35"/>
    <p:sldId id="277" r:id="rId36"/>
    <p:sldId id="278" r:id="rId37"/>
    <p:sldId id="279" r:id="rId38"/>
    <p:sldId id="268" r:id="rId39"/>
    <p:sldId id="288" r:id="rId40"/>
    <p:sldId id="282" r:id="rId41"/>
    <p:sldId id="283" r:id="rId42"/>
    <p:sldId id="284" r:id="rId43"/>
    <p:sldId id="289" r:id="rId44"/>
    <p:sldId id="290" r:id="rId45"/>
    <p:sldId id="270" r:id="rId46"/>
    <p:sldId id="269" r:id="rId47"/>
    <p:sldId id="293" r:id="rId48"/>
    <p:sldId id="294" r:id="rId49"/>
    <p:sldId id="295" r:id="rId50"/>
    <p:sldId id="271" r:id="rId51"/>
    <p:sldId id="272" r:id="rId52"/>
    <p:sldId id="273" r:id="rId53"/>
    <p:sldId id="274" r:id="rId54"/>
    <p:sldId id="275" r:id="rId55"/>
    <p:sldId id="296" r:id="rId56"/>
    <p:sldId id="331" r:id="rId57"/>
    <p:sldId id="291" r:id="rId58"/>
    <p:sldId id="29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3790"/>
  </p:normalViewPr>
  <p:slideViewPr>
    <p:cSldViewPr snapToGrid="0" snapToObjects="1">
      <p:cViewPr varScale="1">
        <p:scale>
          <a:sx n="101" d="100"/>
          <a:sy n="101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DD725-D6F6-3D4B-8382-7ED81A0F1BD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75B6A-DEF7-C446-83B7-D83F9FA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EA44-B922-8545-A843-81F652D1E8A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B88B-A541-F948-8E79-8AF9513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6B88B-A541-F948-8E79-8AF951391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6B88B-A541-F948-8E79-8AF951391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5346-C2BD-FE47-BE31-C37FE4495C0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3CD9-6FD3-E04E-A251-4549A68D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6037"/>
          </a:xfrm>
        </p:spPr>
        <p:txBody>
          <a:bodyPr>
            <a:normAutofit/>
          </a:bodyPr>
          <a:lstStyle/>
          <a:p>
            <a:r>
              <a:rPr lang="en-US" sz="4400" b="1" dirty="0"/>
              <a:t>A Practical Scalable Distributed BTree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2919"/>
            <a:ext cx="9144000" cy="1008062"/>
          </a:xfrm>
        </p:spPr>
        <p:txBody>
          <a:bodyPr/>
          <a:lstStyle/>
          <a:p>
            <a:r>
              <a:rPr lang="en-US" dirty="0"/>
              <a:t>Marcos K. Aguilera, </a:t>
            </a:r>
            <a:r>
              <a:rPr lang="en-US" dirty="0" err="1"/>
              <a:t>Wojciech</a:t>
            </a:r>
            <a:r>
              <a:rPr lang="en-US" dirty="0"/>
              <a:t> </a:t>
            </a:r>
            <a:r>
              <a:rPr lang="en-US" dirty="0" err="1"/>
              <a:t>Golab</a:t>
            </a:r>
            <a:r>
              <a:rPr lang="en-US" dirty="0"/>
              <a:t>, </a:t>
            </a:r>
            <a:r>
              <a:rPr lang="en-US" dirty="0" err="1"/>
              <a:t>Mehul</a:t>
            </a:r>
            <a:r>
              <a:rPr lang="en-US" dirty="0"/>
              <a:t> A. Shah</a:t>
            </a:r>
          </a:p>
          <a:p>
            <a:r>
              <a:rPr lang="mr-IN" dirty="0"/>
              <a:t>PVLDB '08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8162" y="5295900"/>
            <a:ext cx="38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Presentation by Mojtaba Eslahi-Kelorazi</a:t>
            </a:r>
          </a:p>
          <a:p>
            <a:pPr algn="ctr"/>
            <a:r>
              <a:rPr lang="en-US" dirty="0"/>
              <a:t>Feb 2017</a:t>
            </a:r>
          </a:p>
        </p:txBody>
      </p:sp>
    </p:spTree>
    <p:extLst>
      <p:ext uri="{BB962C8B-B14F-4D97-AF65-F5344CB8AC3E}">
        <p14:creationId xmlns:p14="http://schemas.microsoft.com/office/powerpoint/2010/main" val="50620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Design of the BTree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55700" y="1683921"/>
            <a:ext cx="988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"/>
              </a:rPr>
              <a:t>A distributed B-tree has its nodes spread over multiple servers</a:t>
            </a:r>
            <a:endParaRPr lang="en-US" sz="2600" dirty="0"/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Each B-tree node is stored on a single 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Each server contains a number of inner and leaf nodes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Each server in the system stores version numbers of all inner nodes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Each client cache inner nodes of Btree and use this cache while executing a transaction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During a transaction, a client composes a set of Read and Write operations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At commit, a minitransaction is used to to perform Btree operations at servers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/>
              <a:t>Comparisons are added by the BTree client library to guarantee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199249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Btree Operation Efficiency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1981200"/>
            <a:ext cx="103505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/>
              <a:t>Optimistic Concurrency Control</a:t>
            </a:r>
          </a:p>
          <a:p>
            <a:pPr lvl="1"/>
            <a:r>
              <a:rPr lang="en-US" sz="2400" dirty="0"/>
              <a:t>Works well unless the B-tree is rapidly shrinking or growing</a:t>
            </a:r>
          </a:p>
          <a:p>
            <a:pPr lvl="1"/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Lazy replication of objects at clients</a:t>
            </a:r>
          </a:p>
          <a:p>
            <a:pPr lvl="1"/>
            <a:r>
              <a:rPr lang="en-US" sz="2400" dirty="0"/>
              <a:t>Nodes that a particular client does not access may be stale or not present on the client</a:t>
            </a:r>
          </a:p>
          <a:p>
            <a:pPr lvl="1"/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Eager replication of version numbers at servers</a:t>
            </a:r>
          </a:p>
          <a:p>
            <a:pPr marL="457200" lvl="2"/>
            <a:r>
              <a:rPr lang="en-US" sz="2400" dirty="0"/>
              <a:t>inner node versions can be checked at any server in the system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17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Standard Btree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392426"/>
            <a:ext cx="9296400" cy="31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Migration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58" y="3416300"/>
            <a:ext cx="8521648" cy="261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4200" y="2323748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"/>
              </a:rPr>
              <a:t>Migrate(x, s) which migrates B-tree node x to server 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"/>
              </a:rPr>
              <a:t>These operations are provided for higher level migrations: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64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Transaction Interface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23950" y="1838236"/>
            <a:ext cx="9944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In order to guarantee data consistency, each data manipulation on the B-tree has to be performed atomically, for example, renaming of a file in the cluster system or transferring an item and payment for the item between characters in the computer game</a:t>
            </a:r>
            <a:endParaRPr lang="en-US" sz="28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"/>
              </a:rPr>
              <a:t>Transaction interface is provided to define all the necessary Read and Write operations within a transaction, while adding necessary comparisons to guarantee data consistency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2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Transaction Interface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2207794"/>
            <a:ext cx="8102599" cy="3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Extensions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47750" y="2045038"/>
            <a:ext cx="10096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"/>
              </a:rPr>
              <a:t>Enhanced migration tasks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Dealing with hot-spots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Varying the replication factor of inner nodes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Finer-grained concurrency control to avoid false sharing</a:t>
            </a:r>
          </a:p>
        </p:txBody>
      </p:sp>
    </p:spTree>
    <p:extLst>
      <p:ext uri="{BB962C8B-B14F-4D97-AF65-F5344CB8AC3E}">
        <p14:creationId xmlns:p14="http://schemas.microsoft.com/office/powerpoint/2010/main" val="9100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5700" y="565347"/>
            <a:ext cx="46990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Sinfonia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Distributed Btree Implementation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Assumptions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Design of the Btree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 Operations Efficiency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Migration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Transaction Interface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Extensions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900" y="565347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Experimental Setup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Workload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Scalability Experiments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Migration Experiments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Algorithm in Practice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349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Setup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6900" y="1625600"/>
            <a:ext cx="73533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10-byte keys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8-byte values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Leaf nodes hold 220 key-value pairs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Inner nodes hold 180 key-pointer pairs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Each pointer has 12 bytes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4 bytes specify a server 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8 bytes specify an offset within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3187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Workloads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84300" y="1587500"/>
            <a:ext cx="9144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Insert</a:t>
            </a:r>
            <a:r>
              <a:rPr lang="en-US" sz="2400" dirty="0"/>
              <a:t>: New keys are generated uniformly at random from a space of 10</a:t>
            </a:r>
            <a:r>
              <a:rPr lang="en-US" sz="2400" baseline="30000" dirty="0"/>
              <a:t>9</a:t>
            </a:r>
            <a:r>
              <a:rPr lang="en-US" sz="2400" dirty="0"/>
              <a:t> elements and inserted into the B-tree.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Lookup</a:t>
            </a:r>
            <a:r>
              <a:rPr lang="en-US" sz="2400" dirty="0"/>
              <a:t>: The previously inserted keys are looked up, in the same random order in which they were inserted.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Update</a:t>
            </a:r>
            <a:r>
              <a:rPr lang="en-US" sz="2400" dirty="0"/>
              <a:t>: The values for previously inserted keys are modified.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800" b="1" dirty="0"/>
              <a:t>Mixed</a:t>
            </a:r>
            <a:r>
              <a:rPr lang="en-US" sz="2400" dirty="0"/>
              <a:t>: This is a mixture of 60% lookups and 40% updates randomly interspersed, for randomly chosen keys that were previously inserted.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Before the insert workload, the B-tree was pre-populated with 40,000 elements rather than starting with an empty B-tree.</a:t>
            </a:r>
          </a:p>
        </p:txBody>
      </p:sp>
    </p:spTree>
    <p:extLst>
      <p:ext uri="{BB962C8B-B14F-4D97-AF65-F5344CB8AC3E}">
        <p14:creationId xmlns:p14="http://schemas.microsoft.com/office/powerpoint/2010/main" val="17155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5700" y="565347"/>
            <a:ext cx="46990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Background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Problem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Btree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Sinfonia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Distributed Btree Implementation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Assumptions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Design of the Btree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BTree Operations Efficiency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Migration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Transaction Interface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Extensions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9200" y="565347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Experimental Setup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Workload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Scalability Experiments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Migration Experiments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Algorithm in Practice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Search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55342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Scalability Experiments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5450" y="1772335"/>
            <a:ext cx="880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"/>
              </a:rPr>
              <a:t>For the centralized system, we use the open-source B-tree of </a:t>
            </a:r>
            <a:r>
              <a:rPr lang="en-US" sz="2400" dirty="0" err="1">
                <a:latin typeface=""/>
              </a:rPr>
              <a:t>BerkeleyDB</a:t>
            </a:r>
            <a:r>
              <a:rPr lang="en-US" sz="2400" dirty="0">
                <a:latin typeface=""/>
              </a:rPr>
              <a:t> 4.5.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graphs show the aggregate throughput as we increased the number of servers from 1 to 92.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For our distributed B-tree, we used the same number of clients as servers for each experiment, thus growing the workload as we increased the number of servers.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For the </a:t>
            </a:r>
            <a:r>
              <a:rPr lang="en-US" sz="2400" dirty="0" err="1"/>
              <a:t>BerkeleyDB</a:t>
            </a:r>
            <a:r>
              <a:rPr lang="en-US" sz="2400" dirty="0"/>
              <a:t> experiment, the x-axis indicates the number of clients, each with 4 threads issuing requests.</a:t>
            </a:r>
          </a:p>
        </p:txBody>
      </p:sp>
    </p:spTree>
    <p:extLst>
      <p:ext uri="{BB962C8B-B14F-4D97-AF65-F5344CB8AC3E}">
        <p14:creationId xmlns:p14="http://schemas.microsoft.com/office/powerpoint/2010/main" val="21179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54610"/>
            <a:ext cx="7797800" cy="45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9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Update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782180"/>
            <a:ext cx="7594600" cy="44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Mixed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00" y="1689100"/>
            <a:ext cx="8085946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14" y="1603438"/>
            <a:ext cx="8108886" cy="46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9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Migration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1400" y="1684635"/>
            <a:ext cx="1013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"/>
              </a:rPr>
              <a:t>Migration was performed by a migration client separate from other clients.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 Figure shows aggregate throughput for a system with 16 clients and 16 servers, with and without migration running in the background.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used the Move migration task which migrates all nodes from a given server to another server.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 rate of migration in a completely idle system was 55.3 ± 2.7 nodes/s (around 10000 key-value pairs/s) on an idle system and less than 5 nodes/s when executed with other tasks</a:t>
            </a:r>
          </a:p>
        </p:txBody>
      </p:sp>
    </p:spTree>
    <p:extLst>
      <p:ext uri="{BB962C8B-B14F-4D97-AF65-F5344CB8AC3E}">
        <p14:creationId xmlns:p14="http://schemas.microsoft.com/office/powerpoint/2010/main" val="17692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Results - Migration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25714"/>
            <a:ext cx="8877300" cy="35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59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5700" y="565347"/>
            <a:ext cx="46990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Sinfonia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Distributed Btree Implementation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Assumptions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Design of the Btree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 Operations Efficiency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Migration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Transaction Interface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Extensions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900" y="565347"/>
            <a:ext cx="4775200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Workload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Algorithm in Practice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Search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9273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187529" y="1698171"/>
            <a:ext cx="3075711" cy="2377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Cont.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76959" y="2283165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31013" y="2696197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89303" y="2705001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2752938" y="2459402"/>
            <a:ext cx="339451" cy="24559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334099" y="2459402"/>
            <a:ext cx="273053" cy="2367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2127927" y="2872434"/>
            <a:ext cx="133279" cy="273657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2024841" y="3146091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408145" y="3139386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406992" y="2872434"/>
            <a:ext cx="104239" cy="26695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2822358" y="3146091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55354" y="3146009"/>
            <a:ext cx="206172" cy="2064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</p:cNvCxnSpPr>
          <p:nvPr/>
        </p:nvCxnSpPr>
        <p:spPr>
          <a:xfrm flipH="1">
            <a:off x="2874807" y="2881238"/>
            <a:ext cx="144689" cy="333474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3165282" y="2881238"/>
            <a:ext cx="193158" cy="264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3" name="Rounded Rectangle 52"/>
          <p:cNvSpPr/>
          <p:nvPr/>
        </p:nvSpPr>
        <p:spPr>
          <a:xfrm>
            <a:off x="1377536" y="3552418"/>
            <a:ext cx="2695699" cy="308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Sinfonia lib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87531" y="2149433"/>
            <a:ext cx="3075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77323" y="1732597"/>
            <a:ext cx="16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Cont.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460663" y="1842402"/>
            <a:ext cx="2613608" cy="2020603"/>
            <a:chOff x="1187529" y="1698171"/>
            <a:chExt cx="3075713" cy="2377860"/>
          </a:xfrm>
        </p:grpSpPr>
        <p:sp>
          <p:nvSpPr>
            <p:cNvPr id="52" name="Rounded Rectangle 51"/>
            <p:cNvSpPr/>
            <p:nvPr/>
          </p:nvSpPr>
          <p:spPr>
            <a:xfrm>
              <a:off x="1187529" y="1698171"/>
              <a:ext cx="3075711" cy="23778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576959" y="2283165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31013" y="2696197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989303" y="270500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10" idx="5"/>
              <a:endCxn id="12" idx="0"/>
            </p:cNvCxnSpPr>
            <p:nvPr/>
          </p:nvCxnSpPr>
          <p:spPr>
            <a:xfrm>
              <a:off x="2752938" y="2459402"/>
              <a:ext cx="339451" cy="245599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10" idx="3"/>
              <a:endCxn id="11" idx="0"/>
            </p:cNvCxnSpPr>
            <p:nvPr/>
          </p:nvCxnSpPr>
          <p:spPr>
            <a:xfrm flipH="1">
              <a:off x="2334099" y="2459402"/>
              <a:ext cx="273053" cy="236795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>
              <a:stCxn id="11" idx="3"/>
              <a:endCxn id="46" idx="0"/>
            </p:cNvCxnSpPr>
            <p:nvPr/>
          </p:nvCxnSpPr>
          <p:spPr>
            <a:xfrm flipH="1">
              <a:off x="2127927" y="2872434"/>
              <a:ext cx="133279" cy="27365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024841" y="314609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408145" y="3139386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11" idx="5"/>
              <a:endCxn id="48" idx="0"/>
            </p:cNvCxnSpPr>
            <p:nvPr/>
          </p:nvCxnSpPr>
          <p:spPr>
            <a:xfrm>
              <a:off x="2406992" y="2872434"/>
              <a:ext cx="104239" cy="26695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22358" y="314609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255354" y="3146009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Straight Connector 74"/>
            <p:cNvCxnSpPr>
              <a:stCxn id="12" idx="3"/>
            </p:cNvCxnSpPr>
            <p:nvPr/>
          </p:nvCxnSpPr>
          <p:spPr>
            <a:xfrm flipH="1">
              <a:off x="2874807" y="2881238"/>
              <a:ext cx="144689" cy="333474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>
              <a:stCxn id="12" idx="5"/>
              <a:endCxn id="73" idx="0"/>
            </p:cNvCxnSpPr>
            <p:nvPr/>
          </p:nvCxnSpPr>
          <p:spPr>
            <a:xfrm>
              <a:off x="3165282" y="2881238"/>
              <a:ext cx="193158" cy="26477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1377536" y="3552418"/>
              <a:ext cx="2695699" cy="3087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Sinfonia lib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187531" y="2149433"/>
              <a:ext cx="30757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177323" y="1732597"/>
              <a:ext cx="168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Application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60663" y="4228037"/>
            <a:ext cx="2613608" cy="2020603"/>
            <a:chOff x="1187529" y="1698171"/>
            <a:chExt cx="3075713" cy="2377860"/>
          </a:xfrm>
        </p:grpSpPr>
        <p:sp>
          <p:nvSpPr>
            <p:cNvPr id="94" name="Rounded Rectangle 93"/>
            <p:cNvSpPr/>
            <p:nvPr/>
          </p:nvSpPr>
          <p:spPr>
            <a:xfrm>
              <a:off x="1187529" y="1698171"/>
              <a:ext cx="3075711" cy="23778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576959" y="2283165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231013" y="2696197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989303" y="270500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9" name="Straight Connector 98"/>
            <p:cNvCxnSpPr>
              <a:stCxn id="95" idx="5"/>
              <a:endCxn id="98" idx="0"/>
            </p:cNvCxnSpPr>
            <p:nvPr/>
          </p:nvCxnSpPr>
          <p:spPr>
            <a:xfrm>
              <a:off x="2752938" y="2459402"/>
              <a:ext cx="339451" cy="245599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95" idx="3"/>
              <a:endCxn id="96" idx="0"/>
            </p:cNvCxnSpPr>
            <p:nvPr/>
          </p:nvCxnSpPr>
          <p:spPr>
            <a:xfrm flipH="1">
              <a:off x="2334099" y="2459402"/>
              <a:ext cx="273053" cy="236795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96" idx="3"/>
              <a:endCxn id="103" idx="0"/>
            </p:cNvCxnSpPr>
            <p:nvPr/>
          </p:nvCxnSpPr>
          <p:spPr>
            <a:xfrm flipH="1">
              <a:off x="2127927" y="2872434"/>
              <a:ext cx="133279" cy="27365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2024841" y="314609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408145" y="3139386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Connector 105"/>
            <p:cNvCxnSpPr>
              <a:stCxn id="96" idx="5"/>
              <a:endCxn id="105" idx="0"/>
            </p:cNvCxnSpPr>
            <p:nvPr/>
          </p:nvCxnSpPr>
          <p:spPr>
            <a:xfrm>
              <a:off x="2406992" y="2872434"/>
              <a:ext cx="104239" cy="26695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822358" y="3146091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3255354" y="3146009"/>
              <a:ext cx="206172" cy="2064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98" idx="3"/>
            </p:cNvCxnSpPr>
            <p:nvPr/>
          </p:nvCxnSpPr>
          <p:spPr>
            <a:xfrm flipH="1">
              <a:off x="2874807" y="2881238"/>
              <a:ext cx="144689" cy="333474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0" name="Straight Connector 109"/>
            <p:cNvCxnSpPr>
              <a:stCxn id="98" idx="5"/>
              <a:endCxn id="108" idx="0"/>
            </p:cNvCxnSpPr>
            <p:nvPr/>
          </p:nvCxnSpPr>
          <p:spPr>
            <a:xfrm>
              <a:off x="3165282" y="2881238"/>
              <a:ext cx="193158" cy="26477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1377536" y="3552418"/>
              <a:ext cx="2695699" cy="3087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Sinfonia lib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187531" y="2149433"/>
              <a:ext cx="30757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2177323" y="1732597"/>
              <a:ext cx="168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Application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6768936" y="1710048"/>
            <a:ext cx="2280062" cy="170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042064" y="1972242"/>
            <a:ext cx="1686297" cy="279057"/>
            <a:chOff x="7113319" y="3978234"/>
            <a:chExt cx="1686297" cy="279057"/>
          </a:xfrm>
        </p:grpSpPr>
        <p:sp>
          <p:nvSpPr>
            <p:cNvPr id="62" name="Rectangle 61"/>
            <p:cNvSpPr/>
            <p:nvPr/>
          </p:nvSpPr>
          <p:spPr>
            <a:xfrm>
              <a:off x="7113319" y="3978234"/>
              <a:ext cx="1686297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113319" y="3978234"/>
              <a:ext cx="332509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42063" y="2427232"/>
            <a:ext cx="1686297" cy="279057"/>
            <a:chOff x="7218218" y="4761065"/>
            <a:chExt cx="1686297" cy="279057"/>
          </a:xfrm>
        </p:grpSpPr>
        <p:sp>
          <p:nvSpPr>
            <p:cNvPr id="114" name="Rectangle 113"/>
            <p:cNvSpPr/>
            <p:nvPr/>
          </p:nvSpPr>
          <p:spPr>
            <a:xfrm>
              <a:off x="7218218" y="4761065"/>
              <a:ext cx="1686297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218218" y="4761065"/>
              <a:ext cx="332509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042063" y="2882222"/>
            <a:ext cx="1686297" cy="279057"/>
            <a:chOff x="7218218" y="4761065"/>
            <a:chExt cx="1686297" cy="279057"/>
          </a:xfrm>
        </p:grpSpPr>
        <p:sp>
          <p:nvSpPr>
            <p:cNvPr id="117" name="Rectangle 116"/>
            <p:cNvSpPr/>
            <p:nvPr/>
          </p:nvSpPr>
          <p:spPr>
            <a:xfrm>
              <a:off x="7218218" y="4761065"/>
              <a:ext cx="1686297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218218" y="4761065"/>
              <a:ext cx="332509" cy="279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5700" y="565347"/>
            <a:ext cx="46990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Background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Problem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Btree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Sinfonia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>
                <a:solidFill>
                  <a:schemeClr val="bg1">
                    <a:lumMod val="65000"/>
                  </a:schemeClr>
                </a:solidFill>
              </a:rPr>
              <a:t>Distributed Btree Implementation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Assumptions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Design of the Btree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 Operations Efficiency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Migration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Transaction Interface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Extensions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900" y="565347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Experimental Setup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Workload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Scalability Experiments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Migration Experiments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>
                <a:solidFill>
                  <a:schemeClr val="bg1">
                    <a:lumMod val="65000"/>
                  </a:schemeClr>
                </a:solidFill>
              </a:rPr>
              <a:t>Algorithm in Practice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50224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Distributed Btree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61730" y="1892590"/>
            <a:ext cx="2613608" cy="2020603"/>
            <a:chOff x="2344330" y="1901896"/>
            <a:chExt cx="2613608" cy="2020603"/>
          </a:xfrm>
        </p:grpSpPr>
        <p:grpSp>
          <p:nvGrpSpPr>
            <p:cNvPr id="60" name="Group 59"/>
            <p:cNvGrpSpPr/>
            <p:nvPr/>
          </p:nvGrpSpPr>
          <p:grpSpPr>
            <a:xfrm>
              <a:off x="2344330" y="1901896"/>
              <a:ext cx="2613608" cy="2020603"/>
              <a:chOff x="1187529" y="1698171"/>
              <a:chExt cx="3075713" cy="237786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187529" y="1698171"/>
                <a:ext cx="3075710" cy="23778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76959" y="2283165"/>
                <a:ext cx="206172" cy="2064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27925" y="2721547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24339" y="2721594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5"/>
                <a:endCxn id="12" idx="0"/>
              </p:cNvCxnSpPr>
              <p:nvPr/>
            </p:nvCxnSpPr>
            <p:spPr>
              <a:xfrm>
                <a:off x="2752938" y="2459403"/>
                <a:ext cx="374487" cy="262191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2231011" y="2459403"/>
                <a:ext cx="376142" cy="262144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11" idx="3"/>
                <a:endCxn id="46" idx="0"/>
              </p:cNvCxnSpPr>
              <p:nvPr/>
            </p:nvCxnSpPr>
            <p:spPr>
              <a:xfrm flipH="1">
                <a:off x="2030227" y="2897785"/>
                <a:ext cx="127892" cy="255868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927141" y="3153653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71427" y="3140241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stCxn id="11" idx="5"/>
                <a:endCxn id="48" idx="0"/>
              </p:cNvCxnSpPr>
              <p:nvPr/>
            </p:nvCxnSpPr>
            <p:spPr>
              <a:xfrm>
                <a:off x="2303904" y="2897785"/>
                <a:ext cx="170609" cy="242456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2783818" y="3153653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228926" y="3146009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12" idx="3"/>
              </p:cNvCxnSpPr>
              <p:nvPr/>
            </p:nvCxnSpPr>
            <p:spPr>
              <a:xfrm flipH="1">
                <a:off x="2909843" y="2897831"/>
                <a:ext cx="144688" cy="333474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>
                <a:stCxn id="12" idx="5"/>
                <a:endCxn id="73" idx="0"/>
              </p:cNvCxnSpPr>
              <p:nvPr/>
            </p:nvCxnSpPr>
            <p:spPr>
              <a:xfrm>
                <a:off x="3200318" y="2897832"/>
                <a:ext cx="131694" cy="248177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1377536" y="3552418"/>
                <a:ext cx="2695699" cy="3087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Sinfonia lib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87531" y="2149433"/>
                <a:ext cx="30757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177323" y="1732597"/>
                <a:ext cx="1684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Application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254037" y="225045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70766" y="26285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41209" y="265036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8130" y="3030366"/>
              <a:ext cx="25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330" y="3021370"/>
              <a:ext cx="28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1835" y="301958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8090" y="299723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61730" y="4090111"/>
            <a:ext cx="2613608" cy="2020603"/>
            <a:chOff x="2344330" y="1901896"/>
            <a:chExt cx="2613608" cy="2020603"/>
          </a:xfrm>
        </p:grpSpPr>
        <p:grpSp>
          <p:nvGrpSpPr>
            <p:cNvPr id="104" name="Group 103"/>
            <p:cNvGrpSpPr/>
            <p:nvPr/>
          </p:nvGrpSpPr>
          <p:grpSpPr>
            <a:xfrm>
              <a:off x="2344330" y="1901896"/>
              <a:ext cx="2613608" cy="2020603"/>
              <a:chOff x="1187529" y="1698171"/>
              <a:chExt cx="3075713" cy="237786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187529" y="1698171"/>
                <a:ext cx="3075710" cy="23778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576959" y="2283165"/>
                <a:ext cx="206172" cy="2064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127925" y="2721547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24339" y="2721594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0" name="Straight Connector 129"/>
              <p:cNvCxnSpPr>
                <a:stCxn id="127" idx="5"/>
                <a:endCxn id="129" idx="0"/>
              </p:cNvCxnSpPr>
              <p:nvPr/>
            </p:nvCxnSpPr>
            <p:spPr>
              <a:xfrm>
                <a:off x="2752938" y="2459403"/>
                <a:ext cx="374487" cy="262191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>
                <a:stCxn id="127" idx="3"/>
                <a:endCxn id="128" idx="0"/>
              </p:cNvCxnSpPr>
              <p:nvPr/>
            </p:nvCxnSpPr>
            <p:spPr>
              <a:xfrm flipH="1">
                <a:off x="2231011" y="2459403"/>
                <a:ext cx="376142" cy="262144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/>
              <p:cNvCxnSpPr>
                <a:stCxn id="128" idx="3"/>
                <a:endCxn id="133" idx="0"/>
              </p:cNvCxnSpPr>
              <p:nvPr/>
            </p:nvCxnSpPr>
            <p:spPr>
              <a:xfrm flipH="1">
                <a:off x="2030227" y="2897785"/>
                <a:ext cx="127892" cy="255868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1927141" y="3153653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71427" y="3140241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Straight Connector 134"/>
              <p:cNvCxnSpPr>
                <a:stCxn id="128" idx="5"/>
                <a:endCxn id="134" idx="0"/>
              </p:cNvCxnSpPr>
              <p:nvPr/>
            </p:nvCxnSpPr>
            <p:spPr>
              <a:xfrm>
                <a:off x="2303904" y="2897785"/>
                <a:ext cx="170609" cy="242456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2783818" y="3153653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228926" y="3146009"/>
                <a:ext cx="206172" cy="206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8" name="Straight Connector 137"/>
              <p:cNvCxnSpPr>
                <a:stCxn id="129" idx="3"/>
              </p:cNvCxnSpPr>
              <p:nvPr/>
            </p:nvCxnSpPr>
            <p:spPr>
              <a:xfrm flipH="1">
                <a:off x="2909843" y="2897831"/>
                <a:ext cx="144688" cy="333474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/>
              <p:cNvCxnSpPr>
                <a:stCxn id="129" idx="5"/>
                <a:endCxn id="137" idx="0"/>
              </p:cNvCxnSpPr>
              <p:nvPr/>
            </p:nvCxnSpPr>
            <p:spPr>
              <a:xfrm>
                <a:off x="3200318" y="2897832"/>
                <a:ext cx="131694" cy="248177"/>
              </a:xfrm>
              <a:prstGeom prst="lin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140" name="Rounded Rectangle 139"/>
              <p:cNvSpPr/>
              <p:nvPr/>
            </p:nvSpPr>
            <p:spPr>
              <a:xfrm>
                <a:off x="1377536" y="3552418"/>
                <a:ext cx="2695699" cy="3087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Sinfonia lib</a:t>
                </a: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187531" y="2149433"/>
                <a:ext cx="30757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2177323" y="1732597"/>
                <a:ext cx="1684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Application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254037" y="225045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0766" y="26285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641209" y="265036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98130" y="3030366"/>
              <a:ext cx="25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24330" y="3021370"/>
              <a:ext cx="28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521835" y="301958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8090" y="299723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2082" y="1608201"/>
            <a:ext cx="3780331" cy="1546610"/>
            <a:chOff x="6872082" y="1608201"/>
            <a:chExt cx="3780331" cy="1546610"/>
          </a:xfrm>
        </p:grpSpPr>
        <p:grpSp>
          <p:nvGrpSpPr>
            <p:cNvPr id="68" name="Group 67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67" name="TextBox 66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872082" y="3270696"/>
            <a:ext cx="3780331" cy="1546610"/>
            <a:chOff x="6872082" y="1608201"/>
            <a:chExt cx="3780331" cy="1546610"/>
          </a:xfrm>
        </p:grpSpPr>
        <p:grpSp>
          <p:nvGrpSpPr>
            <p:cNvPr id="173" name="Group 172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4" name="Group 183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82" name="TextBox 181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74" name="Straight Connector 173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872082" y="4935108"/>
            <a:ext cx="3780331" cy="1546610"/>
            <a:chOff x="6872082" y="1608201"/>
            <a:chExt cx="3780331" cy="1546610"/>
          </a:xfrm>
        </p:grpSpPr>
        <p:grpSp>
          <p:nvGrpSpPr>
            <p:cNvPr id="194" name="Group 193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208" name="Rectangle 20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863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08538" y="4350684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51542" y="4350685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30040" y="4350686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3854" y="20386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855" y="282585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91243" y="282585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298821"/>
            <a:ext cx="559795" cy="527033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77016" y="2298821"/>
            <a:ext cx="691405" cy="527033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980214" y="3085991"/>
            <a:ext cx="89208" cy="47018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828053" y="355617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465441" y="35603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84610" y="3085991"/>
            <a:ext cx="332992" cy="4743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098853" y="35603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881560" y="35603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251014" y="3085991"/>
            <a:ext cx="284796" cy="4743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3750998" y="3085991"/>
            <a:ext cx="282723" cy="4743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73" idx="5"/>
            <a:endCxn id="7" idx="0"/>
          </p:cNvCxnSpPr>
          <p:nvPr/>
        </p:nvCxnSpPr>
        <p:spPr>
          <a:xfrm>
            <a:off x="4141315" y="3820523"/>
            <a:ext cx="396758" cy="53016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2" name="Straight Connector 101"/>
          <p:cNvCxnSpPr>
            <a:stCxn id="73" idx="4"/>
            <a:endCxn id="9" idx="0"/>
          </p:cNvCxnSpPr>
          <p:nvPr/>
        </p:nvCxnSpPr>
        <p:spPr>
          <a:xfrm>
            <a:off x="4033721" y="3865155"/>
            <a:ext cx="25854" cy="48553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4" name="Straight Connector 103"/>
          <p:cNvCxnSpPr>
            <a:stCxn id="73" idx="3"/>
            <a:endCxn id="8" idx="0"/>
          </p:cNvCxnSpPr>
          <p:nvPr/>
        </p:nvCxnSpPr>
        <p:spPr>
          <a:xfrm flipH="1">
            <a:off x="3581077" y="3820523"/>
            <a:ext cx="345050" cy="53016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5" name="Rounded Rectangle 124"/>
          <p:cNvSpPr/>
          <p:nvPr/>
        </p:nvSpPr>
        <p:spPr>
          <a:xfrm>
            <a:off x="2329177" y="4294918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372181" y="4294919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850679" y="4294920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224265" y="5956809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67269" y="5956810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45767" y="5956811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3854" y="20386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7812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7812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2988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2988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30413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5603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5603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30413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5603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5603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30413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30413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5" name="Rounded Rectangle 124"/>
          <p:cNvSpPr/>
          <p:nvPr/>
        </p:nvSpPr>
        <p:spPr>
          <a:xfrm>
            <a:off x="9144904" y="5901043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187908" y="5901044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666406" y="5901045"/>
            <a:ext cx="259070" cy="268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618" y="45253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5253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8651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8651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525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5259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5259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5259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5372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5259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8651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8651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8651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8651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8651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8651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859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96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28651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55654" y="201274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86977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0476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515409" y="2272883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239138" y="2272883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667293" y="3015421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51513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91641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346732" y="3015421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869339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8596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4021500" y="3015421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740231" y="3015421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210418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5701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362579" y="3839216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667293" y="3839216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91299" y="44999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95963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59976" y="449998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76154" y="44999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81640" y="4511291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7126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238123" y="3839216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933801" y="3839216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4021500" y="3839216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712137" y="3839216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843802" y="3839216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543460" y="3839216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920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96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28651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55654" y="2012746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86977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0476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515409" y="2272883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239138" y="2272883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667293" y="3015421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51513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91641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346732" y="3015421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869339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8596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4021500" y="3015421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740231" y="3015421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210418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5701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362579" y="3839216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667293" y="3839216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91299" y="44999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95963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59976" y="449998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76154" y="44999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81640" y="4511291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7126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238123" y="3839216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933801" y="3839216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4021500" y="3839216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712137" y="3839216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843802" y="3839216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543460" y="3839216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1993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96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28651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55654" y="2012746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86977" y="27552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0476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515409" y="2272883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239138" y="2272883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667293" y="3015421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51513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91641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346732" y="3015421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869339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8596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4021500" y="3015421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740231" y="3015421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210418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5701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362579" y="3839216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667293" y="3839216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91299" y="44999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95963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59976" y="449998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76154" y="44999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81640" y="4511291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7126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238123" y="3839216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933801" y="3839216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4021500" y="3839216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712137" y="3839216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843802" y="3839216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543460" y="3839216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0784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96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28651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55654" y="2012746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86977" y="27552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0476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515409" y="2272883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239138" y="2272883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667293" y="3015421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51513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91641" y="3534447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346732" y="3015421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869339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8596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4021500" y="3015421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740231" y="3015421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210418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5701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362579" y="3839216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667293" y="3839216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91299" y="44999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95963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59976" y="449998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76154" y="44999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81640" y="4511291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7126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238123" y="3839216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933801" y="3839216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4021500" y="3839216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712137" y="3839216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843802" y="3839216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543460" y="3839216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840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96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28651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55654" y="2012746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86977" y="27552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0476" y="27552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515409" y="2272883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239138" y="2272883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667293" y="3015421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51513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91641" y="3534447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346732" y="3015421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869339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85962" y="353444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4021500" y="3015421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740231" y="3015421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210418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25701" y="449941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362579" y="3839216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667293" y="3839216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91299" y="449998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95963" y="44999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59976" y="4499987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76154" y="4499986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81640" y="4511291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87126" y="44999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238123" y="3839216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933801" y="3839216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4021500" y="3839216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712137" y="3839216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843802" y="3839216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543460" y="3839216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37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43893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15441" y="34841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134218" y="44491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49501" y="44491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286379" y="37889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591093" y="37889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15099" y="4449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19763" y="44497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767602" y="37889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467260" y="37889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2099804" y="5415259"/>
            <a:ext cx="1944239" cy="369332"/>
            <a:chOff x="2417476" y="5937760"/>
            <a:chExt cx="1944239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74" idx="4"/>
            <a:endCxn id="50" idx="0"/>
          </p:cNvCxnSpPr>
          <p:nvPr/>
        </p:nvCxnSpPr>
        <p:spPr>
          <a:xfrm flipH="1">
            <a:off x="3070871" y="4754492"/>
            <a:ext cx="1053" cy="69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60" name="Group 5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7" name="Group 96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8" name="Group 117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" name="Group 128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7" name="TextBox 126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 rot="10800000">
            <a:off x="5504235" y="5189937"/>
            <a:ext cx="1735372" cy="277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97600" y="3917153"/>
            <a:ext cx="6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99907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8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43893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15441" y="34841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1134218" y="44491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49501" y="44491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1286379" y="37889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591093" y="37889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2315099" y="4449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919763" y="44497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767602" y="37889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467260" y="37889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2099804" y="5415259"/>
            <a:ext cx="1944239" cy="369332"/>
            <a:chOff x="2417476" y="5937760"/>
            <a:chExt cx="1944239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74" idx="4"/>
            <a:endCxn id="50" idx="0"/>
          </p:cNvCxnSpPr>
          <p:nvPr/>
        </p:nvCxnSpPr>
        <p:spPr>
          <a:xfrm flipH="1">
            <a:off x="3070871" y="4754492"/>
            <a:ext cx="1053" cy="69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2053823" y="2756981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45" name="Group 4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4" name="Group 93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3" name="TextBox 102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5" name="Right Arrow 134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97600" y="3917153"/>
            <a:ext cx="6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29394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Problem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46200" y="1676400"/>
            <a:ext cx="9093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The back-end of a multi-player game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Multiplayer games need to store data for thousands of players while ensuring low latency and strong data consistency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Keeping metadata in a cluster file system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Metadata access is often a bottleneck in cluster file systems Our B-tree could hold the metadata and alleviate this bottleneck. Metadata changes, like rename, need to be atomic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Secondary indices</a:t>
            </a:r>
          </a:p>
          <a:p>
            <a:pPr lvl="1"/>
            <a:r>
              <a:rPr lang="en-US" sz="2400" dirty="0"/>
              <a:t>Many applications need to keep more than one index on data to provide fast access to data. Each index can be stored in a separate B-tree while ensure strong consistency between Btrees.</a:t>
            </a:r>
          </a:p>
        </p:txBody>
      </p:sp>
    </p:spTree>
    <p:extLst>
      <p:ext uri="{BB962C8B-B14F-4D97-AF65-F5344CB8AC3E}">
        <p14:creationId xmlns:p14="http://schemas.microsoft.com/office/powerpoint/2010/main" val="23896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  <a:endParaRPr lang="en-US" sz="3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7" name="Group 46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49" name="Group 48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6" name="Group 95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8" name="Straight Connector 117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 rot="10800000">
            <a:off x="5995007" y="5189937"/>
            <a:ext cx="1244600" cy="237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  <a:endParaRPr lang="en-US" sz="3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11" idx="5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7" name="Group 46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49" name="Group 48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6" name="Group 95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8" name="Straight Connector 117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 rot="10800000">
            <a:off x="5995007" y="5189937"/>
            <a:ext cx="1244600" cy="237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  <a:endParaRPr lang="en-US" sz="3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2615441" y="34841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</p:cNvCxnSpPr>
          <p:nvPr/>
        </p:nvCxnSpPr>
        <p:spPr>
          <a:xfrm>
            <a:off x="2767602" y="37889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26" name="Group 25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28" name="Group 27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50" name="Group 4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60" name="TextBox 59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86" name="Group 85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95" name="TextBox 9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06" name="Right Arrow 105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10800000">
            <a:off x="5995007" y="5189937"/>
            <a:ext cx="1244600" cy="237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2615441" y="34841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4" name="Oval 73"/>
          <p:cNvSpPr/>
          <p:nvPr/>
        </p:nvSpPr>
        <p:spPr>
          <a:xfrm>
            <a:off x="2919763" y="44497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767602" y="37889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" name="Straight Connector 3"/>
          <p:cNvCxnSpPr>
            <a:stCxn id="74" idx="4"/>
            <a:endCxn id="50" idx="0"/>
          </p:cNvCxnSpPr>
          <p:nvPr/>
        </p:nvCxnSpPr>
        <p:spPr>
          <a:xfrm flipH="1">
            <a:off x="3070871" y="4754492"/>
            <a:ext cx="1053" cy="69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45" name="Group 4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4" name="Group 93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3" name="TextBox 102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5" name="Right Arrow 134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/>
          <p:cNvSpPr/>
          <p:nvPr/>
        </p:nvSpPr>
        <p:spPr>
          <a:xfrm rot="10800000">
            <a:off x="5995007" y="5189937"/>
            <a:ext cx="1244600" cy="237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Search </a:t>
            </a:r>
            <a:r>
              <a:rPr lang="mr-IN" sz="3600" dirty="0">
                <a:latin typeface="Comic Sans MS" charset="0"/>
                <a:ea typeface="Comic Sans MS" charset="0"/>
                <a:cs typeface="Comic Sans MS" charset="0"/>
              </a:rPr>
              <a:t>–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Invalid Node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616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79454" y="19624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0777" y="27050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4276" y="27050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439209" y="22226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2162938" y="22226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 flipH="1">
            <a:off x="1591093" y="29651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2615441" y="34841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2270532" y="29651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793139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09762" y="34841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945300" y="29651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664031" y="29651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4" name="Oval 73"/>
          <p:cNvSpPr/>
          <p:nvPr/>
        </p:nvSpPr>
        <p:spPr>
          <a:xfrm>
            <a:off x="2919763" y="44497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83776" y="44497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99954" y="44497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705440" y="44610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310926" y="44497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5161923" y="37889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857601" y="37889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945300" y="37889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635937" y="37889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767602" y="37889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2099804" y="5415259"/>
            <a:ext cx="1944239" cy="369332"/>
            <a:chOff x="2417476" y="5937760"/>
            <a:chExt cx="1944239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cxnSp>
        <p:nvCxnSpPr>
          <p:cNvPr id="4" name="Straight Connector 3"/>
          <p:cNvCxnSpPr>
            <a:stCxn id="74" idx="4"/>
            <a:endCxn id="50" idx="0"/>
          </p:cNvCxnSpPr>
          <p:nvPr/>
        </p:nvCxnSpPr>
        <p:spPr>
          <a:xfrm flipH="1">
            <a:off x="3070871" y="4754492"/>
            <a:ext cx="1053" cy="691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45" name="Group 4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4" name="Group 93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3" name="TextBox 102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5" name="Right Arrow 134"/>
          <p:cNvSpPr/>
          <p:nvPr/>
        </p:nvSpPr>
        <p:spPr>
          <a:xfrm>
            <a:off x="5995007" y="4250731"/>
            <a:ext cx="1244600" cy="2895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/>
          <p:cNvSpPr/>
          <p:nvPr/>
        </p:nvSpPr>
        <p:spPr>
          <a:xfrm rot="10800000">
            <a:off x="5995007" y="5189937"/>
            <a:ext cx="1244600" cy="237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551452" y="5267889"/>
            <a:ext cx="2237026" cy="369332"/>
            <a:chOff x="2124689" y="5937760"/>
            <a:chExt cx="2237026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stCxn id="74" idx="4"/>
            <a:endCxn id="50" idx="0"/>
          </p:cNvCxnSpPr>
          <p:nvPr/>
        </p:nvCxnSpPr>
        <p:spPr>
          <a:xfrm>
            <a:off x="2716324" y="4640192"/>
            <a:ext cx="98982" cy="65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60" name="Group 5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97" name="Group 96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18" name="Group 117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" name="Group 128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27" name="TextBox 126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19" name="Straight Connector 118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sp>
        <p:nvSpPr>
          <p:cNvPr id="138" name="Right Arrow 137"/>
          <p:cNvSpPr/>
          <p:nvPr/>
        </p:nvSpPr>
        <p:spPr>
          <a:xfrm>
            <a:off x="5623683" y="4250730"/>
            <a:ext cx="1615924" cy="3001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673434" y="3937063"/>
            <a:ext cx="12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dirty="0" err="1"/>
              <a:t>Read</a:t>
            </a:r>
            <a:r>
              <a:rPr lang="fa-IR" dirty="0"/>
              <a:t>, </a:t>
            </a:r>
            <a:r>
              <a:rPr lang="fa-IR" dirty="0" err="1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 and Split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74" idx="4"/>
            <a:endCxn id="111" idx="0"/>
          </p:cNvCxnSpPr>
          <p:nvPr/>
        </p:nvCxnSpPr>
        <p:spPr>
          <a:xfrm>
            <a:off x="2716324" y="4640192"/>
            <a:ext cx="96330" cy="64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5692" y="1848184"/>
            <a:ext cx="5545908" cy="42351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1700" y="4279900"/>
            <a:ext cx="1066800" cy="13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38500" y="1848189"/>
            <a:ext cx="2747192" cy="2431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8500" y="5665809"/>
            <a:ext cx="2747192" cy="417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404201" y="4703375"/>
            <a:ext cx="1944239" cy="369332"/>
            <a:chOff x="2417476" y="5937760"/>
            <a:chExt cx="1944239" cy="369332"/>
          </a:xfrm>
        </p:grpSpPr>
        <p:sp>
          <p:nvSpPr>
            <p:cNvPr id="84" name="Rectangle 8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77946" y="4703375"/>
            <a:ext cx="1944239" cy="369332"/>
            <a:chOff x="2417476" y="5937760"/>
            <a:chExt cx="1944239" cy="369332"/>
          </a:xfrm>
        </p:grpSpPr>
        <p:sp>
          <p:nvSpPr>
            <p:cNvPr id="92" name="Rectangle 91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21" name="Right Brace 20"/>
          <p:cNvSpPr/>
          <p:nvPr/>
        </p:nvSpPr>
        <p:spPr>
          <a:xfrm rot="5400000">
            <a:off x="2656540" y="5062534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6389" y="615457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&gt; max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7258866" y="4426432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5400000">
            <a:off x="9666660" y="4398567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557332" y="5550798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5061" y="5546160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553515" y="2759360"/>
            <a:ext cx="2019539" cy="287331"/>
            <a:chOff x="2417476" y="5966714"/>
            <a:chExt cx="2019539" cy="287331"/>
          </a:xfrm>
        </p:grpSpPr>
        <p:sp>
          <p:nvSpPr>
            <p:cNvPr id="104" name="Rectangle 10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522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6752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43473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>
            <a:stCxn id="104" idx="2"/>
            <a:endCxn id="84" idx="0"/>
          </p:cNvCxnSpPr>
          <p:nvPr/>
        </p:nvCxnSpPr>
        <p:spPr>
          <a:xfrm flipH="1">
            <a:off x="7375268" y="3045977"/>
            <a:ext cx="1149314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4" idx="2"/>
            <a:endCxn id="92" idx="0"/>
          </p:cNvCxnSpPr>
          <p:nvPr/>
        </p:nvCxnSpPr>
        <p:spPr>
          <a:xfrm>
            <a:off x="8524582" y="3045977"/>
            <a:ext cx="1224431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48800" y="5251769"/>
            <a:ext cx="2237026" cy="369332"/>
            <a:chOff x="2124689" y="5937760"/>
            <a:chExt cx="223702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30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 and Split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74" idx="4"/>
            <a:endCxn id="111" idx="0"/>
          </p:cNvCxnSpPr>
          <p:nvPr/>
        </p:nvCxnSpPr>
        <p:spPr>
          <a:xfrm>
            <a:off x="2716324" y="4640192"/>
            <a:ext cx="96330" cy="64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5692" y="1848184"/>
            <a:ext cx="5545908" cy="42351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0293" y="3149225"/>
            <a:ext cx="1066800" cy="13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7093" y="1848191"/>
            <a:ext cx="3038599" cy="1300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47093" y="4531516"/>
            <a:ext cx="3038599" cy="15517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404201" y="4703375"/>
            <a:ext cx="1944239" cy="369332"/>
            <a:chOff x="2417476" y="5937760"/>
            <a:chExt cx="1944239" cy="369332"/>
          </a:xfrm>
        </p:grpSpPr>
        <p:sp>
          <p:nvSpPr>
            <p:cNvPr id="84" name="Rectangle 8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77946" y="4703375"/>
            <a:ext cx="1944239" cy="369332"/>
            <a:chOff x="2417476" y="5937760"/>
            <a:chExt cx="1944239" cy="369332"/>
          </a:xfrm>
        </p:grpSpPr>
        <p:sp>
          <p:nvSpPr>
            <p:cNvPr id="92" name="Rectangle 91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99" name="Right Brace 98"/>
          <p:cNvSpPr/>
          <p:nvPr/>
        </p:nvSpPr>
        <p:spPr>
          <a:xfrm rot="5400000">
            <a:off x="7258866" y="4426432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5400000">
            <a:off x="9666660" y="4398567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557332" y="5550798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5061" y="5546160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553515" y="2759360"/>
            <a:ext cx="2019539" cy="287331"/>
            <a:chOff x="2417476" y="5966714"/>
            <a:chExt cx="2019539" cy="287331"/>
          </a:xfrm>
        </p:grpSpPr>
        <p:sp>
          <p:nvSpPr>
            <p:cNvPr id="104" name="Rectangle 10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522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6752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43473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>
            <a:stCxn id="104" idx="2"/>
            <a:endCxn id="84" idx="0"/>
          </p:cNvCxnSpPr>
          <p:nvPr/>
        </p:nvCxnSpPr>
        <p:spPr>
          <a:xfrm flipH="1">
            <a:off x="7375268" y="3045977"/>
            <a:ext cx="1149314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4" idx="2"/>
            <a:endCxn id="92" idx="0"/>
          </p:cNvCxnSpPr>
          <p:nvPr/>
        </p:nvCxnSpPr>
        <p:spPr>
          <a:xfrm>
            <a:off x="8524582" y="3045977"/>
            <a:ext cx="1224431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48800" y="5251769"/>
            <a:ext cx="2237026" cy="369332"/>
            <a:chOff x="2124689" y="5937760"/>
            <a:chExt cx="223702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408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 and Split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74" idx="4"/>
            <a:endCxn id="111" idx="0"/>
          </p:cNvCxnSpPr>
          <p:nvPr/>
        </p:nvCxnSpPr>
        <p:spPr>
          <a:xfrm>
            <a:off x="2716324" y="4640192"/>
            <a:ext cx="96330" cy="64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5692" y="1848184"/>
            <a:ext cx="5545908" cy="42351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8840" y="2275073"/>
            <a:ext cx="1066800" cy="13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35640" y="1848191"/>
            <a:ext cx="3650052" cy="434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5640" y="3659373"/>
            <a:ext cx="3650052" cy="24239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404201" y="4703375"/>
            <a:ext cx="1944239" cy="369332"/>
            <a:chOff x="2417476" y="5937760"/>
            <a:chExt cx="1944239" cy="369332"/>
          </a:xfrm>
        </p:grpSpPr>
        <p:sp>
          <p:nvSpPr>
            <p:cNvPr id="84" name="Rectangle 8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77946" y="4703375"/>
            <a:ext cx="1944239" cy="369332"/>
            <a:chOff x="2417476" y="5937760"/>
            <a:chExt cx="1944239" cy="369332"/>
          </a:xfrm>
        </p:grpSpPr>
        <p:sp>
          <p:nvSpPr>
            <p:cNvPr id="92" name="Rectangle 91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99" name="Right Brace 98"/>
          <p:cNvSpPr/>
          <p:nvPr/>
        </p:nvSpPr>
        <p:spPr>
          <a:xfrm rot="5400000">
            <a:off x="7258866" y="4426432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5400000">
            <a:off x="9666660" y="4398567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557332" y="5550798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5061" y="5546160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553515" y="2759360"/>
            <a:ext cx="2019539" cy="287331"/>
            <a:chOff x="2417476" y="5966714"/>
            <a:chExt cx="2019539" cy="287331"/>
          </a:xfrm>
        </p:grpSpPr>
        <p:sp>
          <p:nvSpPr>
            <p:cNvPr id="104" name="Rectangle 10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522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6752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43473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>
            <a:stCxn id="104" idx="2"/>
            <a:endCxn id="84" idx="0"/>
          </p:cNvCxnSpPr>
          <p:nvPr/>
        </p:nvCxnSpPr>
        <p:spPr>
          <a:xfrm flipH="1">
            <a:off x="7375268" y="3045977"/>
            <a:ext cx="1149314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4" idx="2"/>
            <a:endCxn id="92" idx="0"/>
          </p:cNvCxnSpPr>
          <p:nvPr/>
        </p:nvCxnSpPr>
        <p:spPr>
          <a:xfrm>
            <a:off x="8524582" y="3045977"/>
            <a:ext cx="1224431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48800" y="5251769"/>
            <a:ext cx="2237026" cy="369332"/>
            <a:chOff x="2124689" y="5937760"/>
            <a:chExt cx="223702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072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 and Split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74" idx="4"/>
            <a:endCxn id="111" idx="0"/>
          </p:cNvCxnSpPr>
          <p:nvPr/>
        </p:nvCxnSpPr>
        <p:spPr>
          <a:xfrm>
            <a:off x="2716324" y="4640192"/>
            <a:ext cx="96330" cy="642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5692" y="1848184"/>
            <a:ext cx="5545908" cy="42351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01777" y="1512131"/>
            <a:ext cx="1066800" cy="13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68577" y="1531901"/>
            <a:ext cx="2417115" cy="3162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66133" y="2877418"/>
            <a:ext cx="2419559" cy="32058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404201" y="4703375"/>
            <a:ext cx="1944239" cy="369332"/>
            <a:chOff x="2417476" y="5937760"/>
            <a:chExt cx="1944239" cy="369332"/>
          </a:xfrm>
        </p:grpSpPr>
        <p:sp>
          <p:nvSpPr>
            <p:cNvPr id="84" name="Rectangle 8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77946" y="4703375"/>
            <a:ext cx="1944239" cy="369332"/>
            <a:chOff x="2417476" y="5937760"/>
            <a:chExt cx="1944239" cy="369332"/>
          </a:xfrm>
        </p:grpSpPr>
        <p:sp>
          <p:nvSpPr>
            <p:cNvPr id="92" name="Rectangle 91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99" name="Right Brace 98"/>
          <p:cNvSpPr/>
          <p:nvPr/>
        </p:nvSpPr>
        <p:spPr>
          <a:xfrm rot="5400000">
            <a:off x="7258866" y="4426432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5400000">
            <a:off x="9666660" y="4398567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557332" y="5550798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5061" y="5546160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377811" y="2760969"/>
            <a:ext cx="293542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84" idx="0"/>
          </p:cNvCxnSpPr>
          <p:nvPr/>
        </p:nvCxnSpPr>
        <p:spPr>
          <a:xfrm flipH="1">
            <a:off x="7375268" y="3045977"/>
            <a:ext cx="1149314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92" idx="0"/>
          </p:cNvCxnSpPr>
          <p:nvPr/>
        </p:nvCxnSpPr>
        <p:spPr>
          <a:xfrm>
            <a:off x="8524582" y="3045977"/>
            <a:ext cx="1224431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48800" y="5251769"/>
            <a:ext cx="2237026" cy="369332"/>
            <a:chOff x="2124689" y="5937760"/>
            <a:chExt cx="223702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5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B-Tree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49400" y="2032000"/>
            <a:ext cx="909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B-tree is a tree data structure that stores values sorted by key and allows updates and lookups in amortized logarithmic time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B+tree is a form of B-tree where inner nodes of the tree store keys and pointers, and leaf nodes store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76872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190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2846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2846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238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238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551452" y="5217089"/>
            <a:ext cx="2237026" cy="369332"/>
            <a:chOff x="2124689" y="5937760"/>
            <a:chExt cx="2237026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stCxn id="74" idx="4"/>
            <a:endCxn id="55" idx="0"/>
          </p:cNvCxnSpPr>
          <p:nvPr/>
        </p:nvCxnSpPr>
        <p:spPr>
          <a:xfrm>
            <a:off x="2716324" y="4589392"/>
            <a:ext cx="133294" cy="658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42175" y="2279974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Suppose after adding the new key, there are splits in node’s parents</a:t>
            </a:r>
          </a:p>
        </p:txBody>
      </p:sp>
      <p:sp>
        <p:nvSpPr>
          <p:cNvPr id="60" name="5-Point Star 59"/>
          <p:cNvSpPr/>
          <p:nvPr/>
        </p:nvSpPr>
        <p:spPr>
          <a:xfrm>
            <a:off x="2618339" y="4327198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324797" y="3354134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190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2846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2846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238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238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551452" y="5217089"/>
            <a:ext cx="2237026" cy="369332"/>
            <a:chOff x="2124689" y="5937760"/>
            <a:chExt cx="2237026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stCxn id="74" idx="4"/>
            <a:endCxn id="50" idx="0"/>
          </p:cNvCxnSpPr>
          <p:nvPr/>
        </p:nvCxnSpPr>
        <p:spPr>
          <a:xfrm>
            <a:off x="2716324" y="4589392"/>
            <a:ext cx="98982" cy="65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5-Point Star 3"/>
          <p:cNvSpPr/>
          <p:nvPr/>
        </p:nvSpPr>
        <p:spPr>
          <a:xfrm>
            <a:off x="2618339" y="4327198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324797" y="3354134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63970" y="3173679"/>
            <a:ext cx="1446430" cy="37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100" name="Group 9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109" name="TextBox 108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121" name="Group 120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51" name="TextBox 15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492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190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2846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2846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238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238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551452" y="5217089"/>
            <a:ext cx="2237026" cy="369332"/>
            <a:chOff x="2124689" y="5937760"/>
            <a:chExt cx="2237026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468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stCxn id="74" idx="4"/>
            <a:endCxn id="50" idx="0"/>
          </p:cNvCxnSpPr>
          <p:nvPr/>
        </p:nvCxnSpPr>
        <p:spPr>
          <a:xfrm>
            <a:off x="2716324" y="4589392"/>
            <a:ext cx="98982" cy="65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5-Point Star 3"/>
          <p:cNvSpPr/>
          <p:nvPr/>
        </p:nvSpPr>
        <p:spPr>
          <a:xfrm>
            <a:off x="2618339" y="4327198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324797" y="3354134"/>
            <a:ext cx="190500" cy="19050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63970" y="3173679"/>
            <a:ext cx="1446430" cy="37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63517" y="5099253"/>
            <a:ext cx="2521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Version numbers are not valid!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100" name="Group 9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109" name="TextBox 108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121" name="Group 120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51" name="TextBox 15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777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99" name="Group 98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100" name="Group 9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109" name="TextBox 108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121" name="Group 120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51" name="TextBox 150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667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19085"/>
            <a:ext cx="304322" cy="30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55" idx="0"/>
          </p:cNvCxnSpPr>
          <p:nvPr/>
        </p:nvCxnSpPr>
        <p:spPr>
          <a:xfrm>
            <a:off x="2412002" y="3623854"/>
            <a:ext cx="262849" cy="6601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5" name="Oval 54"/>
          <p:cNvSpPr/>
          <p:nvPr/>
        </p:nvSpPr>
        <p:spPr>
          <a:xfrm>
            <a:off x="2522690" y="4284049"/>
            <a:ext cx="304322" cy="30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11800" y="3019791"/>
            <a:ext cx="1422400" cy="307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3100" y="2608423"/>
            <a:ext cx="80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5511800" y="3829673"/>
            <a:ext cx="1561199" cy="330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1504" y="4246376"/>
            <a:ext cx="181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version of the nodes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74" name="Group 73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119" name="Group 118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28" name="TextBox 127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40" name="Group 13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704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7973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399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399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0575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0575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000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19085"/>
            <a:ext cx="304322" cy="30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000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190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000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000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2840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238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238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3128176" y="42846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2846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2959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2846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238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238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238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238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55" idx="0"/>
          </p:cNvCxnSpPr>
          <p:nvPr/>
        </p:nvCxnSpPr>
        <p:spPr>
          <a:xfrm>
            <a:off x="2412002" y="3623854"/>
            <a:ext cx="262849" cy="66019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5" name="Oval 54"/>
          <p:cNvSpPr/>
          <p:nvPr/>
        </p:nvSpPr>
        <p:spPr>
          <a:xfrm>
            <a:off x="2522690" y="4284049"/>
            <a:ext cx="304322" cy="30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11800" y="3019791"/>
            <a:ext cx="1422400" cy="307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3100" y="2608423"/>
            <a:ext cx="80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5511800" y="3829673"/>
            <a:ext cx="1561199" cy="330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1504" y="4246376"/>
            <a:ext cx="181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version of the nodes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2002" y="5464674"/>
            <a:ext cx="461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 the Insertion again</a:t>
            </a:r>
            <a:r>
              <a:rPr lang="fa-IR" sz="3600" dirty="0">
                <a:solidFill>
                  <a:srgbClr val="FF0000"/>
                </a:solidFill>
              </a:rPr>
              <a:t>!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380082" y="1620901"/>
            <a:ext cx="3780331" cy="1546610"/>
            <a:chOff x="6872082" y="1608201"/>
            <a:chExt cx="3780331" cy="1546610"/>
          </a:xfrm>
        </p:grpSpPr>
        <p:grpSp>
          <p:nvGrpSpPr>
            <p:cNvPr id="60" name="Group 59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</p:grpSp>
          </p:grpSp>
          <p:sp>
            <p:nvSpPr>
              <p:cNvPr id="103" name="TextBox 102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380082" y="3283396"/>
            <a:ext cx="3780331" cy="1546610"/>
            <a:chOff x="6872082" y="1608201"/>
            <a:chExt cx="3780331" cy="154661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380082" y="4947808"/>
            <a:ext cx="3780331" cy="1546610"/>
            <a:chOff x="6872082" y="1608201"/>
            <a:chExt cx="3780331" cy="1546610"/>
          </a:xfrm>
        </p:grpSpPr>
        <p:grpSp>
          <p:nvGrpSpPr>
            <p:cNvPr id="136" name="Group 135"/>
            <p:cNvGrpSpPr/>
            <p:nvPr/>
          </p:nvGrpSpPr>
          <p:grpSpPr>
            <a:xfrm>
              <a:off x="6872082" y="1608201"/>
              <a:ext cx="3570367" cy="1546610"/>
              <a:chOff x="6836456" y="1816166"/>
              <a:chExt cx="3570367" cy="154661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7243943" y="1871656"/>
                <a:ext cx="3162880" cy="1491120"/>
                <a:chOff x="6768936" y="1710048"/>
                <a:chExt cx="2735458" cy="170801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768936" y="1710048"/>
                  <a:ext cx="2735458" cy="17080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7042064" y="1972242"/>
                  <a:ext cx="1686297" cy="279057"/>
                  <a:chOff x="7113319" y="3978234"/>
                  <a:chExt cx="1686297" cy="279057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7113319" y="3978234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7113319" y="3978234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7042063" y="242723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42063" y="2882222"/>
                  <a:ext cx="1686297" cy="279057"/>
                  <a:chOff x="7218218" y="4761065"/>
                  <a:chExt cx="1686297" cy="279057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7218218" y="4761065"/>
                    <a:ext cx="1686297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7218218" y="4761065"/>
                    <a:ext cx="332509" cy="27905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i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45" name="TextBox 144"/>
              <p:cNvSpPr txBox="1"/>
              <p:nvPr/>
            </p:nvSpPr>
            <p:spPr>
              <a:xfrm>
                <a:off x="6836456" y="181616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37" name="Straight Connector 136"/>
            <p:cNvCxnSpPr/>
            <p:nvPr/>
          </p:nvCxnSpPr>
          <p:spPr>
            <a:xfrm>
              <a:off x="9737587" y="2088071"/>
              <a:ext cx="594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0034767" y="2088071"/>
              <a:ext cx="0" cy="97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9719704" y="1707480"/>
              <a:ext cx="932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Version number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763081" y="208807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    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78568" y="232342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    3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762358" y="2515183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400" dirty="0"/>
                <a:t>…</a:t>
              </a:r>
              <a:r>
                <a:rPr lang="en-US" sz="1400" dirty="0"/>
                <a:t>  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801485" y="272479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776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852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4896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2200" y="1816100"/>
            <a:ext cx="9664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“Replicas are updated lazily: </a:t>
            </a:r>
            <a:r>
              <a:rPr lang="en-US" sz="2800" b="1" i="1" dirty="0"/>
              <a:t>when a transaction aborts because it used out-of-date objects</a:t>
            </a:r>
            <a:r>
              <a:rPr lang="en-US" sz="2800" dirty="0"/>
              <a:t>, the client discards any local copies of such objects, and fetches fresh copies the next time the objects are accessed. The use of lazy replicas may cause a transaction to abort even without any overlap with other transactions, in case a replica is out-of-date when the transaction begins. </a:t>
            </a:r>
            <a:r>
              <a:rPr lang="en-US" sz="2800" b="1" dirty="0"/>
              <a:t>We did not find this to be a problem for B-trees since the objects we replicate lazily (e.g., inner nodes of the B-tree) change relatively rarely</a:t>
            </a:r>
            <a:r>
              <a:rPr lang="en-US" sz="28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60926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Delete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844239" y="5267889"/>
            <a:ext cx="1944239" cy="369332"/>
            <a:chOff x="2417476" y="5937760"/>
            <a:chExt cx="1944239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cxnSp>
        <p:nvCxnSpPr>
          <p:cNvPr id="28" name="Straight Connector 27"/>
          <p:cNvCxnSpPr>
            <a:stCxn id="74" idx="4"/>
            <a:endCxn id="50" idx="0"/>
          </p:cNvCxnSpPr>
          <p:nvPr/>
        </p:nvCxnSpPr>
        <p:spPr>
          <a:xfrm>
            <a:off x="2716324" y="4640192"/>
            <a:ext cx="98982" cy="65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2656540" y="5062534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6389" y="61545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&gt; min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53014" y="5194461"/>
            <a:ext cx="393700" cy="489772"/>
            <a:chOff x="6959600" y="4149847"/>
            <a:chExt cx="889000" cy="86722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7010400" y="4149847"/>
              <a:ext cx="787400" cy="86722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59600" y="4173721"/>
              <a:ext cx="889000" cy="819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13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15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Delete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33328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23854" y="1848184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55177" y="2590722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48676" y="25907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2" idx="0"/>
          </p:cNvCxnSpPr>
          <p:nvPr/>
        </p:nvCxnSpPr>
        <p:spPr>
          <a:xfrm>
            <a:off x="3083609" y="2108321"/>
            <a:ext cx="1117228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0" idx="3"/>
            <a:endCxn id="11" idx="0"/>
          </p:cNvCxnSpPr>
          <p:nvPr/>
        </p:nvCxnSpPr>
        <p:spPr>
          <a:xfrm flipH="1">
            <a:off x="1807338" y="2108321"/>
            <a:ext cx="1061083" cy="48240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3"/>
            <a:endCxn id="46" idx="0"/>
          </p:cNvCxnSpPr>
          <p:nvPr/>
        </p:nvCxnSpPr>
        <p:spPr>
          <a:xfrm flipH="1">
            <a:off x="1235493" y="2850859"/>
            <a:ext cx="464251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108333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259841" y="3369885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>
            <a:stCxn id="11" idx="5"/>
            <a:endCxn id="48" idx="0"/>
          </p:cNvCxnSpPr>
          <p:nvPr/>
        </p:nvCxnSpPr>
        <p:spPr>
          <a:xfrm>
            <a:off x="1914932" y="2850859"/>
            <a:ext cx="497070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3437539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654162" y="336988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Connector 74"/>
          <p:cNvCxnSpPr>
            <a:stCxn id="12" idx="3"/>
            <a:endCxn id="71" idx="0"/>
          </p:cNvCxnSpPr>
          <p:nvPr/>
        </p:nvCxnSpPr>
        <p:spPr>
          <a:xfrm flipH="1">
            <a:off x="3589700" y="2850859"/>
            <a:ext cx="503543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12" idx="5"/>
            <a:endCxn id="73" idx="0"/>
          </p:cNvCxnSpPr>
          <p:nvPr/>
        </p:nvCxnSpPr>
        <p:spPr>
          <a:xfrm>
            <a:off x="4308431" y="2850859"/>
            <a:ext cx="497892" cy="51902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778618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93901" y="4334850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7" name="Straight Connector 56"/>
          <p:cNvCxnSpPr>
            <a:stCxn id="46" idx="4"/>
            <a:endCxn id="42" idx="0"/>
          </p:cNvCxnSpPr>
          <p:nvPr/>
        </p:nvCxnSpPr>
        <p:spPr>
          <a:xfrm flipH="1">
            <a:off x="930779" y="3674654"/>
            <a:ext cx="304714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6" idx="4"/>
            <a:endCxn id="44" idx="0"/>
          </p:cNvCxnSpPr>
          <p:nvPr/>
        </p:nvCxnSpPr>
        <p:spPr>
          <a:xfrm>
            <a:off x="1235493" y="3674654"/>
            <a:ext cx="310569" cy="6601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Oval 71"/>
          <p:cNvSpPr/>
          <p:nvPr/>
        </p:nvSpPr>
        <p:spPr>
          <a:xfrm>
            <a:off x="1959499" y="4335422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564163" y="4335423"/>
            <a:ext cx="304322" cy="304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28176" y="4335425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44354" y="4335424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349840" y="4346729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955326" y="4335423"/>
            <a:ext cx="304322" cy="3047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73" idx="4"/>
            <a:endCxn id="80" idx="0"/>
          </p:cNvCxnSpPr>
          <p:nvPr/>
        </p:nvCxnSpPr>
        <p:spPr>
          <a:xfrm>
            <a:off x="4806323" y="3674654"/>
            <a:ext cx="301164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73" idx="4"/>
            <a:endCxn id="79" idx="0"/>
          </p:cNvCxnSpPr>
          <p:nvPr/>
        </p:nvCxnSpPr>
        <p:spPr>
          <a:xfrm flipH="1">
            <a:off x="4502001" y="3674654"/>
            <a:ext cx="304322" cy="6720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71" idx="4"/>
            <a:endCxn id="78" idx="0"/>
          </p:cNvCxnSpPr>
          <p:nvPr/>
        </p:nvCxnSpPr>
        <p:spPr>
          <a:xfrm>
            <a:off x="3589700" y="3674654"/>
            <a:ext cx="306815" cy="66077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stCxn id="71" idx="4"/>
            <a:endCxn id="76" idx="0"/>
          </p:cNvCxnSpPr>
          <p:nvPr/>
        </p:nvCxnSpPr>
        <p:spPr>
          <a:xfrm flipH="1">
            <a:off x="3280337" y="3674654"/>
            <a:ext cx="309363" cy="66077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0" name="Straight Connector 69"/>
          <p:cNvCxnSpPr>
            <a:stCxn id="48" idx="4"/>
            <a:endCxn id="74" idx="0"/>
          </p:cNvCxnSpPr>
          <p:nvPr/>
        </p:nvCxnSpPr>
        <p:spPr>
          <a:xfrm>
            <a:off x="2412002" y="3674654"/>
            <a:ext cx="304322" cy="6607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48" idx="4"/>
            <a:endCxn id="72" idx="0"/>
          </p:cNvCxnSpPr>
          <p:nvPr/>
        </p:nvCxnSpPr>
        <p:spPr>
          <a:xfrm flipH="1">
            <a:off x="2111660" y="3674654"/>
            <a:ext cx="300342" cy="660768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1844239" y="5267889"/>
            <a:ext cx="1944239" cy="369332"/>
            <a:chOff x="2417476" y="5937760"/>
            <a:chExt cx="1944239" cy="369332"/>
          </a:xfrm>
        </p:grpSpPr>
        <p:sp>
          <p:nvSpPr>
            <p:cNvPr id="50" name="Rectangle 49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cxnSp>
        <p:nvCxnSpPr>
          <p:cNvPr id="28" name="Straight Connector 27"/>
          <p:cNvCxnSpPr>
            <a:stCxn id="74" idx="4"/>
            <a:endCxn id="50" idx="0"/>
          </p:cNvCxnSpPr>
          <p:nvPr/>
        </p:nvCxnSpPr>
        <p:spPr>
          <a:xfrm>
            <a:off x="2716324" y="4640192"/>
            <a:ext cx="98982" cy="65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85692" y="1848184"/>
            <a:ext cx="5545908" cy="42351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1700" y="4279900"/>
            <a:ext cx="1066800" cy="13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38500" y="1848189"/>
            <a:ext cx="2747192" cy="2431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8500" y="5665809"/>
            <a:ext cx="2747192" cy="417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404201" y="4703375"/>
            <a:ext cx="1944239" cy="369332"/>
            <a:chOff x="2417476" y="5937760"/>
            <a:chExt cx="1944239" cy="369332"/>
          </a:xfrm>
        </p:grpSpPr>
        <p:sp>
          <p:nvSpPr>
            <p:cNvPr id="84" name="Rectangle 8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77946" y="4703375"/>
            <a:ext cx="1944239" cy="369332"/>
            <a:chOff x="2417476" y="5937760"/>
            <a:chExt cx="1944239" cy="369332"/>
          </a:xfrm>
        </p:grpSpPr>
        <p:sp>
          <p:nvSpPr>
            <p:cNvPr id="92" name="Rectangle 91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681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35342" y="593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</p:grpSp>
      <p:sp>
        <p:nvSpPr>
          <p:cNvPr id="21" name="Right Brace 20"/>
          <p:cNvSpPr/>
          <p:nvPr/>
        </p:nvSpPr>
        <p:spPr>
          <a:xfrm rot="5400000">
            <a:off x="2656540" y="5062534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6389" y="61545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7258866" y="4426432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5400000">
            <a:off x="9666660" y="4398567"/>
            <a:ext cx="273019" cy="18976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557332" y="5550798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65061" y="5546160"/>
            <a:ext cx="4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T/2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553515" y="2759360"/>
            <a:ext cx="2019539" cy="287331"/>
            <a:chOff x="2417476" y="5966714"/>
            <a:chExt cx="2019539" cy="287331"/>
          </a:xfrm>
        </p:grpSpPr>
        <p:sp>
          <p:nvSpPr>
            <p:cNvPr id="104" name="Rectangle 103"/>
            <p:cNvSpPr/>
            <p:nvPr/>
          </p:nvSpPr>
          <p:spPr>
            <a:xfrm>
              <a:off x="2419624" y="5968323"/>
              <a:ext cx="1937838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17476" y="5968323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711018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93284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76084" y="5969036"/>
              <a:ext cx="293542" cy="285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52273" y="5969037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67529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43473" y="5966714"/>
              <a:ext cx="293542" cy="285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>
            <a:stCxn id="104" idx="2"/>
            <a:endCxn id="84" idx="0"/>
          </p:cNvCxnSpPr>
          <p:nvPr/>
        </p:nvCxnSpPr>
        <p:spPr>
          <a:xfrm flipH="1">
            <a:off x="7375268" y="3045977"/>
            <a:ext cx="1149314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4" idx="2"/>
            <a:endCxn id="92" idx="0"/>
          </p:cNvCxnSpPr>
          <p:nvPr/>
        </p:nvCxnSpPr>
        <p:spPr>
          <a:xfrm>
            <a:off x="8524582" y="3045977"/>
            <a:ext cx="1224431" cy="168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Sinfonia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0450" y="2006600"/>
            <a:ext cx="10020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Sinfonia is a distributed data storage service that provides ACID properties for the application data</a:t>
            </a:r>
          </a:p>
          <a:p>
            <a:r>
              <a:rPr lang="en-US" sz="2800" dirty="0"/>
              <a:t>Sinfonia provides a data manipulation primitive, a minitransaction...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Consists of three (Possibly empty) sets: Read, Write, Compare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Reads and Writes are performed only if all of the comparisons succeed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Is performed as part of a two-phase commit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Some varieties can be performed in a single phase</a:t>
            </a:r>
          </a:p>
        </p:txBody>
      </p:sp>
    </p:spTree>
    <p:extLst>
      <p:ext uri="{BB962C8B-B14F-4D97-AF65-F5344CB8AC3E}">
        <p14:creationId xmlns:p14="http://schemas.microsoft.com/office/powerpoint/2010/main" val="16741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5700" y="565347"/>
            <a:ext cx="46990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Btree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Sinfonia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200" b="1" dirty="0"/>
              <a:t>Distributed Btree Implementation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Assumptions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Design of the Btree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BTree Operations Efficiency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Migration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Transaction Interface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Extensions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900" y="565347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Experimental Setup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Workload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Scalability Experiments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Migration Experiments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Algorithm in Practice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0872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Assumptions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0568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93850" y="2026335"/>
            <a:ext cx="9004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>
                <a:latin typeface=""/>
              </a:rPr>
              <a:t>The B-tree operate within a data center environment. This guarantees </a:t>
            </a:r>
            <a:r>
              <a:rPr lang="en-US" sz="2800" dirty="0"/>
              <a:t>high bandwidth, low latencies, and small latency variations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Individual machines can fail without causing the system to stall, but network partitions will stall the system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latin typeface="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B-tree is not going to grow or shrink rapidly. </a:t>
            </a:r>
          </a:p>
        </p:txBody>
      </p:sp>
    </p:spTree>
    <p:extLst>
      <p:ext uri="{BB962C8B-B14F-4D97-AF65-F5344CB8AC3E}">
        <p14:creationId xmlns:p14="http://schemas.microsoft.com/office/powerpoint/2010/main" val="56974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685"/>
          </a:xfrm>
        </p:spPr>
        <p:txBody>
          <a:bodyPr>
            <a:normAutofit/>
          </a:bodyPr>
          <a:lstStyle/>
          <a:p>
            <a: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Schema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1392810"/>
            <a:ext cx="3619500" cy="12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63" y="365125"/>
            <a:ext cx="5692337" cy="63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1956</Words>
  <Application>Microsoft Macintosh PowerPoint</Application>
  <PresentationFormat>Widescreen</PresentationFormat>
  <Paragraphs>682</Paragraphs>
  <Slides>58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Comic Sans MS</vt:lpstr>
      <vt:lpstr>Wingdings</vt:lpstr>
      <vt:lpstr>Office Theme</vt:lpstr>
      <vt:lpstr>A Practical Scalable Distributed BTree</vt:lpstr>
      <vt:lpstr>PowerPoint Presentation</vt:lpstr>
      <vt:lpstr>PowerPoint Presentation</vt:lpstr>
      <vt:lpstr>Problem</vt:lpstr>
      <vt:lpstr>B-Tree</vt:lpstr>
      <vt:lpstr>Sinfonia</vt:lpstr>
      <vt:lpstr>PowerPoint Presentation</vt:lpstr>
      <vt:lpstr>Assumptions</vt:lpstr>
      <vt:lpstr>Schema</vt:lpstr>
      <vt:lpstr>Design of the BTree</vt:lpstr>
      <vt:lpstr>Btree Operation Efficiency</vt:lpstr>
      <vt:lpstr>Standard Btree Operations</vt:lpstr>
      <vt:lpstr>Migration Operations</vt:lpstr>
      <vt:lpstr>Transaction Interface</vt:lpstr>
      <vt:lpstr>Transaction Interface</vt:lpstr>
      <vt:lpstr>Extensions</vt:lpstr>
      <vt:lpstr>PowerPoint Presentation</vt:lpstr>
      <vt:lpstr>Results - Setup</vt:lpstr>
      <vt:lpstr>Results - Workloads</vt:lpstr>
      <vt:lpstr>Results – Scalability Experiments</vt:lpstr>
      <vt:lpstr>Results - Lookup</vt:lpstr>
      <vt:lpstr>Results - Update</vt:lpstr>
      <vt:lpstr>Results - Mixed</vt:lpstr>
      <vt:lpstr>Results - Insert</vt:lpstr>
      <vt:lpstr>Results - Migration</vt:lpstr>
      <vt:lpstr>Results - Migration</vt:lpstr>
      <vt:lpstr>PowerPoint Presentation</vt:lpstr>
      <vt:lpstr>Search– Cont.</vt:lpstr>
      <vt:lpstr>Search– Cont.</vt:lpstr>
      <vt:lpstr>Distributed Btree</vt:lpstr>
      <vt:lpstr>Search</vt:lpstr>
      <vt:lpstr>Search</vt:lpstr>
      <vt:lpstr>Search</vt:lpstr>
      <vt:lpstr>Search</vt:lpstr>
      <vt:lpstr>Search</vt:lpstr>
      <vt:lpstr>Search</vt:lpstr>
      <vt:lpstr>Search</vt:lpstr>
      <vt:lpstr>Search</vt:lpstr>
      <vt:lpstr>Search – Invalid Node</vt:lpstr>
      <vt:lpstr>Search – Invalid Node</vt:lpstr>
      <vt:lpstr>Search – Invalid Node</vt:lpstr>
      <vt:lpstr>Search – Invalid Node</vt:lpstr>
      <vt:lpstr>Search – Invalid Node</vt:lpstr>
      <vt:lpstr>Search – Invalid Node</vt:lpstr>
      <vt:lpstr>Insert</vt:lpstr>
      <vt:lpstr>Insert and Split</vt:lpstr>
      <vt:lpstr>Insert and Split</vt:lpstr>
      <vt:lpstr>Insert and Split</vt:lpstr>
      <vt:lpstr>Insert and Split</vt:lpstr>
      <vt:lpstr>Insert</vt:lpstr>
      <vt:lpstr>Insert</vt:lpstr>
      <vt:lpstr>Insert</vt:lpstr>
      <vt:lpstr>Insert</vt:lpstr>
      <vt:lpstr>Insert</vt:lpstr>
      <vt:lpstr>Insert</vt:lpstr>
      <vt:lpstr>Insert</vt:lpstr>
      <vt:lpstr>Delete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Eslahi Kelorazi Mojtaba</dc:creator>
  <cp:lastModifiedBy>Microsoft Office User</cp:lastModifiedBy>
  <cp:revision>76</cp:revision>
  <dcterms:created xsi:type="dcterms:W3CDTF">2017-02-20T16:16:25Z</dcterms:created>
  <dcterms:modified xsi:type="dcterms:W3CDTF">2019-02-21T19:05:27Z</dcterms:modified>
</cp:coreProperties>
</file>