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Source Sans Pro Light"/>
      <p:regular r:id="rId19"/>
      <p:bold r:id="rId20"/>
      <p:italic r:id="rId21"/>
      <p:boldItalic r:id="rId22"/>
    </p:embeddedFont>
    <p:embeddedFont>
      <p:font typeface="Source Sans Pro SemiBold"/>
      <p:regular r:id="rId23"/>
      <p:bold r:id="rId24"/>
      <p:italic r:id="rId25"/>
      <p:boldItalic r:id="rId26"/>
    </p:embeddedFont>
    <p:embeddedFont>
      <p:font typeface="Source Sans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SansProLight-bold.fntdata"/><Relationship Id="rId22" Type="http://schemas.openxmlformats.org/officeDocument/2006/relationships/font" Target="fonts/SourceSansProLight-boldItalic.fntdata"/><Relationship Id="rId21" Type="http://schemas.openxmlformats.org/officeDocument/2006/relationships/font" Target="fonts/SourceSansProLight-italic.fntdata"/><Relationship Id="rId24" Type="http://schemas.openxmlformats.org/officeDocument/2006/relationships/font" Target="fonts/SourceSansProSemiBold-bold.fntdata"/><Relationship Id="rId23" Type="http://schemas.openxmlformats.org/officeDocument/2006/relationships/font" Target="fonts/SourceSansPro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SourceSansProSemiBold-boldItalic.fntdata"/><Relationship Id="rId25" Type="http://schemas.openxmlformats.org/officeDocument/2006/relationships/font" Target="fonts/SourceSansProSemiBold-italic.fntdata"/><Relationship Id="rId28" Type="http://schemas.openxmlformats.org/officeDocument/2006/relationships/font" Target="fonts/SourceSansPro-bold.fntdata"/><Relationship Id="rId27" Type="http://schemas.openxmlformats.org/officeDocument/2006/relationships/font" Target="fonts/SourceSans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SourceSansProLigh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27d64c11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d64c11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0e80639c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0e80639c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tar.gz file is a source archive whereas the .whl file is a built distribution.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0e80639c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0e80639c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tar.gz file is a source archive whereas the .whl file is a built distribution.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0e80639c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0e80639c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tar.gz file is a source archive whereas the .whl file is a built distribution.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e5c72df6b_0_1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e5c72df6b_0_1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26af1c459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af1c459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27d64c11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d64c11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e5c72df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e5c72df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0e80639c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0e80639c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Version &gt; 1.0.0 &lt; 2.0.3</a:t>
            </a:r>
            <a:endParaRPr/>
          </a:p>
          <a:p>
            <a:pPr indent="0" lvl="0" marL="0" rtl="0" algn="l">
              <a:spcBef>
                <a:spcPts val="0"/>
              </a:spcBef>
              <a:spcAft>
                <a:spcPts val="0"/>
              </a:spcAft>
              <a:buNone/>
            </a:pPr>
            <a:r>
              <a:rPr lang="en"/>
              <a:t>2- Windows path name restrictions, EOF</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0e80639c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0e80639c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Version &gt; 1.0.0 &lt; 2.0.3</a:t>
            </a:r>
            <a:endParaRPr/>
          </a:p>
          <a:p>
            <a:pPr indent="0" lvl="0" marL="0" rtl="0" algn="l">
              <a:spcBef>
                <a:spcPts val="0"/>
              </a:spcBef>
              <a:spcAft>
                <a:spcPts val="0"/>
              </a:spcAft>
              <a:buNone/>
            </a:pPr>
            <a:r>
              <a:rPr lang="en"/>
              <a:t>2- Windows path name restrictions, EOF</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0e80639c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0e80639c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distutils</a:t>
            </a:r>
            <a:r>
              <a:rPr lang="en"/>
              <a:t> is the original build and distribution system first added to the Python standard library in 1998. While direct use of distutils is being phased out, it still laid the foundation for the current packaging and distribution infrastructure, and it not only remains part of the standard library, but its name lives on in other ways (such as the name of the mailing list used to coordinate Python packaging standards development).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setuptools is a (largely) drop-in replacement for distutils first published in 2004. Its most notable addition over the unmodified distutils tools was the ability to declare dependencies on other packages. It is currently recommended as a more regularly updated alternative to distutils that offers consistent support for more recent packaging standards across a wide range of Python versions.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wheel (in this context) is a project that adds the bdist_wheel command to distutils/setuptools. This produces a cross platform binary packaging format (called “wheels” or “wheel files” and defined in PEP 427) that allows Python libraries, even those including binary extensions, to be installed on a system without needing to be built locally.</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0e80639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0e80639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When importing the package, Python </a:t>
            </a:r>
            <a:r>
              <a:rPr b="1" lang="en"/>
              <a:t>searches through the directories on sys.path</a:t>
            </a:r>
            <a:r>
              <a:rPr lang="en"/>
              <a:t> looking for the package subdirectory.</a:t>
            </a:r>
            <a:endParaRPr/>
          </a:p>
          <a:p>
            <a:pPr indent="0" lvl="0" marL="0" rtl="0" algn="l">
              <a:spcBef>
                <a:spcPts val="0"/>
              </a:spcBef>
              <a:spcAft>
                <a:spcPts val="0"/>
              </a:spcAft>
              <a:buNone/>
            </a:pPr>
            <a:r>
              <a:rPr lang="en"/>
              <a:t>The __init__.py files are required to make Python treat directories containing the file as packages. (avoid nameclassh - string)</a:t>
            </a:r>
            <a:endParaRPr/>
          </a:p>
          <a:p>
            <a:pPr indent="0" lvl="0" marL="0" rtl="0" algn="l">
              <a:spcBef>
                <a:spcPts val="0"/>
              </a:spcBef>
              <a:spcAft>
                <a:spcPts val="0"/>
              </a:spcAft>
              <a:buNone/>
            </a:pPr>
            <a:r>
              <a:rPr lang="en"/>
              <a:t>If __all__ is not defined, the statement from sound.effects import * does not import all submodules from the package.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0e80639c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0e80639c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example" type="title">
  <p:cSld name="TITLE">
    <p:spTree>
      <p:nvGrpSpPr>
        <p:cNvPr id="51" name="Shape 51"/>
        <p:cNvGrpSpPr/>
        <p:nvPr/>
      </p:nvGrpSpPr>
      <p:grpSpPr>
        <a:xfrm>
          <a:off x="0" y="0"/>
          <a:ext cx="0" cy="0"/>
          <a:chOff x="0" y="0"/>
          <a:chExt cx="0" cy="0"/>
        </a:xfrm>
      </p:grpSpPr>
      <p:sp>
        <p:nvSpPr>
          <p:cNvPr id="52" name="Google Shape;52;p14"/>
          <p:cNvSpPr/>
          <p:nvPr/>
        </p:nvSpPr>
        <p:spPr>
          <a:xfrm>
            <a:off x="0" y="0"/>
            <a:ext cx="9144000" cy="5143500"/>
          </a:xfrm>
          <a:prstGeom prst="rect">
            <a:avLst/>
          </a:prstGeom>
          <a:gradFill>
            <a:gsLst>
              <a:gs pos="0">
                <a:srgbClr val="FFFFFF"/>
              </a:gs>
              <a:gs pos="100000">
                <a:srgbClr val="B3B3B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4"/>
          <p:cNvSpPr/>
          <p:nvPr/>
        </p:nvSpPr>
        <p:spPr>
          <a:xfrm>
            <a:off x="0" y="0"/>
            <a:ext cx="9144000" cy="5143500"/>
          </a:xfrm>
          <a:prstGeom prst="rect">
            <a:avLst/>
          </a:prstGeom>
          <a:solidFill>
            <a:srgbClr val="FFFFFF">
              <a:alpha val="8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4"/>
          <p:cNvSpPr/>
          <p:nvPr/>
        </p:nvSpPr>
        <p:spPr>
          <a:xfrm rot="2700000">
            <a:off x="8699329" y="3758731"/>
            <a:ext cx="514208" cy="2389879"/>
          </a:xfrm>
          <a:prstGeom prst="roundRect">
            <a:avLst>
              <a:gd fmla="val 50000" name="adj"/>
            </a:avLst>
          </a:prstGeom>
          <a:solidFill>
            <a:srgbClr val="20BE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ymbol1.png" id="55" name="Google Shape;55;p14"/>
          <p:cNvPicPr preferRelativeResize="0"/>
          <p:nvPr/>
        </p:nvPicPr>
        <p:blipFill>
          <a:blip r:embed="rId2">
            <a:alphaModFix/>
          </a:blip>
          <a:stretch>
            <a:fillRect/>
          </a:stretch>
        </p:blipFill>
        <p:spPr>
          <a:xfrm>
            <a:off x="154400" y="111900"/>
            <a:ext cx="228600" cy="228600"/>
          </a:xfrm>
          <a:prstGeom prst="rect">
            <a:avLst/>
          </a:prstGeom>
          <a:noFill/>
          <a:ln>
            <a:noFill/>
          </a:ln>
        </p:spPr>
      </p:pic>
      <p:sp>
        <p:nvSpPr>
          <p:cNvPr id="56" name="Google Shape;56;p14"/>
          <p:cNvSpPr/>
          <p:nvPr/>
        </p:nvSpPr>
        <p:spPr>
          <a:xfrm rot="2700000">
            <a:off x="386670" y="-2011355"/>
            <a:ext cx="743311" cy="3456055"/>
          </a:xfrm>
          <a:prstGeom prst="roundRect">
            <a:avLst>
              <a:gd fmla="val 50000" name="adj"/>
            </a:avLst>
          </a:prstGeom>
          <a:solidFill>
            <a:srgbClr val="20BE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flipH="1" rot="2700000">
            <a:off x="1015141" y="-1437709"/>
            <a:ext cx="270680" cy="2575071"/>
          </a:xfrm>
          <a:prstGeom prst="roundRect">
            <a:avLst>
              <a:gd fmla="val 50000" name="adj"/>
            </a:avLst>
          </a:prstGeom>
          <a:solidFill>
            <a:srgbClr val="D71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14"/>
          <p:cNvPicPr preferRelativeResize="0"/>
          <p:nvPr/>
        </p:nvPicPr>
        <p:blipFill>
          <a:blip r:embed="rId3">
            <a:alphaModFix/>
          </a:blip>
          <a:stretch>
            <a:fillRect/>
          </a:stretch>
        </p:blipFill>
        <p:spPr>
          <a:xfrm>
            <a:off x="152402" y="152406"/>
            <a:ext cx="228601" cy="127794"/>
          </a:xfrm>
          <a:prstGeom prst="rect">
            <a:avLst/>
          </a:prstGeom>
          <a:noFill/>
          <a:ln>
            <a:noFill/>
          </a:ln>
        </p:spPr>
      </p:pic>
      <p:sp>
        <p:nvSpPr>
          <p:cNvPr id="59" name="Google Shape;59;p14"/>
          <p:cNvSpPr/>
          <p:nvPr/>
        </p:nvSpPr>
        <p:spPr>
          <a:xfrm rot="2696579">
            <a:off x="7953915" y="4139164"/>
            <a:ext cx="213193" cy="2353181"/>
          </a:xfrm>
          <a:prstGeom prst="roundRect">
            <a:avLst>
              <a:gd fmla="val 50000"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spTree>
      <p:nvGrpSpPr>
        <p:cNvPr id="60" name="Shape 60"/>
        <p:cNvGrpSpPr/>
        <p:nvPr/>
      </p:nvGrpSpPr>
      <p:grpSpPr>
        <a:xfrm>
          <a:off x="0" y="0"/>
          <a:ext cx="0" cy="0"/>
          <a:chOff x="0" y="0"/>
          <a:chExt cx="0" cy="0"/>
        </a:xfrm>
      </p:grpSpPr>
      <p:sp>
        <p:nvSpPr>
          <p:cNvPr id="61" name="Google Shape;61;p15"/>
          <p:cNvSpPr/>
          <p:nvPr/>
        </p:nvSpPr>
        <p:spPr>
          <a:xfrm>
            <a:off x="0" y="0"/>
            <a:ext cx="9144000" cy="5143500"/>
          </a:xfrm>
          <a:prstGeom prst="rect">
            <a:avLst/>
          </a:prstGeom>
          <a:gradFill>
            <a:gsLst>
              <a:gs pos="0">
                <a:srgbClr val="FFFFFF"/>
              </a:gs>
              <a:gs pos="100000">
                <a:srgbClr val="B3B3B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0" y="0"/>
            <a:ext cx="9144000" cy="5143500"/>
          </a:xfrm>
          <a:prstGeom prst="rect">
            <a:avLst/>
          </a:prstGeom>
          <a:solidFill>
            <a:srgbClr val="FFFFFF">
              <a:alpha val="8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flipH="1" rot="2700000">
            <a:off x="9356599" y="-1300880"/>
            <a:ext cx="398384" cy="3792709"/>
          </a:xfrm>
          <a:prstGeom prst="roundRect">
            <a:avLst>
              <a:gd fmla="val 50000" name="adj"/>
            </a:avLst>
          </a:prstGeom>
          <a:solidFill>
            <a:srgbClr val="D71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rot="2700000">
            <a:off x="7733638" y="-3923625"/>
            <a:ext cx="1095026" cy="5090532"/>
          </a:xfrm>
          <a:prstGeom prst="roundRect">
            <a:avLst>
              <a:gd fmla="val 50000" name="adj"/>
            </a:avLst>
          </a:prstGeom>
          <a:solidFill>
            <a:srgbClr val="20BE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flipH="1" rot="2698726">
            <a:off x="1855377" y="2362013"/>
            <a:ext cx="572544" cy="469724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flipH="1" rot="2700000">
            <a:off x="-319501" y="3658845"/>
            <a:ext cx="398384" cy="3792709"/>
          </a:xfrm>
          <a:prstGeom prst="roundRect">
            <a:avLst>
              <a:gd fmla="val 50000" name="adj"/>
            </a:avLst>
          </a:prstGeom>
          <a:solidFill>
            <a:srgbClr val="D71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flipH="1" rot="2698726">
            <a:off x="645127" y="2825288"/>
            <a:ext cx="572544" cy="4697240"/>
          </a:xfrm>
          <a:prstGeom prst="roundRect">
            <a:avLst>
              <a:gd fmla="val 50000"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2700000">
            <a:off x="7412521" y="-2092065"/>
            <a:ext cx="1554079" cy="5354849"/>
          </a:xfrm>
          <a:prstGeom prst="roundRect">
            <a:avLst>
              <a:gd fmla="val 50000"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5"/>
          <p:cNvPicPr preferRelativeResize="0"/>
          <p:nvPr/>
        </p:nvPicPr>
        <p:blipFill rotWithShape="1">
          <a:blip r:embed="rId2">
            <a:alphaModFix/>
          </a:blip>
          <a:srcRect b="15609" l="10185" r="10177" t="15623"/>
          <a:stretch/>
        </p:blipFill>
        <p:spPr>
          <a:xfrm>
            <a:off x="769146" y="503700"/>
            <a:ext cx="1222735" cy="562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1">
    <p:spTree>
      <p:nvGrpSpPr>
        <p:cNvPr id="70" name="Shape 70"/>
        <p:cNvGrpSpPr/>
        <p:nvPr/>
      </p:nvGrpSpPr>
      <p:grpSpPr>
        <a:xfrm>
          <a:off x="0" y="0"/>
          <a:ext cx="0" cy="0"/>
          <a:chOff x="0" y="0"/>
          <a:chExt cx="0" cy="0"/>
        </a:xfrm>
      </p:grpSpPr>
      <p:sp>
        <p:nvSpPr>
          <p:cNvPr id="71" name="Google Shape;71;p16"/>
          <p:cNvSpPr/>
          <p:nvPr/>
        </p:nvSpPr>
        <p:spPr>
          <a:xfrm>
            <a:off x="0" y="0"/>
            <a:ext cx="9144000" cy="5143500"/>
          </a:xfrm>
          <a:prstGeom prst="rect">
            <a:avLst/>
          </a:prstGeom>
          <a:gradFill>
            <a:gsLst>
              <a:gs pos="0">
                <a:srgbClr val="FFFFFF"/>
              </a:gs>
              <a:gs pos="100000">
                <a:srgbClr val="B3B3B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a:off x="0" y="0"/>
            <a:ext cx="9144000" cy="5143500"/>
          </a:xfrm>
          <a:prstGeom prst="rect">
            <a:avLst/>
          </a:prstGeom>
          <a:solidFill>
            <a:srgbClr val="FFFFFF">
              <a:alpha val="8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ymbol1.png" id="73" name="Google Shape;73;p16"/>
          <p:cNvPicPr preferRelativeResize="0"/>
          <p:nvPr/>
        </p:nvPicPr>
        <p:blipFill>
          <a:blip r:embed="rId2">
            <a:alphaModFix/>
          </a:blip>
          <a:stretch>
            <a:fillRect/>
          </a:stretch>
        </p:blipFill>
        <p:spPr>
          <a:xfrm>
            <a:off x="154400" y="111900"/>
            <a:ext cx="228600" cy="228600"/>
          </a:xfrm>
          <a:prstGeom prst="rect">
            <a:avLst/>
          </a:prstGeom>
          <a:noFill/>
          <a:ln>
            <a:noFill/>
          </a:ln>
        </p:spPr>
      </p:pic>
      <p:sp>
        <p:nvSpPr>
          <p:cNvPr id="74" name="Google Shape;74;p16"/>
          <p:cNvSpPr/>
          <p:nvPr/>
        </p:nvSpPr>
        <p:spPr>
          <a:xfrm rot="2700000">
            <a:off x="386670" y="-2011355"/>
            <a:ext cx="743311" cy="3456055"/>
          </a:xfrm>
          <a:prstGeom prst="roundRect">
            <a:avLst>
              <a:gd fmla="val 50000" name="adj"/>
            </a:avLst>
          </a:prstGeom>
          <a:solidFill>
            <a:srgbClr val="20BE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flipH="1" rot="2700000">
            <a:off x="1015141" y="-1437709"/>
            <a:ext cx="270680" cy="2575071"/>
          </a:xfrm>
          <a:prstGeom prst="roundRect">
            <a:avLst>
              <a:gd fmla="val 50000" name="adj"/>
            </a:avLst>
          </a:prstGeom>
          <a:solidFill>
            <a:srgbClr val="D71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6"/>
          <p:cNvPicPr preferRelativeResize="0"/>
          <p:nvPr/>
        </p:nvPicPr>
        <p:blipFill>
          <a:blip r:embed="rId3">
            <a:alphaModFix/>
          </a:blip>
          <a:stretch>
            <a:fillRect/>
          </a:stretch>
        </p:blipFill>
        <p:spPr>
          <a:xfrm>
            <a:off x="152402" y="152406"/>
            <a:ext cx="228601" cy="12779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7" name="Shape 77"/>
        <p:cNvGrpSpPr/>
        <p:nvPr/>
      </p:nvGrpSpPr>
      <p:grpSpPr>
        <a:xfrm>
          <a:off x="0" y="0"/>
          <a:ext cx="0" cy="0"/>
          <a:chOff x="0" y="0"/>
          <a:chExt cx="0" cy="0"/>
        </a:xfrm>
      </p:grpSpPr>
      <p:sp>
        <p:nvSpPr>
          <p:cNvPr id="78" name="Google Shape;78;p17"/>
          <p:cNvSpPr/>
          <p:nvPr/>
        </p:nvSpPr>
        <p:spPr>
          <a:xfrm>
            <a:off x="0" y="0"/>
            <a:ext cx="9144000" cy="5143500"/>
          </a:xfrm>
          <a:prstGeom prst="rect">
            <a:avLst/>
          </a:prstGeom>
          <a:gradFill>
            <a:gsLst>
              <a:gs pos="0">
                <a:srgbClr val="FFFFFF"/>
              </a:gs>
              <a:gs pos="100000">
                <a:srgbClr val="B3B3B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0" y="0"/>
            <a:ext cx="9144000" cy="5143500"/>
          </a:xfrm>
          <a:prstGeom prst="rect">
            <a:avLst/>
          </a:prstGeom>
          <a:solidFill>
            <a:srgbClr val="FFFFFF">
              <a:alpha val="8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2700000">
            <a:off x="8699329" y="3758731"/>
            <a:ext cx="514208" cy="2389879"/>
          </a:xfrm>
          <a:prstGeom prst="roundRect">
            <a:avLst>
              <a:gd fmla="val 50000" name="adj"/>
            </a:avLst>
          </a:prstGeom>
          <a:solidFill>
            <a:srgbClr val="20BE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ymbol1.png" id="81" name="Google Shape;81;p17"/>
          <p:cNvPicPr preferRelativeResize="0"/>
          <p:nvPr/>
        </p:nvPicPr>
        <p:blipFill>
          <a:blip r:embed="rId2">
            <a:alphaModFix/>
          </a:blip>
          <a:stretch>
            <a:fillRect/>
          </a:stretch>
        </p:blipFill>
        <p:spPr>
          <a:xfrm>
            <a:off x="154400" y="111900"/>
            <a:ext cx="228600" cy="228600"/>
          </a:xfrm>
          <a:prstGeom prst="rect">
            <a:avLst/>
          </a:prstGeom>
          <a:noFill/>
          <a:ln>
            <a:noFill/>
          </a:ln>
        </p:spPr>
      </p:pic>
      <p:sp>
        <p:nvSpPr>
          <p:cNvPr id="82" name="Google Shape;82;p17"/>
          <p:cNvSpPr/>
          <p:nvPr/>
        </p:nvSpPr>
        <p:spPr>
          <a:xfrm rot="2696579">
            <a:off x="7953915" y="4139164"/>
            <a:ext cx="213193" cy="2353181"/>
          </a:xfrm>
          <a:prstGeom prst="roundRect">
            <a:avLst>
              <a:gd fmla="val 50000"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0BEC6"/>
        </a:solidFill>
      </p:bgPr>
    </p:bg>
    <p:spTree>
      <p:nvGrpSpPr>
        <p:cNvPr id="86" name="Shape 86"/>
        <p:cNvGrpSpPr/>
        <p:nvPr/>
      </p:nvGrpSpPr>
      <p:grpSpPr>
        <a:xfrm>
          <a:off x="0" y="0"/>
          <a:ext cx="0" cy="0"/>
          <a:chOff x="0" y="0"/>
          <a:chExt cx="0" cy="0"/>
        </a:xfrm>
      </p:grpSpPr>
      <p:sp>
        <p:nvSpPr>
          <p:cNvPr id="87" name="Google Shape;87;p18"/>
          <p:cNvSpPr txBox="1"/>
          <p:nvPr/>
        </p:nvSpPr>
        <p:spPr>
          <a:xfrm>
            <a:off x="751103" y="1460325"/>
            <a:ext cx="6291600" cy="174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4000">
                <a:latin typeface="Source Sans Pro SemiBold"/>
                <a:ea typeface="Source Sans Pro SemiBold"/>
                <a:cs typeface="Source Sans Pro SemiBold"/>
                <a:sym typeface="Source Sans Pro SemiBold"/>
              </a:rPr>
              <a:t>Python Packaging</a:t>
            </a:r>
            <a:endParaRPr sz="4000">
              <a:latin typeface="Source Sans Pro SemiBold"/>
              <a:ea typeface="Source Sans Pro SemiBold"/>
              <a:cs typeface="Source Sans Pro SemiBold"/>
              <a:sym typeface="Source Sans Pro SemiBold"/>
            </a:endParaRPr>
          </a:p>
          <a:p>
            <a:pPr indent="0" lvl="0" marL="0" rtl="0" algn="l">
              <a:lnSpc>
                <a:spcPct val="150000"/>
              </a:lnSpc>
              <a:spcBef>
                <a:spcPts val="0"/>
              </a:spcBef>
              <a:spcAft>
                <a:spcPts val="0"/>
              </a:spcAft>
              <a:buNone/>
            </a:pPr>
            <a:r>
              <a:rPr lang="en" sz="2400">
                <a:latin typeface="Source Sans Pro Light"/>
                <a:ea typeface="Source Sans Pro Light"/>
                <a:cs typeface="Source Sans Pro Light"/>
                <a:sym typeface="Source Sans Pro Light"/>
              </a:rPr>
              <a:t>Managing</a:t>
            </a:r>
            <a:r>
              <a:rPr lang="en" sz="2400">
                <a:latin typeface="Source Sans Pro Light"/>
                <a:ea typeface="Source Sans Pro Light"/>
                <a:cs typeface="Source Sans Pro Light"/>
                <a:sym typeface="Source Sans Pro Light"/>
              </a:rPr>
              <a:t> packages and sharing code</a:t>
            </a:r>
            <a:endParaRPr sz="2400">
              <a:latin typeface="Source Sans Pro Light"/>
              <a:ea typeface="Source Sans Pro Light"/>
              <a:cs typeface="Source Sans Pro Light"/>
              <a:sym typeface="Source Sans Pr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nvSpPr>
        <p:spPr>
          <a:xfrm>
            <a:off x="1209775" y="0"/>
            <a:ext cx="68937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Sans Pro Light"/>
                <a:ea typeface="Source Sans Pro Light"/>
                <a:cs typeface="Source Sans Pro Light"/>
                <a:sym typeface="Source Sans Pro Light"/>
              </a:rPr>
              <a:t>PyPi &amp; Setuptools</a:t>
            </a:r>
            <a:endParaRPr sz="3000">
              <a:latin typeface="Source Sans Pro Light"/>
              <a:ea typeface="Source Sans Pro Light"/>
              <a:cs typeface="Source Sans Pro Light"/>
              <a:sym typeface="Source Sans Pro Light"/>
            </a:endParaRPr>
          </a:p>
        </p:txBody>
      </p:sp>
      <p:sp>
        <p:nvSpPr>
          <p:cNvPr id="149" name="Google Shape;149;p27"/>
          <p:cNvSpPr txBox="1"/>
          <p:nvPr/>
        </p:nvSpPr>
        <p:spPr>
          <a:xfrm>
            <a:off x="788275" y="1244600"/>
            <a:ext cx="7315200" cy="27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#install wheel and setuptools</a:t>
            </a:r>
            <a:endParaRPr sz="1800">
              <a:latin typeface="Source Sans Pro"/>
              <a:ea typeface="Source Sans Pro"/>
              <a:cs typeface="Source Sans Pro"/>
              <a:sym typeface="Source Sans Pro"/>
            </a:endParaRPr>
          </a:p>
          <a:p>
            <a:pPr indent="0" lvl="0" marL="0" rtl="0" algn="l">
              <a:spcBef>
                <a:spcPts val="0"/>
              </a:spcBef>
              <a:spcAft>
                <a:spcPts val="0"/>
              </a:spcAft>
              <a:buNone/>
            </a:pPr>
            <a:r>
              <a:rPr b="1" lang="en" sz="1800">
                <a:latin typeface="Source Sans Pro"/>
                <a:ea typeface="Source Sans Pro"/>
                <a:cs typeface="Source Sans Pro"/>
                <a:sym typeface="Source Sans Pro"/>
              </a:rPr>
              <a:t>python</a:t>
            </a:r>
            <a:r>
              <a:rPr lang="en" sz="1800">
                <a:latin typeface="Source Sans Pro"/>
                <a:ea typeface="Source Sans Pro"/>
                <a:cs typeface="Source Sans Pro"/>
                <a:sym typeface="Source Sans Pro"/>
              </a:rPr>
              <a:t> -m pip install --user --upgrade setuptools wheel</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#generate the dist</a:t>
            </a:r>
            <a:endParaRPr sz="1800">
              <a:latin typeface="Source Sans Pro"/>
              <a:ea typeface="Source Sans Pro"/>
              <a:cs typeface="Source Sans Pro"/>
              <a:sym typeface="Source Sans Pro"/>
            </a:endParaRPr>
          </a:p>
          <a:p>
            <a:pPr indent="0" lvl="0" marL="0" rtl="0" algn="l">
              <a:spcBef>
                <a:spcPts val="0"/>
              </a:spcBef>
              <a:spcAft>
                <a:spcPts val="0"/>
              </a:spcAft>
              <a:buNone/>
            </a:pPr>
            <a:r>
              <a:rPr b="1" lang="en" sz="1800">
                <a:latin typeface="Source Sans Pro"/>
                <a:ea typeface="Source Sans Pro"/>
                <a:cs typeface="Source Sans Pro"/>
                <a:sym typeface="Source Sans Pro"/>
              </a:rPr>
              <a:t>python</a:t>
            </a:r>
            <a:r>
              <a:rPr lang="en" sz="1800">
                <a:latin typeface="Source Sans Pro"/>
                <a:ea typeface="Source Sans Pro"/>
                <a:cs typeface="Source Sans Pro"/>
                <a:sym typeface="Source Sans Pro"/>
              </a:rPr>
              <a:t> setup.py sdist bdist_wheel</a:t>
            </a:r>
            <a:br>
              <a:rPr lang="en" sz="1800">
                <a:latin typeface="Source Sans Pro"/>
                <a:ea typeface="Source Sans Pro"/>
                <a:cs typeface="Source Sans Pro"/>
                <a:sym typeface="Source Sans Pro"/>
              </a:rPr>
            </a:b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#out</a:t>
            </a:r>
            <a:endParaRPr sz="1800">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b="1" lang="en" sz="1800">
                <a:latin typeface="Source Sans Pro"/>
                <a:ea typeface="Source Sans Pro"/>
                <a:cs typeface="Source Sans Pro"/>
                <a:sym typeface="Source Sans Pro"/>
              </a:rPr>
              <a:t>dist/</a:t>
            </a:r>
            <a:endParaRPr b="1" sz="1800">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 sz="1800">
                <a:latin typeface="Source Sans Pro"/>
                <a:ea typeface="Source Sans Pro"/>
                <a:cs typeface="Source Sans Pro"/>
                <a:sym typeface="Source Sans Pro"/>
              </a:rPr>
              <a:t>  example_pkg_YOUR_USERNAME_HERE-0.0.1-py3-none-any.whl</a:t>
            </a:r>
            <a:endParaRPr sz="1800">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 sz="1800">
                <a:latin typeface="Source Sans Pro"/>
                <a:ea typeface="Source Sans Pro"/>
                <a:cs typeface="Source Sans Pro"/>
                <a:sym typeface="Source Sans Pro"/>
              </a:rPr>
              <a:t>  example_pkg_YOUR_USERNAME_HERE-0.0.1.tar.gz</a:t>
            </a:r>
            <a:endParaRPr sz="1800">
              <a:latin typeface="Source Sans Pro"/>
              <a:ea typeface="Source Sans Pro"/>
              <a:cs typeface="Source Sans Pro"/>
              <a:sym typeface="Source Sans Pro"/>
            </a:endParaRPr>
          </a:p>
          <a:p>
            <a:pPr indent="0" lvl="0" marL="0" rtl="0" algn="ctr">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nvSpPr>
        <p:spPr>
          <a:xfrm>
            <a:off x="1209775" y="0"/>
            <a:ext cx="68937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Sans Pro Light"/>
                <a:ea typeface="Source Sans Pro Light"/>
                <a:cs typeface="Source Sans Pro Light"/>
                <a:sym typeface="Source Sans Pro Light"/>
              </a:rPr>
              <a:t>PyPi &amp; Setuptools</a:t>
            </a:r>
            <a:endParaRPr sz="3000">
              <a:latin typeface="Source Sans Pro Light"/>
              <a:ea typeface="Source Sans Pro Light"/>
              <a:cs typeface="Source Sans Pro Light"/>
              <a:sym typeface="Source Sans Pro Light"/>
            </a:endParaRPr>
          </a:p>
        </p:txBody>
      </p:sp>
      <p:sp>
        <p:nvSpPr>
          <p:cNvPr id="155" name="Google Shape;155;p28"/>
          <p:cNvSpPr txBox="1"/>
          <p:nvPr/>
        </p:nvSpPr>
        <p:spPr>
          <a:xfrm>
            <a:off x="788275" y="787400"/>
            <a:ext cx="7315200" cy="27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#install twine</a:t>
            </a:r>
            <a:endParaRPr sz="1800">
              <a:latin typeface="Source Sans Pro"/>
              <a:ea typeface="Source Sans Pro"/>
              <a:cs typeface="Source Sans Pro"/>
              <a:sym typeface="Source Sans Pro"/>
            </a:endParaRPr>
          </a:p>
          <a:p>
            <a:pPr indent="0" lvl="0" marL="0" rtl="0" algn="l">
              <a:spcBef>
                <a:spcPts val="0"/>
              </a:spcBef>
              <a:spcAft>
                <a:spcPts val="0"/>
              </a:spcAft>
              <a:buNone/>
            </a:pPr>
            <a:r>
              <a:rPr b="1" lang="en" sz="1800">
                <a:latin typeface="Source Sans Pro"/>
                <a:ea typeface="Source Sans Pro"/>
                <a:cs typeface="Source Sans Pro"/>
                <a:sym typeface="Source Sans Pro"/>
              </a:rPr>
              <a:t>python</a:t>
            </a:r>
            <a:r>
              <a:rPr lang="en" sz="1800">
                <a:latin typeface="Source Sans Pro"/>
                <a:ea typeface="Source Sans Pro"/>
                <a:cs typeface="Source Sans Pro"/>
                <a:sym typeface="Source Sans Pro"/>
              </a:rPr>
              <a:t> -m pip install --user --upgrade twine</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#upload to PyPi</a:t>
            </a:r>
            <a:endParaRPr sz="1800">
              <a:latin typeface="Source Sans Pro"/>
              <a:ea typeface="Source Sans Pro"/>
              <a:cs typeface="Source Sans Pro"/>
              <a:sym typeface="Source Sans Pro"/>
            </a:endParaRPr>
          </a:p>
          <a:p>
            <a:pPr indent="0" lvl="0" marL="0" rtl="0" algn="l">
              <a:spcBef>
                <a:spcPts val="0"/>
              </a:spcBef>
              <a:spcAft>
                <a:spcPts val="0"/>
              </a:spcAft>
              <a:buNone/>
            </a:pPr>
            <a:r>
              <a:rPr b="1" lang="en" sz="1800">
                <a:latin typeface="Source Sans Pro"/>
                <a:ea typeface="Source Sans Pro"/>
                <a:cs typeface="Source Sans Pro"/>
                <a:sym typeface="Source Sans Pro"/>
              </a:rPr>
              <a:t>python</a:t>
            </a:r>
            <a:r>
              <a:rPr lang="en" sz="1800">
                <a:latin typeface="Source Sans Pro"/>
                <a:ea typeface="Source Sans Pro"/>
                <a:cs typeface="Source Sans Pro"/>
                <a:sym typeface="Source Sans Pro"/>
              </a:rPr>
              <a:t> -m twine upload  dist/*</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pic>
        <p:nvPicPr>
          <p:cNvPr id="156" name="Google Shape;156;p28"/>
          <p:cNvPicPr preferRelativeResize="0"/>
          <p:nvPr/>
        </p:nvPicPr>
        <p:blipFill>
          <a:blip r:embed="rId3">
            <a:alphaModFix/>
          </a:blip>
          <a:stretch>
            <a:fillRect/>
          </a:stretch>
        </p:blipFill>
        <p:spPr>
          <a:xfrm>
            <a:off x="1823325" y="2588250"/>
            <a:ext cx="5245099" cy="2354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nvSpPr>
        <p:spPr>
          <a:xfrm>
            <a:off x="1209775" y="0"/>
            <a:ext cx="68937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Sans Pro Light"/>
                <a:ea typeface="Source Sans Pro Light"/>
                <a:cs typeface="Source Sans Pro Light"/>
                <a:sym typeface="Source Sans Pro Light"/>
              </a:rPr>
              <a:t>PyPi &amp; Setuptools</a:t>
            </a:r>
            <a:endParaRPr sz="3000">
              <a:latin typeface="Source Sans Pro Light"/>
              <a:ea typeface="Source Sans Pro Light"/>
              <a:cs typeface="Source Sans Pro Light"/>
              <a:sym typeface="Source Sans Pro Light"/>
            </a:endParaRPr>
          </a:p>
        </p:txBody>
      </p:sp>
      <p:sp>
        <p:nvSpPr>
          <p:cNvPr id="162" name="Google Shape;162;p29"/>
          <p:cNvSpPr txBox="1"/>
          <p:nvPr/>
        </p:nvSpPr>
        <p:spPr>
          <a:xfrm>
            <a:off x="762000" y="1117600"/>
            <a:ext cx="7315200" cy="224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Choose a memorable and unique name for your package. </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Register an account on https://pypi.org </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Use twine upload dist/* to upload your package and enter your credentials for the account you registered on the real PyPI.</a:t>
            </a:r>
            <a:br>
              <a:rPr lang="en">
                <a:latin typeface="Source Sans Pro"/>
                <a:ea typeface="Source Sans Pro"/>
                <a:cs typeface="Source Sans Pro"/>
                <a:sym typeface="Source Sans Pro"/>
              </a:rPr>
            </a:b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Install your package from the real PyPI using pip install [your-package].</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nvSpPr>
        <p:spPr>
          <a:xfrm>
            <a:off x="1514100" y="1886700"/>
            <a:ext cx="6115800" cy="8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dk1"/>
                </a:solidFill>
                <a:latin typeface="Source Sans Pro Light"/>
                <a:ea typeface="Source Sans Pro Light"/>
                <a:cs typeface="Source Sans Pro Light"/>
                <a:sym typeface="Source Sans Pro Light"/>
              </a:rPr>
              <a:t>Thanks!</a:t>
            </a:r>
            <a:endParaRPr sz="6000">
              <a:solidFill>
                <a:schemeClr val="dk1"/>
              </a:solidFill>
              <a:latin typeface="Source Sans Pro Light"/>
              <a:ea typeface="Source Sans Pro Light"/>
              <a:cs typeface="Source Sans Pro Light"/>
              <a:sym typeface="Source Sans Pr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nvSpPr>
        <p:spPr>
          <a:xfrm>
            <a:off x="574875" y="423025"/>
            <a:ext cx="36765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Sans Pro Light"/>
                <a:ea typeface="Source Sans Pro Light"/>
                <a:cs typeface="Source Sans Pro Light"/>
                <a:sym typeface="Source Sans Pro Light"/>
              </a:rPr>
              <a:t>Agenda</a:t>
            </a:r>
            <a:endParaRPr sz="3000">
              <a:latin typeface="Source Sans Pro Light"/>
              <a:ea typeface="Source Sans Pro Light"/>
              <a:cs typeface="Source Sans Pro Light"/>
              <a:sym typeface="Source Sans Pro Light"/>
            </a:endParaRPr>
          </a:p>
        </p:txBody>
      </p:sp>
      <p:sp>
        <p:nvSpPr>
          <p:cNvPr id="93" name="Google Shape;93;p19"/>
          <p:cNvSpPr txBox="1"/>
          <p:nvPr/>
        </p:nvSpPr>
        <p:spPr>
          <a:xfrm>
            <a:off x="574625" y="1037900"/>
            <a:ext cx="3987900" cy="4029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Source Sans Pro Light"/>
              <a:buAutoNum type="arabicPeriod"/>
            </a:pPr>
            <a:r>
              <a:rPr lang="en">
                <a:latin typeface="Source Sans Pro Light"/>
                <a:ea typeface="Source Sans Pro Light"/>
                <a:cs typeface="Source Sans Pro Light"/>
                <a:sym typeface="Source Sans Pro Light"/>
              </a:rPr>
              <a:t>Way</a:t>
            </a:r>
            <a:endParaRPr>
              <a:latin typeface="Source Sans Pro Light"/>
              <a:ea typeface="Source Sans Pro Light"/>
              <a:cs typeface="Source Sans Pro Light"/>
              <a:sym typeface="Source Sans Pro Light"/>
            </a:endParaRPr>
          </a:p>
          <a:p>
            <a:pPr indent="-317500" lvl="0" marL="457200" rtl="0" algn="l">
              <a:lnSpc>
                <a:spcPct val="150000"/>
              </a:lnSpc>
              <a:spcBef>
                <a:spcPts val="0"/>
              </a:spcBef>
              <a:spcAft>
                <a:spcPts val="0"/>
              </a:spcAft>
              <a:buSzPts val="1400"/>
              <a:buFont typeface="Source Sans Pro Light"/>
              <a:buAutoNum type="arabicPeriod"/>
            </a:pPr>
            <a:r>
              <a:rPr lang="en">
                <a:latin typeface="Source Sans Pro Light"/>
                <a:ea typeface="Source Sans Pro Light"/>
                <a:cs typeface="Source Sans Pro Light"/>
                <a:sym typeface="Source Sans Pro Light"/>
              </a:rPr>
              <a:t>History</a:t>
            </a:r>
            <a:endParaRPr>
              <a:latin typeface="Source Sans Pro Light"/>
              <a:ea typeface="Source Sans Pro Light"/>
              <a:cs typeface="Source Sans Pro Light"/>
              <a:sym typeface="Source Sans Pro Light"/>
            </a:endParaRPr>
          </a:p>
          <a:p>
            <a:pPr indent="-317500" lvl="0" marL="457200" rtl="0" algn="l">
              <a:lnSpc>
                <a:spcPct val="150000"/>
              </a:lnSpc>
              <a:spcBef>
                <a:spcPts val="0"/>
              </a:spcBef>
              <a:spcAft>
                <a:spcPts val="0"/>
              </a:spcAft>
              <a:buSzPts val="1400"/>
              <a:buFont typeface="Source Sans Pro Light"/>
              <a:buAutoNum type="arabicPeriod"/>
            </a:pPr>
            <a:r>
              <a:rPr lang="en">
                <a:latin typeface="Source Sans Pro Light"/>
                <a:ea typeface="Source Sans Pro Light"/>
                <a:cs typeface="Source Sans Pro Light"/>
                <a:sym typeface="Source Sans Pro Light"/>
              </a:rPr>
              <a:t>What is a package?</a:t>
            </a:r>
            <a:endParaRPr>
              <a:latin typeface="Source Sans Pro Light"/>
              <a:ea typeface="Source Sans Pro Light"/>
              <a:cs typeface="Source Sans Pro Light"/>
              <a:sym typeface="Source Sans Pro Light"/>
            </a:endParaRPr>
          </a:p>
          <a:p>
            <a:pPr indent="-317500" lvl="0" marL="457200" rtl="0" algn="l">
              <a:lnSpc>
                <a:spcPct val="150000"/>
              </a:lnSpc>
              <a:spcBef>
                <a:spcPts val="0"/>
              </a:spcBef>
              <a:spcAft>
                <a:spcPts val="0"/>
              </a:spcAft>
              <a:buSzPts val="1400"/>
              <a:buFont typeface="Source Sans Pro Light"/>
              <a:buAutoNum type="arabicPeriod"/>
            </a:pPr>
            <a:r>
              <a:rPr lang="en">
                <a:latin typeface="Source Sans Pro Light"/>
                <a:ea typeface="Source Sans Pro Light"/>
                <a:cs typeface="Source Sans Pro Light"/>
                <a:sym typeface="Source Sans Pro Light"/>
              </a:rPr>
              <a:t>Doing!</a:t>
            </a:r>
            <a:endParaRPr>
              <a:latin typeface="Source Sans Pro Light"/>
              <a:ea typeface="Source Sans Pro Light"/>
              <a:cs typeface="Source Sans Pro Light"/>
              <a:sym typeface="Source Sans Pro Light"/>
            </a:endParaRPr>
          </a:p>
        </p:txBody>
      </p:sp>
      <p:pic>
        <p:nvPicPr>
          <p:cNvPr id="94" name="Google Shape;94;p19"/>
          <p:cNvPicPr preferRelativeResize="0"/>
          <p:nvPr/>
        </p:nvPicPr>
        <p:blipFill rotWithShape="1">
          <a:blip r:embed="rId3">
            <a:alphaModFix/>
          </a:blip>
          <a:srcRect b="0" l="1642" r="0" t="1107"/>
          <a:stretch/>
        </p:blipFill>
        <p:spPr>
          <a:xfrm>
            <a:off x="4600756" y="0"/>
            <a:ext cx="4547348"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nvSpPr>
        <p:spPr>
          <a:xfrm>
            <a:off x="2212950" y="2137950"/>
            <a:ext cx="4718100" cy="8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dk1"/>
                </a:solidFill>
                <a:latin typeface="Source Sans Pro Light"/>
                <a:ea typeface="Source Sans Pro Light"/>
                <a:cs typeface="Source Sans Pro Light"/>
                <a:sym typeface="Source Sans Pro Light"/>
              </a:rPr>
              <a:t>Why package management?</a:t>
            </a:r>
            <a:endParaRPr sz="6000">
              <a:solidFill>
                <a:schemeClr val="dk1"/>
              </a:solidFill>
              <a:latin typeface="Source Sans Pro Light"/>
              <a:ea typeface="Source Sans Pro Light"/>
              <a:cs typeface="Source Sans Pro Light"/>
              <a:sym typeface="Source Sans Pr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nvSpPr>
        <p:spPr>
          <a:xfrm>
            <a:off x="592550" y="487425"/>
            <a:ext cx="68937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Sans Pro Light"/>
                <a:ea typeface="Source Sans Pro Light"/>
                <a:cs typeface="Source Sans Pro Light"/>
                <a:sym typeface="Source Sans Pro Light"/>
              </a:rPr>
              <a:t>Why?</a:t>
            </a:r>
            <a:endParaRPr sz="3000">
              <a:latin typeface="Source Sans Pro Light"/>
              <a:ea typeface="Source Sans Pro Light"/>
              <a:cs typeface="Source Sans Pro Light"/>
              <a:sym typeface="Source Sans Pro Light"/>
            </a:endParaRPr>
          </a:p>
        </p:txBody>
      </p:sp>
      <p:pic>
        <p:nvPicPr>
          <p:cNvPr id="105" name="Google Shape;105;p21"/>
          <p:cNvPicPr preferRelativeResize="0"/>
          <p:nvPr/>
        </p:nvPicPr>
        <p:blipFill>
          <a:blip r:embed="rId3">
            <a:alphaModFix/>
          </a:blip>
          <a:stretch>
            <a:fillRect/>
          </a:stretch>
        </p:blipFill>
        <p:spPr>
          <a:xfrm>
            <a:off x="4020563" y="1254788"/>
            <a:ext cx="1474750" cy="1692975"/>
          </a:xfrm>
          <a:prstGeom prst="rect">
            <a:avLst/>
          </a:prstGeom>
          <a:noFill/>
          <a:ln>
            <a:noFill/>
          </a:ln>
        </p:spPr>
      </p:pic>
      <p:pic>
        <p:nvPicPr>
          <p:cNvPr id="106" name="Google Shape;106;p21"/>
          <p:cNvPicPr preferRelativeResize="0"/>
          <p:nvPr/>
        </p:nvPicPr>
        <p:blipFill>
          <a:blip r:embed="rId4">
            <a:alphaModFix/>
          </a:blip>
          <a:stretch>
            <a:fillRect/>
          </a:stretch>
        </p:blipFill>
        <p:spPr>
          <a:xfrm>
            <a:off x="3870200" y="3070425"/>
            <a:ext cx="1619924" cy="1801926"/>
          </a:xfrm>
          <a:prstGeom prst="rect">
            <a:avLst/>
          </a:prstGeom>
          <a:noFill/>
          <a:ln>
            <a:noFill/>
          </a:ln>
        </p:spPr>
      </p:pic>
      <p:pic>
        <p:nvPicPr>
          <p:cNvPr id="107" name="Google Shape;107;p21"/>
          <p:cNvPicPr preferRelativeResize="0"/>
          <p:nvPr/>
        </p:nvPicPr>
        <p:blipFill>
          <a:blip r:embed="rId5">
            <a:alphaModFix/>
          </a:blip>
          <a:stretch>
            <a:fillRect/>
          </a:stretch>
        </p:blipFill>
        <p:spPr>
          <a:xfrm>
            <a:off x="1132925" y="3695886"/>
            <a:ext cx="1782301" cy="693114"/>
          </a:xfrm>
          <a:prstGeom prst="rect">
            <a:avLst/>
          </a:prstGeom>
          <a:noFill/>
          <a:ln>
            <a:noFill/>
          </a:ln>
        </p:spPr>
      </p:pic>
      <p:pic>
        <p:nvPicPr>
          <p:cNvPr id="108" name="Google Shape;108;p21"/>
          <p:cNvPicPr preferRelativeResize="0"/>
          <p:nvPr/>
        </p:nvPicPr>
        <p:blipFill>
          <a:blip r:embed="rId6">
            <a:alphaModFix/>
          </a:blip>
          <a:stretch>
            <a:fillRect/>
          </a:stretch>
        </p:blipFill>
        <p:spPr>
          <a:xfrm>
            <a:off x="506676" y="1567513"/>
            <a:ext cx="2767806" cy="1692975"/>
          </a:xfrm>
          <a:prstGeom prst="rect">
            <a:avLst/>
          </a:prstGeom>
          <a:noFill/>
          <a:ln>
            <a:noFill/>
          </a:ln>
        </p:spPr>
      </p:pic>
      <p:pic>
        <p:nvPicPr>
          <p:cNvPr id="109" name="Google Shape;109;p21"/>
          <p:cNvPicPr preferRelativeResize="0"/>
          <p:nvPr/>
        </p:nvPicPr>
        <p:blipFill rotWithShape="1">
          <a:blip r:embed="rId7">
            <a:alphaModFix/>
          </a:blip>
          <a:srcRect b="0" l="0" r="59333" t="0"/>
          <a:stretch/>
        </p:blipFill>
        <p:spPr>
          <a:xfrm>
            <a:off x="6729750" y="1845925"/>
            <a:ext cx="1224999" cy="1357376"/>
          </a:xfrm>
          <a:prstGeom prst="rect">
            <a:avLst/>
          </a:prstGeom>
          <a:noFill/>
          <a:ln>
            <a:noFill/>
          </a:ln>
        </p:spPr>
      </p:pic>
      <p:pic>
        <p:nvPicPr>
          <p:cNvPr id="110" name="Google Shape;110;p21"/>
          <p:cNvPicPr preferRelativeResize="0"/>
          <p:nvPr/>
        </p:nvPicPr>
        <p:blipFill rotWithShape="1">
          <a:blip r:embed="rId7">
            <a:alphaModFix/>
          </a:blip>
          <a:srcRect b="0" l="42122" r="0" t="0"/>
          <a:stretch/>
        </p:blipFill>
        <p:spPr>
          <a:xfrm>
            <a:off x="6517700" y="3136975"/>
            <a:ext cx="1743424" cy="1357376"/>
          </a:xfrm>
          <a:prstGeom prst="rect">
            <a:avLst/>
          </a:prstGeom>
          <a:noFill/>
          <a:ln>
            <a:noFill/>
          </a:ln>
        </p:spPr>
      </p:pic>
      <p:pic>
        <p:nvPicPr>
          <p:cNvPr id="111" name="Google Shape;111;p21"/>
          <p:cNvPicPr preferRelativeResize="0"/>
          <p:nvPr/>
        </p:nvPicPr>
        <p:blipFill rotWithShape="1">
          <a:blip r:embed="rId8">
            <a:alphaModFix/>
          </a:blip>
          <a:srcRect b="39181" l="27051" r="26903" t="32992"/>
          <a:stretch/>
        </p:blipFill>
        <p:spPr>
          <a:xfrm>
            <a:off x="3745725" y="4322250"/>
            <a:ext cx="2024418" cy="59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nvSpPr>
        <p:spPr>
          <a:xfrm>
            <a:off x="592550" y="487425"/>
            <a:ext cx="68937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Sans Pro Light"/>
                <a:ea typeface="Source Sans Pro Light"/>
                <a:cs typeface="Source Sans Pro Light"/>
                <a:sym typeface="Source Sans Pro Light"/>
              </a:rPr>
              <a:t>Why?</a:t>
            </a:r>
            <a:endParaRPr sz="3000">
              <a:latin typeface="Source Sans Pro Light"/>
              <a:ea typeface="Source Sans Pro Light"/>
              <a:cs typeface="Source Sans Pro Light"/>
              <a:sym typeface="Source Sans Pro Light"/>
            </a:endParaRPr>
          </a:p>
        </p:txBody>
      </p:sp>
      <p:sp>
        <p:nvSpPr>
          <p:cNvPr id="117" name="Google Shape;117;p22"/>
          <p:cNvSpPr txBox="1"/>
          <p:nvPr/>
        </p:nvSpPr>
        <p:spPr>
          <a:xfrm>
            <a:off x="465625" y="1570125"/>
            <a:ext cx="6237300" cy="1392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Share code (temas, projects, community)</a:t>
            </a:r>
            <a:endParaRPr sz="1800">
              <a:latin typeface="Source Sans Pro"/>
              <a:ea typeface="Source Sans Pro"/>
              <a:cs typeface="Source Sans Pro"/>
              <a:sym typeface="Source Sans Pro"/>
            </a:endParaRPr>
          </a:p>
          <a:p>
            <a:pPr indent="-342900" lvl="0" marL="457200" rtl="0" algn="l">
              <a:lnSpc>
                <a:spcPct val="150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D</a:t>
            </a:r>
            <a:r>
              <a:rPr lang="en" sz="1800">
                <a:latin typeface="Source Sans Pro"/>
                <a:ea typeface="Source Sans Pro"/>
                <a:cs typeface="Source Sans Pro"/>
                <a:sym typeface="Source Sans Pro"/>
              </a:rPr>
              <a:t>efine a version of each package for all requirements.</a:t>
            </a:r>
            <a:endParaRPr sz="1800">
              <a:latin typeface="Source Sans Pro"/>
              <a:ea typeface="Source Sans Pro"/>
              <a:cs typeface="Source Sans Pro"/>
              <a:sym typeface="Source Sans Pro"/>
            </a:endParaRPr>
          </a:p>
          <a:p>
            <a:pPr indent="-342900" lvl="0" marL="457200" rtl="0" algn="l">
              <a:lnSpc>
                <a:spcPct val="150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Works to operating system constraints.</a:t>
            </a:r>
            <a:endParaRPr sz="1800">
              <a:latin typeface="Source Sans Pro"/>
              <a:ea typeface="Source Sans Pro"/>
              <a:cs typeface="Source Sans Pro"/>
              <a:sym typeface="Source Sans Pro"/>
            </a:endParaRPr>
          </a:p>
          <a:p>
            <a:pPr indent="-342900" lvl="0" marL="457200" rtl="0" algn="l">
              <a:lnSpc>
                <a:spcPct val="150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Ensures a perfectly replicable dependency tree</a:t>
            </a:r>
            <a:endParaRPr sz="180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nvSpPr>
        <p:spPr>
          <a:xfrm>
            <a:off x="1220600" y="0"/>
            <a:ext cx="68937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Sans Pro Light"/>
                <a:ea typeface="Source Sans Pro Light"/>
                <a:cs typeface="Source Sans Pro Light"/>
                <a:sym typeface="Source Sans Pro Light"/>
              </a:rPr>
              <a:t>History</a:t>
            </a:r>
            <a:endParaRPr sz="3000">
              <a:latin typeface="Source Sans Pro Light"/>
              <a:ea typeface="Source Sans Pro Light"/>
              <a:cs typeface="Source Sans Pro Light"/>
              <a:sym typeface="Source Sans Pro Light"/>
            </a:endParaRPr>
          </a:p>
        </p:txBody>
      </p:sp>
      <p:pic>
        <p:nvPicPr>
          <p:cNvPr id="123" name="Google Shape;123;p23"/>
          <p:cNvPicPr preferRelativeResize="0"/>
          <p:nvPr/>
        </p:nvPicPr>
        <p:blipFill>
          <a:blip r:embed="rId3">
            <a:alphaModFix/>
          </a:blip>
          <a:stretch>
            <a:fillRect/>
          </a:stretch>
        </p:blipFill>
        <p:spPr>
          <a:xfrm>
            <a:off x="401450" y="1369850"/>
            <a:ext cx="8109673" cy="22727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nvSpPr>
        <p:spPr>
          <a:xfrm>
            <a:off x="1209775" y="0"/>
            <a:ext cx="68937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Sans Pro Light"/>
                <a:ea typeface="Source Sans Pro Light"/>
                <a:cs typeface="Source Sans Pro Light"/>
                <a:sym typeface="Source Sans Pro Light"/>
              </a:rPr>
              <a:t>History</a:t>
            </a:r>
            <a:endParaRPr sz="3000">
              <a:latin typeface="Source Sans Pro Light"/>
              <a:ea typeface="Source Sans Pro Light"/>
              <a:cs typeface="Source Sans Pro Light"/>
              <a:sym typeface="Source Sans Pro Light"/>
            </a:endParaRPr>
          </a:p>
        </p:txBody>
      </p:sp>
      <p:sp>
        <p:nvSpPr>
          <p:cNvPr id="129" name="Google Shape;129;p24"/>
          <p:cNvSpPr txBox="1"/>
          <p:nvPr/>
        </p:nvSpPr>
        <p:spPr>
          <a:xfrm>
            <a:off x="1453350" y="644700"/>
            <a:ext cx="6237300" cy="416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Source Sans Pro"/>
                <a:ea typeface="Source Sans Pro"/>
                <a:cs typeface="Source Sans Pro"/>
                <a:sym typeface="Source Sans Pro"/>
              </a:rPr>
              <a:t>● distutil</a:t>
            </a:r>
            <a:r>
              <a:rPr lang="en" sz="1200">
                <a:solidFill>
                  <a:schemeClr val="dk1"/>
                </a:solidFill>
                <a:latin typeface="Source Sans Pro"/>
                <a:ea typeface="Source Sans Pro"/>
                <a:cs typeface="Source Sans Pro"/>
                <a:sym typeface="Source Sans Pro"/>
              </a:rPr>
              <a:t>s</a:t>
            </a:r>
            <a:br>
              <a:rPr lang="en" sz="1200">
                <a:solidFill>
                  <a:schemeClr val="dk1"/>
                </a:solidFill>
                <a:latin typeface="Source Sans Pro"/>
                <a:ea typeface="Source Sans Pro"/>
                <a:cs typeface="Source Sans Pro"/>
                <a:sym typeface="Source Sans Pro"/>
              </a:rPr>
            </a:br>
            <a:r>
              <a:rPr lang="en" sz="1200">
                <a:solidFill>
                  <a:schemeClr val="dk1"/>
                </a:solidFill>
                <a:latin typeface="Source Sans Pro"/>
                <a:ea typeface="Source Sans Pro"/>
                <a:cs typeface="Source Sans Pro"/>
                <a:sym typeface="Source Sans Pro"/>
              </a:rPr>
              <a:t>	</a:t>
            </a:r>
            <a:r>
              <a:rPr lang="en" sz="1200">
                <a:solidFill>
                  <a:schemeClr val="dk1"/>
                </a:solidFill>
                <a:latin typeface="Source Sans Pro"/>
                <a:ea typeface="Source Sans Pro"/>
                <a:cs typeface="Source Sans Pro"/>
                <a:sym typeface="Source Sans Pro"/>
              </a:rPr>
              <a:t>no </a:t>
            </a:r>
            <a:r>
              <a:rPr lang="en" sz="1200">
                <a:solidFill>
                  <a:schemeClr val="dk1"/>
                </a:solidFill>
                <a:latin typeface="Source Sans Pro"/>
                <a:ea typeface="Source Sans Pro"/>
                <a:cs typeface="Source Sans Pro"/>
                <a:sym typeface="Source Sans Pro"/>
              </a:rPr>
              <a:t>dependency</a:t>
            </a:r>
            <a:r>
              <a:rPr lang="en" sz="1200">
                <a:solidFill>
                  <a:schemeClr val="dk1"/>
                </a:solidFill>
                <a:latin typeface="Source Sans Pro"/>
                <a:ea typeface="Source Sans Pro"/>
                <a:cs typeface="Source Sans Pro"/>
                <a:sym typeface="Source Sans Pro"/>
              </a:rPr>
              <a:t> management</a:t>
            </a:r>
            <a:br>
              <a:rPr lang="en" sz="1200">
                <a:solidFill>
                  <a:schemeClr val="dk1"/>
                </a:solidFill>
                <a:latin typeface="Source Sans Pro"/>
                <a:ea typeface="Source Sans Pro"/>
                <a:cs typeface="Source Sans Pro"/>
                <a:sym typeface="Source Sans Pro"/>
              </a:rPr>
            </a:br>
            <a:r>
              <a:rPr lang="en" sz="1200">
                <a:solidFill>
                  <a:schemeClr val="dk1"/>
                </a:solidFill>
                <a:latin typeface="Source Sans Pro"/>
                <a:ea typeface="Source Sans Pro"/>
                <a:cs typeface="Source Sans Pro"/>
                <a:sym typeface="Source Sans Pro"/>
              </a:rPr>
              <a:t>	problems between cross-platforms</a:t>
            </a:r>
            <a:br>
              <a:rPr lang="en" sz="1200">
                <a:solidFill>
                  <a:schemeClr val="dk1"/>
                </a:solidFill>
                <a:latin typeface="Source Sans Pro"/>
                <a:ea typeface="Source Sans Pro"/>
                <a:cs typeface="Source Sans Pro"/>
                <a:sym typeface="Source Sans Pro"/>
              </a:rPr>
            </a:br>
            <a:r>
              <a:rPr lang="en" sz="1200">
                <a:solidFill>
                  <a:schemeClr val="dk1"/>
                </a:solidFill>
                <a:latin typeface="Source Sans Pro"/>
                <a:ea typeface="Source Sans Pro"/>
                <a:cs typeface="Source Sans Pro"/>
                <a:sym typeface="Source Sans Pro"/>
              </a:rPr>
              <a:t>	no consistent way to reproduce an installation</a:t>
            </a:r>
            <a:br>
              <a:rPr lang="en" sz="1200">
                <a:solidFill>
                  <a:schemeClr val="dk1"/>
                </a:solidFill>
                <a:latin typeface="Source Sans Pro"/>
                <a:ea typeface="Source Sans Pro"/>
                <a:cs typeface="Source Sans Pro"/>
                <a:sym typeface="Source Sans Pro"/>
              </a:rPr>
            </a:br>
            <a:r>
              <a:rPr lang="en" sz="1200">
                <a:solidFill>
                  <a:schemeClr val="dk1"/>
                </a:solidFill>
                <a:latin typeface="Source Sans Pro"/>
                <a:ea typeface="Source Sans Pro"/>
                <a:cs typeface="Source Sans Pro"/>
                <a:sym typeface="Source Sans Pro"/>
              </a:rPr>
              <a:t>	not all metadata was handled </a:t>
            </a:r>
            <a:br>
              <a:rPr lang="en" sz="1200">
                <a:solidFill>
                  <a:schemeClr val="dk1"/>
                </a:solidFill>
                <a:latin typeface="Source Sans Pro"/>
                <a:ea typeface="Source Sans Pro"/>
                <a:cs typeface="Source Sans Pro"/>
                <a:sym typeface="Source Sans Pro"/>
              </a:rPr>
            </a:br>
            <a:endParaRPr sz="12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200">
                <a:solidFill>
                  <a:schemeClr val="dk1"/>
                </a:solidFill>
                <a:latin typeface="Source Sans Pro"/>
                <a:ea typeface="Source Sans Pro"/>
                <a:cs typeface="Source Sans Pro"/>
                <a:sym typeface="Source Sans Pro"/>
              </a:rPr>
              <a:t>●  setuptools: built on top of distutils </a:t>
            </a:r>
            <a:endParaRPr sz="1200">
              <a:solidFill>
                <a:schemeClr val="dk1"/>
              </a:solidFill>
              <a:latin typeface="Source Sans Pro"/>
              <a:ea typeface="Source Sans Pro"/>
              <a:cs typeface="Source Sans Pro"/>
              <a:sym typeface="Source Sans Pro"/>
            </a:endParaRPr>
          </a:p>
          <a:p>
            <a:pPr indent="457200" lvl="0" marL="0" rtl="0" algn="l">
              <a:lnSpc>
                <a:spcPct val="115000"/>
              </a:lnSpc>
              <a:spcBef>
                <a:spcPts val="0"/>
              </a:spcBef>
              <a:spcAft>
                <a:spcPts val="0"/>
              </a:spcAft>
              <a:buNone/>
            </a:pPr>
            <a:r>
              <a:rPr lang="en" sz="1200">
                <a:solidFill>
                  <a:schemeClr val="dk1"/>
                </a:solidFill>
                <a:latin typeface="Source Sans Pro"/>
                <a:ea typeface="Source Sans Pro"/>
                <a:cs typeface="Source Sans Pro"/>
                <a:sym typeface="Source Sans Pro"/>
              </a:rPr>
              <a:t> introduces easy_install </a:t>
            </a:r>
            <a:endParaRPr sz="1200">
              <a:solidFill>
                <a:schemeClr val="dk1"/>
              </a:solidFill>
              <a:latin typeface="Source Sans Pro"/>
              <a:ea typeface="Source Sans Pro"/>
              <a:cs typeface="Source Sans Pro"/>
              <a:sym typeface="Source Sans Pro"/>
            </a:endParaRPr>
          </a:p>
          <a:p>
            <a:pPr indent="457200" lvl="0" marL="0" rtl="0" algn="l">
              <a:lnSpc>
                <a:spcPct val="115000"/>
              </a:lnSpc>
              <a:spcBef>
                <a:spcPts val="0"/>
              </a:spcBef>
              <a:spcAft>
                <a:spcPts val="0"/>
              </a:spcAft>
              <a:buNone/>
            </a:pPr>
            <a:r>
              <a:rPr lang="en" sz="1200">
                <a:solidFill>
                  <a:schemeClr val="dk1"/>
                </a:solidFill>
                <a:latin typeface="Source Sans Pro"/>
                <a:ea typeface="Source Sans Pro"/>
                <a:cs typeface="Source Sans Pro"/>
                <a:sym typeface="Source Sans Pro"/>
              </a:rPr>
              <a:t>no way to uninstall installed packages</a:t>
            </a:r>
            <a:endParaRPr sz="1200">
              <a:solidFill>
                <a:schemeClr val="dk1"/>
              </a:solidFill>
              <a:latin typeface="Source Sans Pro"/>
              <a:ea typeface="Source Sans Pro"/>
              <a:cs typeface="Source Sans Pro"/>
              <a:sym typeface="Source Sans Pro"/>
            </a:endParaRPr>
          </a:p>
          <a:p>
            <a:pPr indent="457200" lvl="0" marL="0" rtl="0" algn="l">
              <a:lnSpc>
                <a:spcPct val="115000"/>
              </a:lnSpc>
              <a:spcBef>
                <a:spcPts val="0"/>
              </a:spcBef>
              <a:spcAft>
                <a:spcPts val="0"/>
              </a:spcAft>
              <a:buNone/>
            </a:pPr>
            <a:r>
              <a:rPr lang="en" sz="1200">
                <a:solidFill>
                  <a:schemeClr val="dk1"/>
                </a:solidFill>
                <a:latin typeface="Source Sans Pro"/>
                <a:ea typeface="Source Sans Pro"/>
                <a:cs typeface="Source Sans Pro"/>
                <a:sym typeface="Source Sans Pro"/>
              </a:rPr>
              <a:t>provides dependencies management </a:t>
            </a:r>
            <a:endParaRPr sz="1200">
              <a:solidFill>
                <a:schemeClr val="dk1"/>
              </a:solidFill>
              <a:latin typeface="Source Sans Pro"/>
              <a:ea typeface="Source Sans Pro"/>
              <a:cs typeface="Source Sans Pro"/>
              <a:sym typeface="Source Sans Pro"/>
            </a:endParaRPr>
          </a:p>
          <a:p>
            <a:pPr indent="457200" lvl="0" marL="0" rtl="0" algn="l">
              <a:lnSpc>
                <a:spcPct val="115000"/>
              </a:lnSpc>
              <a:spcBef>
                <a:spcPts val="0"/>
              </a:spcBef>
              <a:spcAft>
                <a:spcPts val="0"/>
              </a:spcAft>
              <a:buNone/>
            </a:pPr>
            <a:r>
              <a:rPr lang="en" sz="1200">
                <a:solidFill>
                  <a:schemeClr val="dk1"/>
                </a:solidFill>
                <a:latin typeface="Source Sans Pro"/>
                <a:ea typeface="Source Sans Pro"/>
                <a:cs typeface="Source Sans Pro"/>
                <a:sym typeface="Source Sans Pro"/>
              </a:rPr>
              <a:t>introduced eggs (similar to zip files) </a:t>
            </a:r>
            <a:br>
              <a:rPr lang="en" sz="1200">
                <a:solidFill>
                  <a:schemeClr val="dk1"/>
                </a:solidFill>
                <a:latin typeface="Source Sans Pro"/>
                <a:ea typeface="Source Sans Pro"/>
                <a:cs typeface="Source Sans Pro"/>
                <a:sym typeface="Source Sans Pro"/>
              </a:rPr>
            </a:br>
            <a:endParaRPr sz="12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200">
                <a:solidFill>
                  <a:schemeClr val="dk1"/>
                </a:solidFill>
                <a:latin typeface="Source Sans Pro"/>
                <a:ea typeface="Source Sans Pro"/>
                <a:cs typeface="Source Sans Pro"/>
                <a:sym typeface="Source Sans Pro"/>
              </a:rPr>
              <a:t>●  distribute: fork of setuptools</a:t>
            </a:r>
            <a:endParaRPr sz="1200">
              <a:solidFill>
                <a:schemeClr val="dk1"/>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rPr lang="en" sz="1200">
                <a:solidFill>
                  <a:schemeClr val="dk1"/>
                </a:solidFill>
                <a:latin typeface="Source Sans Pro"/>
                <a:ea typeface="Source Sans Pro"/>
                <a:cs typeface="Source Sans Pro"/>
                <a:sym typeface="Source Sans Pro"/>
              </a:rPr>
              <a:t>fork of setuptools </a:t>
            </a:r>
            <a:br>
              <a:rPr lang="en" sz="1200">
                <a:solidFill>
                  <a:schemeClr val="dk1"/>
                </a:solidFill>
                <a:latin typeface="Source Sans Pro"/>
                <a:ea typeface="Source Sans Pro"/>
                <a:cs typeface="Source Sans Pro"/>
                <a:sym typeface="Source Sans Pro"/>
              </a:rPr>
            </a:br>
            <a:endParaRPr sz="12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200">
                <a:solidFill>
                  <a:schemeClr val="dk1"/>
                </a:solidFill>
                <a:latin typeface="Source Sans Pro"/>
                <a:ea typeface="Source Sans Pro"/>
                <a:cs typeface="Source Sans Pro"/>
                <a:sym typeface="Source Sans Pro"/>
              </a:rPr>
              <a:t>● distutils2 (discontinued?) </a:t>
            </a:r>
            <a:endParaRPr sz="1200">
              <a:solidFill>
                <a:schemeClr val="dk1"/>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rPr lang="en" sz="1200">
                <a:solidFill>
                  <a:schemeClr val="dk1"/>
                </a:solidFill>
                <a:latin typeface="Source Sans Pro"/>
                <a:ea typeface="Source Sans Pro"/>
                <a:cs typeface="Source Sans Pro"/>
                <a:sym typeface="Source Sans Pro"/>
              </a:rPr>
              <a:t>standard versioning (major.minor.micro) </a:t>
            </a:r>
            <a:br>
              <a:rPr lang="en" sz="1200">
                <a:solidFill>
                  <a:schemeClr val="dk1"/>
                </a:solidFill>
                <a:latin typeface="Source Sans Pro"/>
                <a:ea typeface="Source Sans Pro"/>
                <a:cs typeface="Source Sans Pro"/>
                <a:sym typeface="Source Sans Pro"/>
              </a:rPr>
            </a:br>
            <a:r>
              <a:rPr lang="en" sz="1200">
                <a:solidFill>
                  <a:schemeClr val="dk1"/>
                </a:solidFill>
                <a:latin typeface="Source Sans Pro"/>
                <a:ea typeface="Source Sans Pro"/>
                <a:cs typeface="Source Sans Pro"/>
                <a:sym typeface="Source Sans Pro"/>
              </a:rPr>
              <a:t>setup.cfg: pulls metadata from setup.py file, without needing to run setup.py </a:t>
            </a:r>
            <a:br>
              <a:rPr lang="en" sz="1200">
                <a:solidFill>
                  <a:schemeClr val="dk1"/>
                </a:solidFill>
                <a:latin typeface="Source Sans Pro"/>
                <a:ea typeface="Source Sans Pro"/>
                <a:cs typeface="Source Sans Pro"/>
                <a:sym typeface="Source Sans Pro"/>
              </a:rPr>
            </a:br>
            <a:r>
              <a:rPr lang="en" sz="1200">
                <a:solidFill>
                  <a:schemeClr val="dk1"/>
                </a:solidFill>
                <a:latin typeface="Source Sans Pro"/>
                <a:ea typeface="Source Sans Pro"/>
                <a:cs typeface="Source Sans Pro"/>
                <a:sym typeface="Source Sans Pro"/>
              </a:rPr>
              <a:t>which operating system requires which </a:t>
            </a:r>
            <a:r>
              <a:rPr lang="en" sz="1200">
                <a:solidFill>
                  <a:schemeClr val="dk1"/>
                </a:solidFill>
                <a:latin typeface="Source Sans Pro"/>
                <a:ea typeface="Source Sans Pro"/>
                <a:cs typeface="Source Sans Pro"/>
                <a:sym typeface="Source Sans Pro"/>
              </a:rPr>
              <a:t>dependency</a:t>
            </a:r>
            <a:r>
              <a:rPr lang="en" sz="1200">
                <a:solidFill>
                  <a:schemeClr val="dk1"/>
                </a:solidFill>
                <a:latin typeface="Source Sans Pro"/>
                <a:ea typeface="Source Sans Pro"/>
                <a:cs typeface="Source Sans Pro"/>
                <a:sym typeface="Source Sans Pro"/>
              </a:rPr>
              <a:t> </a:t>
            </a:r>
            <a:endParaRPr sz="1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dk1"/>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nvSpPr>
        <p:spPr>
          <a:xfrm>
            <a:off x="1209775" y="0"/>
            <a:ext cx="68937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Sans Pro Light"/>
                <a:ea typeface="Source Sans Pro Light"/>
                <a:cs typeface="Source Sans Pro Light"/>
                <a:sym typeface="Source Sans Pro Light"/>
              </a:rPr>
              <a:t>What is python package?</a:t>
            </a:r>
            <a:endParaRPr sz="3000">
              <a:latin typeface="Source Sans Pro Light"/>
              <a:ea typeface="Source Sans Pro Light"/>
              <a:cs typeface="Source Sans Pro Light"/>
              <a:sym typeface="Source Sans Pro Light"/>
            </a:endParaRPr>
          </a:p>
        </p:txBody>
      </p:sp>
      <p:sp>
        <p:nvSpPr>
          <p:cNvPr id="135" name="Google Shape;135;p25"/>
          <p:cNvSpPr txBox="1"/>
          <p:nvPr/>
        </p:nvSpPr>
        <p:spPr>
          <a:xfrm>
            <a:off x="952500" y="1251750"/>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Packages are a way of structuring Python’s module namespace by using “dotted module names”.</a:t>
            </a:r>
            <a:endParaRPr>
              <a:latin typeface="Source Sans Pro"/>
              <a:ea typeface="Source Sans Pro"/>
              <a:cs typeface="Source Sans Pro"/>
              <a:sym typeface="Source Sans Pro"/>
            </a:endParaRPr>
          </a:p>
        </p:txBody>
      </p:sp>
      <p:pic>
        <p:nvPicPr>
          <p:cNvPr id="136" name="Google Shape;136;p25"/>
          <p:cNvPicPr preferRelativeResize="0"/>
          <p:nvPr/>
        </p:nvPicPr>
        <p:blipFill>
          <a:blip r:embed="rId3">
            <a:alphaModFix/>
          </a:blip>
          <a:stretch>
            <a:fillRect/>
          </a:stretch>
        </p:blipFill>
        <p:spPr>
          <a:xfrm>
            <a:off x="2400300" y="1800450"/>
            <a:ext cx="4091063" cy="273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nvSpPr>
        <p:spPr>
          <a:xfrm>
            <a:off x="1209775" y="0"/>
            <a:ext cx="68937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Sans Pro Light"/>
                <a:ea typeface="Source Sans Pro Light"/>
                <a:cs typeface="Source Sans Pro Light"/>
                <a:sym typeface="Source Sans Pro Light"/>
              </a:rPr>
              <a:t>PyPi &amp; Setuptools</a:t>
            </a:r>
            <a:endParaRPr sz="3000">
              <a:latin typeface="Source Sans Pro Light"/>
              <a:ea typeface="Source Sans Pro Light"/>
              <a:cs typeface="Source Sans Pro Light"/>
              <a:sym typeface="Source Sans Pro Light"/>
            </a:endParaRPr>
          </a:p>
        </p:txBody>
      </p:sp>
      <p:pic>
        <p:nvPicPr>
          <p:cNvPr id="142" name="Google Shape;142;p26"/>
          <p:cNvPicPr preferRelativeResize="0"/>
          <p:nvPr/>
        </p:nvPicPr>
        <p:blipFill>
          <a:blip r:embed="rId3">
            <a:alphaModFix/>
          </a:blip>
          <a:stretch>
            <a:fillRect/>
          </a:stretch>
        </p:blipFill>
        <p:spPr>
          <a:xfrm>
            <a:off x="2822224" y="853675"/>
            <a:ext cx="5586049" cy="3883425"/>
          </a:xfrm>
          <a:prstGeom prst="rect">
            <a:avLst/>
          </a:prstGeom>
          <a:noFill/>
          <a:ln>
            <a:noFill/>
          </a:ln>
        </p:spPr>
      </p:pic>
      <p:pic>
        <p:nvPicPr>
          <p:cNvPr id="143" name="Google Shape;143;p26"/>
          <p:cNvPicPr preferRelativeResize="0"/>
          <p:nvPr/>
        </p:nvPicPr>
        <p:blipFill>
          <a:blip r:embed="rId4">
            <a:alphaModFix/>
          </a:blip>
          <a:stretch>
            <a:fillRect/>
          </a:stretch>
        </p:blipFill>
        <p:spPr>
          <a:xfrm>
            <a:off x="533400" y="1743874"/>
            <a:ext cx="1892300" cy="165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