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embeddings/oleObject1.bin" ContentType="application/vnd.openxmlformats-officedocument.oleObject"/>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6"/>
  </p:notesMasterIdLst>
  <p:sldIdLst>
    <p:sldId id="256" r:id="rId2"/>
    <p:sldId id="258" r:id="rId3"/>
    <p:sldId id="260" r:id="rId4"/>
    <p:sldId id="257" r:id="rId5"/>
    <p:sldId id="259" r:id="rId6"/>
    <p:sldId id="261" r:id="rId7"/>
    <p:sldId id="263" r:id="rId8"/>
    <p:sldId id="264" r:id="rId9"/>
    <p:sldId id="265" r:id="rId10"/>
    <p:sldId id="282" r:id="rId11"/>
    <p:sldId id="266" r:id="rId12"/>
    <p:sldId id="269" r:id="rId13"/>
    <p:sldId id="276" r:id="rId14"/>
    <p:sldId id="272" r:id="rId15"/>
    <p:sldId id="273" r:id="rId16"/>
    <p:sldId id="274" r:id="rId17"/>
    <p:sldId id="275" r:id="rId18"/>
    <p:sldId id="283" r:id="rId19"/>
    <p:sldId id="277" r:id="rId20"/>
    <p:sldId id="278" r:id="rId21"/>
    <p:sldId id="280" r:id="rId22"/>
    <p:sldId id="279" r:id="rId23"/>
    <p:sldId id="281" r:id="rId24"/>
    <p:sldId id="284" r:id="rId2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79" d="100"/>
          <a:sy n="79" d="100"/>
        </p:scale>
        <p:origin x="-832"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notesMaster" Target="notesMasters/notesMaster1.xml"/><Relationship Id="rId27" Type="http://schemas.openxmlformats.org/officeDocument/2006/relationships/printerSettings" Target="printerSettings/printerSettings1.bin"/><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18D805B-E72F-3443-9398-E550BF22D1B4}" type="datetimeFigureOut">
              <a:rPr lang="en-US" smtClean="0"/>
              <a:pPr/>
              <a:t>16-05-08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C3E561C-D095-6A4F-B93B-1496189EA03A}" type="slidenum">
              <a:rPr lang="en-US" smtClean="0"/>
              <a:pPr/>
              <a:t>‹#›</a:t>
            </a:fld>
            <a:endParaRPr lang="en-US"/>
          </a:p>
        </p:txBody>
      </p:sp>
    </p:spTree>
    <p:extLst>
      <p:ext uri="{BB962C8B-B14F-4D97-AF65-F5344CB8AC3E}">
        <p14:creationId xmlns:p14="http://schemas.microsoft.com/office/powerpoint/2010/main" val="261403727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C3E561C-D095-6A4F-B93B-1496189EA03A}" type="slidenum">
              <a:rPr lang="en-US" smtClean="0"/>
              <a:pPr/>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Box plot.</a:t>
            </a:r>
            <a:r>
              <a:rPr lang="en-US" baseline="0" dirty="0" smtClean="0"/>
              <a:t> Whiskers extend to 1.5 * </a:t>
            </a:r>
            <a:r>
              <a:rPr lang="en-US" baseline="0" dirty="0" err="1" smtClean="0"/>
              <a:t>interquartile</a:t>
            </a:r>
            <a:r>
              <a:rPr lang="en-US" baseline="0" dirty="0" smtClean="0"/>
              <a:t> interval (statistically robust max. min)</a:t>
            </a:r>
          </a:p>
          <a:p>
            <a:r>
              <a:rPr lang="en-US" baseline="0" dirty="0" smtClean="0"/>
              <a:t>Seen from MLD and V20, WashU plans were hotter (because </a:t>
            </a:r>
            <a:r>
              <a:rPr lang="en-US" baseline="0" dirty="0" err="1" smtClean="0"/>
              <a:t>Tx</a:t>
            </a:r>
            <a:r>
              <a:rPr lang="en-US" baseline="0" dirty="0" smtClean="0"/>
              <a:t> = 68 Gy, has to be less conservative to </a:t>
            </a:r>
            <a:r>
              <a:rPr lang="en-US" baseline="0" dirty="0" err="1" smtClean="0"/>
              <a:t>OARs</a:t>
            </a:r>
            <a:r>
              <a:rPr lang="en-US" baseline="0" dirty="0" smtClean="0"/>
              <a:t>)</a:t>
            </a:r>
          </a:p>
          <a:p>
            <a:r>
              <a:rPr lang="en-US" baseline="0" dirty="0" smtClean="0"/>
              <a:t>Wide range of dose to heart, because it’s not regulated as much as lung, mention there were outliers with very high heart dose</a:t>
            </a:r>
            <a:endParaRPr lang="en-US" dirty="0"/>
          </a:p>
        </p:txBody>
      </p:sp>
      <p:sp>
        <p:nvSpPr>
          <p:cNvPr id="4" name="Slide Number Placeholder 3"/>
          <p:cNvSpPr>
            <a:spLocks noGrp="1"/>
          </p:cNvSpPr>
          <p:nvPr>
            <p:ph type="sldNum" sz="quarter" idx="10"/>
          </p:nvPr>
        </p:nvSpPr>
        <p:spPr/>
        <p:txBody>
          <a:bodyPr/>
          <a:lstStyle/>
          <a:p>
            <a:fld id="{6C3E561C-D095-6A4F-B93B-1496189EA03A}" type="slidenum">
              <a:rPr lang="en-US" smtClean="0"/>
              <a:pPr/>
              <a:t>17</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SOM:</a:t>
            </a:r>
            <a:r>
              <a:rPr lang="en-US" baseline="0" dirty="0" smtClean="0"/>
              <a:t> another way to visualize the data. The input data space is clustered into a finite number of patterns called a node</a:t>
            </a:r>
          </a:p>
          <a:p>
            <a:r>
              <a:rPr lang="en-US" baseline="0" dirty="0" smtClean="0"/>
              <a:t>Example: concentrations of chemical compounds contained in several wine varieties. Each cell (or node) represent distinct patterns of compound concentration, and could possibly correspond to a specific wine type  </a:t>
            </a:r>
          </a:p>
          <a:p>
            <a:r>
              <a:rPr lang="en-US" baseline="0" dirty="0" smtClean="0"/>
              <a:t>And these nodes are typically arranged in a 2-dimensional grid. What makes this a powerful tool is that these nodes are topologically ordered (it puts the nodes with similar patterns adjacent to each other) so we see a gradual transition of patterns</a:t>
            </a:r>
          </a:p>
          <a:p>
            <a:r>
              <a:rPr lang="en-US" baseline="0" dirty="0" smtClean="0"/>
              <a:t>SOM can be used as a classifier. (example: wine tasting)</a:t>
            </a:r>
            <a:endParaRPr lang="en-US" dirty="0"/>
          </a:p>
        </p:txBody>
      </p:sp>
      <p:sp>
        <p:nvSpPr>
          <p:cNvPr id="4" name="Slide Number Placeholder 3"/>
          <p:cNvSpPr>
            <a:spLocks noGrp="1"/>
          </p:cNvSpPr>
          <p:nvPr>
            <p:ph type="sldNum" sz="quarter" idx="10"/>
          </p:nvPr>
        </p:nvSpPr>
        <p:spPr/>
        <p:txBody>
          <a:bodyPr/>
          <a:lstStyle/>
          <a:p>
            <a:fld id="{6C3E561C-D095-6A4F-B93B-1496189EA03A}" type="slidenum">
              <a:rPr lang="en-US" smtClean="0"/>
              <a:pPr/>
              <a:t>19</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Generated 1 false</a:t>
            </a:r>
            <a:r>
              <a:rPr lang="en-US" baseline="0" dirty="0" smtClean="0"/>
              <a:t> positive/ 1 false negative </a:t>
            </a:r>
            <a:endParaRPr lang="en-US" dirty="0"/>
          </a:p>
        </p:txBody>
      </p:sp>
      <p:sp>
        <p:nvSpPr>
          <p:cNvPr id="4" name="Slide Number Placeholder 3"/>
          <p:cNvSpPr>
            <a:spLocks noGrp="1"/>
          </p:cNvSpPr>
          <p:nvPr>
            <p:ph type="sldNum" sz="quarter" idx="10"/>
          </p:nvPr>
        </p:nvSpPr>
        <p:spPr/>
        <p:txBody>
          <a:bodyPr/>
          <a:lstStyle/>
          <a:p>
            <a:fld id="{6C3E561C-D095-6A4F-B93B-1496189EA03A}" type="slidenum">
              <a:rPr lang="en-US" smtClean="0"/>
              <a:pPr/>
              <a:t>22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p:cNvSpPr>
          <p:nvPr>
            <p:ph type="sldImg"/>
          </p:nvPr>
        </p:nvSpPr>
        <p:spPr bwMode="auto">
          <a:noFill/>
          <a:ln>
            <a:solidFill>
              <a:srgbClr val="000000"/>
            </a:solidFill>
            <a:miter lim="800000"/>
            <a:headEnd/>
            <a:tailEnd/>
          </a:ln>
        </p:spPr>
      </p:sp>
      <p:sp>
        <p:nvSpPr>
          <p:cNvPr id="1741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ea typeface="ＭＳ Ｐゴシック" pitchFamily="-65" charset="-128"/>
              <a:cs typeface="ＭＳ Ｐゴシック" pitchFamily="-65" charset="-128"/>
            </a:endParaRPr>
          </a:p>
        </p:txBody>
      </p:sp>
      <p:sp>
        <p:nvSpPr>
          <p:cNvPr id="1741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D20AA8AA-77BE-5E46-8618-A90EEB58E188}" type="slidenum">
              <a:rPr lang="en-US" smtClean="0">
                <a:latin typeface="Arial" pitchFamily="-65" charset="0"/>
                <a:ea typeface="ＭＳ Ｐゴシック" pitchFamily="-65" charset="-128"/>
                <a:cs typeface="ＭＳ Ｐゴシック" pitchFamily="-65" charset="-128"/>
              </a:rPr>
              <a:pPr/>
              <a:t>3</a:t>
            </a:fld>
            <a:endParaRPr lang="en-US" smtClean="0">
              <a:latin typeface="Arial" pitchFamily="-65" charset="0"/>
              <a:ea typeface="ＭＳ Ｐゴシック" pitchFamily="-65" charset="-128"/>
              <a:cs typeface="ＭＳ Ｐゴシック" pitchFamily="-65"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C3E561C-D095-6A4F-B93B-1496189EA03A}" type="slidenum">
              <a:rPr lang="en-US" smtClean="0"/>
              <a:pPr/>
              <a:t>10</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Data is multidimensional,</a:t>
            </a:r>
            <a:r>
              <a:rPr lang="en-US" baseline="0" dirty="0" smtClean="0"/>
              <a:t> but you perceive information mostly in a 2D space. So the best way to visualize your data is somehow project it to a 2D space and then apply multiple layers of colors or marks to add more dimensions. </a:t>
            </a:r>
          </a:p>
          <a:p>
            <a:r>
              <a:rPr lang="en-US" baseline="0" dirty="0" err="1" smtClean="0"/>
              <a:t>Circos</a:t>
            </a:r>
            <a:r>
              <a:rPr lang="en-US" baseline="0" dirty="0" smtClean="0"/>
              <a:t>: Visualization scheme to visualize gene expression data</a:t>
            </a:r>
          </a:p>
          <a:p>
            <a:r>
              <a:rPr lang="en-US" baseline="0" dirty="0" smtClean="0"/>
              <a:t>human genes arranged in a circular</a:t>
            </a:r>
            <a:r>
              <a:rPr lang="ko-KR" altLang="en-US" baseline="0" dirty="0" smtClean="0"/>
              <a:t> </a:t>
            </a:r>
            <a:r>
              <a:rPr lang="en-CA" altLang="ko-KR" baseline="0" dirty="0" smtClean="0"/>
              <a:t>orientation and also grouped by a </a:t>
            </a:r>
            <a:r>
              <a:rPr lang="en-CA" altLang="ko-KR" baseline="0" dirty="0" err="1" smtClean="0"/>
              <a:t>choromosome</a:t>
            </a:r>
            <a:r>
              <a:rPr lang="en-CA" altLang="ko-KR" baseline="0" dirty="0" smtClean="0"/>
              <a:t> they are located. The genes that are related through the same biochemical pathways are connected via the links within the ring </a:t>
            </a:r>
            <a:endParaRPr lang="en-US" baseline="0" dirty="0" smtClean="0"/>
          </a:p>
          <a:p>
            <a:r>
              <a:rPr lang="en-US" baseline="0" dirty="0" smtClean="0"/>
              <a:t>It is a descriptive/qualitative step to discover characteristics in data which will help us design strategies for more quantitative analysis </a:t>
            </a:r>
            <a:endParaRPr lang="en-US" dirty="0"/>
          </a:p>
        </p:txBody>
      </p:sp>
      <p:sp>
        <p:nvSpPr>
          <p:cNvPr id="4" name="Slide Number Placeholder 3"/>
          <p:cNvSpPr>
            <a:spLocks noGrp="1"/>
          </p:cNvSpPr>
          <p:nvPr>
            <p:ph type="sldNum" sz="quarter" idx="10"/>
          </p:nvPr>
        </p:nvSpPr>
        <p:spPr/>
        <p:txBody>
          <a:bodyPr/>
          <a:lstStyle/>
          <a:p>
            <a:fld id="{6C3E561C-D095-6A4F-B93B-1496189EA03A}" type="slidenum">
              <a:rPr lang="en-US" smtClean="0"/>
              <a:pPr/>
              <a:t>11</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C3E561C-D095-6A4F-B93B-1496189EA03A}" type="slidenum">
              <a:rPr lang="en-US" smtClean="0"/>
              <a:pPr/>
              <a:t>12</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For</a:t>
            </a:r>
            <a:r>
              <a:rPr lang="en-US" baseline="0" dirty="0" smtClean="0"/>
              <a:t> the sake of demonstration, the top 3 principal components are taken. In other words the data was compressed into a 3D dimension and the </a:t>
            </a:r>
            <a:r>
              <a:rPr lang="en-US" baseline="0" dirty="0" err="1" smtClean="0"/>
              <a:t>scatterplots</a:t>
            </a:r>
            <a:r>
              <a:rPr lang="en-US" baseline="0" dirty="0" smtClean="0"/>
              <a:t> show the 2D projections of the 3D space</a:t>
            </a:r>
            <a:endParaRPr lang="en-US" dirty="0"/>
          </a:p>
        </p:txBody>
      </p:sp>
      <p:sp>
        <p:nvSpPr>
          <p:cNvPr id="4" name="Slide Number Placeholder 3"/>
          <p:cNvSpPr>
            <a:spLocks noGrp="1"/>
          </p:cNvSpPr>
          <p:nvPr>
            <p:ph type="sldNum" sz="quarter" idx="10"/>
          </p:nvPr>
        </p:nvSpPr>
        <p:spPr/>
        <p:txBody>
          <a:bodyPr/>
          <a:lstStyle/>
          <a:p>
            <a:fld id="{6C3E561C-D095-6A4F-B93B-1496189EA03A}" type="slidenum">
              <a:rPr lang="en-US" smtClean="0"/>
              <a:pPr/>
              <a:t>13</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data</a:t>
            </a:r>
            <a:r>
              <a:rPr lang="en-US" baseline="0" dirty="0" smtClean="0"/>
              <a:t> is so multidimensional that d</a:t>
            </a:r>
            <a:r>
              <a:rPr lang="en-US" dirty="0" smtClean="0"/>
              <a:t>ecided</a:t>
            </a:r>
            <a:r>
              <a:rPr lang="en-US" baseline="0" dirty="0" smtClean="0"/>
              <a:t> to take a look on the biology first. Blue markers for RP patients and red for healthy. An ellipse is drawn so that it comprises 68% of the samples that belong to that group. The ellipse for the RP group is much larger meaning that the protein expression from RP patients tend to go more extreme than the normal </a:t>
            </a:r>
            <a:endParaRPr lang="en-US" dirty="0"/>
          </a:p>
        </p:txBody>
      </p:sp>
      <p:sp>
        <p:nvSpPr>
          <p:cNvPr id="4" name="Slide Number Placeholder 3"/>
          <p:cNvSpPr>
            <a:spLocks noGrp="1"/>
          </p:cNvSpPr>
          <p:nvPr>
            <p:ph type="sldNum" sz="quarter" idx="10"/>
          </p:nvPr>
        </p:nvSpPr>
        <p:spPr/>
        <p:txBody>
          <a:bodyPr/>
          <a:lstStyle/>
          <a:p>
            <a:fld id="{6C3E561C-D095-6A4F-B93B-1496189EA03A}" type="slidenum">
              <a:rPr lang="en-US" smtClean="0"/>
              <a:pPr/>
              <a:t>14</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a:t>
            </a:r>
            <a:r>
              <a:rPr lang="en-US" baseline="0" dirty="0" smtClean="0"/>
              <a:t> RP group is a bit off from the healthy group in the direction of heart dose</a:t>
            </a:r>
            <a:endParaRPr lang="en-US" dirty="0"/>
          </a:p>
        </p:txBody>
      </p:sp>
      <p:sp>
        <p:nvSpPr>
          <p:cNvPr id="4" name="Slide Number Placeholder 3"/>
          <p:cNvSpPr>
            <a:spLocks noGrp="1"/>
          </p:cNvSpPr>
          <p:nvPr>
            <p:ph type="sldNum" sz="quarter" idx="10"/>
          </p:nvPr>
        </p:nvSpPr>
        <p:spPr/>
        <p:txBody>
          <a:bodyPr/>
          <a:lstStyle/>
          <a:p>
            <a:fld id="{6C3E561C-D095-6A4F-B93B-1496189EA03A}" type="slidenum">
              <a:rPr lang="en-US" smtClean="0"/>
              <a:pPr/>
              <a:t>15</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Any planning differences between</a:t>
            </a:r>
            <a:r>
              <a:rPr lang="en-US" baseline="0" dirty="0" smtClean="0"/>
              <a:t> the two institutions. </a:t>
            </a:r>
            <a:r>
              <a:rPr lang="en-US" dirty="0" smtClean="0"/>
              <a:t>From</a:t>
            </a:r>
            <a:r>
              <a:rPr lang="en-US" baseline="0" dirty="0" smtClean="0"/>
              <a:t> the WashU group is shifted a little bit to the left </a:t>
            </a:r>
            <a:r>
              <a:rPr lang="en-US" baseline="0" dirty="0" err="1" smtClean="0"/>
              <a:t>wrt</a:t>
            </a:r>
            <a:r>
              <a:rPr lang="en-US" baseline="0" dirty="0" smtClean="0"/>
              <a:t> to the McGill circle which is in the direction of dose to lung</a:t>
            </a:r>
            <a:endParaRPr lang="en-US" dirty="0"/>
          </a:p>
        </p:txBody>
      </p:sp>
      <p:sp>
        <p:nvSpPr>
          <p:cNvPr id="4" name="Slide Number Placeholder 3"/>
          <p:cNvSpPr>
            <a:spLocks noGrp="1"/>
          </p:cNvSpPr>
          <p:nvPr>
            <p:ph type="sldNum" sz="quarter" idx="10"/>
          </p:nvPr>
        </p:nvSpPr>
        <p:spPr/>
        <p:txBody>
          <a:bodyPr/>
          <a:lstStyle/>
          <a:p>
            <a:fld id="{6C3E561C-D095-6A4F-B93B-1496189EA03A}" type="slidenum">
              <a:rPr lang="en-US" smtClean="0"/>
              <a:pPr/>
              <a:t>16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CA"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CA" smtClean="0"/>
              <a:t>Click to edit Master subtitle style</a:t>
            </a:r>
            <a:endParaRPr lang="en-US"/>
          </a:p>
        </p:txBody>
      </p:sp>
      <p:sp>
        <p:nvSpPr>
          <p:cNvPr id="4" name="Date Placeholder 3"/>
          <p:cNvSpPr>
            <a:spLocks noGrp="1"/>
          </p:cNvSpPr>
          <p:nvPr>
            <p:ph type="dt" sz="half" idx="10"/>
          </p:nvPr>
        </p:nvSpPr>
        <p:spPr/>
        <p:txBody>
          <a:bodyPr/>
          <a:lstStyle/>
          <a:p>
            <a:fld id="{04579D07-14C6-D84B-93C0-0CACA0EF3576}" type="datetimeFigureOut">
              <a:rPr lang="en-US" smtClean="0"/>
              <a:pPr/>
              <a:t>16-05-08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1C549B-FD0B-A64F-8B96-8255559DFD0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endParaRPr lang="en-US"/>
          </a:p>
        </p:txBody>
      </p:sp>
      <p:sp>
        <p:nvSpPr>
          <p:cNvPr id="4" name="Date Placeholder 3"/>
          <p:cNvSpPr>
            <a:spLocks noGrp="1"/>
          </p:cNvSpPr>
          <p:nvPr>
            <p:ph type="dt" sz="half" idx="10"/>
          </p:nvPr>
        </p:nvSpPr>
        <p:spPr/>
        <p:txBody>
          <a:bodyPr/>
          <a:lstStyle/>
          <a:p>
            <a:fld id="{04579D07-14C6-D84B-93C0-0CACA0EF3576}" type="datetimeFigureOut">
              <a:rPr lang="en-US" smtClean="0"/>
              <a:pPr/>
              <a:t>16-05-08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1C549B-FD0B-A64F-8B96-8255559DFD0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ltLang="ko-KR"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endParaRPr lang="en-US"/>
          </a:p>
        </p:txBody>
      </p:sp>
      <p:sp>
        <p:nvSpPr>
          <p:cNvPr id="4" name="Date Placeholder 3"/>
          <p:cNvSpPr>
            <a:spLocks noGrp="1"/>
          </p:cNvSpPr>
          <p:nvPr>
            <p:ph type="dt" sz="half" idx="10"/>
          </p:nvPr>
        </p:nvSpPr>
        <p:spPr/>
        <p:txBody>
          <a:bodyPr/>
          <a:lstStyle/>
          <a:p>
            <a:fld id="{04579D07-14C6-D84B-93C0-0CACA0EF3576}" type="datetimeFigureOut">
              <a:rPr lang="en-US" smtClean="0"/>
              <a:pPr/>
              <a:t>16-05-08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1C549B-FD0B-A64F-8B96-8255559DFD0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smtClean="0"/>
              <a:t>Click to edit Master title style</a:t>
            </a:r>
            <a:endParaRPr lang="en-US"/>
          </a:p>
        </p:txBody>
      </p:sp>
      <p:sp>
        <p:nvSpPr>
          <p:cNvPr id="3" name="Content Placeholder 2"/>
          <p:cNvSpPr>
            <a:spLocks noGrp="1"/>
          </p:cNvSpPr>
          <p:nvPr>
            <p:ph idx="1"/>
          </p:nvPr>
        </p:nvSpPr>
        <p:spPr/>
        <p:txBody>
          <a:bodyPr/>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endParaRPr lang="en-US"/>
          </a:p>
        </p:txBody>
      </p:sp>
      <p:sp>
        <p:nvSpPr>
          <p:cNvPr id="4" name="Date Placeholder 3"/>
          <p:cNvSpPr>
            <a:spLocks noGrp="1"/>
          </p:cNvSpPr>
          <p:nvPr>
            <p:ph type="dt" sz="half" idx="10"/>
          </p:nvPr>
        </p:nvSpPr>
        <p:spPr/>
        <p:txBody>
          <a:bodyPr/>
          <a:lstStyle/>
          <a:p>
            <a:fld id="{04579D07-14C6-D84B-93C0-0CACA0EF3576}" type="datetimeFigureOut">
              <a:rPr lang="en-US" smtClean="0"/>
              <a:pPr/>
              <a:t>16-05-08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1C549B-FD0B-A64F-8B96-8255559DFD0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ko-KR"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ko-KR" smtClean="0"/>
              <a:t>Click to edit Master text styles</a:t>
            </a:r>
          </a:p>
        </p:txBody>
      </p:sp>
      <p:sp>
        <p:nvSpPr>
          <p:cNvPr id="4" name="Date Placeholder 3"/>
          <p:cNvSpPr>
            <a:spLocks noGrp="1"/>
          </p:cNvSpPr>
          <p:nvPr>
            <p:ph type="dt" sz="half" idx="10"/>
          </p:nvPr>
        </p:nvSpPr>
        <p:spPr/>
        <p:txBody>
          <a:bodyPr/>
          <a:lstStyle/>
          <a:p>
            <a:fld id="{04579D07-14C6-D84B-93C0-0CACA0EF3576}" type="datetimeFigureOut">
              <a:rPr lang="en-US" smtClean="0"/>
              <a:pPr/>
              <a:t>16-05-08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1C549B-FD0B-A64F-8B96-8255559DFD0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endParaRPr lang="en-US"/>
          </a:p>
        </p:txBody>
      </p:sp>
      <p:sp>
        <p:nvSpPr>
          <p:cNvPr id="5" name="Date Placeholder 4"/>
          <p:cNvSpPr>
            <a:spLocks noGrp="1"/>
          </p:cNvSpPr>
          <p:nvPr>
            <p:ph type="dt" sz="half" idx="10"/>
          </p:nvPr>
        </p:nvSpPr>
        <p:spPr/>
        <p:txBody>
          <a:bodyPr/>
          <a:lstStyle/>
          <a:p>
            <a:fld id="{04579D07-14C6-D84B-93C0-0CACA0EF3576}" type="datetimeFigureOut">
              <a:rPr lang="en-US" smtClean="0"/>
              <a:pPr/>
              <a:t>16-05-08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1C549B-FD0B-A64F-8B96-8255559DFD0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ko-KR"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ko-KR"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ko-KR"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endParaRPr lang="en-US"/>
          </a:p>
        </p:txBody>
      </p:sp>
      <p:sp>
        <p:nvSpPr>
          <p:cNvPr id="7" name="Date Placeholder 6"/>
          <p:cNvSpPr>
            <a:spLocks noGrp="1"/>
          </p:cNvSpPr>
          <p:nvPr>
            <p:ph type="dt" sz="half" idx="10"/>
          </p:nvPr>
        </p:nvSpPr>
        <p:spPr/>
        <p:txBody>
          <a:bodyPr/>
          <a:lstStyle/>
          <a:p>
            <a:fld id="{04579D07-14C6-D84B-93C0-0CACA0EF3576}" type="datetimeFigureOut">
              <a:rPr lang="en-US" smtClean="0"/>
              <a:pPr/>
              <a:t>16-05-08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A1C549B-FD0B-A64F-8B96-8255559DFD0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smtClean="0"/>
              <a:t>Click to edit Master title style</a:t>
            </a:r>
            <a:endParaRPr lang="en-US"/>
          </a:p>
        </p:txBody>
      </p:sp>
      <p:sp>
        <p:nvSpPr>
          <p:cNvPr id="3" name="Date Placeholder 2"/>
          <p:cNvSpPr>
            <a:spLocks noGrp="1"/>
          </p:cNvSpPr>
          <p:nvPr>
            <p:ph type="dt" sz="half" idx="10"/>
          </p:nvPr>
        </p:nvSpPr>
        <p:spPr/>
        <p:txBody>
          <a:bodyPr/>
          <a:lstStyle/>
          <a:p>
            <a:fld id="{04579D07-14C6-D84B-93C0-0CACA0EF3576}" type="datetimeFigureOut">
              <a:rPr lang="en-US" smtClean="0"/>
              <a:pPr/>
              <a:t>16-05-08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A1C549B-FD0B-A64F-8B96-8255559DFD0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79D07-14C6-D84B-93C0-0CACA0EF3576}" type="datetimeFigureOut">
              <a:rPr lang="en-US" smtClean="0"/>
              <a:pPr/>
              <a:t>16-05-08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A1C549B-FD0B-A64F-8B96-8255559DFD0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ko-KR"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ko-KR" smtClean="0"/>
              <a:t>Click to edit Master text styles</a:t>
            </a:r>
          </a:p>
        </p:txBody>
      </p:sp>
      <p:sp>
        <p:nvSpPr>
          <p:cNvPr id="5" name="Date Placeholder 4"/>
          <p:cNvSpPr>
            <a:spLocks noGrp="1"/>
          </p:cNvSpPr>
          <p:nvPr>
            <p:ph type="dt" sz="half" idx="10"/>
          </p:nvPr>
        </p:nvSpPr>
        <p:spPr/>
        <p:txBody>
          <a:bodyPr/>
          <a:lstStyle/>
          <a:p>
            <a:fld id="{04579D07-14C6-D84B-93C0-0CACA0EF3576}" type="datetimeFigureOut">
              <a:rPr lang="en-US" smtClean="0"/>
              <a:pPr/>
              <a:t>16-05-08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1C549B-FD0B-A64F-8B96-8255559DFD0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ko-KR"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ko-KR" smtClean="0"/>
              <a:t>Click to edit Master text styles</a:t>
            </a:r>
          </a:p>
        </p:txBody>
      </p:sp>
      <p:sp>
        <p:nvSpPr>
          <p:cNvPr id="5" name="Date Placeholder 4"/>
          <p:cNvSpPr>
            <a:spLocks noGrp="1"/>
          </p:cNvSpPr>
          <p:nvPr>
            <p:ph type="dt" sz="half" idx="10"/>
          </p:nvPr>
        </p:nvSpPr>
        <p:spPr/>
        <p:txBody>
          <a:bodyPr/>
          <a:lstStyle/>
          <a:p>
            <a:fld id="{04579D07-14C6-D84B-93C0-0CACA0EF3576}" type="datetimeFigureOut">
              <a:rPr lang="en-US" smtClean="0"/>
              <a:pPr/>
              <a:t>16-05-08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1C549B-FD0B-A64F-8B96-8255559DFD0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CA"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79D07-14C6-D84B-93C0-0CACA0EF3576}" type="datetimeFigureOut">
              <a:rPr lang="en-US" smtClean="0"/>
              <a:pPr/>
              <a:t>16-05-08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1C549B-FD0B-A64F-8B96-8255559DFD0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3.xml"/><Relationship Id="rId4" Type="http://schemas.openxmlformats.org/officeDocument/2006/relationships/oleObject" Target="../embeddings/oleObject1.bin"/><Relationship Id="rId5" Type="http://schemas.openxmlformats.org/officeDocument/2006/relationships/image" Target="../media/image6.wmf"/><Relationship Id="rId6" Type="http://schemas.openxmlformats.org/officeDocument/2006/relationships/image" Target="../media/image7.png"/><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 Id="rId3"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9.pn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 Id="rId3" Type="http://schemas.openxmlformats.org/officeDocument/2006/relationships/image" Target="../media/image2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 Id="rId3" Type="http://schemas.openxmlformats.org/officeDocument/2006/relationships/image" Target="../media/image2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 Id="rId3" Type="http://schemas.openxmlformats.org/officeDocument/2006/relationships/image" Target="../media/image26.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53808"/>
            <a:ext cx="7772400" cy="1470025"/>
          </a:xfrm>
        </p:spPr>
        <p:txBody>
          <a:bodyPr>
            <a:normAutofit fontScale="90000"/>
          </a:bodyPr>
          <a:lstStyle/>
          <a:p>
            <a:r>
              <a:rPr lang="en-US" b="1" dirty="0">
                <a:latin typeface="Calibri"/>
                <a:cs typeface="Calibri"/>
              </a:rPr>
              <a:t>Exploring the uncharted ocean of data: experience with multi-institutional databank </a:t>
            </a:r>
            <a:r>
              <a:rPr lang="en-US" b="1" dirty="0" smtClean="0">
                <a:latin typeface="Calibri"/>
                <a:cs typeface="Calibri"/>
              </a:rPr>
              <a:t>for </a:t>
            </a:r>
            <a:r>
              <a:rPr lang="en-US" b="1" dirty="0">
                <a:latin typeface="Calibri"/>
                <a:cs typeface="Calibri"/>
              </a:rPr>
              <a:t>radiotherapy-treated lung cancer patients </a:t>
            </a:r>
            <a:endParaRPr lang="en-US" dirty="0">
              <a:latin typeface="Calibri"/>
              <a:cs typeface="Calibri"/>
            </a:endParaRPr>
          </a:p>
        </p:txBody>
      </p:sp>
      <p:sp>
        <p:nvSpPr>
          <p:cNvPr id="3" name="Subtitle 2"/>
          <p:cNvSpPr>
            <a:spLocks noGrp="1"/>
          </p:cNvSpPr>
          <p:nvPr>
            <p:ph type="subTitle" idx="1"/>
          </p:nvPr>
        </p:nvSpPr>
        <p:spPr/>
        <p:txBody>
          <a:bodyPr/>
          <a:lstStyle/>
          <a:p>
            <a:r>
              <a:rPr lang="en-US" dirty="0" smtClean="0"/>
              <a:t>Sangkyu Lee</a:t>
            </a:r>
          </a:p>
          <a:p>
            <a:r>
              <a:rPr lang="en-US" dirty="0" smtClean="0"/>
              <a:t>McGill MPU Friday morning talk</a:t>
            </a:r>
          </a:p>
          <a:p>
            <a:r>
              <a:rPr lang="en-US" dirty="0" smtClean="0"/>
              <a:t>Oct 31</a:t>
            </a:r>
            <a:r>
              <a:rPr lang="en-US" baseline="30000" dirty="0" smtClean="0"/>
              <a:t>st</a:t>
            </a:r>
            <a:r>
              <a:rPr lang="en-US" dirty="0" smtClean="0"/>
              <a:t>, 2014</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err="1" smtClean="0"/>
              <a:t>Univariate</a:t>
            </a:r>
            <a:r>
              <a:rPr lang="en-US" dirty="0" smtClean="0"/>
              <a:t> correlation</a:t>
            </a:r>
            <a:endParaRPr lang="en-US" dirty="0"/>
          </a:p>
        </p:txBody>
      </p:sp>
      <p:sp>
        <p:nvSpPr>
          <p:cNvPr id="5" name="TextBox 4"/>
          <p:cNvSpPr txBox="1"/>
          <p:nvPr/>
        </p:nvSpPr>
        <p:spPr>
          <a:xfrm>
            <a:off x="2549264" y="1968200"/>
            <a:ext cx="1706868" cy="461665"/>
          </a:xfrm>
          <a:prstGeom prst="rect">
            <a:avLst/>
          </a:prstGeom>
          <a:noFill/>
        </p:spPr>
        <p:txBody>
          <a:bodyPr wrap="none" rtlCol="0">
            <a:spAutoFit/>
          </a:bodyPr>
          <a:lstStyle/>
          <a:p>
            <a:r>
              <a:rPr lang="en-US" sz="2400" dirty="0" smtClean="0"/>
              <a:t>Odds ratio = </a:t>
            </a:r>
            <a:endParaRPr lang="en-US" sz="2400" dirty="0"/>
          </a:p>
        </p:txBody>
      </p:sp>
      <p:graphicFrame>
        <p:nvGraphicFramePr>
          <p:cNvPr id="6" name="Object 5"/>
          <p:cNvGraphicFramePr>
            <a:graphicFrameLocks noChangeAspect="1"/>
          </p:cNvGraphicFramePr>
          <p:nvPr/>
        </p:nvGraphicFramePr>
        <p:xfrm>
          <a:off x="4256132" y="1894075"/>
          <a:ext cx="1478241" cy="652165"/>
        </p:xfrm>
        <a:graphic>
          <a:graphicData uri="http://schemas.openxmlformats.org/presentationml/2006/ole">
            <mc:AlternateContent xmlns:mc="http://schemas.openxmlformats.org/markup-compatibility/2006">
              <mc:Choice xmlns:v="urn:schemas-microsoft-com:vml" Requires="v">
                <p:oleObj spid="_x0000_s50181" name="Equation" r:id="rId4" imgW="863600" imgH="381000" progId="Equation.3">
                  <p:embed/>
                </p:oleObj>
              </mc:Choice>
              <mc:Fallback>
                <p:oleObj name="Equation" r:id="rId4" imgW="863600" imgH="38100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56132" y="1894075"/>
                        <a:ext cx="1478241" cy="65216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Box 6"/>
          <p:cNvSpPr txBox="1"/>
          <p:nvPr/>
        </p:nvSpPr>
        <p:spPr>
          <a:xfrm>
            <a:off x="1315749" y="5523637"/>
            <a:ext cx="6074676" cy="646331"/>
          </a:xfrm>
          <a:prstGeom prst="rect">
            <a:avLst/>
          </a:prstGeom>
          <a:noFill/>
        </p:spPr>
        <p:txBody>
          <a:bodyPr wrap="none" rtlCol="0">
            <a:spAutoFit/>
          </a:bodyPr>
          <a:lstStyle/>
          <a:p>
            <a:r>
              <a:rPr lang="en-US" dirty="0" smtClean="0"/>
              <a:t>Variables with significant impact: ACE </a:t>
            </a:r>
            <a:r>
              <a:rPr lang="en-US" dirty="0" err="1" smtClean="0"/>
              <a:t>midRT</a:t>
            </a:r>
            <a:r>
              <a:rPr lang="en-US" dirty="0" smtClean="0"/>
              <a:t>/pre (ratio) (</a:t>
            </a:r>
            <a:r>
              <a:rPr lang="en-US" b="1" dirty="0" smtClean="0"/>
              <a:t>2.17</a:t>
            </a:r>
            <a:r>
              <a:rPr lang="en-US" dirty="0" smtClean="0"/>
              <a:t>), </a:t>
            </a:r>
          </a:p>
          <a:p>
            <a:r>
              <a:rPr lang="en-US" dirty="0" smtClean="0"/>
              <a:t>                                                            MHD (</a:t>
            </a:r>
            <a:r>
              <a:rPr lang="en-US" b="1" dirty="0" smtClean="0"/>
              <a:t>2.06</a:t>
            </a:r>
            <a:r>
              <a:rPr lang="en-US" dirty="0" smtClean="0"/>
              <a:t>)</a:t>
            </a:r>
            <a:endParaRPr lang="en-US" dirty="0"/>
          </a:p>
        </p:txBody>
      </p:sp>
      <p:pic>
        <p:nvPicPr>
          <p:cNvPr id="8" name="Picture 7" descr="OR.png"/>
          <p:cNvPicPr>
            <a:picLocks noChangeAspect="1"/>
          </p:cNvPicPr>
          <p:nvPr/>
        </p:nvPicPr>
        <p:blipFill>
          <a:blip r:embed="rId6"/>
          <a:stretch>
            <a:fillRect/>
          </a:stretch>
        </p:blipFill>
        <p:spPr>
          <a:xfrm>
            <a:off x="0" y="2546240"/>
            <a:ext cx="9144000" cy="2843857"/>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Data Visualization</a:t>
            </a:r>
            <a:endParaRPr lang="en-US" dirty="0"/>
          </a:p>
        </p:txBody>
      </p:sp>
      <p:pic>
        <p:nvPicPr>
          <p:cNvPr id="4" name="Picture 3"/>
          <p:cNvPicPr>
            <a:picLocks noChangeAspect="1"/>
          </p:cNvPicPr>
          <p:nvPr/>
        </p:nvPicPr>
        <p:blipFill>
          <a:blip r:embed="rId3"/>
          <a:stretch>
            <a:fillRect/>
          </a:stretch>
        </p:blipFill>
        <p:spPr>
          <a:xfrm>
            <a:off x="457200" y="1283359"/>
            <a:ext cx="3984268" cy="5412590"/>
          </a:xfrm>
          <a:prstGeom prst="rect">
            <a:avLst/>
          </a:prstGeom>
        </p:spPr>
      </p:pic>
      <p:sp>
        <p:nvSpPr>
          <p:cNvPr id="5" name="TextBox 4"/>
          <p:cNvSpPr txBox="1"/>
          <p:nvPr/>
        </p:nvSpPr>
        <p:spPr>
          <a:xfrm>
            <a:off x="4615073" y="2280783"/>
            <a:ext cx="4411384" cy="584776"/>
          </a:xfrm>
          <a:prstGeom prst="rect">
            <a:avLst/>
          </a:prstGeom>
          <a:noFill/>
        </p:spPr>
        <p:txBody>
          <a:bodyPr wrap="none" rtlCol="0">
            <a:spAutoFit/>
          </a:bodyPr>
          <a:lstStyle/>
          <a:p>
            <a:r>
              <a:rPr lang="en-US" sz="3200" dirty="0" smtClean="0"/>
              <a:t>N-dimensional input data</a:t>
            </a:r>
            <a:endParaRPr lang="en-US" sz="3200" dirty="0"/>
          </a:p>
        </p:txBody>
      </p:sp>
      <p:sp>
        <p:nvSpPr>
          <p:cNvPr id="6" name="TextBox 5"/>
          <p:cNvSpPr txBox="1"/>
          <p:nvPr/>
        </p:nvSpPr>
        <p:spPr>
          <a:xfrm>
            <a:off x="5875186" y="4723512"/>
            <a:ext cx="1688283" cy="584776"/>
          </a:xfrm>
          <a:prstGeom prst="rect">
            <a:avLst/>
          </a:prstGeom>
          <a:noFill/>
        </p:spPr>
        <p:txBody>
          <a:bodyPr wrap="none" rtlCol="0">
            <a:spAutoFit/>
          </a:bodyPr>
          <a:lstStyle/>
          <a:p>
            <a:r>
              <a:rPr lang="en-US" sz="3200" dirty="0" smtClean="0"/>
              <a:t>2D space</a:t>
            </a:r>
            <a:endParaRPr lang="en-US" sz="3200" dirty="0"/>
          </a:p>
        </p:txBody>
      </p:sp>
      <p:cxnSp>
        <p:nvCxnSpPr>
          <p:cNvPr id="9" name="Straight Arrow Connector 8"/>
          <p:cNvCxnSpPr/>
          <p:nvPr/>
        </p:nvCxnSpPr>
        <p:spPr>
          <a:xfrm rot="16200000" flipH="1">
            <a:off x="5782258" y="3789966"/>
            <a:ext cx="1857953" cy="9137"/>
          </a:xfrm>
          <a:prstGeom prst="straightConnector1">
            <a:avLst/>
          </a:prstGeom>
          <a:ln w="50800" cap="flat" cmpd="sng" algn="ctr">
            <a:solidFill>
              <a:schemeClr val="tx1"/>
            </a:solidFill>
            <a:prstDash val="solid"/>
            <a:round/>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rtlCol="0">
            <a:normAutofit fontScale="90000"/>
          </a:bodyPr>
          <a:lstStyle/>
          <a:p>
            <a:pPr eaLnBrk="1" fontAlgn="auto" hangingPunct="1">
              <a:spcAft>
                <a:spcPts val="0"/>
              </a:spcAft>
              <a:defRPr/>
            </a:pPr>
            <a:r>
              <a:rPr lang="en-US" dirty="0" smtClean="0">
                <a:ea typeface="+mj-ea"/>
                <a:cs typeface="+mj-cs"/>
              </a:rPr>
              <a:t>Principle Component Analysis (PCA)</a:t>
            </a:r>
            <a:endParaRPr lang="en-US" dirty="0">
              <a:ea typeface="+mj-ea"/>
              <a:cs typeface="+mj-cs"/>
            </a:endParaRPr>
          </a:p>
        </p:txBody>
      </p:sp>
      <p:pic>
        <p:nvPicPr>
          <p:cNvPr id="8" name="Picture 7"/>
          <p:cNvPicPr>
            <a:picLocks noChangeAspect="1"/>
          </p:cNvPicPr>
          <p:nvPr/>
        </p:nvPicPr>
        <p:blipFill>
          <a:blip r:embed="rId3"/>
          <a:stretch>
            <a:fillRect/>
          </a:stretch>
        </p:blipFill>
        <p:spPr>
          <a:xfrm>
            <a:off x="116270" y="1309571"/>
            <a:ext cx="8756199" cy="3473265"/>
          </a:xfrm>
          <a:prstGeom prst="rect">
            <a:avLst/>
          </a:prstGeom>
        </p:spPr>
      </p:pic>
      <p:sp>
        <p:nvSpPr>
          <p:cNvPr id="9" name="TextBox 8"/>
          <p:cNvSpPr txBox="1"/>
          <p:nvPr/>
        </p:nvSpPr>
        <p:spPr>
          <a:xfrm>
            <a:off x="1851383" y="5186489"/>
            <a:ext cx="5912195" cy="1200328"/>
          </a:xfrm>
          <a:prstGeom prst="rect">
            <a:avLst/>
          </a:prstGeom>
          <a:noFill/>
        </p:spPr>
        <p:txBody>
          <a:bodyPr wrap="none" rtlCol="0">
            <a:spAutoFit/>
          </a:bodyPr>
          <a:lstStyle/>
          <a:p>
            <a:r>
              <a:rPr lang="en-US" sz="2400" dirty="0" smtClean="0"/>
              <a:t>PC1 = w11*Gene1 + w12*Gene2+w13*Gene3</a:t>
            </a:r>
          </a:p>
          <a:p>
            <a:r>
              <a:rPr lang="en-US" sz="2400" dirty="0" smtClean="0"/>
              <a:t>PC2 = w21*Gene1 + w22*Gene2+w23*Gene3</a:t>
            </a:r>
          </a:p>
          <a:p>
            <a:r>
              <a:rPr lang="en-US" sz="2400" dirty="0" smtClean="0"/>
              <a:t>…</a:t>
            </a:r>
            <a:endParaRPr lang="en-US" sz="2400" dirty="0"/>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PCA_pairplot.png"/>
          <p:cNvPicPr>
            <a:picLocks noChangeAspect="1"/>
          </p:cNvPicPr>
          <p:nvPr/>
        </p:nvPicPr>
        <p:blipFill>
          <a:blip r:embed="rId3"/>
          <a:stretch>
            <a:fillRect/>
          </a:stretch>
        </p:blipFill>
        <p:spPr>
          <a:xfrm>
            <a:off x="580982" y="818906"/>
            <a:ext cx="6998208" cy="5273040"/>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en-US" dirty="0" smtClean="0"/>
              <a:t>PCA on a entire variable set (</a:t>
            </a:r>
            <a:r>
              <a:rPr lang="en-US" dirty="0" err="1" smtClean="0"/>
              <a:t>l</a:t>
            </a:r>
            <a:r>
              <a:rPr lang="en-US" dirty="0" smtClean="0"/>
              <a:t>=14)</a:t>
            </a:r>
            <a:endParaRPr lang="en-US" dirty="0"/>
          </a:p>
        </p:txBody>
      </p:sp>
      <p:sp>
        <p:nvSpPr>
          <p:cNvPr id="5" name="TextBox 4"/>
          <p:cNvSpPr txBox="1"/>
          <p:nvPr/>
        </p:nvSpPr>
        <p:spPr>
          <a:xfrm>
            <a:off x="1359295" y="6091946"/>
            <a:ext cx="6708086" cy="461665"/>
          </a:xfrm>
          <a:prstGeom prst="rect">
            <a:avLst/>
          </a:prstGeom>
          <a:noFill/>
        </p:spPr>
        <p:txBody>
          <a:bodyPr wrap="none" rtlCol="0">
            <a:spAutoFit/>
          </a:bodyPr>
          <a:lstStyle/>
          <a:p>
            <a:r>
              <a:rPr lang="en-US" sz="2400" dirty="0" smtClean="0"/>
              <a:t>Separating RP is a multivariate/nonlinear problem!!!</a:t>
            </a:r>
            <a:endParaRPr lang="en-US" sz="2400" dirty="0"/>
          </a:p>
        </p:txBody>
      </p:sp>
      <p:sp>
        <p:nvSpPr>
          <p:cNvPr id="6" name="TextBox 5"/>
          <p:cNvSpPr txBox="1"/>
          <p:nvPr/>
        </p:nvSpPr>
        <p:spPr>
          <a:xfrm>
            <a:off x="7253488" y="2618046"/>
            <a:ext cx="1319667" cy="1200329"/>
          </a:xfrm>
          <a:prstGeom prst="rect">
            <a:avLst/>
          </a:prstGeom>
          <a:noFill/>
        </p:spPr>
        <p:txBody>
          <a:bodyPr wrap="none" rtlCol="0">
            <a:spAutoFit/>
          </a:bodyPr>
          <a:lstStyle/>
          <a:p>
            <a:r>
              <a:rPr lang="en-US" sz="3600" dirty="0" smtClean="0">
                <a:solidFill>
                  <a:srgbClr val="FF0000"/>
                </a:solidFill>
              </a:rPr>
              <a:t>RP</a:t>
            </a:r>
          </a:p>
          <a:p>
            <a:r>
              <a:rPr lang="en-US" sz="3600" dirty="0" smtClean="0">
                <a:solidFill>
                  <a:srgbClr val="0000FF"/>
                </a:solidFill>
              </a:rPr>
              <a:t>No RP</a:t>
            </a:r>
            <a:endParaRPr lang="en-US" sz="3600" dirty="0">
              <a:solidFill>
                <a:srgbClr val="0000FF"/>
              </a:solidFill>
            </a:endParaRPr>
          </a:p>
        </p:txBody>
      </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CA_bio.png"/>
          <p:cNvPicPr>
            <a:picLocks noChangeAspect="1"/>
          </p:cNvPicPr>
          <p:nvPr/>
        </p:nvPicPr>
        <p:blipFill>
          <a:blip r:embed="rId3"/>
          <a:stretch>
            <a:fillRect/>
          </a:stretch>
        </p:blipFill>
        <p:spPr>
          <a:xfrm>
            <a:off x="1024128" y="965972"/>
            <a:ext cx="7662672" cy="5766816"/>
          </a:xfrm>
          <a:prstGeom prst="rect">
            <a:avLst/>
          </a:prstGeom>
        </p:spPr>
      </p:pic>
      <p:sp>
        <p:nvSpPr>
          <p:cNvPr id="2" name="Title 1"/>
          <p:cNvSpPr>
            <a:spLocks noGrp="1"/>
          </p:cNvSpPr>
          <p:nvPr>
            <p:ph type="title"/>
          </p:nvPr>
        </p:nvSpPr>
        <p:spPr>
          <a:xfrm>
            <a:off x="457200" y="0"/>
            <a:ext cx="8229600" cy="1143000"/>
          </a:xfrm>
        </p:spPr>
        <p:txBody>
          <a:bodyPr/>
          <a:lstStyle/>
          <a:p>
            <a:r>
              <a:rPr lang="en-US" dirty="0" smtClean="0"/>
              <a:t>PCA on biological variables (</a:t>
            </a:r>
            <a:r>
              <a:rPr lang="en-US" dirty="0" err="1" smtClean="0"/>
              <a:t>l</a:t>
            </a:r>
            <a:r>
              <a:rPr lang="en-US" dirty="0" smtClean="0"/>
              <a:t>=8)</a:t>
            </a:r>
            <a:endParaRPr lang="en-US" dirty="0"/>
          </a:p>
        </p:txBody>
      </p:sp>
      <p:sp>
        <p:nvSpPr>
          <p:cNvPr id="8" name="TextBox 7"/>
          <p:cNvSpPr txBox="1"/>
          <p:nvPr/>
        </p:nvSpPr>
        <p:spPr>
          <a:xfrm>
            <a:off x="3863756" y="1143000"/>
            <a:ext cx="2787943" cy="461665"/>
          </a:xfrm>
          <a:prstGeom prst="rect">
            <a:avLst/>
          </a:prstGeom>
          <a:noFill/>
        </p:spPr>
        <p:txBody>
          <a:bodyPr wrap="none" rtlCol="0">
            <a:spAutoFit/>
          </a:bodyPr>
          <a:lstStyle/>
          <a:p>
            <a:r>
              <a:rPr lang="en-US" sz="2400" dirty="0" smtClean="0"/>
              <a:t>Conventional Fx only</a:t>
            </a:r>
            <a:endParaRPr lang="en-US" sz="2400" dirty="0"/>
          </a:p>
        </p:txBody>
      </p:sp>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CA_dosi_RP.png"/>
          <p:cNvPicPr>
            <a:picLocks noChangeAspect="1"/>
          </p:cNvPicPr>
          <p:nvPr/>
        </p:nvPicPr>
        <p:blipFill>
          <a:blip r:embed="rId3"/>
          <a:stretch>
            <a:fillRect/>
          </a:stretch>
        </p:blipFill>
        <p:spPr>
          <a:xfrm>
            <a:off x="1063198" y="999744"/>
            <a:ext cx="7784592" cy="5858256"/>
          </a:xfrm>
          <a:prstGeom prst="rect">
            <a:avLst/>
          </a:prstGeom>
        </p:spPr>
      </p:pic>
      <p:sp>
        <p:nvSpPr>
          <p:cNvPr id="2" name="Title 1"/>
          <p:cNvSpPr>
            <a:spLocks noGrp="1"/>
          </p:cNvSpPr>
          <p:nvPr>
            <p:ph type="title"/>
          </p:nvPr>
        </p:nvSpPr>
        <p:spPr>
          <a:xfrm>
            <a:off x="457200" y="0"/>
            <a:ext cx="8229600" cy="1143000"/>
          </a:xfrm>
        </p:spPr>
        <p:txBody>
          <a:bodyPr/>
          <a:lstStyle/>
          <a:p>
            <a:r>
              <a:rPr lang="en-US" dirty="0" smtClean="0"/>
              <a:t>PCA on dosimetric variables (</a:t>
            </a:r>
            <a:r>
              <a:rPr lang="en-US" dirty="0" err="1" smtClean="0"/>
              <a:t>l</a:t>
            </a:r>
            <a:r>
              <a:rPr lang="en-US" dirty="0" smtClean="0"/>
              <a:t>=6)</a:t>
            </a:r>
            <a:endParaRPr lang="en-US" dirty="0"/>
          </a:p>
        </p:txBody>
      </p:sp>
      <p:sp>
        <p:nvSpPr>
          <p:cNvPr id="7" name="TextBox 6"/>
          <p:cNvSpPr txBox="1"/>
          <p:nvPr/>
        </p:nvSpPr>
        <p:spPr>
          <a:xfrm>
            <a:off x="3049863" y="1373832"/>
            <a:ext cx="2787943" cy="461665"/>
          </a:xfrm>
          <a:prstGeom prst="rect">
            <a:avLst/>
          </a:prstGeom>
          <a:noFill/>
        </p:spPr>
        <p:txBody>
          <a:bodyPr wrap="none" rtlCol="0">
            <a:spAutoFit/>
          </a:bodyPr>
          <a:lstStyle/>
          <a:p>
            <a:r>
              <a:rPr lang="en-US" sz="2400" dirty="0" smtClean="0"/>
              <a:t>Conventional Fx only</a:t>
            </a:r>
            <a:endParaRPr lang="en-US" sz="2400" dirty="0"/>
          </a:p>
        </p:txBody>
      </p:sp>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CA_dosi_inst.png"/>
          <p:cNvPicPr>
            <a:picLocks noChangeAspect="1"/>
          </p:cNvPicPr>
          <p:nvPr/>
        </p:nvPicPr>
        <p:blipFill>
          <a:blip r:embed="rId3"/>
          <a:stretch>
            <a:fillRect/>
          </a:stretch>
        </p:blipFill>
        <p:spPr>
          <a:xfrm>
            <a:off x="1030224" y="1097280"/>
            <a:ext cx="7656576" cy="5760720"/>
          </a:xfrm>
          <a:prstGeom prst="rect">
            <a:avLst/>
          </a:prstGeom>
        </p:spPr>
      </p:pic>
      <p:sp>
        <p:nvSpPr>
          <p:cNvPr id="2" name="Title 1"/>
          <p:cNvSpPr>
            <a:spLocks noGrp="1"/>
          </p:cNvSpPr>
          <p:nvPr>
            <p:ph type="title"/>
          </p:nvPr>
        </p:nvSpPr>
        <p:spPr>
          <a:xfrm>
            <a:off x="457200" y="0"/>
            <a:ext cx="8229600" cy="1143000"/>
          </a:xfrm>
        </p:spPr>
        <p:txBody>
          <a:bodyPr/>
          <a:lstStyle/>
          <a:p>
            <a:r>
              <a:rPr lang="en-US" dirty="0" smtClean="0"/>
              <a:t>PCA on dosimetric variables (</a:t>
            </a:r>
            <a:r>
              <a:rPr lang="en-US" dirty="0" err="1" smtClean="0"/>
              <a:t>l</a:t>
            </a:r>
            <a:r>
              <a:rPr lang="en-US" dirty="0" smtClean="0"/>
              <a:t>=6)</a:t>
            </a:r>
            <a:endParaRPr lang="en-US" dirty="0"/>
          </a:p>
        </p:txBody>
      </p:sp>
      <p:sp>
        <p:nvSpPr>
          <p:cNvPr id="8" name="TextBox 7"/>
          <p:cNvSpPr txBox="1"/>
          <p:nvPr/>
        </p:nvSpPr>
        <p:spPr>
          <a:xfrm>
            <a:off x="3172189" y="1478156"/>
            <a:ext cx="2787943" cy="461665"/>
          </a:xfrm>
          <a:prstGeom prst="rect">
            <a:avLst/>
          </a:prstGeom>
          <a:noFill/>
        </p:spPr>
        <p:txBody>
          <a:bodyPr wrap="none" rtlCol="0">
            <a:spAutoFit/>
          </a:bodyPr>
          <a:lstStyle/>
          <a:p>
            <a:r>
              <a:rPr lang="en-US" sz="2400" dirty="0" smtClean="0"/>
              <a:t>Conventional Fx only</a:t>
            </a:r>
            <a:endParaRPr lang="en-US" sz="2400" dirty="0"/>
          </a:p>
        </p:txBody>
      </p:sp>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7331"/>
            <a:ext cx="8229600" cy="1143000"/>
          </a:xfrm>
        </p:spPr>
        <p:txBody>
          <a:bodyPr/>
          <a:lstStyle/>
          <a:p>
            <a:r>
              <a:rPr lang="en-US" dirty="0" smtClean="0"/>
              <a:t>RT plan: WashU vs. McGill</a:t>
            </a:r>
            <a:endParaRPr lang="en-US" dirty="0"/>
          </a:p>
        </p:txBody>
      </p:sp>
      <p:pic>
        <p:nvPicPr>
          <p:cNvPr id="5" name="Picture 4"/>
          <p:cNvPicPr>
            <a:picLocks noChangeAspect="1"/>
          </p:cNvPicPr>
          <p:nvPr/>
        </p:nvPicPr>
        <p:blipFill>
          <a:blip r:embed="rId3"/>
          <a:stretch>
            <a:fillRect/>
          </a:stretch>
        </p:blipFill>
        <p:spPr>
          <a:xfrm>
            <a:off x="0" y="1702024"/>
            <a:ext cx="5035405" cy="3789736"/>
          </a:xfrm>
          <a:prstGeom prst="rect">
            <a:avLst/>
          </a:prstGeom>
        </p:spPr>
      </p:pic>
      <p:pic>
        <p:nvPicPr>
          <p:cNvPr id="6" name="Picture 5"/>
          <p:cNvPicPr>
            <a:picLocks noChangeAspect="1"/>
          </p:cNvPicPr>
          <p:nvPr/>
        </p:nvPicPr>
        <p:blipFill>
          <a:blip r:embed="rId4"/>
          <a:stretch>
            <a:fillRect/>
          </a:stretch>
        </p:blipFill>
        <p:spPr>
          <a:xfrm>
            <a:off x="4108595" y="1702024"/>
            <a:ext cx="5035405" cy="3789736"/>
          </a:xfrm>
          <a:prstGeom prst="rect">
            <a:avLst/>
          </a:prstGeom>
        </p:spPr>
      </p:pic>
      <p:cxnSp>
        <p:nvCxnSpPr>
          <p:cNvPr id="8" name="Straight Arrow Connector 7"/>
          <p:cNvCxnSpPr>
            <a:stCxn id="11" idx="1"/>
          </p:cNvCxnSpPr>
          <p:nvPr/>
        </p:nvCxnSpPr>
        <p:spPr>
          <a:xfrm rot="10800000" flipV="1">
            <a:off x="2835218" y="1481164"/>
            <a:ext cx="1028542" cy="455830"/>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rot="5400000">
            <a:off x="2729171" y="1669569"/>
            <a:ext cx="1240633" cy="1028544"/>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3863760" y="1250331"/>
            <a:ext cx="1128584" cy="461665"/>
          </a:xfrm>
          <a:prstGeom prst="rect">
            <a:avLst/>
          </a:prstGeom>
          <a:noFill/>
        </p:spPr>
        <p:txBody>
          <a:bodyPr wrap="none" rtlCol="0">
            <a:spAutoFit/>
          </a:bodyPr>
          <a:lstStyle/>
          <a:p>
            <a:r>
              <a:rPr lang="en-US" sz="2400" dirty="0" smtClean="0">
                <a:solidFill>
                  <a:srgbClr val="FF0000"/>
                </a:solidFill>
              </a:rPr>
              <a:t>outliers</a:t>
            </a:r>
            <a:endParaRPr lang="en-US" sz="2400" dirty="0">
              <a:solidFill>
                <a:srgbClr val="FF0000"/>
              </a:solidFill>
            </a:endParaRPr>
          </a:p>
        </p:txBody>
      </p:sp>
      <p:sp>
        <p:nvSpPr>
          <p:cNvPr id="18" name="TextBox 17"/>
          <p:cNvSpPr txBox="1"/>
          <p:nvPr/>
        </p:nvSpPr>
        <p:spPr>
          <a:xfrm>
            <a:off x="284291" y="5879532"/>
            <a:ext cx="8572442" cy="461665"/>
          </a:xfrm>
          <a:prstGeom prst="rect">
            <a:avLst/>
          </a:prstGeom>
          <a:noFill/>
        </p:spPr>
        <p:txBody>
          <a:bodyPr wrap="none" rtlCol="0">
            <a:spAutoFit/>
          </a:bodyPr>
          <a:lstStyle/>
          <a:p>
            <a:r>
              <a:rPr lang="en-US" sz="2400" dirty="0" smtClean="0"/>
              <a:t>Median </a:t>
            </a:r>
            <a:r>
              <a:rPr lang="en-US" sz="2400" dirty="0" err="1" smtClean="0"/>
              <a:t>Tx</a:t>
            </a:r>
            <a:r>
              <a:rPr lang="en-US" sz="2400" dirty="0" smtClean="0"/>
              <a:t> for conventional patients: 60 Gy (McGill), 68 Gy (WashU</a:t>
            </a:r>
            <a:r>
              <a:rPr lang="en-US" dirty="0" smtClean="0"/>
              <a:t>)</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3108"/>
            <a:ext cx="8229600" cy="1143000"/>
          </a:xfrm>
        </p:spPr>
        <p:txBody>
          <a:bodyPr/>
          <a:lstStyle/>
          <a:p>
            <a:r>
              <a:rPr lang="en-US" dirty="0" smtClean="0"/>
              <a:t>Heart dose as a risk factor?</a:t>
            </a:r>
            <a:endParaRPr lang="en-US" dirty="0"/>
          </a:p>
        </p:txBody>
      </p:sp>
      <p:pic>
        <p:nvPicPr>
          <p:cNvPr id="4" name="Picture 3"/>
          <p:cNvPicPr>
            <a:picLocks noChangeAspect="1"/>
          </p:cNvPicPr>
          <p:nvPr/>
        </p:nvPicPr>
        <p:blipFill>
          <a:blip r:embed="rId2"/>
          <a:stretch>
            <a:fillRect/>
          </a:stretch>
        </p:blipFill>
        <p:spPr>
          <a:xfrm>
            <a:off x="841787" y="1843431"/>
            <a:ext cx="3367252" cy="2548191"/>
          </a:xfrm>
          <a:prstGeom prst="rect">
            <a:avLst/>
          </a:prstGeom>
        </p:spPr>
      </p:pic>
      <p:pic>
        <p:nvPicPr>
          <p:cNvPr id="5" name="Picture 4"/>
          <p:cNvPicPr>
            <a:picLocks noChangeAspect="1"/>
          </p:cNvPicPr>
          <p:nvPr/>
        </p:nvPicPr>
        <p:blipFill>
          <a:blip r:embed="rId3"/>
          <a:stretch>
            <a:fillRect/>
          </a:stretch>
        </p:blipFill>
        <p:spPr>
          <a:xfrm>
            <a:off x="5028632" y="1843431"/>
            <a:ext cx="3363020" cy="2548191"/>
          </a:xfrm>
          <a:prstGeom prst="rect">
            <a:avLst/>
          </a:prstGeom>
        </p:spPr>
      </p:pic>
      <p:sp>
        <p:nvSpPr>
          <p:cNvPr id="6" name="TextBox 5"/>
          <p:cNvSpPr txBox="1"/>
          <p:nvPr/>
        </p:nvSpPr>
        <p:spPr>
          <a:xfrm>
            <a:off x="1600955" y="4642063"/>
            <a:ext cx="2146531" cy="1200328"/>
          </a:xfrm>
          <a:prstGeom prst="rect">
            <a:avLst/>
          </a:prstGeom>
          <a:noFill/>
        </p:spPr>
        <p:txBody>
          <a:bodyPr wrap="square" rtlCol="0">
            <a:spAutoFit/>
          </a:bodyPr>
          <a:lstStyle/>
          <a:p>
            <a:r>
              <a:rPr lang="en-US" sz="2400" dirty="0" smtClean="0"/>
              <a:t>MLD = 15.6 Gy</a:t>
            </a:r>
          </a:p>
          <a:p>
            <a:r>
              <a:rPr lang="en-US" sz="2400" dirty="0" smtClean="0"/>
              <a:t>MHD = 30.1 Gy</a:t>
            </a:r>
          </a:p>
          <a:p>
            <a:r>
              <a:rPr lang="en-US" sz="2400" b="1" dirty="0" smtClean="0"/>
              <a:t>RP grade 2</a:t>
            </a:r>
            <a:endParaRPr lang="en-US" sz="2400" b="1" dirty="0"/>
          </a:p>
        </p:txBody>
      </p:sp>
      <p:sp>
        <p:nvSpPr>
          <p:cNvPr id="7" name="TextBox 6"/>
          <p:cNvSpPr txBox="1"/>
          <p:nvPr/>
        </p:nvSpPr>
        <p:spPr>
          <a:xfrm>
            <a:off x="5648280" y="4642063"/>
            <a:ext cx="2069797" cy="1200328"/>
          </a:xfrm>
          <a:prstGeom prst="rect">
            <a:avLst/>
          </a:prstGeom>
          <a:noFill/>
        </p:spPr>
        <p:txBody>
          <a:bodyPr wrap="none" rtlCol="0">
            <a:spAutoFit/>
          </a:bodyPr>
          <a:lstStyle/>
          <a:p>
            <a:r>
              <a:rPr lang="en-US" sz="2400" dirty="0" smtClean="0"/>
              <a:t>MLD = 16.4 Gy</a:t>
            </a:r>
          </a:p>
          <a:p>
            <a:r>
              <a:rPr lang="en-US" sz="2400" dirty="0" smtClean="0"/>
              <a:t>MHD = 41.5 Gy</a:t>
            </a:r>
          </a:p>
          <a:p>
            <a:r>
              <a:rPr lang="en-US" sz="2400" b="1" dirty="0" smtClean="0"/>
              <a:t>RP grade 2 </a:t>
            </a:r>
            <a:endParaRPr lang="en-US" sz="2400" b="1" dirty="0"/>
          </a:p>
        </p:txBody>
      </p:sp>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Self Organizing Map (SOM)</a:t>
            </a:r>
            <a:endParaRPr lang="en-US" dirty="0"/>
          </a:p>
        </p:txBody>
      </p:sp>
      <p:pic>
        <p:nvPicPr>
          <p:cNvPr id="6" name="Picture 5"/>
          <p:cNvPicPr>
            <a:picLocks noChangeAspect="1"/>
          </p:cNvPicPr>
          <p:nvPr/>
        </p:nvPicPr>
        <p:blipFill>
          <a:blip r:embed="rId3"/>
          <a:stretch>
            <a:fillRect/>
          </a:stretch>
        </p:blipFill>
        <p:spPr>
          <a:xfrm>
            <a:off x="457200" y="2510766"/>
            <a:ext cx="3893298" cy="2426457"/>
          </a:xfrm>
          <a:prstGeom prst="rect">
            <a:avLst/>
          </a:prstGeom>
        </p:spPr>
      </p:pic>
      <p:pic>
        <p:nvPicPr>
          <p:cNvPr id="7" name="Picture 6"/>
          <p:cNvPicPr>
            <a:picLocks noChangeAspect="1"/>
          </p:cNvPicPr>
          <p:nvPr/>
        </p:nvPicPr>
        <p:blipFill>
          <a:blip r:embed="rId4"/>
          <a:stretch>
            <a:fillRect/>
          </a:stretch>
        </p:blipFill>
        <p:spPr>
          <a:xfrm>
            <a:off x="3817173" y="1143000"/>
            <a:ext cx="5182320" cy="5182320"/>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fontScale="90000"/>
          </a:bodyPr>
          <a:lstStyle/>
          <a:p>
            <a:r>
              <a:rPr lang="en-US" dirty="0" smtClean="0"/>
              <a:t>Common side effects from thoracic RT</a:t>
            </a:r>
            <a:endParaRPr lang="en-US" dirty="0"/>
          </a:p>
        </p:txBody>
      </p:sp>
      <p:graphicFrame>
        <p:nvGraphicFramePr>
          <p:cNvPr id="4" name="Table 3"/>
          <p:cNvGraphicFramePr>
            <a:graphicFrameLocks noGrp="1"/>
          </p:cNvGraphicFramePr>
          <p:nvPr/>
        </p:nvGraphicFramePr>
        <p:xfrm>
          <a:off x="457200" y="1397001"/>
          <a:ext cx="8229600" cy="4787065"/>
        </p:xfrm>
        <a:graphic>
          <a:graphicData uri="http://schemas.openxmlformats.org/drawingml/2006/table">
            <a:tbl>
              <a:tblPr firstRow="1" bandRow="1">
                <a:tableStyleId>{5C22544A-7EE6-4342-B048-85BDC9FD1C3A}</a:tableStyleId>
              </a:tblPr>
              <a:tblGrid>
                <a:gridCol w="2057400"/>
                <a:gridCol w="2057400"/>
                <a:gridCol w="2057400"/>
                <a:gridCol w="2057400"/>
              </a:tblGrid>
              <a:tr h="1586665">
                <a:tc>
                  <a:txBody>
                    <a:bodyPr/>
                    <a:lstStyle/>
                    <a:p>
                      <a:pPr algn="ctr"/>
                      <a:endParaRPr lang="en-US" dirty="0"/>
                    </a:p>
                  </a:txBody>
                  <a:tcPr anchor="ctr"/>
                </a:tc>
                <a:tc>
                  <a:txBody>
                    <a:bodyPr/>
                    <a:lstStyle/>
                    <a:p>
                      <a:pPr algn="ctr">
                        <a:spcAft>
                          <a:spcPts val="0"/>
                        </a:spcAft>
                      </a:pPr>
                      <a:r>
                        <a:rPr lang="en-US" sz="2800" dirty="0" smtClean="0"/>
                        <a:t>Radiation Pneumonitis</a:t>
                      </a:r>
                      <a:endParaRPr lang="en-US" sz="2800" dirty="0"/>
                    </a:p>
                  </a:txBody>
                  <a:tcPr anchor="ctr"/>
                </a:tc>
                <a:tc>
                  <a:txBody>
                    <a:bodyPr/>
                    <a:lstStyle/>
                    <a:p>
                      <a:pPr algn="ctr">
                        <a:spcAft>
                          <a:spcPts val="0"/>
                        </a:spcAft>
                      </a:pPr>
                      <a:r>
                        <a:rPr lang="en-US" sz="2800" dirty="0" smtClean="0"/>
                        <a:t>Fibrosis</a:t>
                      </a:r>
                      <a:endParaRPr lang="en-US" sz="2800" dirty="0"/>
                    </a:p>
                  </a:txBody>
                  <a:tcPr anchor="ctr"/>
                </a:tc>
                <a:tc>
                  <a:txBody>
                    <a:bodyPr/>
                    <a:lstStyle/>
                    <a:p>
                      <a:pPr algn="ctr">
                        <a:spcAft>
                          <a:spcPts val="0"/>
                        </a:spcAft>
                      </a:pPr>
                      <a:r>
                        <a:rPr lang="en-US" sz="2800" dirty="0" err="1" smtClean="0"/>
                        <a:t>Esophagitis</a:t>
                      </a:r>
                      <a:endParaRPr lang="en-US" sz="2800" dirty="0"/>
                    </a:p>
                  </a:txBody>
                  <a:tcPr anchor="ctr"/>
                </a:tc>
              </a:tr>
              <a:tr h="1018160">
                <a:tc>
                  <a:txBody>
                    <a:bodyPr/>
                    <a:lstStyle/>
                    <a:p>
                      <a:r>
                        <a:rPr lang="en-US" sz="2400" dirty="0" smtClean="0"/>
                        <a:t>Clinical</a:t>
                      </a:r>
                      <a:r>
                        <a:rPr lang="en-US" sz="2400" baseline="0" dirty="0" smtClean="0"/>
                        <a:t> manifestation</a:t>
                      </a:r>
                      <a:endParaRPr lang="en-US" sz="2400" dirty="0"/>
                    </a:p>
                  </a:txBody>
                  <a:tcPr/>
                </a:tc>
                <a:tc>
                  <a:txBody>
                    <a:bodyPr/>
                    <a:lstStyle/>
                    <a:p>
                      <a:r>
                        <a:rPr lang="en-US" sz="2400" dirty="0" smtClean="0"/>
                        <a:t>Shortness of breath</a:t>
                      </a:r>
                    </a:p>
                    <a:p>
                      <a:endParaRPr lang="en-US" sz="2400" dirty="0"/>
                    </a:p>
                  </a:txBody>
                  <a:tcPr/>
                </a:tc>
                <a:tc>
                  <a:txBody>
                    <a:bodyPr/>
                    <a:lstStyle/>
                    <a:p>
                      <a:r>
                        <a:rPr lang="en-US" sz="2400" dirty="0" smtClean="0"/>
                        <a:t>Radiographic</a:t>
                      </a:r>
                      <a:r>
                        <a:rPr lang="en-US" sz="2400" baseline="0" dirty="0" smtClean="0"/>
                        <a:t> changes</a:t>
                      </a:r>
                      <a:endParaRPr lang="en-US" sz="2400" dirty="0"/>
                    </a:p>
                  </a:txBody>
                  <a:tcPr/>
                </a:tc>
                <a:tc>
                  <a:txBody>
                    <a:bodyPr/>
                    <a:lstStyle/>
                    <a:p>
                      <a:r>
                        <a:rPr lang="en-US" sz="2400" dirty="0" err="1" smtClean="0"/>
                        <a:t>Dysphagia</a:t>
                      </a:r>
                      <a:endParaRPr lang="en-US" sz="2400" dirty="0"/>
                    </a:p>
                  </a:txBody>
                  <a:tcPr/>
                </a:tc>
              </a:tr>
              <a:tr h="589887">
                <a:tc>
                  <a:txBody>
                    <a:bodyPr/>
                    <a:lstStyle/>
                    <a:p>
                      <a:r>
                        <a:rPr lang="en-US" sz="2400" dirty="0" smtClean="0"/>
                        <a:t>Time of emergence</a:t>
                      </a:r>
                      <a:endParaRPr lang="en-US" sz="2400" dirty="0"/>
                    </a:p>
                  </a:txBody>
                  <a:tcPr/>
                </a:tc>
                <a:tc>
                  <a:txBody>
                    <a:bodyPr/>
                    <a:lstStyle/>
                    <a:p>
                      <a:r>
                        <a:rPr lang="en-US" sz="2400" dirty="0" smtClean="0"/>
                        <a:t>Acute</a:t>
                      </a:r>
                    </a:p>
                    <a:p>
                      <a:r>
                        <a:rPr lang="en-US" sz="2400" dirty="0" smtClean="0"/>
                        <a:t>(&lt;6</a:t>
                      </a:r>
                      <a:r>
                        <a:rPr lang="en-US" sz="2400" baseline="0" dirty="0" smtClean="0"/>
                        <a:t> months)</a:t>
                      </a:r>
                      <a:endParaRPr lang="en-US" sz="2400" dirty="0"/>
                    </a:p>
                  </a:txBody>
                  <a:tcPr/>
                </a:tc>
                <a:tc>
                  <a:txBody>
                    <a:bodyPr/>
                    <a:lstStyle/>
                    <a:p>
                      <a:r>
                        <a:rPr lang="en-US" sz="2400" dirty="0" smtClean="0"/>
                        <a:t>Late </a:t>
                      </a:r>
                    </a:p>
                    <a:p>
                      <a:r>
                        <a:rPr lang="en-US" sz="2400" dirty="0" smtClean="0"/>
                        <a:t>(&gt;6</a:t>
                      </a:r>
                      <a:r>
                        <a:rPr lang="en-US" sz="2400" baseline="0" dirty="0" smtClean="0"/>
                        <a:t> months)</a:t>
                      </a:r>
                      <a:endParaRPr lang="en-US" sz="2400" dirty="0"/>
                    </a:p>
                  </a:txBody>
                  <a:tcPr/>
                </a:tc>
                <a:tc>
                  <a:txBody>
                    <a:bodyPr/>
                    <a:lstStyle/>
                    <a:p>
                      <a:r>
                        <a:rPr lang="en-US" sz="2400" dirty="0" smtClean="0"/>
                        <a:t>Acute </a:t>
                      </a:r>
                    </a:p>
                    <a:p>
                      <a:r>
                        <a:rPr lang="en-US" sz="2400" dirty="0" smtClean="0"/>
                        <a:t>(&lt;6</a:t>
                      </a:r>
                      <a:r>
                        <a:rPr lang="en-US" sz="2400" baseline="0" dirty="0" smtClean="0"/>
                        <a:t> months)</a:t>
                      </a:r>
                      <a:endParaRPr lang="en-US" sz="2400" dirty="0"/>
                    </a:p>
                  </a:txBody>
                  <a:tcPr/>
                </a:tc>
              </a:tr>
              <a:tr h="589887">
                <a:tc>
                  <a:txBody>
                    <a:bodyPr/>
                    <a:lstStyle/>
                    <a:p>
                      <a:r>
                        <a:rPr lang="en-US" sz="2400" dirty="0" smtClean="0"/>
                        <a:t>Organs</a:t>
                      </a:r>
                      <a:r>
                        <a:rPr lang="en-US" sz="2400" baseline="0" dirty="0" smtClean="0"/>
                        <a:t> at risk</a:t>
                      </a:r>
                      <a:endParaRPr lang="en-US" sz="2400" dirty="0"/>
                    </a:p>
                  </a:txBody>
                  <a:tcPr/>
                </a:tc>
                <a:tc>
                  <a:txBody>
                    <a:bodyPr/>
                    <a:lstStyle/>
                    <a:p>
                      <a:r>
                        <a:rPr lang="en-US" sz="2400" dirty="0" smtClean="0"/>
                        <a:t>Lung parenchyma, heart (?)</a:t>
                      </a:r>
                      <a:endParaRPr lang="en-US" sz="2400" dirty="0"/>
                    </a:p>
                  </a:txBody>
                  <a:tcPr/>
                </a:tc>
                <a:tc>
                  <a:txBody>
                    <a:bodyPr/>
                    <a:lstStyle/>
                    <a:p>
                      <a:r>
                        <a:rPr lang="en-US" sz="2400" dirty="0" smtClean="0"/>
                        <a:t>Lung parenchyma</a:t>
                      </a:r>
                      <a:endParaRPr lang="en-US" sz="2400" dirty="0"/>
                    </a:p>
                  </a:txBody>
                  <a:tcPr/>
                </a:tc>
                <a:tc>
                  <a:txBody>
                    <a:bodyPr/>
                    <a:lstStyle/>
                    <a:p>
                      <a:r>
                        <a:rPr lang="en-US" sz="2400" dirty="0" smtClean="0"/>
                        <a:t>Lung (upper), esophagus</a:t>
                      </a:r>
                      <a:endParaRPr lang="en-US" sz="2400" dirty="0"/>
                    </a:p>
                  </a:txBody>
                  <a:tcPr/>
                </a:tc>
              </a:tr>
            </a:tbl>
          </a:graphicData>
        </a:graphic>
      </p:graphicFrame>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Self Organizing Map (SOM)</a:t>
            </a:r>
            <a:endParaRPr lang="en-US" dirty="0"/>
          </a:p>
        </p:txBody>
      </p:sp>
      <p:pic>
        <p:nvPicPr>
          <p:cNvPr id="4" name="Picture 3" descr="SOM_X.png"/>
          <p:cNvPicPr>
            <a:picLocks noChangeAspect="1"/>
          </p:cNvPicPr>
          <p:nvPr/>
        </p:nvPicPr>
        <p:blipFill>
          <a:blip r:embed="rId2"/>
          <a:stretch>
            <a:fillRect/>
          </a:stretch>
        </p:blipFill>
        <p:spPr>
          <a:xfrm>
            <a:off x="-797366" y="1631208"/>
            <a:ext cx="5958939" cy="4486656"/>
          </a:xfrm>
          <a:prstGeom prst="rect">
            <a:avLst/>
          </a:prstGeom>
        </p:spPr>
      </p:pic>
      <p:pic>
        <p:nvPicPr>
          <p:cNvPr id="5" name="Picture 4" descr="SOM_Y.png"/>
          <p:cNvPicPr>
            <a:picLocks noChangeAspect="1"/>
          </p:cNvPicPr>
          <p:nvPr/>
        </p:nvPicPr>
        <p:blipFill>
          <a:blip r:embed="rId3"/>
          <a:stretch>
            <a:fillRect/>
          </a:stretch>
        </p:blipFill>
        <p:spPr>
          <a:xfrm>
            <a:off x="3809140" y="1450848"/>
            <a:ext cx="5904422" cy="4443410"/>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SOM_V20.png"/>
          <p:cNvPicPr>
            <a:picLocks noChangeAspect="1"/>
          </p:cNvPicPr>
          <p:nvPr/>
        </p:nvPicPr>
        <p:blipFill>
          <a:blip r:embed="rId2"/>
          <a:stretch>
            <a:fillRect/>
          </a:stretch>
        </p:blipFill>
        <p:spPr>
          <a:xfrm>
            <a:off x="4322064" y="1577198"/>
            <a:ext cx="4821936" cy="3633216"/>
          </a:xfrm>
          <a:prstGeom prst="rect">
            <a:avLst/>
          </a:prstGeom>
        </p:spPr>
      </p:pic>
      <p:pic>
        <p:nvPicPr>
          <p:cNvPr id="8" name="Picture 7" descr="SOM_a2m.png"/>
          <p:cNvPicPr>
            <a:picLocks noChangeAspect="1"/>
          </p:cNvPicPr>
          <p:nvPr/>
        </p:nvPicPr>
        <p:blipFill>
          <a:blip r:embed="rId3"/>
          <a:stretch>
            <a:fillRect/>
          </a:stretch>
        </p:blipFill>
        <p:spPr>
          <a:xfrm>
            <a:off x="0" y="1546718"/>
            <a:ext cx="4864608" cy="3663696"/>
          </a:xfrm>
          <a:prstGeom prst="rect">
            <a:avLst/>
          </a:prstGeom>
        </p:spPr>
      </p:pic>
      <p:sp>
        <p:nvSpPr>
          <p:cNvPr id="2" name="Title 1"/>
          <p:cNvSpPr>
            <a:spLocks noGrp="1"/>
          </p:cNvSpPr>
          <p:nvPr>
            <p:ph type="title"/>
          </p:nvPr>
        </p:nvSpPr>
        <p:spPr>
          <a:xfrm>
            <a:off x="457200" y="0"/>
            <a:ext cx="8229600" cy="1143000"/>
          </a:xfrm>
        </p:spPr>
        <p:txBody>
          <a:bodyPr>
            <a:normAutofit fontScale="90000"/>
          </a:bodyPr>
          <a:lstStyle/>
          <a:p>
            <a:r>
              <a:rPr lang="en-US" dirty="0" smtClean="0"/>
              <a:t>Patterns of input variables in a SOM</a:t>
            </a:r>
            <a:endParaRPr lang="en-US" dirty="0"/>
          </a:p>
        </p:txBody>
      </p:sp>
      <p:sp>
        <p:nvSpPr>
          <p:cNvPr id="11" name="TextBox 10"/>
          <p:cNvSpPr txBox="1"/>
          <p:nvPr/>
        </p:nvSpPr>
        <p:spPr>
          <a:xfrm>
            <a:off x="3715705" y="4918026"/>
            <a:ext cx="619480" cy="584776"/>
          </a:xfrm>
          <a:prstGeom prst="rect">
            <a:avLst/>
          </a:prstGeom>
          <a:noFill/>
        </p:spPr>
        <p:txBody>
          <a:bodyPr wrap="none" rtlCol="0">
            <a:spAutoFit/>
          </a:bodyPr>
          <a:lstStyle/>
          <a:p>
            <a:r>
              <a:rPr lang="en-US" sz="3200" dirty="0" smtClean="0"/>
              <a:t>RP</a:t>
            </a:r>
            <a:endParaRPr lang="en-US" sz="3200" dirty="0"/>
          </a:p>
        </p:txBody>
      </p:sp>
      <p:sp>
        <p:nvSpPr>
          <p:cNvPr id="12" name="TextBox 11"/>
          <p:cNvSpPr txBox="1"/>
          <p:nvPr/>
        </p:nvSpPr>
        <p:spPr>
          <a:xfrm>
            <a:off x="1973631" y="4918026"/>
            <a:ext cx="1466467" cy="584776"/>
          </a:xfrm>
          <a:prstGeom prst="rect">
            <a:avLst/>
          </a:prstGeom>
          <a:noFill/>
        </p:spPr>
        <p:txBody>
          <a:bodyPr wrap="none" rtlCol="0">
            <a:spAutoFit/>
          </a:bodyPr>
          <a:lstStyle/>
          <a:p>
            <a:r>
              <a:rPr lang="en-US" sz="3200" dirty="0" smtClean="0"/>
              <a:t>Healthy</a:t>
            </a:r>
            <a:endParaRPr lang="en-US" sz="3200" dirty="0"/>
          </a:p>
        </p:txBody>
      </p:sp>
      <p:cxnSp>
        <p:nvCxnSpPr>
          <p:cNvPr id="14" name="Straight Connector 13"/>
          <p:cNvCxnSpPr/>
          <p:nvPr/>
        </p:nvCxnSpPr>
        <p:spPr>
          <a:xfrm rot="5400000">
            <a:off x="3146138" y="5333768"/>
            <a:ext cx="921257" cy="1588"/>
          </a:xfrm>
          <a:prstGeom prst="line">
            <a:avLst/>
          </a:prstGeom>
          <a:ln w="25400" cap="flat" cmpd="sng" algn="ctr">
            <a:solidFill>
              <a:schemeClr val="tx1"/>
            </a:solidFill>
            <a:prstDash val="sysDash"/>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5" name="Oval 14"/>
          <p:cNvSpPr/>
          <p:nvPr/>
        </p:nvSpPr>
        <p:spPr>
          <a:xfrm>
            <a:off x="5572038" y="2105891"/>
            <a:ext cx="1869271" cy="1645741"/>
          </a:xfrm>
          <a:prstGeom prst="ellipse">
            <a:avLst/>
          </a:prstGeom>
          <a:noFill/>
          <a:ln w="25400" cap="flat" cmpd="sng" algn="ctr">
            <a:solidFill>
              <a:srgbClr val="3366FF"/>
            </a:solidFill>
            <a:prstDash val="sysDash"/>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p:cNvSpPr/>
          <p:nvPr/>
        </p:nvSpPr>
        <p:spPr>
          <a:xfrm>
            <a:off x="1224834" y="2105891"/>
            <a:ext cx="1869271" cy="1645741"/>
          </a:xfrm>
          <a:prstGeom prst="ellipse">
            <a:avLst/>
          </a:prstGeom>
          <a:noFill/>
          <a:ln w="25400" cap="flat" cmpd="sng" algn="ctr">
            <a:solidFill>
              <a:srgbClr val="3366FF"/>
            </a:solidFill>
            <a:prstDash val="sysDash"/>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accel="50000" decel="5000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accel="50000" decel="50000"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500" fill="hold"/>
                                        <p:tgtEl>
                                          <p:spTgt spid="16"/>
                                        </p:tgtEl>
                                        <p:attrNameLst>
                                          <p:attrName>ppt_x</p:attrName>
                                        </p:attrNameLst>
                                      </p:cBhvr>
                                      <p:tavLst>
                                        <p:tav tm="0">
                                          <p:val>
                                            <p:strVal val="#ppt_x"/>
                                          </p:val>
                                        </p:tav>
                                        <p:tav tm="100000">
                                          <p:val>
                                            <p:strVal val="#ppt_x"/>
                                          </p:val>
                                        </p:tav>
                                      </p:tavLst>
                                    </p:anim>
                                    <p:anim calcmode="lin" valueType="num">
                                      <p:cBhvr additive="base">
                                        <p:cTn id="1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OM_classifier.png"/>
          <p:cNvPicPr>
            <a:picLocks noChangeAspect="1"/>
          </p:cNvPicPr>
          <p:nvPr/>
        </p:nvPicPr>
        <p:blipFill>
          <a:blip r:embed="rId3"/>
          <a:stretch>
            <a:fillRect/>
          </a:stretch>
        </p:blipFill>
        <p:spPr>
          <a:xfrm>
            <a:off x="1663301" y="1143000"/>
            <a:ext cx="6443472" cy="4852416"/>
          </a:xfrm>
          <a:prstGeom prst="rect">
            <a:avLst/>
          </a:prstGeom>
        </p:spPr>
      </p:pic>
      <p:sp>
        <p:nvSpPr>
          <p:cNvPr id="2" name="Title 1"/>
          <p:cNvSpPr>
            <a:spLocks noGrp="1"/>
          </p:cNvSpPr>
          <p:nvPr>
            <p:ph type="title"/>
          </p:nvPr>
        </p:nvSpPr>
        <p:spPr>
          <a:xfrm>
            <a:off x="547691" y="0"/>
            <a:ext cx="8229600" cy="1143000"/>
          </a:xfrm>
        </p:spPr>
        <p:txBody>
          <a:bodyPr/>
          <a:lstStyle/>
          <a:p>
            <a:r>
              <a:rPr lang="en-US" dirty="0" smtClean="0"/>
              <a:t>SOM as a RP classifier</a:t>
            </a:r>
            <a:endParaRPr lang="en-US" dirty="0"/>
          </a:p>
        </p:txBody>
      </p:sp>
      <p:sp>
        <p:nvSpPr>
          <p:cNvPr id="7" name="TextBox 6"/>
          <p:cNvSpPr txBox="1"/>
          <p:nvPr/>
        </p:nvSpPr>
        <p:spPr>
          <a:xfrm>
            <a:off x="3019117" y="6002606"/>
            <a:ext cx="3535343" cy="461665"/>
          </a:xfrm>
          <a:prstGeom prst="rect">
            <a:avLst/>
          </a:prstGeom>
          <a:noFill/>
        </p:spPr>
        <p:txBody>
          <a:bodyPr wrap="none" rtlCol="0">
            <a:spAutoFit/>
          </a:bodyPr>
          <a:lstStyle/>
          <a:p>
            <a:r>
              <a:rPr lang="en-US" sz="2400" dirty="0" smtClean="0"/>
              <a:t>95% accuracy (training set)</a:t>
            </a:r>
            <a:endParaRPr lang="en-US" sz="2400" dirty="0"/>
          </a:p>
        </p:txBody>
      </p:sp>
      <p:sp>
        <p:nvSpPr>
          <p:cNvPr id="12" name="TextBox 11"/>
          <p:cNvSpPr txBox="1"/>
          <p:nvPr/>
        </p:nvSpPr>
        <p:spPr>
          <a:xfrm>
            <a:off x="7039907" y="1768188"/>
            <a:ext cx="1579078" cy="584776"/>
          </a:xfrm>
          <a:prstGeom prst="rect">
            <a:avLst/>
          </a:prstGeom>
          <a:noFill/>
        </p:spPr>
        <p:txBody>
          <a:bodyPr wrap="none" rtlCol="0">
            <a:spAutoFit/>
          </a:bodyPr>
          <a:lstStyle/>
          <a:p>
            <a:r>
              <a:rPr lang="en-US" sz="3200" dirty="0" smtClean="0">
                <a:solidFill>
                  <a:srgbClr val="008000"/>
                </a:solidFill>
              </a:rPr>
              <a:t>RP</a:t>
            </a:r>
            <a:r>
              <a:rPr lang="en-US" sz="3200" dirty="0" smtClean="0"/>
              <a:t> </a:t>
            </a:r>
            <a:r>
              <a:rPr lang="en-US" sz="3200" dirty="0" smtClean="0">
                <a:solidFill>
                  <a:srgbClr val="FF0000"/>
                </a:solidFill>
              </a:rPr>
              <a:t>noRP</a:t>
            </a:r>
            <a:endParaRPr lang="en-US" sz="3200" dirty="0">
              <a:solidFill>
                <a:srgbClr val="FF0000"/>
              </a:solidFill>
            </a:endParaRPr>
          </a:p>
        </p:txBody>
      </p:sp>
    </p:spTree>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lnSpcReduction="10000"/>
          </a:bodyPr>
          <a:lstStyle/>
          <a:p>
            <a:r>
              <a:rPr lang="en-US" dirty="0" smtClean="0"/>
              <a:t>2D </a:t>
            </a:r>
            <a:r>
              <a:rPr lang="en-CA" dirty="0" smtClean="0"/>
              <a:t>visualization</a:t>
            </a:r>
            <a:r>
              <a:rPr lang="en-US" dirty="0" smtClean="0"/>
              <a:t> of data is an important step before multivariate modeling, allowing us to:</a:t>
            </a:r>
          </a:p>
          <a:p>
            <a:pPr>
              <a:buFontTx/>
              <a:buChar char="-"/>
            </a:pPr>
            <a:r>
              <a:rPr lang="en-US" dirty="0" smtClean="0"/>
              <a:t>see the nature of class distribution (linear/nonlinear)</a:t>
            </a:r>
          </a:p>
          <a:p>
            <a:pPr>
              <a:buFontTx/>
              <a:buChar char="-"/>
            </a:pPr>
            <a:r>
              <a:rPr lang="en-US" dirty="0" smtClean="0"/>
              <a:t>know which variables are more important than others</a:t>
            </a:r>
          </a:p>
          <a:p>
            <a:pPr>
              <a:buFontTx/>
              <a:buChar char="-"/>
            </a:pPr>
            <a:r>
              <a:rPr lang="en-US" dirty="0" smtClean="0"/>
              <a:t>detect outliers</a:t>
            </a:r>
          </a:p>
          <a:p>
            <a:r>
              <a:rPr lang="en-US" dirty="0" smtClean="0"/>
              <a:t>Data can be linearly projected (PCA) or clustered into a number of patterns (SOM)</a:t>
            </a:r>
          </a:p>
          <a:p>
            <a:endParaRPr lang="en-US" dirty="0" smtClean="0"/>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Acknowledgments</a:t>
            </a:r>
            <a:endParaRPr lang="en-US" dirty="0"/>
          </a:p>
        </p:txBody>
      </p:sp>
      <p:sp>
        <p:nvSpPr>
          <p:cNvPr id="3" name="Content Placeholder 2"/>
          <p:cNvSpPr>
            <a:spLocks noGrp="1"/>
          </p:cNvSpPr>
          <p:nvPr>
            <p:ph idx="1"/>
          </p:nvPr>
        </p:nvSpPr>
        <p:spPr>
          <a:xfrm>
            <a:off x="245532" y="1600200"/>
            <a:ext cx="8644467" cy="2862977"/>
          </a:xfrm>
        </p:spPr>
        <p:txBody>
          <a:bodyPr numCol="2">
            <a:normAutofit fontScale="32500" lnSpcReduction="20000"/>
          </a:bodyPr>
          <a:lstStyle/>
          <a:p>
            <a:r>
              <a:rPr lang="en-US" sz="5053" dirty="0" smtClean="0"/>
              <a:t>Issam El </a:t>
            </a:r>
            <a:r>
              <a:rPr lang="en-US" sz="5053" dirty="0" err="1" smtClean="0"/>
              <a:t>Naqa</a:t>
            </a:r>
            <a:r>
              <a:rPr lang="en-US" sz="5053" dirty="0" smtClean="0"/>
              <a:t> (McGill)</a:t>
            </a:r>
          </a:p>
          <a:p>
            <a:r>
              <a:rPr lang="en-US" sz="5053" dirty="0" smtClean="0"/>
              <a:t>Krishinima </a:t>
            </a:r>
            <a:r>
              <a:rPr lang="en-US" sz="5053" dirty="0" err="1" smtClean="0"/>
              <a:t>Jeyaseelan</a:t>
            </a:r>
            <a:r>
              <a:rPr lang="en-US" sz="5053" dirty="0" smtClean="0"/>
              <a:t> (McGill)</a:t>
            </a:r>
          </a:p>
          <a:p>
            <a:r>
              <a:rPr lang="en-US" sz="5053" dirty="0" smtClean="0"/>
              <a:t>Norma Ybarra (McGill)</a:t>
            </a:r>
          </a:p>
          <a:p>
            <a:r>
              <a:rPr lang="en-US" sz="5053" dirty="0" smtClean="0"/>
              <a:t>Neil Kopek (MUHC)</a:t>
            </a:r>
          </a:p>
          <a:p>
            <a:r>
              <a:rPr lang="en-US" sz="5053" dirty="0" smtClean="0"/>
              <a:t>Sergio </a:t>
            </a:r>
            <a:r>
              <a:rPr lang="en-US" sz="5053" dirty="0" err="1" smtClean="0"/>
              <a:t>Faria</a:t>
            </a:r>
            <a:r>
              <a:rPr lang="en-US" sz="5053" dirty="0" smtClean="0"/>
              <a:t> (MUHC)</a:t>
            </a:r>
          </a:p>
          <a:p>
            <a:r>
              <a:rPr lang="en-US" sz="5053" dirty="0" smtClean="0"/>
              <a:t>Jan </a:t>
            </a:r>
            <a:r>
              <a:rPr lang="en-US" sz="5053" dirty="0" err="1" smtClean="0"/>
              <a:t>Seuntjens</a:t>
            </a:r>
            <a:r>
              <a:rPr lang="en-US" sz="5053" dirty="0" smtClean="0"/>
              <a:t> (McGill)</a:t>
            </a:r>
          </a:p>
          <a:p>
            <a:r>
              <a:rPr lang="en-US" sz="5053" dirty="0" smtClean="0"/>
              <a:t>Jeff Bradley (</a:t>
            </a:r>
            <a:r>
              <a:rPr lang="en-US" sz="5053" dirty="0" err="1" smtClean="0"/>
              <a:t>WashU</a:t>
            </a:r>
            <a:r>
              <a:rPr lang="en-US" sz="5053" dirty="0" smtClean="0"/>
              <a:t>)</a:t>
            </a:r>
          </a:p>
          <a:p>
            <a:r>
              <a:rPr lang="en-US" sz="5053" dirty="0" smtClean="0"/>
              <a:t>Clifford Robinson (</a:t>
            </a:r>
            <a:r>
              <a:rPr lang="en-US" sz="5053" dirty="0" err="1" smtClean="0"/>
              <a:t>WashU</a:t>
            </a:r>
            <a:r>
              <a:rPr lang="en-US" sz="5053" dirty="0" smtClean="0"/>
              <a:t>)</a:t>
            </a:r>
          </a:p>
          <a:p>
            <a:r>
              <a:rPr lang="en-US" sz="5053" dirty="0" smtClean="0"/>
              <a:t>Toni Vu (CHUM)</a:t>
            </a:r>
          </a:p>
          <a:p>
            <a:r>
              <a:rPr lang="en-US" sz="5053" dirty="0" smtClean="0"/>
              <a:t>Edith </a:t>
            </a:r>
            <a:r>
              <a:rPr lang="en-US" sz="5053" dirty="0" err="1" smtClean="0"/>
              <a:t>Filion</a:t>
            </a:r>
            <a:r>
              <a:rPr lang="en-US" sz="5053" dirty="0" smtClean="0"/>
              <a:t> (CHUM)</a:t>
            </a:r>
          </a:p>
          <a:p>
            <a:r>
              <a:rPr lang="en-US" sz="5053" dirty="0" smtClean="0"/>
              <a:t>Marie-Pierre Campeau (CHUM)</a:t>
            </a:r>
          </a:p>
          <a:p>
            <a:r>
              <a:rPr lang="en-US" sz="5053" dirty="0" smtClean="0"/>
              <a:t>Louise Lambert (CHUM)</a:t>
            </a:r>
          </a:p>
          <a:p>
            <a:r>
              <a:rPr lang="en-US" sz="5053" dirty="0" smtClean="0"/>
              <a:t>Pierre </a:t>
            </a:r>
            <a:r>
              <a:rPr lang="en-US" sz="5053" dirty="0" err="1" smtClean="0"/>
              <a:t>Delvecchio</a:t>
            </a:r>
            <a:r>
              <a:rPr lang="en-US" sz="5053" dirty="0" smtClean="0"/>
              <a:t> (CHUM)</a:t>
            </a:r>
          </a:p>
          <a:p>
            <a:r>
              <a:rPr lang="en-US" sz="5053" dirty="0" smtClean="0"/>
              <a:t>Jean Francois Carrier (CHUM)</a:t>
            </a:r>
          </a:p>
          <a:p>
            <a:r>
              <a:rPr lang="en-US" sz="5053" dirty="0" smtClean="0"/>
              <a:t>Natalie </a:t>
            </a:r>
            <a:r>
              <a:rPr lang="en-US" sz="5053" dirty="0" err="1" smtClean="0"/>
              <a:t>Japkowicz</a:t>
            </a:r>
            <a:r>
              <a:rPr lang="en-US" sz="5053" dirty="0" smtClean="0"/>
              <a:t> (</a:t>
            </a:r>
            <a:r>
              <a:rPr lang="en-US" sz="5053" dirty="0" err="1" smtClean="0"/>
              <a:t>UOttawa</a:t>
            </a:r>
            <a:r>
              <a:rPr lang="en-US" sz="5053" dirty="0" smtClean="0"/>
              <a:t>)</a:t>
            </a:r>
          </a:p>
          <a:p>
            <a:r>
              <a:rPr lang="en-US" sz="5053" dirty="0" err="1" smtClean="0"/>
              <a:t>Pascale</a:t>
            </a:r>
            <a:r>
              <a:rPr lang="en-US" sz="5053" dirty="0" smtClean="0"/>
              <a:t> </a:t>
            </a:r>
            <a:r>
              <a:rPr lang="en-US" sz="5053" dirty="0" err="1" smtClean="0"/>
              <a:t>Brisebois</a:t>
            </a:r>
            <a:r>
              <a:rPr lang="en-US" sz="5053" dirty="0" smtClean="0"/>
              <a:t> (MUHC)</a:t>
            </a:r>
          </a:p>
          <a:p>
            <a:r>
              <a:rPr lang="en-US" sz="5053" dirty="0" smtClean="0"/>
              <a:t>Diane </a:t>
            </a:r>
            <a:r>
              <a:rPr lang="en-US" sz="5053" dirty="0" err="1" smtClean="0"/>
              <a:t>Trudel</a:t>
            </a:r>
            <a:r>
              <a:rPr lang="en-US" sz="5053" dirty="0" smtClean="0"/>
              <a:t> (CHUM)</a:t>
            </a:r>
          </a:p>
          <a:p>
            <a:r>
              <a:rPr lang="en-US" sz="5053" dirty="0" smtClean="0"/>
              <a:t>Chantal </a:t>
            </a:r>
            <a:r>
              <a:rPr lang="en-US" sz="5053" dirty="0" err="1" smtClean="0"/>
              <a:t>Lafleur</a:t>
            </a:r>
            <a:r>
              <a:rPr lang="en-US" sz="5053" dirty="0" smtClean="0"/>
              <a:t> (CHUM)</a:t>
            </a:r>
          </a:p>
          <a:p>
            <a:r>
              <a:rPr lang="en-US" sz="5053" dirty="0" err="1" smtClean="0"/>
              <a:t>Nidale</a:t>
            </a:r>
            <a:r>
              <a:rPr lang="en-US" sz="5053" dirty="0" smtClean="0"/>
              <a:t> El-</a:t>
            </a:r>
            <a:r>
              <a:rPr lang="en-US" sz="5053" dirty="0" err="1" smtClean="0"/>
              <a:t>Sokhn</a:t>
            </a:r>
            <a:r>
              <a:rPr lang="en-US" sz="5053" dirty="0" smtClean="0"/>
              <a:t> (CHUM)</a:t>
            </a:r>
          </a:p>
          <a:p>
            <a:pPr>
              <a:buNone/>
            </a:pPr>
            <a:endParaRPr lang="en-US" dirty="0"/>
          </a:p>
        </p:txBody>
      </p:sp>
      <p:pic>
        <p:nvPicPr>
          <p:cNvPr id="5" name="Picture 4" descr="EIRR.png"/>
          <p:cNvPicPr>
            <a:picLocks noChangeAspect="1"/>
          </p:cNvPicPr>
          <p:nvPr/>
        </p:nvPicPr>
        <p:blipFill>
          <a:blip r:embed="rId2"/>
          <a:stretch>
            <a:fillRect/>
          </a:stretch>
        </p:blipFill>
        <p:spPr>
          <a:xfrm>
            <a:off x="245532" y="4700643"/>
            <a:ext cx="3346704" cy="1767840"/>
          </a:xfrm>
          <a:prstGeom prst="rect">
            <a:avLst/>
          </a:prstGeom>
        </p:spPr>
      </p:pic>
      <p:pic>
        <p:nvPicPr>
          <p:cNvPr id="6" name="Picture 5" descr="CREATE.png"/>
          <p:cNvPicPr>
            <a:picLocks noChangeAspect="1"/>
          </p:cNvPicPr>
          <p:nvPr/>
        </p:nvPicPr>
        <p:blipFill>
          <a:blip r:embed="rId3"/>
          <a:stretch>
            <a:fillRect/>
          </a:stretch>
        </p:blipFill>
        <p:spPr>
          <a:xfrm>
            <a:off x="4385055" y="5046717"/>
            <a:ext cx="4504944" cy="1200912"/>
          </a:xfrm>
          <a:prstGeom prst="rect">
            <a:avLst/>
          </a:prstGeom>
        </p:spPr>
      </p:pic>
      <p:sp>
        <p:nvSpPr>
          <p:cNvPr id="7" name="TextBox 6"/>
          <p:cNvSpPr txBox="1"/>
          <p:nvPr/>
        </p:nvSpPr>
        <p:spPr>
          <a:xfrm>
            <a:off x="4829696" y="4515977"/>
            <a:ext cx="2873544" cy="369332"/>
          </a:xfrm>
          <a:prstGeom prst="rect">
            <a:avLst/>
          </a:prstGeom>
          <a:noFill/>
        </p:spPr>
        <p:txBody>
          <a:bodyPr wrap="none" rtlCol="0">
            <a:spAutoFit/>
          </a:bodyPr>
          <a:lstStyle/>
          <a:p>
            <a:r>
              <a:rPr lang="en-US" dirty="0" smtClean="0"/>
              <a:t>….and the McGill MPU crew!</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normAutofit fontScale="90000"/>
          </a:bodyPr>
          <a:lstStyle/>
          <a:p>
            <a:r>
              <a:rPr lang="en-US" dirty="0" smtClean="0">
                <a:ea typeface="ＭＳ Ｐゴシック" pitchFamily="-65" charset="-128"/>
                <a:cs typeface="ＭＳ Ｐゴシック" pitchFamily="-65" charset="-128"/>
              </a:rPr>
              <a:t>Pneumonitis: explaining heterogenity</a:t>
            </a:r>
          </a:p>
        </p:txBody>
      </p:sp>
      <p:pic>
        <p:nvPicPr>
          <p:cNvPr id="16387" name="Content Placeholder 3" descr="QUANTEC_1.png"/>
          <p:cNvPicPr>
            <a:picLocks noGrp="1" noChangeAspect="1"/>
          </p:cNvPicPr>
          <p:nvPr>
            <p:ph idx="1"/>
          </p:nvPr>
        </p:nvPicPr>
        <p:blipFill>
          <a:blip r:embed="rId3"/>
          <a:srcRect l="-21547" r="-21547"/>
          <a:stretch>
            <a:fillRect/>
          </a:stretch>
        </p:blipFill>
        <p:spPr>
          <a:xfrm>
            <a:off x="158750" y="1943100"/>
            <a:ext cx="4989513" cy="2743200"/>
          </a:xfrm>
        </p:spPr>
      </p:pic>
      <p:sp>
        <p:nvSpPr>
          <p:cNvPr id="16388" name="TextBox 4"/>
          <p:cNvSpPr txBox="1">
            <a:spLocks noChangeArrowheads="1"/>
          </p:cNvSpPr>
          <p:nvPr/>
        </p:nvSpPr>
        <p:spPr bwMode="auto">
          <a:xfrm>
            <a:off x="858838" y="4686300"/>
            <a:ext cx="8059737" cy="2308225"/>
          </a:xfrm>
          <a:prstGeom prst="rect">
            <a:avLst/>
          </a:prstGeom>
          <a:noFill/>
          <a:ln w="9525">
            <a:noFill/>
            <a:miter lim="800000"/>
            <a:headEnd/>
            <a:tailEnd/>
          </a:ln>
        </p:spPr>
        <p:txBody>
          <a:bodyPr>
            <a:prstTxWarp prst="textNoShape">
              <a:avLst/>
            </a:prstTxWarp>
            <a:spAutoFit/>
          </a:bodyPr>
          <a:lstStyle/>
          <a:p>
            <a:pPr>
              <a:buFontTx/>
              <a:buChar char="•"/>
            </a:pPr>
            <a:r>
              <a:rPr lang="en-US" sz="2400" dirty="0"/>
              <a:t> No clear threshold </a:t>
            </a:r>
            <a:r>
              <a:rPr lang="en-US" sz="2400" dirty="0" err="1"/>
              <a:t>behaviours</a:t>
            </a:r>
            <a:r>
              <a:rPr lang="en-US" sz="2400" dirty="0"/>
              <a:t> in dose-volume parameters -&gt; indication of patient heterogeneity</a:t>
            </a:r>
          </a:p>
          <a:p>
            <a:pPr>
              <a:buFontTx/>
              <a:buChar char="•"/>
            </a:pPr>
            <a:r>
              <a:rPr lang="en-US" sz="2400" dirty="0"/>
              <a:t> “…adjusting for </a:t>
            </a:r>
            <a:r>
              <a:rPr lang="en-US" sz="2400" b="1" dirty="0"/>
              <a:t>biological</a:t>
            </a:r>
            <a:r>
              <a:rPr lang="en-US" sz="2400" dirty="0"/>
              <a:t> and </a:t>
            </a:r>
            <a:r>
              <a:rPr lang="en-US" sz="2400" b="1" dirty="0"/>
              <a:t>patient-related </a:t>
            </a:r>
            <a:r>
              <a:rPr lang="en-US" sz="2400" dirty="0"/>
              <a:t>factors will lead to stronger dose-volume effect relationships.” (</a:t>
            </a:r>
            <a:r>
              <a:rPr lang="en-US" sz="2400" dirty="0" err="1"/>
              <a:t>Bentzen</a:t>
            </a:r>
            <a:r>
              <a:rPr lang="en-US" sz="2400" dirty="0"/>
              <a:t> et al., QUANTEC vision paper)</a:t>
            </a:r>
          </a:p>
          <a:p>
            <a:pPr>
              <a:buFontTx/>
              <a:buChar char="•"/>
            </a:pPr>
            <a:endParaRPr lang="en-US" sz="2400" dirty="0"/>
          </a:p>
        </p:txBody>
      </p:sp>
      <p:pic>
        <p:nvPicPr>
          <p:cNvPr id="16389" name="Picture 5" descr="QUANTEC_2.png"/>
          <p:cNvPicPr>
            <a:picLocks noChangeAspect="1"/>
          </p:cNvPicPr>
          <p:nvPr/>
        </p:nvPicPr>
        <p:blipFill>
          <a:blip r:embed="rId4"/>
          <a:srcRect/>
          <a:stretch>
            <a:fillRect/>
          </a:stretch>
        </p:blipFill>
        <p:spPr bwMode="auto">
          <a:xfrm>
            <a:off x="4632325" y="1943100"/>
            <a:ext cx="4286250" cy="2498725"/>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Prospective biophysical data collection (2011~)</a:t>
            </a:r>
            <a:endParaRPr lang="en-US" dirty="0"/>
          </a:p>
        </p:txBody>
      </p:sp>
      <p:graphicFrame>
        <p:nvGraphicFramePr>
          <p:cNvPr id="4" name="Table 3"/>
          <p:cNvGraphicFramePr>
            <a:graphicFrameLocks noGrp="1"/>
          </p:cNvGraphicFramePr>
          <p:nvPr/>
        </p:nvGraphicFramePr>
        <p:xfrm>
          <a:off x="457200" y="1798320"/>
          <a:ext cx="8229600" cy="4480560"/>
        </p:xfrm>
        <a:graphic>
          <a:graphicData uri="http://schemas.openxmlformats.org/drawingml/2006/table">
            <a:tbl>
              <a:tblPr firstRow="1" bandRow="1">
                <a:tableStyleId>{5940675A-B579-460E-94D1-54222C63F5DA}</a:tableStyleId>
              </a:tblPr>
              <a:tblGrid>
                <a:gridCol w="1676400"/>
                <a:gridCol w="6553200"/>
              </a:tblGrid>
              <a:tr h="1656080">
                <a:tc>
                  <a:txBody>
                    <a:bodyPr/>
                    <a:lstStyle/>
                    <a:p>
                      <a:r>
                        <a:rPr lang="en-US" sz="2800" dirty="0" smtClean="0"/>
                        <a:t>Eligibility</a:t>
                      </a:r>
                      <a:endParaRPr lang="en-US" sz="2800" dirty="0"/>
                    </a:p>
                  </a:txBody>
                  <a:tcPr/>
                </a:tc>
                <a:tc>
                  <a:txBody>
                    <a:bodyPr/>
                    <a:lstStyle/>
                    <a:p>
                      <a:pPr>
                        <a:buFontTx/>
                        <a:buChar char="•"/>
                      </a:pPr>
                      <a:r>
                        <a:rPr lang="en-US" sz="2400" baseline="0" dirty="0" smtClean="0"/>
                        <a:t> Stage 1-3 non small cell lung cancer (NSCLC)</a:t>
                      </a:r>
                    </a:p>
                    <a:p>
                      <a:pPr>
                        <a:buFontTx/>
                        <a:buChar char="•"/>
                      </a:pPr>
                      <a:r>
                        <a:rPr lang="en-US" sz="2400" baseline="0" dirty="0" smtClean="0"/>
                        <a:t> Curative radiotherapy</a:t>
                      </a:r>
                    </a:p>
                    <a:p>
                      <a:pPr>
                        <a:buFontTx/>
                        <a:buChar char="•"/>
                      </a:pPr>
                      <a:r>
                        <a:rPr lang="en-US" sz="2400" baseline="0" dirty="0" smtClean="0"/>
                        <a:t> Decent performance status (&lt; 2 ECOG)</a:t>
                      </a:r>
                    </a:p>
                    <a:p>
                      <a:pPr>
                        <a:buFontTx/>
                        <a:buChar char="•"/>
                      </a:pPr>
                      <a:r>
                        <a:rPr lang="en-US" sz="2400" baseline="0" dirty="0" smtClean="0"/>
                        <a:t> No previous lung irradiation </a:t>
                      </a:r>
                    </a:p>
                    <a:p>
                      <a:pPr>
                        <a:buFontTx/>
                        <a:buChar char="•"/>
                      </a:pPr>
                      <a:endParaRPr lang="en-US" dirty="0"/>
                    </a:p>
                  </a:txBody>
                  <a:tcPr/>
                </a:tc>
              </a:tr>
              <a:tr h="2443600">
                <a:tc>
                  <a:txBody>
                    <a:bodyPr/>
                    <a:lstStyle/>
                    <a:p>
                      <a:r>
                        <a:rPr lang="en-US" sz="2800" dirty="0" smtClean="0"/>
                        <a:t>Collected Data</a:t>
                      </a:r>
                      <a:endParaRPr lang="en-US" sz="2800" dirty="0"/>
                    </a:p>
                  </a:txBody>
                  <a:tcPr/>
                </a:tc>
                <a:tc>
                  <a:txBody>
                    <a:bodyPr/>
                    <a:lstStyle/>
                    <a:p>
                      <a:pPr>
                        <a:buFontTx/>
                        <a:buChar char="•"/>
                      </a:pPr>
                      <a:r>
                        <a:rPr lang="en-US" sz="2400" dirty="0" smtClean="0"/>
                        <a:t> Electronic treatment plans</a:t>
                      </a:r>
                    </a:p>
                    <a:p>
                      <a:pPr>
                        <a:buFontTx/>
                        <a:buChar char="•"/>
                      </a:pPr>
                      <a:r>
                        <a:rPr lang="en-US" sz="2400" baseline="0" dirty="0" smtClean="0"/>
                        <a:t> Health reports: Consultation/ Follow-up/ imaging reports</a:t>
                      </a:r>
                    </a:p>
                    <a:p>
                      <a:pPr>
                        <a:buFontTx/>
                        <a:buChar char="•"/>
                      </a:pPr>
                      <a:r>
                        <a:rPr lang="en-US" sz="2400" baseline="0" dirty="0" smtClean="0"/>
                        <a:t> Blood samples and CT imaging </a:t>
                      </a:r>
                    </a:p>
                    <a:p>
                      <a:pPr>
                        <a:buFontTx/>
                        <a:buChar char="-"/>
                      </a:pPr>
                      <a:r>
                        <a:rPr lang="en-US" baseline="0" dirty="0" smtClean="0"/>
                        <a:t> Conventional 60/30: pre-RT, mid-RT, end-RT, 3 months, 6 months post</a:t>
                      </a:r>
                    </a:p>
                    <a:p>
                      <a:pPr>
                        <a:buFontTx/>
                        <a:buChar char="-"/>
                      </a:pPr>
                      <a:r>
                        <a:rPr lang="en-US" baseline="0" dirty="0" smtClean="0"/>
                        <a:t> SBRT: pre-RT, end-RT, 3 months, 6 months post</a:t>
                      </a:r>
                    </a:p>
                    <a:p>
                      <a:pPr>
                        <a:buFontTx/>
                        <a:buChar char="-"/>
                      </a:pPr>
                      <a:endParaRPr lang="en-US" dirty="0" smtClean="0"/>
                    </a:p>
                  </a:txBody>
                  <a:tcPr/>
                </a:tc>
              </a:tr>
            </a:tbl>
          </a:graphicData>
        </a:graphic>
      </p:graphicFrame>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Participating institutions</a:t>
            </a:r>
            <a:endParaRPr lang="en-US" dirty="0"/>
          </a:p>
        </p:txBody>
      </p:sp>
      <p:pic>
        <p:nvPicPr>
          <p:cNvPr id="5" name="Picture 4"/>
          <p:cNvPicPr>
            <a:picLocks noChangeAspect="1"/>
          </p:cNvPicPr>
          <p:nvPr/>
        </p:nvPicPr>
        <p:blipFill>
          <a:blip r:embed="rId2"/>
          <a:stretch>
            <a:fillRect/>
          </a:stretch>
        </p:blipFill>
        <p:spPr>
          <a:xfrm>
            <a:off x="143474" y="1493888"/>
            <a:ext cx="6540572" cy="4571632"/>
          </a:xfrm>
          <a:prstGeom prst="rect">
            <a:avLst/>
          </a:prstGeom>
        </p:spPr>
      </p:pic>
      <p:pic>
        <p:nvPicPr>
          <p:cNvPr id="6" name="Picture 5"/>
          <p:cNvPicPr>
            <a:picLocks noChangeAspect="1"/>
          </p:cNvPicPr>
          <p:nvPr/>
        </p:nvPicPr>
        <p:blipFill>
          <a:blip r:embed="rId3"/>
          <a:stretch>
            <a:fillRect/>
          </a:stretch>
        </p:blipFill>
        <p:spPr>
          <a:xfrm>
            <a:off x="6684046" y="4451888"/>
            <a:ext cx="2308989" cy="1427725"/>
          </a:xfrm>
          <a:prstGeom prst="rect">
            <a:avLst/>
          </a:prstGeom>
        </p:spPr>
      </p:pic>
      <p:sp>
        <p:nvSpPr>
          <p:cNvPr id="7" name="5-Point Star 6"/>
          <p:cNvSpPr/>
          <p:nvPr/>
        </p:nvSpPr>
        <p:spPr>
          <a:xfrm>
            <a:off x="4397975" y="4451888"/>
            <a:ext cx="322510" cy="325120"/>
          </a:xfrm>
          <a:prstGeom prst="star5">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5-Point Star 7"/>
          <p:cNvSpPr/>
          <p:nvPr/>
        </p:nvSpPr>
        <p:spPr>
          <a:xfrm>
            <a:off x="7846130" y="4958080"/>
            <a:ext cx="322510" cy="325120"/>
          </a:xfrm>
          <a:prstGeom prst="star5">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5-Point Star 8"/>
          <p:cNvSpPr/>
          <p:nvPr/>
        </p:nvSpPr>
        <p:spPr>
          <a:xfrm>
            <a:off x="4559230" y="3964208"/>
            <a:ext cx="322510" cy="325120"/>
          </a:xfrm>
          <a:prstGeom prst="star5">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802640" y="2079229"/>
            <a:ext cx="2611120" cy="1200328"/>
          </a:xfrm>
          <a:prstGeom prst="rect">
            <a:avLst/>
          </a:prstGeom>
          <a:solidFill>
            <a:schemeClr val="accent3">
              <a:lumMod val="40000"/>
              <a:lumOff val="60000"/>
            </a:schemeClr>
          </a:solidFill>
        </p:spPr>
        <p:txBody>
          <a:bodyPr wrap="square" rtlCol="0">
            <a:spAutoFit/>
          </a:bodyPr>
          <a:lstStyle/>
          <a:p>
            <a:pPr algn="ctr"/>
            <a:r>
              <a:rPr lang="en-US" sz="2400" dirty="0" smtClean="0"/>
              <a:t>Montreal General Hospital</a:t>
            </a:r>
            <a:r>
              <a:rPr lang="ko-KR" altLang="en-US" sz="2400" dirty="0" smtClean="0"/>
              <a:t> </a:t>
            </a:r>
            <a:endParaRPr lang="en-CA" altLang="ko-KR" sz="2400" dirty="0" smtClean="0"/>
          </a:p>
          <a:p>
            <a:pPr algn="ctr"/>
            <a:r>
              <a:rPr lang="en-US" altLang="ko-KR" sz="2400" dirty="0" smtClean="0"/>
              <a:t>(</a:t>
            </a:r>
            <a:r>
              <a:rPr lang="en-CA" altLang="ko-KR" sz="2400" dirty="0" smtClean="0"/>
              <a:t>MGH)</a:t>
            </a:r>
            <a:endParaRPr lang="en-US" sz="2400" dirty="0"/>
          </a:p>
        </p:txBody>
      </p:sp>
      <p:cxnSp>
        <p:nvCxnSpPr>
          <p:cNvPr id="12" name="Straight Arrow Connector 11"/>
          <p:cNvCxnSpPr/>
          <p:nvPr/>
        </p:nvCxnSpPr>
        <p:spPr>
          <a:xfrm>
            <a:off x="2164080" y="3279557"/>
            <a:ext cx="2233895" cy="1334891"/>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3715126" y="2079229"/>
            <a:ext cx="2708494" cy="830997"/>
          </a:xfrm>
          <a:prstGeom prst="rect">
            <a:avLst/>
          </a:prstGeom>
          <a:solidFill>
            <a:schemeClr val="accent3">
              <a:lumMod val="40000"/>
              <a:lumOff val="60000"/>
            </a:schemeClr>
          </a:solidFill>
        </p:spPr>
        <p:txBody>
          <a:bodyPr wrap="none" rtlCol="0">
            <a:spAutoFit/>
          </a:bodyPr>
          <a:lstStyle/>
          <a:p>
            <a:pPr algn="ctr"/>
            <a:r>
              <a:rPr lang="en-US" sz="2400" dirty="0" smtClean="0"/>
              <a:t>Hopital Notre-Dame</a:t>
            </a:r>
          </a:p>
          <a:p>
            <a:pPr algn="ctr"/>
            <a:r>
              <a:rPr lang="en-US" sz="2400" dirty="0" smtClean="0"/>
              <a:t>(CHUM)</a:t>
            </a:r>
            <a:endParaRPr lang="en-US" sz="2400" dirty="0"/>
          </a:p>
        </p:txBody>
      </p:sp>
      <p:cxnSp>
        <p:nvCxnSpPr>
          <p:cNvPr id="15" name="Straight Arrow Connector 14"/>
          <p:cNvCxnSpPr>
            <a:stCxn id="13" idx="2"/>
          </p:cNvCxnSpPr>
          <p:nvPr/>
        </p:nvCxnSpPr>
        <p:spPr>
          <a:xfrm rot="5400000">
            <a:off x="4367940" y="3262773"/>
            <a:ext cx="1053981" cy="348887"/>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6941172" y="2079228"/>
            <a:ext cx="1809915" cy="1569660"/>
          </a:xfrm>
          <a:prstGeom prst="rect">
            <a:avLst/>
          </a:prstGeom>
          <a:solidFill>
            <a:schemeClr val="accent3">
              <a:lumMod val="40000"/>
              <a:lumOff val="60000"/>
            </a:schemeClr>
          </a:solidFill>
        </p:spPr>
        <p:txBody>
          <a:bodyPr wrap="square" rtlCol="0">
            <a:spAutoFit/>
          </a:bodyPr>
          <a:lstStyle/>
          <a:p>
            <a:r>
              <a:rPr lang="en-US" sz="2400" dirty="0" smtClean="0"/>
              <a:t>Washington University in St. Louis</a:t>
            </a:r>
          </a:p>
          <a:p>
            <a:r>
              <a:rPr lang="en-US" sz="2400" dirty="0" smtClean="0"/>
              <a:t>(WashU)</a:t>
            </a:r>
            <a:endParaRPr lang="en-US" sz="2400" dirty="0"/>
          </a:p>
        </p:txBody>
      </p:sp>
      <p:cxnSp>
        <p:nvCxnSpPr>
          <p:cNvPr id="20" name="Straight Arrow Connector 19"/>
          <p:cNvCxnSpPr/>
          <p:nvPr/>
        </p:nvCxnSpPr>
        <p:spPr>
          <a:xfrm rot="16200000" flipH="1">
            <a:off x="7276589" y="4218429"/>
            <a:ext cx="1309192" cy="170109"/>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6776662" y="5879613"/>
            <a:ext cx="1910138" cy="369332"/>
          </a:xfrm>
          <a:prstGeom prst="rect">
            <a:avLst/>
          </a:prstGeom>
          <a:noFill/>
        </p:spPr>
        <p:txBody>
          <a:bodyPr wrap="none" rtlCol="0">
            <a:spAutoFit/>
          </a:bodyPr>
          <a:lstStyle/>
          <a:p>
            <a:r>
              <a:rPr lang="en-US" dirty="0" smtClean="0"/>
              <a:t>* map not to scale</a:t>
            </a:r>
            <a:endParaRPr lang="en-CA" dirty="0"/>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Accrual status (as of Oct. 2014)</a:t>
            </a:r>
            <a:endParaRPr lang="en-US" dirty="0"/>
          </a:p>
        </p:txBody>
      </p:sp>
      <p:pic>
        <p:nvPicPr>
          <p:cNvPr id="4" name="Picture 3" descr="accrual_pic_1.png"/>
          <p:cNvPicPr>
            <a:picLocks noChangeAspect="1"/>
          </p:cNvPicPr>
          <p:nvPr/>
        </p:nvPicPr>
        <p:blipFill>
          <a:blip r:embed="rId2"/>
          <a:stretch>
            <a:fillRect/>
          </a:stretch>
        </p:blipFill>
        <p:spPr>
          <a:xfrm>
            <a:off x="1014230" y="1143000"/>
            <a:ext cx="7455408" cy="5614416"/>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457200" y="0"/>
            <a:ext cx="8229600" cy="1143000"/>
          </a:xfrm>
        </p:spPr>
        <p:txBody>
          <a:bodyPr>
            <a:normAutofit fontScale="90000"/>
          </a:bodyPr>
          <a:lstStyle/>
          <a:p>
            <a:pPr eaLnBrk="1" hangingPunct="1"/>
            <a:r>
              <a:rPr lang="en-US" dirty="0">
                <a:ea typeface="ＭＳ Ｐゴシック" pitchFamily="-65" charset="-128"/>
                <a:cs typeface="ＭＳ Ｐゴシック" pitchFamily="-65" charset="-128"/>
              </a:rPr>
              <a:t>Data sources and </a:t>
            </a:r>
            <a:r>
              <a:rPr lang="en-US" dirty="0" smtClean="0">
                <a:ea typeface="ＭＳ Ｐゴシック" pitchFamily="-65" charset="-128"/>
                <a:cs typeface="ＭＳ Ｐゴシック" pitchFamily="-65" charset="-128"/>
              </a:rPr>
              <a:t>attributes (McGill)</a:t>
            </a:r>
            <a:endParaRPr lang="en-US" dirty="0">
              <a:ea typeface="ＭＳ Ｐゴシック" pitchFamily="-65" charset="-128"/>
              <a:cs typeface="ＭＳ Ｐゴシック" pitchFamily="-65" charset="-128"/>
            </a:endParaRPr>
          </a:p>
        </p:txBody>
      </p:sp>
      <p:sp>
        <p:nvSpPr>
          <p:cNvPr id="4" name="Rounded Rectangle 3"/>
          <p:cNvSpPr>
            <a:spLocks noChangeArrowheads="1"/>
          </p:cNvSpPr>
          <p:nvPr/>
        </p:nvSpPr>
        <p:spPr bwMode="auto">
          <a:xfrm>
            <a:off x="474663" y="1377950"/>
            <a:ext cx="1831039" cy="1198563"/>
          </a:xfrm>
          <a:prstGeom prst="roundRect">
            <a:avLst>
              <a:gd name="adj" fmla="val 16667"/>
            </a:avLst>
          </a:prstGeom>
          <a:gradFill rotWithShape="1">
            <a:gsLst>
              <a:gs pos="0">
                <a:srgbClr val="9BC1FF"/>
              </a:gs>
              <a:gs pos="100000">
                <a:srgbClr val="3F80CD"/>
              </a:gs>
            </a:gsLst>
            <a:lin ang="5400000"/>
          </a:gradFill>
          <a:ln w="9525">
            <a:solidFill>
              <a:srgbClr val="4A7EBB"/>
            </a:solidFill>
            <a:round/>
            <a:headEnd/>
            <a:tailEnd/>
          </a:ln>
          <a:effectLst>
            <a:outerShdw dist="23000" dir="5400000" rotWithShape="0">
              <a:srgbClr val="808080">
                <a:alpha val="34999"/>
              </a:srgbClr>
            </a:outerShdw>
          </a:effectLst>
        </p:spPr>
        <p:txBody>
          <a:bodyPr anchor="ctr"/>
          <a:lstStyle/>
          <a:p>
            <a:pPr algn="ctr" fontAlgn="auto">
              <a:spcBef>
                <a:spcPts val="0"/>
              </a:spcBef>
              <a:spcAft>
                <a:spcPts val="0"/>
              </a:spcAft>
              <a:defRPr/>
            </a:pPr>
            <a:r>
              <a:rPr lang="en-US" sz="3200" dirty="0">
                <a:solidFill>
                  <a:schemeClr val="lt1"/>
                </a:solidFill>
                <a:latin typeface="+mn-lt"/>
                <a:ea typeface="+mn-ea"/>
                <a:cs typeface="+mn-cs"/>
              </a:rPr>
              <a:t>Blood samples</a:t>
            </a:r>
          </a:p>
        </p:txBody>
      </p:sp>
      <p:sp>
        <p:nvSpPr>
          <p:cNvPr id="6" name="Rounded Rectangle 5"/>
          <p:cNvSpPr>
            <a:spLocks noChangeArrowheads="1"/>
          </p:cNvSpPr>
          <p:nvPr/>
        </p:nvSpPr>
        <p:spPr bwMode="auto">
          <a:xfrm>
            <a:off x="2779712" y="1385888"/>
            <a:ext cx="1719263" cy="1198562"/>
          </a:xfrm>
          <a:prstGeom prst="roundRect">
            <a:avLst>
              <a:gd name="adj" fmla="val 16667"/>
            </a:avLst>
          </a:prstGeom>
          <a:gradFill rotWithShape="1">
            <a:gsLst>
              <a:gs pos="0">
                <a:srgbClr val="9BC1FF"/>
              </a:gs>
              <a:gs pos="100000">
                <a:srgbClr val="3F80CD"/>
              </a:gs>
            </a:gsLst>
            <a:lin ang="5400000"/>
          </a:gradFill>
          <a:ln w="9525">
            <a:solidFill>
              <a:srgbClr val="4A7EBB"/>
            </a:solidFill>
            <a:round/>
            <a:headEnd/>
            <a:tailEnd/>
          </a:ln>
          <a:effectLst>
            <a:outerShdw dist="23000" dir="5400000" rotWithShape="0">
              <a:srgbClr val="808080">
                <a:alpha val="34999"/>
              </a:srgbClr>
            </a:outerShdw>
          </a:effectLst>
        </p:spPr>
        <p:txBody>
          <a:bodyPr anchor="ctr"/>
          <a:lstStyle/>
          <a:p>
            <a:pPr algn="ctr" fontAlgn="auto">
              <a:spcBef>
                <a:spcPts val="0"/>
              </a:spcBef>
              <a:spcAft>
                <a:spcPts val="0"/>
              </a:spcAft>
              <a:defRPr/>
            </a:pPr>
            <a:r>
              <a:rPr lang="en-US" sz="3200" dirty="0">
                <a:solidFill>
                  <a:schemeClr val="lt1"/>
                </a:solidFill>
                <a:latin typeface="+mn-lt"/>
                <a:ea typeface="+mn-ea"/>
                <a:cs typeface="+mn-cs"/>
              </a:rPr>
              <a:t>Patient reports</a:t>
            </a:r>
          </a:p>
        </p:txBody>
      </p:sp>
      <p:sp>
        <p:nvSpPr>
          <p:cNvPr id="7" name="Rounded Rectangle 6"/>
          <p:cNvSpPr>
            <a:spLocks noChangeArrowheads="1"/>
          </p:cNvSpPr>
          <p:nvPr/>
        </p:nvSpPr>
        <p:spPr bwMode="auto">
          <a:xfrm>
            <a:off x="4935013" y="1350963"/>
            <a:ext cx="1697686" cy="1252537"/>
          </a:xfrm>
          <a:prstGeom prst="roundRect">
            <a:avLst>
              <a:gd name="adj" fmla="val 16667"/>
            </a:avLst>
          </a:prstGeom>
          <a:gradFill rotWithShape="1">
            <a:gsLst>
              <a:gs pos="0">
                <a:srgbClr val="9BC1FF"/>
              </a:gs>
              <a:gs pos="100000">
                <a:srgbClr val="3F80CD"/>
              </a:gs>
            </a:gsLst>
            <a:lin ang="5400000"/>
          </a:gradFill>
          <a:ln w="9525">
            <a:solidFill>
              <a:srgbClr val="4A7EBB"/>
            </a:solidFill>
            <a:round/>
            <a:headEnd/>
            <a:tailEnd/>
          </a:ln>
          <a:effectLst>
            <a:outerShdw dist="23000" dir="5400000" rotWithShape="0">
              <a:srgbClr val="808080">
                <a:alpha val="34999"/>
              </a:srgbClr>
            </a:outerShdw>
          </a:effectLst>
        </p:spPr>
        <p:txBody>
          <a:bodyPr anchor="ctr"/>
          <a:lstStyle/>
          <a:p>
            <a:pPr algn="ctr" fontAlgn="auto">
              <a:spcBef>
                <a:spcPts val="0"/>
              </a:spcBef>
              <a:spcAft>
                <a:spcPts val="0"/>
              </a:spcAft>
              <a:defRPr/>
            </a:pPr>
            <a:r>
              <a:rPr lang="en-US" sz="3200" dirty="0">
                <a:solidFill>
                  <a:schemeClr val="lt1"/>
                </a:solidFill>
                <a:latin typeface="+mn-lt"/>
                <a:ea typeface="+mn-ea"/>
                <a:cs typeface="+mn-cs"/>
              </a:rPr>
              <a:t>RT plan</a:t>
            </a:r>
          </a:p>
        </p:txBody>
      </p:sp>
      <p:sp>
        <p:nvSpPr>
          <p:cNvPr id="8" name="Rectangle 7"/>
          <p:cNvSpPr>
            <a:spLocks noChangeArrowheads="1"/>
          </p:cNvSpPr>
          <p:nvPr/>
        </p:nvSpPr>
        <p:spPr bwMode="auto">
          <a:xfrm>
            <a:off x="474663" y="3140075"/>
            <a:ext cx="1831039" cy="3362325"/>
          </a:xfrm>
          <a:prstGeom prst="rect">
            <a:avLst/>
          </a:prstGeom>
          <a:gradFill rotWithShape="1">
            <a:gsLst>
              <a:gs pos="0">
                <a:srgbClr val="F5FFE6"/>
              </a:gs>
              <a:gs pos="64999">
                <a:srgbClr val="E4FDC2"/>
              </a:gs>
              <a:gs pos="100000">
                <a:srgbClr val="DAFDA7"/>
              </a:gs>
            </a:gsLst>
            <a:lin ang="5400000" scaled="1"/>
          </a:gradFill>
          <a:ln w="9525">
            <a:solidFill>
              <a:srgbClr val="98B954"/>
            </a:solidFill>
            <a:miter lim="800000"/>
            <a:headEnd/>
            <a:tailEnd/>
          </a:ln>
          <a:effectLst>
            <a:outerShdw dist="20000" dir="5400000" rotWithShape="0">
              <a:srgbClr val="808080">
                <a:alpha val="37999"/>
              </a:srgbClr>
            </a:outerShdw>
          </a:effectLst>
        </p:spPr>
        <p:txBody>
          <a:bodyPr anchor="ctr">
            <a:prstTxWarp prst="textNoShape">
              <a:avLst/>
            </a:prstTxWarp>
          </a:bodyPr>
          <a:lstStyle/>
          <a:p>
            <a:pPr algn="ctr">
              <a:defRPr/>
            </a:pPr>
            <a:r>
              <a:rPr lang="en-US" sz="2800" b="1" dirty="0">
                <a:solidFill>
                  <a:srgbClr val="000000"/>
                </a:solidFill>
                <a:latin typeface="Calibri" charset="0"/>
                <a:ea typeface="ＭＳ Ｐゴシック" charset="-128"/>
                <a:cs typeface="ＭＳ Ｐゴシック" charset="-128"/>
              </a:rPr>
              <a:t>Biological variables</a:t>
            </a:r>
            <a:endParaRPr lang="en-US" sz="2800" b="1" dirty="0" smtClean="0">
              <a:solidFill>
                <a:srgbClr val="000000"/>
              </a:solidFill>
              <a:latin typeface="Calibri" charset="0"/>
              <a:ea typeface="ＭＳ Ｐゴシック" charset="-128"/>
              <a:cs typeface="ＭＳ Ｐゴシック" charset="-128"/>
            </a:endParaRPr>
          </a:p>
          <a:p>
            <a:pPr algn="ctr">
              <a:defRPr/>
            </a:pPr>
            <a:r>
              <a:rPr lang="en-US" dirty="0" smtClean="0">
                <a:solidFill>
                  <a:srgbClr val="000000"/>
                </a:solidFill>
                <a:latin typeface="Calibri" charset="0"/>
                <a:ea typeface="ＭＳ Ｐゴシック" charset="-128"/>
                <a:cs typeface="ＭＳ Ｐゴシック" charset="-128"/>
              </a:rPr>
              <a:t>Proteins:</a:t>
            </a:r>
          </a:p>
          <a:p>
            <a:pPr algn="ctr">
              <a:buFontTx/>
              <a:buChar char="-"/>
              <a:defRPr/>
            </a:pPr>
            <a:r>
              <a:rPr lang="en-US" dirty="0" smtClean="0">
                <a:solidFill>
                  <a:srgbClr val="000000"/>
                </a:solidFill>
                <a:latin typeface="Calibri" charset="0"/>
                <a:ea typeface="ＭＳ Ｐゴシック" charset="-128"/>
                <a:cs typeface="ＭＳ Ｐゴシック" charset="-128"/>
              </a:rPr>
              <a:t>OPN</a:t>
            </a:r>
          </a:p>
          <a:p>
            <a:pPr algn="ctr">
              <a:buFontTx/>
              <a:buChar char="-"/>
              <a:defRPr/>
            </a:pPr>
            <a:r>
              <a:rPr lang="en-US" dirty="0" smtClean="0">
                <a:solidFill>
                  <a:srgbClr val="000000"/>
                </a:solidFill>
                <a:latin typeface="Calibri" charset="0"/>
                <a:ea typeface="ＭＳ Ｐゴシック" charset="-128"/>
                <a:cs typeface="ＭＳ Ｐゴシック" charset="-128"/>
              </a:rPr>
              <a:t>ACE</a:t>
            </a:r>
            <a:endParaRPr lang="en-US" dirty="0">
              <a:solidFill>
                <a:srgbClr val="000000"/>
              </a:solidFill>
              <a:latin typeface="Calibri" charset="0"/>
              <a:ea typeface="ＭＳ Ｐゴシック" charset="-128"/>
              <a:cs typeface="ＭＳ Ｐゴシック" charset="-128"/>
            </a:endParaRPr>
          </a:p>
          <a:p>
            <a:pPr algn="ctr">
              <a:buFontTx/>
              <a:buChar char="-"/>
              <a:defRPr/>
            </a:pPr>
            <a:r>
              <a:rPr lang="en-US" dirty="0">
                <a:solidFill>
                  <a:srgbClr val="000000"/>
                </a:solidFill>
                <a:latin typeface="Calibri" charset="0"/>
                <a:ea typeface="ＭＳ Ｐゴシック" charset="-128"/>
                <a:cs typeface="ＭＳ Ｐゴシック" charset="-128"/>
              </a:rPr>
              <a:t>IL-6</a:t>
            </a:r>
          </a:p>
          <a:p>
            <a:pPr algn="ctr">
              <a:buFontTx/>
              <a:buChar char="-"/>
              <a:defRPr/>
            </a:pPr>
            <a:r>
              <a:rPr lang="en-US" dirty="0">
                <a:solidFill>
                  <a:srgbClr val="000000"/>
                </a:solidFill>
                <a:latin typeface="Calibri" charset="0"/>
                <a:ea typeface="ＭＳ Ｐゴシック" charset="-128"/>
                <a:cs typeface="ＭＳ Ｐゴシック" charset="-128"/>
              </a:rPr>
              <a:t>IL-8</a:t>
            </a:r>
          </a:p>
          <a:p>
            <a:pPr algn="ctr">
              <a:buFontTx/>
              <a:buChar char="-"/>
              <a:defRPr/>
            </a:pPr>
            <a:r>
              <a:rPr lang="en-US" dirty="0">
                <a:solidFill>
                  <a:srgbClr val="000000"/>
                </a:solidFill>
                <a:latin typeface="Calibri" charset="0"/>
                <a:ea typeface="ＭＳ Ｐゴシック" charset="-128"/>
                <a:cs typeface="ＭＳ Ｐゴシック" charset="-128"/>
              </a:rPr>
              <a:t>a2M</a:t>
            </a:r>
          </a:p>
          <a:p>
            <a:pPr algn="ctr">
              <a:buFontTx/>
              <a:buChar char="-"/>
              <a:defRPr/>
            </a:pPr>
            <a:r>
              <a:rPr lang="en-US" dirty="0" err="1" smtClean="0">
                <a:solidFill>
                  <a:srgbClr val="000000"/>
                </a:solidFill>
                <a:latin typeface="Calibri" charset="0"/>
                <a:ea typeface="ＭＳ Ｐゴシック" charset="-128"/>
                <a:cs typeface="ＭＳ Ｐゴシック" charset="-128"/>
              </a:rPr>
              <a:t>TGFb</a:t>
            </a:r>
            <a:endParaRPr lang="en-US" dirty="0" smtClean="0">
              <a:solidFill>
                <a:srgbClr val="000000"/>
              </a:solidFill>
              <a:latin typeface="Calibri" charset="0"/>
              <a:ea typeface="ＭＳ Ｐゴシック" charset="-128"/>
              <a:cs typeface="ＭＳ Ｐゴシック" charset="-128"/>
            </a:endParaRPr>
          </a:p>
          <a:p>
            <a:pPr algn="ctr">
              <a:defRPr/>
            </a:pPr>
            <a:r>
              <a:rPr lang="en-US" dirty="0" smtClean="0">
                <a:solidFill>
                  <a:srgbClr val="000000"/>
                </a:solidFill>
                <a:latin typeface="Calibri" charset="0"/>
                <a:ea typeface="ＭＳ Ｐゴシック" charset="-128"/>
                <a:cs typeface="ＭＳ Ｐゴシック" charset="-128"/>
              </a:rPr>
              <a:t>DNA CNV: APEX, XRCC1</a:t>
            </a:r>
            <a:endParaRPr lang="en-US" dirty="0">
              <a:solidFill>
                <a:srgbClr val="000000"/>
              </a:solidFill>
              <a:latin typeface="Calibri" charset="0"/>
              <a:ea typeface="ＭＳ Ｐゴシック" charset="-128"/>
              <a:cs typeface="ＭＳ Ｐゴシック" charset="-128"/>
            </a:endParaRPr>
          </a:p>
        </p:txBody>
      </p:sp>
      <p:sp>
        <p:nvSpPr>
          <p:cNvPr id="9" name="Rectangle 8"/>
          <p:cNvSpPr>
            <a:spLocks noChangeArrowheads="1"/>
          </p:cNvSpPr>
          <p:nvPr/>
        </p:nvSpPr>
        <p:spPr bwMode="auto">
          <a:xfrm>
            <a:off x="2779712" y="3194050"/>
            <a:ext cx="1719263" cy="3362325"/>
          </a:xfrm>
          <a:prstGeom prst="rect">
            <a:avLst/>
          </a:prstGeom>
          <a:gradFill rotWithShape="1">
            <a:gsLst>
              <a:gs pos="0">
                <a:srgbClr val="F5FFE6"/>
              </a:gs>
              <a:gs pos="64999">
                <a:srgbClr val="E4FDC2"/>
              </a:gs>
              <a:gs pos="100000">
                <a:srgbClr val="DAFDA7"/>
              </a:gs>
            </a:gsLst>
            <a:lin ang="5400000" scaled="1"/>
          </a:gradFill>
          <a:ln w="9525">
            <a:solidFill>
              <a:srgbClr val="98B954"/>
            </a:solidFill>
            <a:miter lim="800000"/>
            <a:headEnd/>
            <a:tailEnd/>
          </a:ln>
          <a:effectLst>
            <a:outerShdw dist="20000" dir="5400000" rotWithShape="0">
              <a:srgbClr val="808080">
                <a:alpha val="37999"/>
              </a:srgbClr>
            </a:outerShdw>
          </a:effectLst>
        </p:spPr>
        <p:txBody>
          <a:bodyPr anchor="ctr">
            <a:prstTxWarp prst="textNoShape">
              <a:avLst/>
            </a:prstTxWarp>
          </a:bodyPr>
          <a:lstStyle/>
          <a:p>
            <a:pPr algn="ctr">
              <a:defRPr/>
            </a:pPr>
            <a:endParaRPr lang="en-US" sz="2800" b="1" dirty="0">
              <a:solidFill>
                <a:srgbClr val="000000"/>
              </a:solidFill>
              <a:latin typeface="Calibri" charset="0"/>
              <a:ea typeface="ＭＳ Ｐゴシック" charset="-128"/>
              <a:cs typeface="ＭＳ Ｐゴシック" charset="-128"/>
            </a:endParaRPr>
          </a:p>
          <a:p>
            <a:pPr algn="ctr">
              <a:defRPr/>
            </a:pPr>
            <a:r>
              <a:rPr lang="en-US" sz="2800" b="1" dirty="0">
                <a:solidFill>
                  <a:srgbClr val="000000"/>
                </a:solidFill>
                <a:latin typeface="Calibri" charset="0"/>
                <a:ea typeface="ＭＳ Ｐゴシック" charset="-128"/>
                <a:cs typeface="ＭＳ Ｐゴシック" charset="-128"/>
              </a:rPr>
              <a:t>Clinical </a:t>
            </a:r>
            <a:r>
              <a:rPr lang="en-US" sz="2800" b="1" dirty="0" smtClean="0">
                <a:solidFill>
                  <a:srgbClr val="000000"/>
                </a:solidFill>
                <a:latin typeface="Calibri" charset="0"/>
                <a:ea typeface="ＭＳ Ｐゴシック" charset="-128"/>
                <a:cs typeface="ＭＳ Ｐゴシック" charset="-128"/>
              </a:rPr>
              <a:t>variables</a:t>
            </a:r>
          </a:p>
          <a:p>
            <a:pPr algn="ctr">
              <a:buFontTx/>
              <a:buChar char="-"/>
              <a:defRPr/>
            </a:pPr>
            <a:r>
              <a:rPr lang="en-US" dirty="0" smtClean="0">
                <a:solidFill>
                  <a:srgbClr val="000000"/>
                </a:solidFill>
                <a:latin typeface="Calibri" charset="0"/>
                <a:ea typeface="ＭＳ Ｐゴシック" charset="-128"/>
                <a:cs typeface="ＭＳ Ｐゴシック" charset="-128"/>
              </a:rPr>
              <a:t> Demographics</a:t>
            </a:r>
          </a:p>
          <a:p>
            <a:pPr algn="ctr">
              <a:buFontTx/>
              <a:buChar char="-"/>
              <a:defRPr/>
            </a:pPr>
            <a:r>
              <a:rPr lang="en-US" dirty="0" smtClean="0">
                <a:solidFill>
                  <a:srgbClr val="000000"/>
                </a:solidFill>
                <a:latin typeface="Calibri" charset="0"/>
                <a:ea typeface="ＭＳ Ｐゴシック" charset="-128"/>
                <a:cs typeface="ＭＳ Ｐゴシック" charset="-128"/>
              </a:rPr>
              <a:t> Habits</a:t>
            </a:r>
          </a:p>
          <a:p>
            <a:pPr algn="ctr">
              <a:buFontTx/>
              <a:buChar char="-"/>
              <a:defRPr/>
            </a:pPr>
            <a:r>
              <a:rPr lang="en-US" dirty="0" smtClean="0">
                <a:solidFill>
                  <a:srgbClr val="000000"/>
                </a:solidFill>
                <a:latin typeface="Calibri" charset="0"/>
                <a:ea typeface="ＭＳ Ｐゴシック" charset="-128"/>
                <a:cs typeface="ＭＳ Ｐゴシック" charset="-128"/>
              </a:rPr>
              <a:t> Tumor info</a:t>
            </a:r>
          </a:p>
          <a:p>
            <a:pPr algn="ctr">
              <a:buFontTx/>
              <a:buChar char="-"/>
              <a:defRPr/>
            </a:pPr>
            <a:r>
              <a:rPr lang="en-US" dirty="0" smtClean="0">
                <a:solidFill>
                  <a:srgbClr val="000000"/>
                </a:solidFill>
                <a:latin typeface="Calibri" charset="0"/>
                <a:ea typeface="ＭＳ Ｐゴシック" charset="-128"/>
                <a:cs typeface="ＭＳ Ｐゴシック" charset="-128"/>
              </a:rPr>
              <a:t> Chemo</a:t>
            </a:r>
          </a:p>
          <a:p>
            <a:pPr algn="ctr">
              <a:buFontTx/>
              <a:buChar char="-"/>
              <a:defRPr/>
            </a:pPr>
            <a:r>
              <a:rPr lang="en-US" dirty="0" smtClean="0">
                <a:solidFill>
                  <a:srgbClr val="000000"/>
                </a:solidFill>
                <a:latin typeface="Calibri" charset="0"/>
                <a:ea typeface="ＭＳ Ｐゴシック" charset="-128"/>
                <a:cs typeface="ＭＳ Ｐゴシック" charset="-128"/>
              </a:rPr>
              <a:t> </a:t>
            </a:r>
            <a:r>
              <a:rPr lang="en-US" dirty="0" err="1" smtClean="0">
                <a:solidFill>
                  <a:srgbClr val="000000"/>
                </a:solidFill>
                <a:latin typeface="Calibri" charset="0"/>
                <a:ea typeface="ＭＳ Ｐゴシック" charset="-128"/>
                <a:cs typeface="ＭＳ Ｐゴシック" charset="-128"/>
              </a:rPr>
              <a:t>Comorbodities</a:t>
            </a:r>
            <a:endParaRPr lang="en-US" dirty="0" smtClean="0">
              <a:solidFill>
                <a:srgbClr val="000000"/>
              </a:solidFill>
              <a:latin typeface="Calibri" charset="0"/>
              <a:ea typeface="ＭＳ Ｐゴシック" charset="-128"/>
              <a:cs typeface="ＭＳ Ｐゴシック" charset="-128"/>
            </a:endParaRPr>
          </a:p>
          <a:p>
            <a:pPr algn="ctr">
              <a:buFontTx/>
              <a:buChar char="-"/>
              <a:defRPr/>
            </a:pPr>
            <a:r>
              <a:rPr lang="en-US" dirty="0" smtClean="0">
                <a:solidFill>
                  <a:srgbClr val="000000"/>
                </a:solidFill>
                <a:latin typeface="Calibri" charset="0"/>
                <a:ea typeface="ＭＳ Ｐゴシック" charset="-128"/>
                <a:cs typeface="ＭＳ Ｐゴシック" charset="-128"/>
              </a:rPr>
              <a:t> </a:t>
            </a:r>
            <a:r>
              <a:rPr lang="en-US" dirty="0" err="1" smtClean="0">
                <a:solidFill>
                  <a:srgbClr val="000000"/>
                </a:solidFill>
                <a:latin typeface="Calibri" charset="0"/>
                <a:ea typeface="ＭＳ Ｐゴシック" charset="-128"/>
                <a:cs typeface="ＭＳ Ｐゴシック" charset="-128"/>
              </a:rPr>
              <a:t>Tumour</a:t>
            </a:r>
            <a:r>
              <a:rPr lang="en-US" dirty="0" smtClean="0">
                <a:solidFill>
                  <a:srgbClr val="000000"/>
                </a:solidFill>
                <a:latin typeface="Calibri" charset="0"/>
                <a:ea typeface="ＭＳ Ｐゴシック" charset="-128"/>
                <a:cs typeface="ＭＳ Ｐゴシック" charset="-128"/>
              </a:rPr>
              <a:t> outcomes</a:t>
            </a:r>
          </a:p>
          <a:p>
            <a:pPr algn="ctr">
              <a:defRPr/>
            </a:pPr>
            <a:r>
              <a:rPr lang="en-US" sz="2800" b="1" dirty="0">
                <a:solidFill>
                  <a:srgbClr val="000000"/>
                </a:solidFill>
                <a:latin typeface="Calibri" charset="0"/>
                <a:ea typeface="ＭＳ Ｐゴシック" charset="-128"/>
                <a:cs typeface="ＭＳ Ｐゴシック" charset="-128"/>
              </a:rPr>
              <a:t>RP grade</a:t>
            </a:r>
          </a:p>
          <a:p>
            <a:pPr algn="ctr">
              <a:buFontTx/>
              <a:buChar char="-"/>
              <a:defRPr/>
            </a:pPr>
            <a:endParaRPr lang="en-US" sz="2400" dirty="0">
              <a:solidFill>
                <a:srgbClr val="000000"/>
              </a:solidFill>
              <a:latin typeface="Calibri" charset="0"/>
              <a:ea typeface="ＭＳ Ｐゴシック" charset="-128"/>
              <a:cs typeface="ＭＳ Ｐゴシック" charset="-128"/>
            </a:endParaRPr>
          </a:p>
        </p:txBody>
      </p:sp>
      <p:sp>
        <p:nvSpPr>
          <p:cNvPr id="10" name="Rectangle 9"/>
          <p:cNvSpPr>
            <a:spLocks noChangeArrowheads="1"/>
          </p:cNvSpPr>
          <p:nvPr/>
        </p:nvSpPr>
        <p:spPr bwMode="auto">
          <a:xfrm>
            <a:off x="4835091" y="3194050"/>
            <a:ext cx="1894354" cy="3362325"/>
          </a:xfrm>
          <a:prstGeom prst="rect">
            <a:avLst/>
          </a:prstGeom>
          <a:gradFill rotWithShape="1">
            <a:gsLst>
              <a:gs pos="0">
                <a:srgbClr val="F5FFE6"/>
              </a:gs>
              <a:gs pos="64999">
                <a:srgbClr val="E4FDC2"/>
              </a:gs>
              <a:gs pos="100000">
                <a:srgbClr val="DAFDA7"/>
              </a:gs>
            </a:gsLst>
            <a:lin ang="5400000" scaled="1"/>
          </a:gradFill>
          <a:ln w="9525">
            <a:solidFill>
              <a:srgbClr val="98B954"/>
            </a:solidFill>
            <a:miter lim="800000"/>
            <a:headEnd/>
            <a:tailEnd/>
          </a:ln>
          <a:effectLst>
            <a:outerShdw dist="20000" dir="5400000" rotWithShape="0">
              <a:srgbClr val="808080">
                <a:alpha val="37999"/>
              </a:srgbClr>
            </a:outerShdw>
          </a:effectLst>
        </p:spPr>
        <p:txBody>
          <a:bodyPr anchor="ctr">
            <a:prstTxWarp prst="textNoShape">
              <a:avLst/>
            </a:prstTxWarp>
          </a:bodyPr>
          <a:lstStyle/>
          <a:p>
            <a:pPr algn="ctr">
              <a:defRPr/>
            </a:pPr>
            <a:endParaRPr lang="en-US" sz="2800" b="1" dirty="0">
              <a:solidFill>
                <a:srgbClr val="000000"/>
              </a:solidFill>
              <a:latin typeface="Calibri" charset="0"/>
              <a:ea typeface="ＭＳ Ｐゴシック" charset="-128"/>
              <a:cs typeface="ＭＳ Ｐゴシック" charset="-128"/>
            </a:endParaRPr>
          </a:p>
          <a:p>
            <a:pPr algn="ctr">
              <a:defRPr/>
            </a:pPr>
            <a:r>
              <a:rPr lang="en-US" sz="2800" b="1" dirty="0">
                <a:solidFill>
                  <a:srgbClr val="000000"/>
                </a:solidFill>
                <a:latin typeface="Calibri" charset="0"/>
                <a:ea typeface="ＭＳ Ｐゴシック" charset="-128"/>
                <a:cs typeface="ＭＳ Ｐゴシック" charset="-128"/>
              </a:rPr>
              <a:t>Dosimetric variables</a:t>
            </a:r>
            <a:endParaRPr lang="en-US" sz="2800" b="1" dirty="0" smtClean="0">
              <a:solidFill>
                <a:srgbClr val="000000"/>
              </a:solidFill>
              <a:latin typeface="Calibri" charset="0"/>
              <a:ea typeface="ＭＳ Ｐゴシック" charset="-128"/>
              <a:cs typeface="ＭＳ Ｐゴシック" charset="-128"/>
            </a:endParaRPr>
          </a:p>
          <a:p>
            <a:pPr algn="ctr">
              <a:buFontTx/>
              <a:buChar char="-"/>
              <a:defRPr/>
            </a:pPr>
            <a:r>
              <a:rPr lang="en-US" dirty="0" smtClean="0">
                <a:solidFill>
                  <a:srgbClr val="000000"/>
                </a:solidFill>
                <a:latin typeface="Calibri" charset="0"/>
                <a:ea typeface="ＭＳ Ｐゴシック" charset="-128"/>
                <a:cs typeface="ＭＳ Ｐゴシック" charset="-128"/>
              </a:rPr>
              <a:t> </a:t>
            </a:r>
            <a:r>
              <a:rPr lang="en-US" dirty="0">
                <a:solidFill>
                  <a:srgbClr val="000000"/>
                </a:solidFill>
                <a:latin typeface="Calibri" charset="0"/>
                <a:ea typeface="ＭＳ Ｐゴシック" charset="-128"/>
                <a:cs typeface="ＭＳ Ｐゴシック" charset="-128"/>
              </a:rPr>
              <a:t>MLD (avg. lung dose)</a:t>
            </a:r>
          </a:p>
          <a:p>
            <a:pPr algn="ctr">
              <a:buFontTx/>
              <a:buChar char="-"/>
              <a:defRPr/>
            </a:pPr>
            <a:r>
              <a:rPr lang="en-US" dirty="0">
                <a:solidFill>
                  <a:srgbClr val="000000"/>
                </a:solidFill>
                <a:latin typeface="Calibri" charset="0"/>
                <a:ea typeface="ＭＳ Ｐゴシック" charset="-128"/>
                <a:cs typeface="ＭＳ Ｐゴシック" charset="-128"/>
              </a:rPr>
              <a:t> MHD (</a:t>
            </a:r>
            <a:r>
              <a:rPr lang="en-US" dirty="0" err="1">
                <a:solidFill>
                  <a:srgbClr val="000000"/>
                </a:solidFill>
                <a:latin typeface="Calibri" charset="0"/>
                <a:ea typeface="ＭＳ Ｐゴシック" charset="-128"/>
                <a:cs typeface="ＭＳ Ｐゴシック" charset="-128"/>
              </a:rPr>
              <a:t>avg.heart</a:t>
            </a:r>
            <a:r>
              <a:rPr lang="en-US" dirty="0">
                <a:solidFill>
                  <a:srgbClr val="000000"/>
                </a:solidFill>
                <a:latin typeface="Calibri" charset="0"/>
                <a:ea typeface="ＭＳ Ｐゴシック" charset="-128"/>
                <a:cs typeface="ＭＳ Ｐゴシック" charset="-128"/>
              </a:rPr>
              <a:t> dose)</a:t>
            </a:r>
          </a:p>
          <a:p>
            <a:pPr algn="ctr">
              <a:buFontTx/>
              <a:buChar char="-"/>
              <a:defRPr/>
            </a:pPr>
            <a:r>
              <a:rPr lang="en-US" dirty="0">
                <a:solidFill>
                  <a:srgbClr val="000000"/>
                </a:solidFill>
                <a:latin typeface="Calibri" charset="0"/>
                <a:ea typeface="ＭＳ Ｐゴシック" charset="-128"/>
                <a:cs typeface="ＭＳ Ｐゴシック" charset="-128"/>
              </a:rPr>
              <a:t>V</a:t>
            </a:r>
            <a:r>
              <a:rPr lang="en-US" baseline="-25000" dirty="0">
                <a:solidFill>
                  <a:srgbClr val="000000"/>
                </a:solidFill>
                <a:latin typeface="Calibri" charset="0"/>
                <a:ea typeface="ＭＳ Ｐゴシック" charset="-128"/>
                <a:cs typeface="ＭＳ Ｐゴシック" charset="-128"/>
              </a:rPr>
              <a:t>D</a:t>
            </a:r>
            <a:r>
              <a:rPr lang="en-US" dirty="0">
                <a:solidFill>
                  <a:srgbClr val="000000"/>
                </a:solidFill>
                <a:latin typeface="Calibri" charset="0"/>
                <a:ea typeface="ＭＳ Ｐゴシック" charset="-128"/>
                <a:cs typeface="ＭＳ Ｐゴシック" charset="-128"/>
              </a:rPr>
              <a:t> (volume receiving &gt;D Gy)</a:t>
            </a:r>
            <a:endParaRPr lang="en-US" dirty="0" smtClean="0">
              <a:solidFill>
                <a:srgbClr val="000000"/>
              </a:solidFill>
              <a:latin typeface="Calibri" charset="0"/>
              <a:ea typeface="ＭＳ Ｐゴシック" charset="-128"/>
              <a:cs typeface="ＭＳ Ｐゴシック" charset="-128"/>
            </a:endParaRPr>
          </a:p>
          <a:p>
            <a:pPr algn="ctr">
              <a:buFontTx/>
              <a:buChar char="-"/>
              <a:defRPr/>
            </a:pPr>
            <a:r>
              <a:rPr lang="en-US" dirty="0" smtClean="0">
                <a:solidFill>
                  <a:srgbClr val="000000"/>
                </a:solidFill>
                <a:latin typeface="Calibri" charset="0"/>
                <a:ea typeface="ＭＳ Ｐゴシック" charset="-128"/>
                <a:cs typeface="ＭＳ Ｐゴシック" charset="-128"/>
              </a:rPr>
              <a:t>PTVCOMSI </a:t>
            </a:r>
            <a:r>
              <a:rPr lang="en-US" dirty="0">
                <a:solidFill>
                  <a:srgbClr val="000000"/>
                </a:solidFill>
                <a:latin typeface="Calibri" charset="0"/>
                <a:ea typeface="ＭＳ Ｐゴシック" charset="-128"/>
                <a:cs typeface="ＭＳ Ｐゴシック" charset="-128"/>
              </a:rPr>
              <a:t>(dose to lower lung)</a:t>
            </a:r>
          </a:p>
          <a:p>
            <a:pPr algn="ctr">
              <a:defRPr/>
            </a:pPr>
            <a:endParaRPr lang="en-US" dirty="0">
              <a:solidFill>
                <a:srgbClr val="000000"/>
              </a:solidFill>
              <a:latin typeface="Calibri" charset="0"/>
              <a:ea typeface="ＭＳ Ｐゴシック" charset="-128"/>
              <a:cs typeface="ＭＳ Ｐゴシック" charset="-128"/>
            </a:endParaRPr>
          </a:p>
          <a:p>
            <a:pPr algn="ctr">
              <a:buFontTx/>
              <a:buChar char="-"/>
              <a:defRPr/>
            </a:pPr>
            <a:endParaRPr lang="en-US" dirty="0">
              <a:solidFill>
                <a:srgbClr val="000000"/>
              </a:solidFill>
              <a:latin typeface="Calibri" charset="0"/>
              <a:ea typeface="ＭＳ Ｐゴシック" charset="-128"/>
              <a:cs typeface="ＭＳ Ｐゴシック" charset="-128"/>
            </a:endParaRPr>
          </a:p>
        </p:txBody>
      </p:sp>
      <p:cxnSp>
        <p:nvCxnSpPr>
          <p:cNvPr id="12" name="Straight Arrow Connector 11"/>
          <p:cNvCxnSpPr>
            <a:cxnSpLocks noChangeShapeType="1"/>
            <a:stCxn id="4" idx="2"/>
            <a:endCxn id="8" idx="0"/>
          </p:cNvCxnSpPr>
          <p:nvPr/>
        </p:nvCxnSpPr>
        <p:spPr bwMode="auto">
          <a:xfrm rot="5400000">
            <a:off x="1108402" y="2858294"/>
            <a:ext cx="563562" cy="1588"/>
          </a:xfrm>
          <a:prstGeom prst="straightConnector1">
            <a:avLst/>
          </a:prstGeom>
          <a:noFill/>
          <a:ln w="25400">
            <a:solidFill>
              <a:schemeClr val="accent1"/>
            </a:solidFill>
            <a:round/>
            <a:headEnd/>
            <a:tailEnd type="arrow" w="med" len="med"/>
          </a:ln>
          <a:effectLst>
            <a:outerShdw dist="20000" dir="5400000" rotWithShape="0">
              <a:srgbClr val="808080">
                <a:alpha val="37999"/>
              </a:srgbClr>
            </a:outerShdw>
          </a:effectLst>
        </p:spPr>
      </p:cxnSp>
      <p:cxnSp>
        <p:nvCxnSpPr>
          <p:cNvPr id="13" name="Straight Arrow Connector 12"/>
          <p:cNvCxnSpPr>
            <a:cxnSpLocks noChangeShapeType="1"/>
          </p:cNvCxnSpPr>
          <p:nvPr/>
        </p:nvCxnSpPr>
        <p:spPr bwMode="auto">
          <a:xfrm rot="5400000">
            <a:off x="3348692" y="2911475"/>
            <a:ext cx="563562" cy="1588"/>
          </a:xfrm>
          <a:prstGeom prst="straightConnector1">
            <a:avLst/>
          </a:prstGeom>
          <a:noFill/>
          <a:ln w="25400">
            <a:solidFill>
              <a:schemeClr val="accent1"/>
            </a:solidFill>
            <a:round/>
            <a:headEnd/>
            <a:tailEnd type="arrow" w="med" len="med"/>
          </a:ln>
          <a:effectLst>
            <a:outerShdw dist="20000" dir="5400000" rotWithShape="0">
              <a:srgbClr val="808080">
                <a:alpha val="37999"/>
              </a:srgbClr>
            </a:outerShdw>
          </a:effectLst>
        </p:spPr>
      </p:cxnSp>
      <p:cxnSp>
        <p:nvCxnSpPr>
          <p:cNvPr id="14" name="Straight Arrow Connector 13"/>
          <p:cNvCxnSpPr>
            <a:cxnSpLocks noChangeShapeType="1"/>
          </p:cNvCxnSpPr>
          <p:nvPr/>
        </p:nvCxnSpPr>
        <p:spPr bwMode="auto">
          <a:xfrm rot="5400000">
            <a:off x="5501281" y="2911475"/>
            <a:ext cx="563562" cy="1588"/>
          </a:xfrm>
          <a:prstGeom prst="straightConnector1">
            <a:avLst/>
          </a:prstGeom>
          <a:noFill/>
          <a:ln w="25400">
            <a:solidFill>
              <a:schemeClr val="accent1"/>
            </a:solidFill>
            <a:round/>
            <a:headEnd/>
            <a:tailEnd type="arrow" w="med" len="med"/>
          </a:ln>
          <a:effectLst>
            <a:outerShdw dist="20000" dir="5400000" rotWithShape="0">
              <a:srgbClr val="808080">
                <a:alpha val="37999"/>
              </a:srgbClr>
            </a:outerShdw>
          </a:effectLst>
        </p:spPr>
      </p:cxnSp>
      <p:sp>
        <p:nvSpPr>
          <p:cNvPr id="17" name="Rounded Rectangle 16"/>
          <p:cNvSpPr>
            <a:spLocks noChangeArrowheads="1"/>
          </p:cNvSpPr>
          <p:nvPr/>
        </p:nvSpPr>
        <p:spPr bwMode="auto">
          <a:xfrm>
            <a:off x="6989114" y="1323976"/>
            <a:ext cx="1697686" cy="1252537"/>
          </a:xfrm>
          <a:prstGeom prst="roundRect">
            <a:avLst>
              <a:gd name="adj" fmla="val 16667"/>
            </a:avLst>
          </a:prstGeom>
          <a:gradFill rotWithShape="1">
            <a:gsLst>
              <a:gs pos="0">
                <a:srgbClr val="9BC1FF"/>
              </a:gs>
              <a:gs pos="100000">
                <a:srgbClr val="3F80CD"/>
              </a:gs>
            </a:gsLst>
            <a:lin ang="5400000"/>
          </a:gradFill>
          <a:ln w="9525">
            <a:solidFill>
              <a:srgbClr val="4A7EBB"/>
            </a:solidFill>
            <a:round/>
            <a:headEnd/>
            <a:tailEnd/>
          </a:ln>
          <a:effectLst>
            <a:outerShdw dist="23000" dir="5400000" rotWithShape="0">
              <a:srgbClr val="808080">
                <a:alpha val="34999"/>
              </a:srgbClr>
            </a:outerShdw>
          </a:effectLst>
        </p:spPr>
        <p:txBody>
          <a:bodyPr anchor="ctr"/>
          <a:lstStyle/>
          <a:p>
            <a:pPr algn="ctr" fontAlgn="auto">
              <a:spcBef>
                <a:spcPts val="0"/>
              </a:spcBef>
              <a:spcAft>
                <a:spcPts val="0"/>
              </a:spcAft>
              <a:defRPr/>
            </a:pPr>
            <a:r>
              <a:rPr lang="en-US" sz="3200" dirty="0" smtClean="0">
                <a:solidFill>
                  <a:schemeClr val="lt1"/>
                </a:solidFill>
              </a:rPr>
              <a:t>Imaging</a:t>
            </a:r>
            <a:endParaRPr lang="en-US" sz="3200" dirty="0">
              <a:solidFill>
                <a:schemeClr val="lt1"/>
              </a:solidFill>
              <a:latin typeface="+mn-lt"/>
              <a:ea typeface="+mn-ea"/>
              <a:cs typeface="+mn-cs"/>
            </a:endParaRPr>
          </a:p>
        </p:txBody>
      </p:sp>
      <p:sp>
        <p:nvSpPr>
          <p:cNvPr id="18" name="Rectangle 17"/>
          <p:cNvSpPr>
            <a:spLocks noChangeArrowheads="1"/>
          </p:cNvSpPr>
          <p:nvPr/>
        </p:nvSpPr>
        <p:spPr bwMode="auto">
          <a:xfrm>
            <a:off x="7066413" y="3194050"/>
            <a:ext cx="1620387" cy="3362325"/>
          </a:xfrm>
          <a:prstGeom prst="rect">
            <a:avLst/>
          </a:prstGeom>
          <a:gradFill rotWithShape="1">
            <a:gsLst>
              <a:gs pos="0">
                <a:srgbClr val="F5FFE6"/>
              </a:gs>
              <a:gs pos="64999">
                <a:srgbClr val="E4FDC2"/>
              </a:gs>
              <a:gs pos="100000">
                <a:srgbClr val="DAFDA7"/>
              </a:gs>
            </a:gsLst>
            <a:lin ang="5400000" scaled="1"/>
          </a:gradFill>
          <a:ln w="9525">
            <a:solidFill>
              <a:srgbClr val="98B954"/>
            </a:solidFill>
            <a:miter lim="800000"/>
            <a:headEnd/>
            <a:tailEnd/>
          </a:ln>
          <a:effectLst>
            <a:outerShdw dist="20000" dir="5400000" rotWithShape="0">
              <a:srgbClr val="808080">
                <a:alpha val="37999"/>
              </a:srgbClr>
            </a:outerShdw>
          </a:effectLst>
        </p:spPr>
        <p:txBody>
          <a:bodyPr anchor="ctr">
            <a:prstTxWarp prst="textNoShape">
              <a:avLst/>
            </a:prstTxWarp>
          </a:bodyPr>
          <a:lstStyle/>
          <a:p>
            <a:pPr algn="ctr">
              <a:defRPr/>
            </a:pPr>
            <a:r>
              <a:rPr lang="en-US" sz="2800" b="1" dirty="0" smtClean="0">
                <a:solidFill>
                  <a:srgbClr val="000000"/>
                </a:solidFill>
                <a:latin typeface="Calibri" charset="0"/>
                <a:ea typeface="ＭＳ Ｐゴシック" charset="-128"/>
                <a:cs typeface="ＭＳ Ｐゴシック" charset="-128"/>
              </a:rPr>
              <a:t>Texture analysis</a:t>
            </a:r>
          </a:p>
          <a:p>
            <a:pPr algn="ctr">
              <a:defRPr/>
            </a:pPr>
            <a:endParaRPr lang="en-US" sz="2800" b="1" dirty="0" smtClean="0">
              <a:solidFill>
                <a:srgbClr val="000000"/>
              </a:solidFill>
              <a:latin typeface="Calibri" charset="0"/>
              <a:ea typeface="ＭＳ Ｐゴシック" charset="-128"/>
              <a:cs typeface="ＭＳ Ｐゴシック" charset="-128"/>
            </a:endParaRPr>
          </a:p>
          <a:p>
            <a:pPr algn="ctr">
              <a:buFontTx/>
              <a:buChar char="-"/>
              <a:defRPr/>
            </a:pPr>
            <a:r>
              <a:rPr lang="en-US" dirty="0" smtClean="0">
                <a:solidFill>
                  <a:srgbClr val="000000"/>
                </a:solidFill>
                <a:latin typeface="Calibri" charset="0"/>
                <a:ea typeface="ＭＳ Ｐゴシック" charset="-128"/>
                <a:cs typeface="ＭＳ Ｐゴシック" charset="-128"/>
              </a:rPr>
              <a:t> Baseline CT </a:t>
            </a:r>
          </a:p>
          <a:p>
            <a:pPr algn="ctr">
              <a:buFontTx/>
              <a:buChar char="-"/>
              <a:defRPr/>
            </a:pPr>
            <a:r>
              <a:rPr lang="en-US" dirty="0" smtClean="0">
                <a:solidFill>
                  <a:srgbClr val="000000"/>
                </a:solidFill>
                <a:latin typeface="Calibri" charset="0"/>
                <a:ea typeface="ＭＳ Ｐゴシック" charset="-128"/>
                <a:cs typeface="ＭＳ Ｐゴシック" charset="-128"/>
              </a:rPr>
              <a:t>CBCT</a:t>
            </a:r>
          </a:p>
          <a:p>
            <a:pPr algn="ctr">
              <a:buFontTx/>
              <a:buChar char="-"/>
              <a:defRPr/>
            </a:pPr>
            <a:r>
              <a:rPr lang="en-US" dirty="0" smtClean="0">
                <a:solidFill>
                  <a:srgbClr val="000000"/>
                </a:solidFill>
                <a:latin typeface="Calibri" charset="0"/>
                <a:ea typeface="ＭＳ Ｐゴシック" charset="-128"/>
                <a:cs typeface="ＭＳ Ｐゴシック" charset="-128"/>
              </a:rPr>
              <a:t> </a:t>
            </a:r>
            <a:r>
              <a:rPr lang="en-US" dirty="0" err="1" smtClean="0">
                <a:solidFill>
                  <a:srgbClr val="000000"/>
                </a:solidFill>
                <a:latin typeface="Calibri" charset="0"/>
                <a:ea typeface="ＭＳ Ｐゴシック" charset="-128"/>
                <a:cs typeface="ＭＳ Ｐゴシック" charset="-128"/>
              </a:rPr>
              <a:t>midRT</a:t>
            </a:r>
            <a:r>
              <a:rPr lang="en-US" dirty="0" smtClean="0">
                <a:solidFill>
                  <a:srgbClr val="000000"/>
                </a:solidFill>
                <a:latin typeface="Calibri" charset="0"/>
                <a:ea typeface="ＭＳ Ｐゴシック" charset="-128"/>
                <a:cs typeface="ＭＳ Ｐゴシック" charset="-128"/>
              </a:rPr>
              <a:t> CT</a:t>
            </a:r>
          </a:p>
          <a:p>
            <a:pPr algn="ctr">
              <a:buFontTx/>
              <a:buChar char="-"/>
              <a:defRPr/>
            </a:pPr>
            <a:r>
              <a:rPr lang="en-US" dirty="0" smtClean="0">
                <a:solidFill>
                  <a:srgbClr val="000000"/>
                </a:solidFill>
                <a:latin typeface="Calibri" charset="0"/>
                <a:ea typeface="ＭＳ Ｐゴシック" charset="-128"/>
                <a:cs typeface="ＭＳ Ｐゴシック" charset="-128"/>
              </a:rPr>
              <a:t> Follow-up CT</a:t>
            </a:r>
          </a:p>
          <a:p>
            <a:pPr algn="ctr">
              <a:buFontTx/>
              <a:buChar char="-"/>
              <a:defRPr/>
            </a:pPr>
            <a:r>
              <a:rPr lang="en-US" dirty="0" smtClean="0">
                <a:solidFill>
                  <a:srgbClr val="000000"/>
                </a:solidFill>
                <a:latin typeface="Calibri" charset="0"/>
                <a:ea typeface="ＭＳ Ｐゴシック" charset="-128"/>
                <a:cs typeface="ＭＳ Ｐゴシック" charset="-128"/>
              </a:rPr>
              <a:t> Follow-up PET</a:t>
            </a:r>
          </a:p>
          <a:p>
            <a:pPr algn="ctr">
              <a:buFontTx/>
              <a:buChar char="-"/>
              <a:defRPr/>
            </a:pPr>
            <a:endParaRPr lang="en-US" dirty="0">
              <a:solidFill>
                <a:srgbClr val="000000"/>
              </a:solidFill>
              <a:latin typeface="Calibri" charset="0"/>
              <a:ea typeface="ＭＳ Ｐゴシック" charset="-128"/>
              <a:cs typeface="ＭＳ Ｐゴシック" charset="-128"/>
            </a:endParaRPr>
          </a:p>
        </p:txBody>
      </p:sp>
      <p:cxnSp>
        <p:nvCxnSpPr>
          <p:cNvPr id="19" name="Straight Arrow Connector 18"/>
          <p:cNvCxnSpPr>
            <a:cxnSpLocks noChangeShapeType="1"/>
          </p:cNvCxnSpPr>
          <p:nvPr/>
        </p:nvCxnSpPr>
        <p:spPr bwMode="auto">
          <a:xfrm rot="5400000">
            <a:off x="7619187" y="2897981"/>
            <a:ext cx="590550" cy="1588"/>
          </a:xfrm>
          <a:prstGeom prst="straightConnector1">
            <a:avLst/>
          </a:prstGeom>
          <a:noFill/>
          <a:ln w="25400">
            <a:solidFill>
              <a:schemeClr val="accent1"/>
            </a:solidFill>
            <a:round/>
            <a:headEnd/>
            <a:tailEnd type="arrow" w="med" len="med"/>
          </a:ln>
          <a:effectLst>
            <a:outerShdw dist="20000" dir="5400000" rotWithShape="0">
              <a:srgbClr val="808080">
                <a:alpha val="37999"/>
              </a:srgbClr>
            </a:outerShdw>
          </a:effectLst>
        </p:spPr>
      </p:cxn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457200" y="0"/>
            <a:ext cx="8229600" cy="1143000"/>
          </a:xfrm>
        </p:spPr>
        <p:txBody>
          <a:bodyPr/>
          <a:lstStyle/>
          <a:p>
            <a:pPr eaLnBrk="1" hangingPunct="1"/>
            <a:r>
              <a:rPr lang="en-US">
                <a:ea typeface="ＭＳ Ｐゴシック" pitchFamily="-65" charset="-128"/>
                <a:cs typeface="ＭＳ Ｐゴシック" pitchFamily="-65" charset="-128"/>
              </a:rPr>
              <a:t>WashU data (2007~2009)</a:t>
            </a:r>
          </a:p>
        </p:txBody>
      </p:sp>
      <p:sp>
        <p:nvSpPr>
          <p:cNvPr id="6" name="Rounded Rectangle 5"/>
          <p:cNvSpPr>
            <a:spLocks noChangeArrowheads="1"/>
          </p:cNvSpPr>
          <p:nvPr/>
        </p:nvSpPr>
        <p:spPr bwMode="auto">
          <a:xfrm>
            <a:off x="3221038" y="1385888"/>
            <a:ext cx="2441575" cy="1198562"/>
          </a:xfrm>
          <a:prstGeom prst="roundRect">
            <a:avLst>
              <a:gd name="adj" fmla="val 16667"/>
            </a:avLst>
          </a:prstGeom>
          <a:gradFill rotWithShape="1">
            <a:gsLst>
              <a:gs pos="0">
                <a:srgbClr val="9BC1FF"/>
              </a:gs>
              <a:gs pos="100000">
                <a:srgbClr val="3F80CD"/>
              </a:gs>
            </a:gsLst>
            <a:lin ang="5400000"/>
          </a:gradFill>
          <a:ln w="9525">
            <a:solidFill>
              <a:srgbClr val="4A7EBB"/>
            </a:solidFill>
            <a:round/>
            <a:headEnd/>
            <a:tailEnd/>
          </a:ln>
          <a:effectLst>
            <a:outerShdw dist="23000" dir="5400000" rotWithShape="0">
              <a:srgbClr val="808080">
                <a:alpha val="34999"/>
              </a:srgbClr>
            </a:outerShdw>
          </a:effectLst>
        </p:spPr>
        <p:txBody>
          <a:bodyPr anchor="ctr"/>
          <a:lstStyle/>
          <a:p>
            <a:pPr algn="ctr" fontAlgn="auto">
              <a:spcBef>
                <a:spcPts val="0"/>
              </a:spcBef>
              <a:spcAft>
                <a:spcPts val="0"/>
              </a:spcAft>
              <a:defRPr/>
            </a:pPr>
            <a:r>
              <a:rPr lang="en-US" sz="3200" dirty="0" err="1">
                <a:solidFill>
                  <a:schemeClr val="lt1"/>
                </a:solidFill>
                <a:latin typeface="+mn-lt"/>
                <a:ea typeface="+mn-ea"/>
                <a:cs typeface="+mn-cs"/>
              </a:rPr>
              <a:t>WashU</a:t>
            </a:r>
            <a:r>
              <a:rPr lang="en-US" sz="3200" dirty="0">
                <a:solidFill>
                  <a:schemeClr val="lt1"/>
                </a:solidFill>
                <a:latin typeface="+mn-lt"/>
                <a:ea typeface="+mn-ea"/>
                <a:cs typeface="+mn-cs"/>
              </a:rPr>
              <a:t> dataset</a:t>
            </a:r>
          </a:p>
        </p:txBody>
      </p:sp>
      <p:sp>
        <p:nvSpPr>
          <p:cNvPr id="8" name="Rectangle 7"/>
          <p:cNvSpPr>
            <a:spLocks noChangeArrowheads="1"/>
          </p:cNvSpPr>
          <p:nvPr/>
        </p:nvSpPr>
        <p:spPr bwMode="auto">
          <a:xfrm>
            <a:off x="474663" y="3140075"/>
            <a:ext cx="2441575" cy="3362325"/>
          </a:xfrm>
          <a:prstGeom prst="rect">
            <a:avLst/>
          </a:prstGeom>
          <a:gradFill rotWithShape="1">
            <a:gsLst>
              <a:gs pos="0">
                <a:srgbClr val="F5FFE6"/>
              </a:gs>
              <a:gs pos="64999">
                <a:srgbClr val="E4FDC2"/>
              </a:gs>
              <a:gs pos="100000">
                <a:srgbClr val="DAFDA7"/>
              </a:gs>
            </a:gsLst>
            <a:lin ang="5400000" scaled="1"/>
          </a:gradFill>
          <a:ln w="9525">
            <a:solidFill>
              <a:srgbClr val="98B954"/>
            </a:solidFill>
            <a:miter lim="800000"/>
            <a:headEnd/>
            <a:tailEnd/>
          </a:ln>
          <a:effectLst>
            <a:outerShdw dist="20000" dir="5400000" rotWithShape="0">
              <a:srgbClr val="808080">
                <a:alpha val="37999"/>
              </a:srgbClr>
            </a:outerShdw>
          </a:effectLst>
        </p:spPr>
        <p:txBody>
          <a:bodyPr anchor="ctr">
            <a:prstTxWarp prst="textNoShape">
              <a:avLst/>
            </a:prstTxWarp>
          </a:bodyPr>
          <a:lstStyle/>
          <a:p>
            <a:pPr algn="ctr">
              <a:defRPr/>
            </a:pPr>
            <a:r>
              <a:rPr lang="en-US" sz="2800" b="1" dirty="0">
                <a:solidFill>
                  <a:srgbClr val="000000"/>
                </a:solidFill>
                <a:latin typeface="Calibri" charset="0"/>
                <a:ea typeface="ＭＳ Ｐゴシック" charset="-128"/>
                <a:cs typeface="ＭＳ Ｐゴシック" charset="-128"/>
              </a:rPr>
              <a:t>Biological variables</a:t>
            </a:r>
          </a:p>
          <a:p>
            <a:pPr algn="ctr">
              <a:defRPr/>
            </a:pPr>
            <a:endParaRPr lang="en-US" dirty="0">
              <a:solidFill>
                <a:srgbClr val="000000"/>
              </a:solidFill>
              <a:latin typeface="Calibri" charset="0"/>
              <a:ea typeface="ＭＳ Ｐゴシック" charset="-128"/>
              <a:cs typeface="ＭＳ Ｐゴシック" charset="-128"/>
            </a:endParaRPr>
          </a:p>
          <a:p>
            <a:pPr algn="ctr">
              <a:defRPr/>
            </a:pPr>
            <a:r>
              <a:rPr lang="en-US" dirty="0">
                <a:solidFill>
                  <a:srgbClr val="000000"/>
                </a:solidFill>
                <a:latin typeface="Calibri" charset="0"/>
                <a:ea typeface="ＭＳ Ｐゴシック" charset="-128"/>
                <a:cs typeface="ＭＳ Ｐゴシック" charset="-128"/>
              </a:rPr>
              <a:t>Protein </a:t>
            </a:r>
            <a:r>
              <a:rPr lang="en-US" dirty="0" smtClean="0">
                <a:solidFill>
                  <a:srgbClr val="000000"/>
                </a:solidFill>
                <a:latin typeface="Calibri" charset="0"/>
                <a:ea typeface="ＭＳ Ｐゴシック" charset="-128"/>
                <a:cs typeface="ＭＳ Ｐゴシック" charset="-128"/>
              </a:rPr>
              <a:t>biomarkers (pre, </a:t>
            </a:r>
            <a:r>
              <a:rPr lang="en-US" dirty="0" err="1" smtClean="0">
                <a:solidFill>
                  <a:srgbClr val="000000"/>
                </a:solidFill>
                <a:latin typeface="Calibri" charset="0"/>
                <a:ea typeface="ＭＳ Ｐゴシック" charset="-128"/>
                <a:cs typeface="ＭＳ Ｐゴシック" charset="-128"/>
              </a:rPr>
              <a:t>midRT</a:t>
            </a:r>
            <a:r>
              <a:rPr lang="en-US" dirty="0" smtClean="0">
                <a:solidFill>
                  <a:srgbClr val="000000"/>
                </a:solidFill>
                <a:latin typeface="Calibri" charset="0"/>
                <a:ea typeface="ＭＳ Ｐゴシック" charset="-128"/>
                <a:cs typeface="ＭＳ Ｐゴシック" charset="-128"/>
              </a:rPr>
              <a:t>):</a:t>
            </a:r>
          </a:p>
          <a:p>
            <a:pPr algn="ctr">
              <a:buFontTx/>
              <a:buChar char="-"/>
              <a:defRPr/>
            </a:pPr>
            <a:r>
              <a:rPr lang="en-US" dirty="0" smtClean="0">
                <a:solidFill>
                  <a:srgbClr val="000000"/>
                </a:solidFill>
                <a:latin typeface="Calibri" charset="0"/>
                <a:ea typeface="ＭＳ Ｐゴシック" charset="-128"/>
                <a:cs typeface="ＭＳ Ｐゴシック" charset="-128"/>
              </a:rPr>
              <a:t>ACE</a:t>
            </a:r>
            <a:endParaRPr lang="en-US" dirty="0">
              <a:solidFill>
                <a:srgbClr val="000000"/>
              </a:solidFill>
              <a:latin typeface="Calibri" charset="0"/>
              <a:ea typeface="ＭＳ Ｐゴシック" charset="-128"/>
              <a:cs typeface="ＭＳ Ｐゴシック" charset="-128"/>
            </a:endParaRPr>
          </a:p>
          <a:p>
            <a:pPr algn="ctr">
              <a:buFontTx/>
              <a:buChar char="-"/>
              <a:defRPr/>
            </a:pPr>
            <a:r>
              <a:rPr lang="en-US" dirty="0">
                <a:solidFill>
                  <a:srgbClr val="000000"/>
                </a:solidFill>
                <a:latin typeface="Calibri" charset="0"/>
                <a:ea typeface="ＭＳ Ｐゴシック" charset="-128"/>
                <a:cs typeface="ＭＳ Ｐゴシック" charset="-128"/>
              </a:rPr>
              <a:t>IL-6</a:t>
            </a:r>
          </a:p>
          <a:p>
            <a:pPr algn="ctr">
              <a:buFontTx/>
              <a:buChar char="-"/>
              <a:defRPr/>
            </a:pPr>
            <a:r>
              <a:rPr lang="en-US" dirty="0">
                <a:solidFill>
                  <a:srgbClr val="000000"/>
                </a:solidFill>
                <a:latin typeface="Calibri" charset="0"/>
                <a:ea typeface="ＭＳ Ｐゴシック" charset="-128"/>
                <a:cs typeface="ＭＳ Ｐゴシック" charset="-128"/>
              </a:rPr>
              <a:t>a2M</a:t>
            </a:r>
          </a:p>
          <a:p>
            <a:pPr algn="ctr">
              <a:buFontTx/>
              <a:buChar char="-"/>
              <a:defRPr/>
            </a:pPr>
            <a:r>
              <a:rPr lang="en-US" dirty="0" err="1">
                <a:solidFill>
                  <a:srgbClr val="000000"/>
                </a:solidFill>
                <a:latin typeface="Calibri" charset="0"/>
                <a:ea typeface="ＭＳ Ｐゴシック" charset="-128"/>
                <a:cs typeface="ＭＳ Ｐゴシック" charset="-128"/>
              </a:rPr>
              <a:t>TGFb</a:t>
            </a:r>
            <a:endParaRPr lang="en-US" dirty="0">
              <a:solidFill>
                <a:srgbClr val="000000"/>
              </a:solidFill>
              <a:latin typeface="Calibri" charset="0"/>
              <a:ea typeface="ＭＳ Ｐゴシック" charset="-128"/>
              <a:cs typeface="ＭＳ Ｐゴシック" charset="-128"/>
            </a:endParaRPr>
          </a:p>
        </p:txBody>
      </p:sp>
      <p:sp>
        <p:nvSpPr>
          <p:cNvPr id="9" name="Rectangle 8"/>
          <p:cNvSpPr>
            <a:spLocks noChangeArrowheads="1"/>
          </p:cNvSpPr>
          <p:nvPr/>
        </p:nvSpPr>
        <p:spPr bwMode="auto">
          <a:xfrm>
            <a:off x="3246438" y="3194050"/>
            <a:ext cx="2424112" cy="3362325"/>
          </a:xfrm>
          <a:prstGeom prst="rect">
            <a:avLst/>
          </a:prstGeom>
          <a:gradFill rotWithShape="1">
            <a:gsLst>
              <a:gs pos="0">
                <a:srgbClr val="F5FFE6"/>
              </a:gs>
              <a:gs pos="64999">
                <a:srgbClr val="E4FDC2"/>
              </a:gs>
              <a:gs pos="100000">
                <a:srgbClr val="DAFDA7"/>
              </a:gs>
            </a:gsLst>
            <a:lin ang="5400000" scaled="1"/>
          </a:gradFill>
          <a:ln w="9525">
            <a:solidFill>
              <a:srgbClr val="98B954"/>
            </a:solidFill>
            <a:miter lim="800000"/>
            <a:headEnd/>
            <a:tailEnd/>
          </a:ln>
          <a:effectLst>
            <a:outerShdw dist="20000" dir="5400000" rotWithShape="0">
              <a:srgbClr val="808080">
                <a:alpha val="37999"/>
              </a:srgbClr>
            </a:outerShdw>
          </a:effectLst>
        </p:spPr>
        <p:txBody>
          <a:bodyPr anchor="ctr">
            <a:prstTxWarp prst="textNoShape">
              <a:avLst/>
            </a:prstTxWarp>
          </a:bodyPr>
          <a:lstStyle/>
          <a:p>
            <a:pPr algn="ctr">
              <a:defRPr/>
            </a:pPr>
            <a:r>
              <a:rPr lang="en-US" sz="2800" b="1" dirty="0">
                <a:solidFill>
                  <a:srgbClr val="000000"/>
                </a:solidFill>
                <a:latin typeface="Calibri" charset="0"/>
                <a:ea typeface="ＭＳ Ｐゴシック" charset="-128"/>
                <a:cs typeface="ＭＳ Ｐゴシック" charset="-128"/>
              </a:rPr>
              <a:t>Clinical variables</a:t>
            </a:r>
          </a:p>
          <a:p>
            <a:pPr algn="ctr">
              <a:buFontTx/>
              <a:buChar char="-"/>
              <a:defRPr/>
            </a:pPr>
            <a:endParaRPr lang="en-US" dirty="0">
              <a:solidFill>
                <a:srgbClr val="000000"/>
              </a:solidFill>
              <a:latin typeface="Calibri" charset="0"/>
              <a:ea typeface="ＭＳ Ｐゴシック" charset="-128"/>
              <a:cs typeface="ＭＳ Ｐゴシック" charset="-128"/>
            </a:endParaRPr>
          </a:p>
          <a:p>
            <a:pPr algn="ctr">
              <a:buFontTx/>
              <a:buChar char="-"/>
              <a:defRPr/>
            </a:pPr>
            <a:r>
              <a:rPr lang="en-US" dirty="0">
                <a:solidFill>
                  <a:srgbClr val="000000"/>
                </a:solidFill>
                <a:latin typeface="Calibri" charset="0"/>
                <a:ea typeface="ＭＳ Ｐゴシック" charset="-128"/>
                <a:cs typeface="ＭＳ Ｐゴシック" charset="-128"/>
              </a:rPr>
              <a:t>Age</a:t>
            </a:r>
          </a:p>
          <a:p>
            <a:pPr algn="ctr">
              <a:buFontTx/>
              <a:buChar char="-"/>
              <a:defRPr/>
            </a:pPr>
            <a:r>
              <a:rPr lang="en-US" dirty="0" err="1" smtClean="0">
                <a:solidFill>
                  <a:srgbClr val="000000"/>
                </a:solidFill>
                <a:latin typeface="Calibri" charset="0"/>
                <a:ea typeface="ＭＳ Ｐゴシック" charset="-128"/>
                <a:cs typeface="ＭＳ Ｐゴシック" charset="-128"/>
              </a:rPr>
              <a:t>Tumour</a:t>
            </a:r>
            <a:r>
              <a:rPr lang="en-US" dirty="0" smtClean="0">
                <a:solidFill>
                  <a:srgbClr val="000000"/>
                </a:solidFill>
                <a:latin typeface="Calibri" charset="0"/>
                <a:ea typeface="ＭＳ Ｐゴシック" charset="-128"/>
                <a:cs typeface="ＭＳ Ｐゴシック" charset="-128"/>
              </a:rPr>
              <a:t> outcomes</a:t>
            </a:r>
          </a:p>
          <a:p>
            <a:pPr algn="ctr">
              <a:buFontTx/>
              <a:buChar char="-"/>
              <a:defRPr/>
            </a:pPr>
            <a:endParaRPr lang="en-US" dirty="0">
              <a:solidFill>
                <a:srgbClr val="000000"/>
              </a:solidFill>
              <a:latin typeface="Calibri" charset="0"/>
              <a:ea typeface="ＭＳ Ｐゴシック" charset="-128"/>
              <a:cs typeface="ＭＳ Ｐゴシック" charset="-128"/>
            </a:endParaRPr>
          </a:p>
          <a:p>
            <a:pPr algn="ctr">
              <a:defRPr/>
            </a:pPr>
            <a:r>
              <a:rPr lang="en-US" sz="2800" b="1" dirty="0">
                <a:solidFill>
                  <a:srgbClr val="000000"/>
                </a:solidFill>
                <a:latin typeface="Calibri" charset="0"/>
                <a:ea typeface="ＭＳ Ｐゴシック" charset="-128"/>
                <a:cs typeface="ＭＳ Ｐゴシック" charset="-128"/>
              </a:rPr>
              <a:t>RP grade</a:t>
            </a:r>
          </a:p>
          <a:p>
            <a:pPr algn="ctr">
              <a:buFontTx/>
              <a:buChar char="-"/>
              <a:defRPr/>
            </a:pPr>
            <a:endParaRPr lang="en-US" sz="2400" dirty="0">
              <a:solidFill>
                <a:srgbClr val="000000"/>
              </a:solidFill>
              <a:latin typeface="Calibri" charset="0"/>
              <a:ea typeface="ＭＳ Ｐゴシック" charset="-128"/>
              <a:cs typeface="ＭＳ Ｐゴシック" charset="-128"/>
            </a:endParaRPr>
          </a:p>
        </p:txBody>
      </p:sp>
      <p:sp>
        <p:nvSpPr>
          <p:cNvPr id="10" name="Rectangle 9"/>
          <p:cNvSpPr>
            <a:spLocks noChangeArrowheads="1"/>
          </p:cNvSpPr>
          <p:nvPr/>
        </p:nvSpPr>
        <p:spPr bwMode="auto">
          <a:xfrm>
            <a:off x="6003925" y="3194050"/>
            <a:ext cx="2424113" cy="3362325"/>
          </a:xfrm>
          <a:prstGeom prst="rect">
            <a:avLst/>
          </a:prstGeom>
          <a:gradFill rotWithShape="1">
            <a:gsLst>
              <a:gs pos="0">
                <a:srgbClr val="F5FFE6"/>
              </a:gs>
              <a:gs pos="64999">
                <a:srgbClr val="E4FDC2"/>
              </a:gs>
              <a:gs pos="100000">
                <a:srgbClr val="DAFDA7"/>
              </a:gs>
            </a:gsLst>
            <a:lin ang="5400000" scaled="1"/>
          </a:gradFill>
          <a:ln w="9525">
            <a:solidFill>
              <a:srgbClr val="98B954"/>
            </a:solidFill>
            <a:miter lim="800000"/>
            <a:headEnd/>
            <a:tailEnd/>
          </a:ln>
          <a:effectLst>
            <a:outerShdw dist="20000" dir="5400000" rotWithShape="0">
              <a:srgbClr val="808080">
                <a:alpha val="37999"/>
              </a:srgbClr>
            </a:outerShdw>
          </a:effectLst>
        </p:spPr>
        <p:txBody>
          <a:bodyPr anchor="ctr">
            <a:prstTxWarp prst="textNoShape">
              <a:avLst/>
            </a:prstTxWarp>
          </a:bodyPr>
          <a:lstStyle/>
          <a:p>
            <a:pPr algn="ctr">
              <a:defRPr/>
            </a:pPr>
            <a:endParaRPr lang="en-US" sz="2800" b="1" dirty="0">
              <a:solidFill>
                <a:srgbClr val="000000"/>
              </a:solidFill>
              <a:latin typeface="Calibri" charset="0"/>
              <a:ea typeface="ＭＳ Ｐゴシック" charset="-128"/>
              <a:cs typeface="ＭＳ Ｐゴシック" charset="-128"/>
            </a:endParaRPr>
          </a:p>
          <a:p>
            <a:pPr algn="ctr">
              <a:defRPr/>
            </a:pPr>
            <a:r>
              <a:rPr lang="en-US" sz="2800" b="1" dirty="0">
                <a:solidFill>
                  <a:srgbClr val="000000"/>
                </a:solidFill>
                <a:latin typeface="Calibri" charset="0"/>
                <a:ea typeface="ＭＳ Ｐゴシック" charset="-128"/>
                <a:cs typeface="ＭＳ Ｐゴシック" charset="-128"/>
              </a:rPr>
              <a:t>Dosimetric variables</a:t>
            </a:r>
          </a:p>
          <a:p>
            <a:pPr algn="ctr">
              <a:defRPr/>
            </a:pPr>
            <a:endParaRPr lang="en-US" dirty="0">
              <a:solidFill>
                <a:srgbClr val="000000"/>
              </a:solidFill>
              <a:latin typeface="Calibri" charset="0"/>
              <a:ea typeface="ＭＳ Ｐゴシック" charset="-128"/>
              <a:cs typeface="ＭＳ Ｐゴシック" charset="-128"/>
            </a:endParaRPr>
          </a:p>
          <a:p>
            <a:pPr algn="ctr">
              <a:buFontTx/>
              <a:buChar char="-"/>
              <a:defRPr/>
            </a:pPr>
            <a:r>
              <a:rPr lang="en-US" dirty="0">
                <a:solidFill>
                  <a:srgbClr val="000000"/>
                </a:solidFill>
                <a:latin typeface="Calibri" charset="0"/>
                <a:ea typeface="ＭＳ Ｐゴシック" charset="-128"/>
                <a:cs typeface="ＭＳ Ｐゴシック" charset="-128"/>
              </a:rPr>
              <a:t> MLD (avg. lung dose)</a:t>
            </a:r>
          </a:p>
          <a:p>
            <a:pPr algn="ctr">
              <a:buFontTx/>
              <a:buChar char="-"/>
              <a:defRPr/>
            </a:pPr>
            <a:r>
              <a:rPr lang="en-US" dirty="0">
                <a:solidFill>
                  <a:srgbClr val="000000"/>
                </a:solidFill>
                <a:latin typeface="Calibri" charset="0"/>
                <a:ea typeface="ＭＳ Ｐゴシック" charset="-128"/>
                <a:cs typeface="ＭＳ Ｐゴシック" charset="-128"/>
              </a:rPr>
              <a:t> MHD (</a:t>
            </a:r>
            <a:r>
              <a:rPr lang="en-US" dirty="0" err="1">
                <a:solidFill>
                  <a:srgbClr val="000000"/>
                </a:solidFill>
                <a:latin typeface="Calibri" charset="0"/>
                <a:ea typeface="ＭＳ Ｐゴシック" charset="-128"/>
                <a:cs typeface="ＭＳ Ｐゴシック" charset="-128"/>
              </a:rPr>
              <a:t>avg.heart</a:t>
            </a:r>
            <a:r>
              <a:rPr lang="en-US" dirty="0">
                <a:solidFill>
                  <a:srgbClr val="000000"/>
                </a:solidFill>
                <a:latin typeface="Calibri" charset="0"/>
                <a:ea typeface="ＭＳ Ｐゴシック" charset="-128"/>
                <a:cs typeface="ＭＳ Ｐゴシック" charset="-128"/>
              </a:rPr>
              <a:t> dose)</a:t>
            </a:r>
          </a:p>
          <a:p>
            <a:pPr algn="ctr">
              <a:buFontTx/>
              <a:buChar char="-"/>
              <a:defRPr/>
            </a:pPr>
            <a:r>
              <a:rPr lang="en-US" dirty="0">
                <a:solidFill>
                  <a:srgbClr val="000000"/>
                </a:solidFill>
                <a:latin typeface="Calibri" charset="0"/>
                <a:ea typeface="ＭＳ Ｐゴシック" charset="-128"/>
                <a:cs typeface="ＭＳ Ｐゴシック" charset="-128"/>
              </a:rPr>
              <a:t>V</a:t>
            </a:r>
            <a:r>
              <a:rPr lang="en-US" baseline="-25000" dirty="0">
                <a:solidFill>
                  <a:srgbClr val="000000"/>
                </a:solidFill>
                <a:latin typeface="Calibri" charset="0"/>
                <a:ea typeface="ＭＳ Ｐゴシック" charset="-128"/>
                <a:cs typeface="ＭＳ Ｐゴシック" charset="-128"/>
              </a:rPr>
              <a:t>D</a:t>
            </a:r>
            <a:r>
              <a:rPr lang="en-US" dirty="0">
                <a:solidFill>
                  <a:srgbClr val="000000"/>
                </a:solidFill>
                <a:latin typeface="Calibri" charset="0"/>
                <a:ea typeface="ＭＳ Ｐゴシック" charset="-128"/>
                <a:cs typeface="ＭＳ Ｐゴシック" charset="-128"/>
              </a:rPr>
              <a:t> (volume receiving &gt;D Gy)</a:t>
            </a:r>
            <a:endParaRPr lang="en-US" dirty="0" smtClean="0">
              <a:solidFill>
                <a:srgbClr val="000000"/>
              </a:solidFill>
              <a:latin typeface="Calibri" charset="0"/>
              <a:ea typeface="ＭＳ Ｐゴシック" charset="-128"/>
              <a:cs typeface="ＭＳ Ｐゴシック" charset="-128"/>
            </a:endParaRPr>
          </a:p>
          <a:p>
            <a:pPr algn="ctr">
              <a:buFontTx/>
              <a:buChar char="-"/>
              <a:defRPr/>
            </a:pPr>
            <a:r>
              <a:rPr lang="en-US" dirty="0" smtClean="0">
                <a:solidFill>
                  <a:srgbClr val="000000"/>
                </a:solidFill>
                <a:latin typeface="Calibri" charset="0"/>
                <a:ea typeface="ＭＳ Ｐゴシック" charset="-128"/>
                <a:cs typeface="ＭＳ Ｐゴシック" charset="-128"/>
              </a:rPr>
              <a:t>PTVCOMSI </a:t>
            </a:r>
            <a:r>
              <a:rPr lang="en-US" dirty="0">
                <a:solidFill>
                  <a:srgbClr val="000000"/>
                </a:solidFill>
                <a:latin typeface="Calibri" charset="0"/>
                <a:ea typeface="ＭＳ Ｐゴシック" charset="-128"/>
                <a:cs typeface="ＭＳ Ｐゴシック" charset="-128"/>
              </a:rPr>
              <a:t>(dose to lower lung)</a:t>
            </a:r>
          </a:p>
          <a:p>
            <a:pPr algn="ctr">
              <a:defRPr/>
            </a:pPr>
            <a:endParaRPr lang="en-US" dirty="0">
              <a:solidFill>
                <a:srgbClr val="000000"/>
              </a:solidFill>
              <a:latin typeface="Calibri" charset="0"/>
              <a:ea typeface="ＭＳ Ｐゴシック" charset="-128"/>
              <a:cs typeface="ＭＳ Ｐゴシック" charset="-128"/>
            </a:endParaRPr>
          </a:p>
          <a:p>
            <a:pPr algn="ctr">
              <a:buFontTx/>
              <a:buChar char="-"/>
              <a:defRPr/>
            </a:pPr>
            <a:endParaRPr lang="en-US" dirty="0">
              <a:solidFill>
                <a:srgbClr val="000000"/>
              </a:solidFill>
              <a:latin typeface="Calibri" charset="0"/>
              <a:ea typeface="ＭＳ Ｐゴシック" charset="-128"/>
              <a:cs typeface="ＭＳ Ｐゴシック" charset="-128"/>
            </a:endParaRPr>
          </a:p>
        </p:txBody>
      </p:sp>
      <p:cxnSp>
        <p:nvCxnSpPr>
          <p:cNvPr id="12" name="Straight Arrow Connector 11"/>
          <p:cNvCxnSpPr>
            <a:cxnSpLocks noChangeShapeType="1"/>
            <a:stCxn id="6" idx="2"/>
            <a:endCxn id="8" idx="0"/>
          </p:cNvCxnSpPr>
          <p:nvPr/>
        </p:nvCxnSpPr>
        <p:spPr bwMode="auto">
          <a:xfrm rot="5400000">
            <a:off x="2790825" y="1489075"/>
            <a:ext cx="555625" cy="2746375"/>
          </a:xfrm>
          <a:prstGeom prst="straightConnector1">
            <a:avLst/>
          </a:prstGeom>
          <a:noFill/>
          <a:ln w="25400">
            <a:solidFill>
              <a:schemeClr val="accent1"/>
            </a:solidFill>
            <a:round/>
            <a:headEnd/>
            <a:tailEnd type="arrow" w="med" len="med"/>
          </a:ln>
          <a:effectLst>
            <a:outerShdw dist="20000" dir="5400000" rotWithShape="0">
              <a:srgbClr val="808080">
                <a:alpha val="37999"/>
              </a:srgbClr>
            </a:outerShdw>
          </a:effectLst>
        </p:spPr>
      </p:cxnSp>
      <p:cxnSp>
        <p:nvCxnSpPr>
          <p:cNvPr id="13" name="Straight Arrow Connector 12"/>
          <p:cNvCxnSpPr>
            <a:cxnSpLocks noChangeShapeType="1"/>
          </p:cNvCxnSpPr>
          <p:nvPr/>
        </p:nvCxnSpPr>
        <p:spPr bwMode="auto">
          <a:xfrm rot="5400000">
            <a:off x="4217988" y="2911475"/>
            <a:ext cx="563562" cy="1588"/>
          </a:xfrm>
          <a:prstGeom prst="straightConnector1">
            <a:avLst/>
          </a:prstGeom>
          <a:noFill/>
          <a:ln w="25400">
            <a:solidFill>
              <a:schemeClr val="accent1"/>
            </a:solidFill>
            <a:round/>
            <a:headEnd/>
            <a:tailEnd type="arrow" w="med" len="med"/>
          </a:ln>
          <a:effectLst>
            <a:outerShdw dist="20000" dir="5400000" rotWithShape="0">
              <a:srgbClr val="808080">
                <a:alpha val="37999"/>
              </a:srgbClr>
            </a:outerShdw>
          </a:effectLst>
        </p:spPr>
      </p:cxnSp>
      <p:cxnSp>
        <p:nvCxnSpPr>
          <p:cNvPr id="14" name="Straight Arrow Connector 13"/>
          <p:cNvCxnSpPr>
            <a:cxnSpLocks noChangeShapeType="1"/>
            <a:stCxn id="6" idx="2"/>
          </p:cNvCxnSpPr>
          <p:nvPr/>
        </p:nvCxnSpPr>
        <p:spPr bwMode="auto">
          <a:xfrm rot="16200000" flipH="1">
            <a:off x="5556250" y="1470025"/>
            <a:ext cx="609600" cy="2838450"/>
          </a:xfrm>
          <a:prstGeom prst="straightConnector1">
            <a:avLst/>
          </a:prstGeom>
          <a:noFill/>
          <a:ln w="25400">
            <a:solidFill>
              <a:schemeClr val="accent1"/>
            </a:solidFill>
            <a:round/>
            <a:headEnd/>
            <a:tailEnd type="arrow" w="med" len="med"/>
          </a:ln>
          <a:effectLst>
            <a:outerShdw dist="20000" dir="5400000" rotWithShape="0">
              <a:srgbClr val="808080">
                <a:alpha val="37999"/>
              </a:srgbClr>
            </a:outerShdw>
          </a:effectLst>
        </p:spPr>
      </p:cxn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ChangeArrowheads="1"/>
          </p:cNvSpPr>
          <p:nvPr/>
        </p:nvSpPr>
        <p:spPr bwMode="auto">
          <a:xfrm>
            <a:off x="880984" y="696566"/>
            <a:ext cx="3577307" cy="2282646"/>
          </a:xfrm>
          <a:prstGeom prst="rect">
            <a:avLst/>
          </a:prstGeom>
          <a:gradFill rotWithShape="1">
            <a:gsLst>
              <a:gs pos="0">
                <a:srgbClr val="F5FFE6"/>
              </a:gs>
              <a:gs pos="64999">
                <a:srgbClr val="E4FDC2"/>
              </a:gs>
              <a:gs pos="100000">
                <a:srgbClr val="DAFDA7"/>
              </a:gs>
            </a:gsLst>
            <a:lin ang="5400000" scaled="1"/>
          </a:gradFill>
          <a:ln w="9525">
            <a:solidFill>
              <a:srgbClr val="98B954"/>
            </a:solidFill>
            <a:miter lim="800000"/>
            <a:headEnd/>
            <a:tailEnd/>
          </a:ln>
          <a:effectLst>
            <a:outerShdw dist="20000" dir="5400000" rotWithShape="0">
              <a:srgbClr val="808080">
                <a:alpha val="37999"/>
              </a:srgbClr>
            </a:outerShdw>
          </a:effectLst>
        </p:spPr>
        <p:txBody>
          <a:bodyPr anchor="ctr">
            <a:prstTxWarp prst="textNoShape">
              <a:avLst/>
            </a:prstTxWarp>
          </a:bodyPr>
          <a:lstStyle/>
          <a:p>
            <a:pPr algn="ctr">
              <a:defRPr/>
            </a:pPr>
            <a:r>
              <a:rPr lang="en-US" sz="2800" b="1" dirty="0">
                <a:solidFill>
                  <a:srgbClr val="000000"/>
                </a:solidFill>
                <a:latin typeface="Calibri" charset="0"/>
              </a:rPr>
              <a:t>Biological </a:t>
            </a:r>
            <a:r>
              <a:rPr lang="en-US" sz="2800" b="1" dirty="0" smtClean="0">
                <a:solidFill>
                  <a:srgbClr val="000000"/>
                </a:solidFill>
                <a:latin typeface="Calibri" charset="0"/>
              </a:rPr>
              <a:t>variables (8)</a:t>
            </a:r>
          </a:p>
          <a:p>
            <a:pPr algn="ctr">
              <a:defRPr/>
            </a:pPr>
            <a:r>
              <a:rPr lang="en-US" sz="2000" dirty="0" smtClean="0">
                <a:solidFill>
                  <a:srgbClr val="000000"/>
                </a:solidFill>
                <a:latin typeface="Calibri" charset="0"/>
              </a:rPr>
              <a:t>Protein </a:t>
            </a:r>
            <a:r>
              <a:rPr lang="en-US" sz="2000" dirty="0">
                <a:solidFill>
                  <a:srgbClr val="000000"/>
                </a:solidFill>
                <a:latin typeface="Calibri" charset="0"/>
              </a:rPr>
              <a:t>biomarkers:</a:t>
            </a:r>
            <a:endParaRPr lang="en-US" sz="2000" dirty="0" smtClean="0">
              <a:solidFill>
                <a:srgbClr val="000000"/>
              </a:solidFill>
              <a:latin typeface="Calibri" charset="0"/>
            </a:endParaRPr>
          </a:p>
          <a:p>
            <a:pPr algn="ctr">
              <a:buFontTx/>
              <a:buChar char="-"/>
              <a:defRPr/>
            </a:pPr>
            <a:r>
              <a:rPr lang="en-US" sz="2000" dirty="0" smtClean="0">
                <a:solidFill>
                  <a:srgbClr val="000000"/>
                </a:solidFill>
                <a:latin typeface="Calibri" charset="0"/>
              </a:rPr>
              <a:t>ACE (pre, </a:t>
            </a:r>
            <a:r>
              <a:rPr lang="en-US" sz="2000" dirty="0" err="1" smtClean="0">
                <a:solidFill>
                  <a:srgbClr val="000000"/>
                </a:solidFill>
                <a:latin typeface="Calibri" charset="0"/>
              </a:rPr>
              <a:t>midRT</a:t>
            </a:r>
            <a:r>
              <a:rPr lang="en-US" sz="2000" dirty="0" smtClean="0">
                <a:solidFill>
                  <a:srgbClr val="000000"/>
                </a:solidFill>
                <a:latin typeface="Calibri" charset="0"/>
              </a:rPr>
              <a:t>/pre)</a:t>
            </a:r>
            <a:endParaRPr lang="en-US" sz="2000" dirty="0">
              <a:solidFill>
                <a:srgbClr val="000000"/>
              </a:solidFill>
              <a:latin typeface="Calibri" charset="0"/>
            </a:endParaRPr>
          </a:p>
          <a:p>
            <a:pPr algn="ctr">
              <a:buFontTx/>
              <a:buChar char="-"/>
              <a:defRPr/>
            </a:pPr>
            <a:r>
              <a:rPr lang="en-US" sz="2000" dirty="0" smtClean="0">
                <a:solidFill>
                  <a:srgbClr val="000000"/>
                </a:solidFill>
                <a:latin typeface="Calibri" charset="0"/>
              </a:rPr>
              <a:t>IL-6 (pre, </a:t>
            </a:r>
            <a:r>
              <a:rPr lang="en-US" sz="2000" dirty="0" err="1" smtClean="0">
                <a:solidFill>
                  <a:srgbClr val="000000"/>
                </a:solidFill>
                <a:latin typeface="Calibri" charset="0"/>
              </a:rPr>
              <a:t>midRT</a:t>
            </a:r>
            <a:r>
              <a:rPr lang="en-US" sz="2000" dirty="0" smtClean="0">
                <a:solidFill>
                  <a:srgbClr val="000000"/>
                </a:solidFill>
                <a:latin typeface="Calibri" charset="0"/>
              </a:rPr>
              <a:t>/pre)</a:t>
            </a:r>
          </a:p>
          <a:p>
            <a:pPr algn="ctr">
              <a:buFontTx/>
              <a:buChar char="-"/>
              <a:defRPr/>
            </a:pPr>
            <a:r>
              <a:rPr lang="en-US" sz="2000" dirty="0" smtClean="0">
                <a:solidFill>
                  <a:srgbClr val="000000"/>
                </a:solidFill>
                <a:latin typeface="Calibri" charset="0"/>
              </a:rPr>
              <a:t>a2M (pre, </a:t>
            </a:r>
            <a:r>
              <a:rPr lang="en-US" sz="2000" dirty="0" err="1" smtClean="0">
                <a:solidFill>
                  <a:srgbClr val="000000"/>
                </a:solidFill>
                <a:latin typeface="Calibri" charset="0"/>
              </a:rPr>
              <a:t>midRT</a:t>
            </a:r>
            <a:r>
              <a:rPr lang="en-US" sz="2000" dirty="0" smtClean="0">
                <a:solidFill>
                  <a:srgbClr val="000000"/>
                </a:solidFill>
                <a:latin typeface="Calibri" charset="0"/>
              </a:rPr>
              <a:t>/pre)</a:t>
            </a:r>
            <a:endParaRPr lang="en-US" sz="2000" dirty="0">
              <a:solidFill>
                <a:srgbClr val="000000"/>
              </a:solidFill>
              <a:latin typeface="Calibri" charset="0"/>
            </a:endParaRPr>
          </a:p>
          <a:p>
            <a:pPr algn="ctr">
              <a:buFontTx/>
              <a:buChar char="-"/>
              <a:defRPr/>
            </a:pPr>
            <a:r>
              <a:rPr lang="en-US" sz="2000" dirty="0" err="1" smtClean="0">
                <a:solidFill>
                  <a:srgbClr val="000000"/>
                </a:solidFill>
                <a:latin typeface="Calibri" charset="0"/>
              </a:rPr>
              <a:t>TGFb</a:t>
            </a:r>
            <a:r>
              <a:rPr lang="en-US" sz="2000" dirty="0" smtClean="0">
                <a:solidFill>
                  <a:srgbClr val="000000"/>
                </a:solidFill>
                <a:latin typeface="Calibri" charset="0"/>
              </a:rPr>
              <a:t> (pre, </a:t>
            </a:r>
            <a:r>
              <a:rPr lang="en-US" sz="2000" dirty="0" err="1" smtClean="0">
                <a:solidFill>
                  <a:srgbClr val="000000"/>
                </a:solidFill>
                <a:latin typeface="Calibri" charset="0"/>
              </a:rPr>
              <a:t>midRT</a:t>
            </a:r>
            <a:r>
              <a:rPr lang="en-US" sz="2000" dirty="0" smtClean="0">
                <a:solidFill>
                  <a:srgbClr val="000000"/>
                </a:solidFill>
                <a:latin typeface="Calibri" charset="0"/>
              </a:rPr>
              <a:t>/pre)</a:t>
            </a:r>
            <a:endParaRPr lang="en-US" sz="2000" dirty="0">
              <a:solidFill>
                <a:srgbClr val="000000"/>
              </a:solidFill>
              <a:latin typeface="Calibri" charset="0"/>
            </a:endParaRPr>
          </a:p>
        </p:txBody>
      </p:sp>
      <p:sp>
        <p:nvSpPr>
          <p:cNvPr id="10" name="Rectangle 9"/>
          <p:cNvSpPr>
            <a:spLocks noChangeArrowheads="1"/>
          </p:cNvSpPr>
          <p:nvPr/>
        </p:nvSpPr>
        <p:spPr bwMode="auto">
          <a:xfrm>
            <a:off x="4874934" y="696566"/>
            <a:ext cx="3696085" cy="2282647"/>
          </a:xfrm>
          <a:prstGeom prst="rect">
            <a:avLst/>
          </a:prstGeom>
          <a:gradFill rotWithShape="1">
            <a:gsLst>
              <a:gs pos="0">
                <a:srgbClr val="F5FFE6"/>
              </a:gs>
              <a:gs pos="64999">
                <a:srgbClr val="E4FDC2"/>
              </a:gs>
              <a:gs pos="100000">
                <a:srgbClr val="DAFDA7"/>
              </a:gs>
            </a:gsLst>
            <a:lin ang="5400000" scaled="1"/>
          </a:gradFill>
          <a:ln w="9525">
            <a:solidFill>
              <a:srgbClr val="98B954"/>
            </a:solidFill>
            <a:miter lim="800000"/>
            <a:headEnd/>
            <a:tailEnd/>
          </a:ln>
          <a:effectLst>
            <a:outerShdw dist="20000" dir="5400000" rotWithShape="0">
              <a:srgbClr val="808080">
                <a:alpha val="37999"/>
              </a:srgbClr>
            </a:outerShdw>
          </a:effectLst>
        </p:spPr>
        <p:txBody>
          <a:bodyPr anchor="ctr">
            <a:prstTxWarp prst="textNoShape">
              <a:avLst/>
            </a:prstTxWarp>
          </a:bodyPr>
          <a:lstStyle/>
          <a:p>
            <a:pPr algn="ctr">
              <a:defRPr/>
            </a:pPr>
            <a:endParaRPr lang="en-US" sz="2800" b="1" dirty="0">
              <a:solidFill>
                <a:srgbClr val="000000"/>
              </a:solidFill>
              <a:latin typeface="Calibri" charset="0"/>
            </a:endParaRPr>
          </a:p>
          <a:p>
            <a:pPr algn="ctr">
              <a:defRPr/>
            </a:pPr>
            <a:r>
              <a:rPr lang="en-US" sz="2800" b="1" dirty="0" err="1">
                <a:solidFill>
                  <a:srgbClr val="000000"/>
                </a:solidFill>
                <a:latin typeface="Calibri" charset="0"/>
              </a:rPr>
              <a:t>Dosimetric</a:t>
            </a:r>
            <a:r>
              <a:rPr lang="en-US" sz="2800" b="1" dirty="0">
                <a:solidFill>
                  <a:srgbClr val="000000"/>
                </a:solidFill>
                <a:latin typeface="Calibri" charset="0"/>
              </a:rPr>
              <a:t> </a:t>
            </a:r>
            <a:r>
              <a:rPr lang="en-US" sz="2800" b="1" dirty="0" smtClean="0">
                <a:solidFill>
                  <a:srgbClr val="000000"/>
                </a:solidFill>
                <a:latin typeface="Calibri" charset="0"/>
              </a:rPr>
              <a:t>variables (6)</a:t>
            </a:r>
            <a:endParaRPr lang="en-US" sz="2800" b="1" dirty="0">
              <a:solidFill>
                <a:srgbClr val="000000"/>
              </a:solidFill>
              <a:latin typeface="Calibri" charset="0"/>
            </a:endParaRPr>
          </a:p>
          <a:p>
            <a:pPr algn="ctr">
              <a:defRPr/>
            </a:pPr>
            <a:endParaRPr lang="en-US" sz="1400" dirty="0">
              <a:solidFill>
                <a:srgbClr val="000000"/>
              </a:solidFill>
              <a:latin typeface="Calibri" charset="0"/>
            </a:endParaRPr>
          </a:p>
          <a:p>
            <a:pPr algn="ctr">
              <a:buFontTx/>
              <a:buChar char="-"/>
              <a:defRPr/>
            </a:pPr>
            <a:r>
              <a:rPr lang="en-US" sz="2000" dirty="0">
                <a:solidFill>
                  <a:srgbClr val="000000"/>
                </a:solidFill>
                <a:latin typeface="Calibri" charset="0"/>
              </a:rPr>
              <a:t> </a:t>
            </a:r>
            <a:r>
              <a:rPr lang="en-US" sz="2000" dirty="0" smtClean="0">
                <a:solidFill>
                  <a:srgbClr val="000000"/>
                </a:solidFill>
                <a:latin typeface="Calibri" charset="0"/>
              </a:rPr>
              <a:t>MLD, MHD</a:t>
            </a:r>
          </a:p>
          <a:p>
            <a:pPr algn="ctr">
              <a:buFontTx/>
              <a:buChar char="-"/>
              <a:defRPr/>
            </a:pPr>
            <a:r>
              <a:rPr lang="en-US" sz="2000" dirty="0" smtClean="0">
                <a:solidFill>
                  <a:srgbClr val="000000"/>
                </a:solidFill>
                <a:latin typeface="Calibri" charset="0"/>
              </a:rPr>
              <a:t>V</a:t>
            </a:r>
            <a:r>
              <a:rPr lang="en-US" sz="2000" baseline="-25000" dirty="0" smtClean="0">
                <a:solidFill>
                  <a:srgbClr val="000000"/>
                </a:solidFill>
                <a:latin typeface="Calibri" charset="0"/>
              </a:rPr>
              <a:t>20,</a:t>
            </a:r>
            <a:r>
              <a:rPr lang="en-US" sz="2000" dirty="0" smtClean="0">
                <a:solidFill>
                  <a:srgbClr val="000000"/>
                </a:solidFill>
                <a:latin typeface="Calibri" charset="0"/>
              </a:rPr>
              <a:t> V</a:t>
            </a:r>
            <a:r>
              <a:rPr lang="en-US" sz="2000" baseline="-25000" dirty="0" smtClean="0">
                <a:solidFill>
                  <a:srgbClr val="000000"/>
                </a:solidFill>
                <a:latin typeface="Calibri" charset="0"/>
              </a:rPr>
              <a:t>30</a:t>
            </a:r>
          </a:p>
          <a:p>
            <a:pPr algn="ctr">
              <a:buFontTx/>
              <a:buChar char="-"/>
              <a:defRPr/>
            </a:pPr>
            <a:r>
              <a:rPr lang="en-US" sz="2000" dirty="0" smtClean="0">
                <a:solidFill>
                  <a:srgbClr val="000000"/>
                </a:solidFill>
                <a:latin typeface="Calibri" charset="0"/>
              </a:rPr>
              <a:t> PTVCOMSI </a:t>
            </a:r>
            <a:r>
              <a:rPr lang="en-US" sz="2000" dirty="0">
                <a:solidFill>
                  <a:srgbClr val="000000"/>
                </a:solidFill>
                <a:latin typeface="Calibri" charset="0"/>
              </a:rPr>
              <a:t>(dose to lower lung</a:t>
            </a:r>
            <a:r>
              <a:rPr lang="en-US" sz="2000" dirty="0" smtClean="0">
                <a:solidFill>
                  <a:srgbClr val="000000"/>
                </a:solidFill>
                <a:latin typeface="Calibri" charset="0"/>
              </a:rPr>
              <a:t>)</a:t>
            </a:r>
          </a:p>
          <a:p>
            <a:pPr algn="ctr">
              <a:buFontTx/>
              <a:buChar char="-"/>
              <a:defRPr/>
            </a:pPr>
            <a:r>
              <a:rPr lang="en-US" sz="2000" dirty="0" smtClean="0">
                <a:solidFill>
                  <a:srgbClr val="000000"/>
                </a:solidFill>
                <a:latin typeface="Calibri" charset="0"/>
              </a:rPr>
              <a:t> PTV volume</a:t>
            </a:r>
          </a:p>
          <a:p>
            <a:pPr algn="ctr">
              <a:defRPr/>
            </a:pPr>
            <a:endParaRPr lang="en-US" dirty="0">
              <a:solidFill>
                <a:srgbClr val="000000"/>
              </a:solidFill>
              <a:latin typeface="Calibri" charset="0"/>
            </a:endParaRPr>
          </a:p>
          <a:p>
            <a:pPr algn="ctr">
              <a:buFontTx/>
              <a:buChar char="-"/>
              <a:defRPr/>
            </a:pPr>
            <a:endParaRPr lang="en-US" dirty="0">
              <a:solidFill>
                <a:srgbClr val="000000"/>
              </a:solidFill>
              <a:latin typeface="Calibri" charset="0"/>
            </a:endParaRPr>
          </a:p>
        </p:txBody>
      </p:sp>
      <p:sp>
        <p:nvSpPr>
          <p:cNvPr id="15" name="Trapezoid 14"/>
          <p:cNvSpPr/>
          <p:nvPr/>
        </p:nvSpPr>
        <p:spPr>
          <a:xfrm flipV="1">
            <a:off x="1624171" y="3288851"/>
            <a:ext cx="6081012" cy="796042"/>
          </a:xfrm>
          <a:prstGeom prst="trapezoid">
            <a:avLst>
              <a:gd name="adj" fmla="val 121028"/>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16" name="TextBox 15"/>
          <p:cNvSpPr txBox="1"/>
          <p:nvPr/>
        </p:nvSpPr>
        <p:spPr>
          <a:xfrm>
            <a:off x="2137772" y="3445398"/>
            <a:ext cx="5045192" cy="523220"/>
          </a:xfrm>
          <a:prstGeom prst="rect">
            <a:avLst/>
          </a:prstGeom>
          <a:noFill/>
        </p:spPr>
        <p:txBody>
          <a:bodyPr wrap="square" rtlCol="0">
            <a:spAutoFit/>
          </a:bodyPr>
          <a:lstStyle/>
          <a:p>
            <a:r>
              <a:rPr lang="en-US" sz="2800" dirty="0" smtClean="0">
                <a:solidFill>
                  <a:schemeClr val="bg1"/>
                </a:solidFill>
              </a:rPr>
              <a:t>   Data visualization/compression</a:t>
            </a:r>
            <a:endParaRPr lang="en-US" sz="2800" dirty="0">
              <a:solidFill>
                <a:schemeClr val="bg1"/>
              </a:solidFill>
            </a:endParaRPr>
          </a:p>
        </p:txBody>
      </p:sp>
      <p:cxnSp>
        <p:nvCxnSpPr>
          <p:cNvPr id="17" name="Straight Arrow Connector 16"/>
          <p:cNvCxnSpPr>
            <a:cxnSpLocks noChangeShapeType="1"/>
          </p:cNvCxnSpPr>
          <p:nvPr/>
        </p:nvCxnSpPr>
        <p:spPr bwMode="auto">
          <a:xfrm rot="5400000">
            <a:off x="2655003" y="3133781"/>
            <a:ext cx="308553" cy="1588"/>
          </a:xfrm>
          <a:prstGeom prst="straightConnector1">
            <a:avLst/>
          </a:prstGeom>
          <a:ln>
            <a:solidFill>
              <a:schemeClr val="tx1"/>
            </a:solidFill>
            <a:headEnd/>
            <a:tailEnd type="arrow" w="med" len="med"/>
          </a:ln>
          <a:effectLst/>
        </p:spPr>
        <p:style>
          <a:lnRef idx="3">
            <a:schemeClr val="accent2"/>
          </a:lnRef>
          <a:fillRef idx="0">
            <a:schemeClr val="accent2"/>
          </a:fillRef>
          <a:effectRef idx="2">
            <a:schemeClr val="accent2"/>
          </a:effectRef>
          <a:fontRef idx="minor">
            <a:schemeClr val="tx1"/>
          </a:fontRef>
        </p:style>
      </p:cxnSp>
      <p:cxnSp>
        <p:nvCxnSpPr>
          <p:cNvPr id="21" name="Straight Arrow Connector 20"/>
          <p:cNvCxnSpPr>
            <a:cxnSpLocks noChangeShapeType="1"/>
          </p:cNvCxnSpPr>
          <p:nvPr/>
        </p:nvCxnSpPr>
        <p:spPr bwMode="auto">
          <a:xfrm rot="5400000">
            <a:off x="6569494" y="3132697"/>
            <a:ext cx="308553" cy="1588"/>
          </a:xfrm>
          <a:prstGeom prst="straightConnector1">
            <a:avLst/>
          </a:prstGeom>
          <a:ln>
            <a:solidFill>
              <a:schemeClr val="tx1"/>
            </a:solidFill>
            <a:headEnd/>
            <a:tailEnd type="arrow" w="med" len="med"/>
          </a:ln>
          <a:effectLst/>
        </p:spPr>
        <p:style>
          <a:lnRef idx="3">
            <a:schemeClr val="accent2"/>
          </a:lnRef>
          <a:fillRef idx="0">
            <a:schemeClr val="accent2"/>
          </a:fillRef>
          <a:effectRef idx="2">
            <a:schemeClr val="accent2"/>
          </a:effectRef>
          <a:fontRef idx="minor">
            <a:schemeClr val="tx1"/>
          </a:fontRef>
        </p:style>
      </p:cxnSp>
      <p:sp>
        <p:nvSpPr>
          <p:cNvPr id="22" name="Rectangle 21"/>
          <p:cNvSpPr/>
          <p:nvPr/>
        </p:nvSpPr>
        <p:spPr>
          <a:xfrm>
            <a:off x="2608791" y="4394241"/>
            <a:ext cx="4114186" cy="69582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t>Multivariate modeling</a:t>
            </a:r>
            <a:endParaRPr lang="en-US" sz="2800" dirty="0"/>
          </a:p>
        </p:txBody>
      </p:sp>
      <p:cxnSp>
        <p:nvCxnSpPr>
          <p:cNvPr id="23" name="Straight Arrow Connector 22"/>
          <p:cNvCxnSpPr>
            <a:cxnSpLocks noChangeShapeType="1"/>
          </p:cNvCxnSpPr>
          <p:nvPr/>
        </p:nvCxnSpPr>
        <p:spPr bwMode="auto">
          <a:xfrm rot="5400000">
            <a:off x="4510062" y="4239171"/>
            <a:ext cx="308553" cy="1588"/>
          </a:xfrm>
          <a:prstGeom prst="straightConnector1">
            <a:avLst/>
          </a:prstGeom>
          <a:ln>
            <a:solidFill>
              <a:schemeClr val="tx1"/>
            </a:solidFill>
            <a:headEnd/>
            <a:tailEnd type="arrow" w="med" len="med"/>
          </a:ln>
          <a:effectLst/>
        </p:spPr>
        <p:style>
          <a:lnRef idx="3">
            <a:schemeClr val="accent2"/>
          </a:lnRef>
          <a:fillRef idx="0">
            <a:schemeClr val="accent2"/>
          </a:fillRef>
          <a:effectRef idx="2">
            <a:schemeClr val="accent2"/>
          </a:effectRef>
          <a:fontRef idx="minor">
            <a:schemeClr val="tx1"/>
          </a:fontRef>
        </p:style>
      </p:cxnSp>
      <p:sp>
        <p:nvSpPr>
          <p:cNvPr id="25" name="Rectangle 24"/>
          <p:cNvSpPr>
            <a:spLocks noChangeArrowheads="1"/>
          </p:cNvSpPr>
          <p:nvPr/>
        </p:nvSpPr>
        <p:spPr bwMode="auto">
          <a:xfrm>
            <a:off x="3465593" y="5496240"/>
            <a:ext cx="2424112" cy="603736"/>
          </a:xfrm>
          <a:prstGeom prst="rect">
            <a:avLst/>
          </a:prstGeom>
          <a:gradFill rotWithShape="1">
            <a:gsLst>
              <a:gs pos="0">
                <a:srgbClr val="F5FFE6"/>
              </a:gs>
              <a:gs pos="64999">
                <a:srgbClr val="E4FDC2"/>
              </a:gs>
              <a:gs pos="100000">
                <a:srgbClr val="DAFDA7"/>
              </a:gs>
            </a:gsLst>
            <a:lin ang="5400000" scaled="1"/>
          </a:gradFill>
          <a:ln w="9525">
            <a:solidFill>
              <a:srgbClr val="98B954"/>
            </a:solidFill>
            <a:miter lim="800000"/>
            <a:headEnd/>
            <a:tailEnd/>
          </a:ln>
          <a:effectLst>
            <a:outerShdw dist="20000" dir="5400000" rotWithShape="0">
              <a:srgbClr val="808080">
                <a:alpha val="37999"/>
              </a:srgbClr>
            </a:outerShdw>
          </a:effectLst>
        </p:spPr>
        <p:txBody>
          <a:bodyPr anchor="ctr">
            <a:prstTxWarp prst="textNoShape">
              <a:avLst/>
            </a:prstTxWarp>
          </a:bodyPr>
          <a:lstStyle/>
          <a:p>
            <a:pPr algn="ctr">
              <a:defRPr/>
            </a:pPr>
            <a:r>
              <a:rPr lang="en-US" sz="2400" b="1" dirty="0" smtClean="0">
                <a:solidFill>
                  <a:srgbClr val="000000"/>
                </a:solidFill>
                <a:latin typeface="Calibri" charset="0"/>
              </a:rPr>
              <a:t>P (RP)</a:t>
            </a:r>
            <a:endParaRPr lang="en-US" sz="2400" dirty="0">
              <a:solidFill>
                <a:srgbClr val="000000"/>
              </a:solidFill>
              <a:latin typeface="Calibri" charset="0"/>
            </a:endParaRPr>
          </a:p>
        </p:txBody>
      </p:sp>
      <p:cxnSp>
        <p:nvCxnSpPr>
          <p:cNvPr id="26" name="Straight Arrow Connector 25"/>
          <p:cNvCxnSpPr>
            <a:cxnSpLocks noChangeShapeType="1"/>
          </p:cNvCxnSpPr>
          <p:nvPr/>
        </p:nvCxnSpPr>
        <p:spPr bwMode="auto">
          <a:xfrm rot="5400000">
            <a:off x="4457680" y="5292758"/>
            <a:ext cx="406964" cy="1588"/>
          </a:xfrm>
          <a:prstGeom prst="straightConnector1">
            <a:avLst/>
          </a:prstGeom>
          <a:ln>
            <a:solidFill>
              <a:schemeClr val="tx1"/>
            </a:solidFill>
            <a:headEnd/>
            <a:tailEnd type="arrow" w="med" len="med"/>
          </a:ln>
          <a:effectLst/>
        </p:spPr>
        <p:style>
          <a:lnRef idx="3">
            <a:schemeClr val="accent2"/>
          </a:lnRef>
          <a:fillRef idx="0">
            <a:schemeClr val="accent2"/>
          </a:fillRef>
          <a:effectRef idx="2">
            <a:schemeClr val="accent2"/>
          </a:effectRef>
          <a:fontRef idx="minor">
            <a:schemeClr val="tx1"/>
          </a:fontRef>
        </p:style>
      </p:cxn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2" grpId="0" animBg="1"/>
      <p:bldP spid="25"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1443</TotalTime>
  <Words>1380</Words>
  <Application>Microsoft Macintosh PowerPoint</Application>
  <PresentationFormat>On-screen Show (4:3)</PresentationFormat>
  <Paragraphs>215</Paragraphs>
  <Slides>24</Slides>
  <Notes>12</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24</vt:i4>
      </vt:variant>
    </vt:vector>
  </HeadingPairs>
  <TitlesOfParts>
    <vt:vector size="26" baseType="lpstr">
      <vt:lpstr>Office Theme</vt:lpstr>
      <vt:lpstr>Equation</vt:lpstr>
      <vt:lpstr>Exploring the uncharted ocean of data: experience with multi-institutional databank for radiotherapy-treated lung cancer patients </vt:lpstr>
      <vt:lpstr>Common side effects from thoracic RT</vt:lpstr>
      <vt:lpstr>Pneumonitis: explaining heterogenity</vt:lpstr>
      <vt:lpstr>Prospective biophysical data collection (2011~)</vt:lpstr>
      <vt:lpstr>Participating institutions</vt:lpstr>
      <vt:lpstr>Accrual status (as of Oct. 2014)</vt:lpstr>
      <vt:lpstr>Data sources and attributes (McGill)</vt:lpstr>
      <vt:lpstr>WashU data (2007~2009)</vt:lpstr>
      <vt:lpstr>PowerPoint Presentation</vt:lpstr>
      <vt:lpstr>Univariate correlation</vt:lpstr>
      <vt:lpstr>Data Visualization</vt:lpstr>
      <vt:lpstr>Principle Component Analysis (PCA)</vt:lpstr>
      <vt:lpstr>PCA on a entire variable set (l=14)</vt:lpstr>
      <vt:lpstr>PCA on biological variables (l=8)</vt:lpstr>
      <vt:lpstr>PCA on dosimetric variables (l=6)</vt:lpstr>
      <vt:lpstr>PCA on dosimetric variables (l=6)</vt:lpstr>
      <vt:lpstr>RT plan: WashU vs. McGill</vt:lpstr>
      <vt:lpstr>Heart dose as a risk factor?</vt:lpstr>
      <vt:lpstr>Self Organizing Map (SOM)</vt:lpstr>
      <vt:lpstr>Self Organizing Map (SOM)</vt:lpstr>
      <vt:lpstr>Patterns of input variables in a SOM</vt:lpstr>
      <vt:lpstr>SOM as a RP classifier</vt:lpstr>
      <vt:lpstr>Summary</vt:lpstr>
      <vt:lpstr>Acknowledgments</vt:lpstr>
    </vt:vector>
  </TitlesOfParts>
  <Company>McGill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Exploring the uncharted ocean of data: experience with multi-institutional databank from radiotherapy-treated lung cancer patients </dc:title>
  <dc:creator>Sangkyu Lee</dc:creator>
  <cp:lastModifiedBy>Sangkyu Lee</cp:lastModifiedBy>
  <cp:revision>163</cp:revision>
  <dcterms:created xsi:type="dcterms:W3CDTF">2014-10-30T23:02:29Z</dcterms:created>
  <dcterms:modified xsi:type="dcterms:W3CDTF">2016-05-08T22:14:05Z</dcterms:modified>
</cp:coreProperties>
</file>