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306" r:id="rId5"/>
    <p:sldId id="290" r:id="rId6"/>
    <p:sldId id="258" r:id="rId7"/>
    <p:sldId id="291" r:id="rId8"/>
    <p:sldId id="287" r:id="rId9"/>
    <p:sldId id="309" r:id="rId10"/>
    <p:sldId id="295" r:id="rId11"/>
    <p:sldId id="303" r:id="rId12"/>
    <p:sldId id="304" r:id="rId13"/>
    <p:sldId id="297" r:id="rId14"/>
    <p:sldId id="288" r:id="rId15"/>
    <p:sldId id="298" r:id="rId16"/>
    <p:sldId id="299" r:id="rId17"/>
    <p:sldId id="300" r:id="rId18"/>
    <p:sldId id="301" r:id="rId19"/>
    <p:sldId id="289" r:id="rId20"/>
    <p:sldId id="307" r:id="rId21"/>
    <p:sldId id="308" r:id="rId22"/>
    <p:sldId id="296" r:id="rId23"/>
  </p:sldIdLst>
  <p:sldSz cx="9001125" cy="5040313"/>
  <p:notesSz cx="6858000" cy="9144000"/>
  <p:custDataLst>
    <p:tags r:id="rId25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7"/>
    <a:srgbClr val="F5F5F5"/>
    <a:srgbClr val="EAEAEA"/>
    <a:srgbClr val="F6F5F5"/>
    <a:srgbClr val="D9D9D9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34"/>
  </p:normalViewPr>
  <p:slideViewPr>
    <p:cSldViewPr>
      <p:cViewPr varScale="1">
        <p:scale>
          <a:sx n="145" d="100"/>
          <a:sy n="145" d="100"/>
        </p:scale>
        <p:origin x="654" y="114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2B0A-9A72-46CF-9031-31BEF6868F68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3B0D-E3B5-49EB-B71F-FCF3A9E9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3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0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8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86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0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2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8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8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86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lIns="80229" tIns="40115" rIns="80229" bIns="4011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2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10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19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4098" y="492188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28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 flipV="1">
            <a:off x="2124298" y="-3096468"/>
            <a:ext cx="4536504" cy="4032448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2124298" y="935980"/>
            <a:ext cx="4536504" cy="4104333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70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hyperlink" Target="https://www.kaggle.com/shivam2503/diamonds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6"/>
          <p:cNvSpPr/>
          <p:nvPr/>
        </p:nvSpPr>
        <p:spPr>
          <a:xfrm>
            <a:off x="3543648" y="3528268"/>
            <a:ext cx="1913829" cy="991380"/>
          </a:xfrm>
          <a:prstGeom prst="rect">
            <a:avLst/>
          </a:prstGeom>
          <a:solidFill>
            <a:srgbClr val="F1F1F1"/>
          </a:solidFill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TW" sz="1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C108156208 </a:t>
            </a:r>
            <a:r>
              <a:rPr lang="zh-TW" altLang="en-US" sz="1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陳榮佑</a:t>
            </a:r>
            <a:endParaRPr lang="en-US" altLang="zh-TW" sz="15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TW" sz="1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C108156209 </a:t>
            </a:r>
            <a:r>
              <a:rPr lang="zh-TW" altLang="en-US" sz="1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陳暐捷</a:t>
            </a:r>
          </a:p>
          <a:p>
            <a:pPr algn="ctr">
              <a:defRPr/>
            </a:pPr>
            <a:r>
              <a:rPr lang="en-US" altLang="zh-TW" sz="1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C108156214 </a:t>
            </a:r>
            <a:r>
              <a:rPr lang="zh-TW" altLang="en-US" sz="1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林琮惟</a:t>
            </a:r>
          </a:p>
          <a:p>
            <a:pPr algn="ctr">
              <a:defRPr/>
            </a:pPr>
            <a:r>
              <a:rPr lang="en-US" altLang="zh-TW" sz="1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C108156232 </a:t>
            </a:r>
            <a:r>
              <a:rPr lang="zh-TW" altLang="en-US" sz="1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蔡昀廷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1867708" y="1368028"/>
            <a:ext cx="5265708" cy="2016224"/>
            <a:chOff x="1867708" y="1368028"/>
            <a:chExt cx="5265708" cy="2016224"/>
          </a:xfrm>
        </p:grpSpPr>
        <p:sp>
          <p:nvSpPr>
            <p:cNvPr id="4" name="Rectangle 36"/>
            <p:cNvSpPr/>
            <p:nvPr/>
          </p:nvSpPr>
          <p:spPr>
            <a:xfrm>
              <a:off x="1867708" y="1368028"/>
              <a:ext cx="5265708" cy="1453045"/>
            </a:xfrm>
            <a:prstGeom prst="rect">
              <a:avLst/>
            </a:prstGeom>
          </p:spPr>
          <p:txBody>
            <a:bodyPr wrap="none" lIns="67391" tIns="33696" rIns="67391" bIns="33696">
              <a:spAutoFit/>
            </a:bodyPr>
            <a:lstStyle/>
            <a:p>
              <a:pPr algn="ctr">
                <a:defRPr/>
              </a:pPr>
              <a:r>
                <a:rPr lang="zh-TW" altLang="en-US" sz="4000" b="1" kern="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機器學習應用期末報告</a:t>
              </a:r>
              <a:endParaRPr lang="en-US" altLang="zh-TW" sz="4000" b="1" kern="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zh-TW" altLang="en-US" sz="5000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預測鑽石價格</a:t>
              </a:r>
              <a:endParaRPr lang="zh-CN" altLang="en-US" sz="50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204418" y="2885315"/>
              <a:ext cx="2592288" cy="498937"/>
              <a:chOff x="3204418" y="2376140"/>
              <a:chExt cx="2592288" cy="498937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>
                <a:off x="3204418" y="2664172"/>
                <a:ext cx="2592288" cy="0"/>
              </a:xfrm>
              <a:prstGeom prst="line">
                <a:avLst/>
              </a:prstGeom>
              <a:ln w="15875"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36"/>
              <p:cNvSpPr/>
              <p:nvPr/>
            </p:nvSpPr>
            <p:spPr>
              <a:xfrm>
                <a:off x="3893904" y="2376140"/>
                <a:ext cx="1213316" cy="498937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lIns="67391" tIns="33696" rIns="67391" bIns="33696">
                <a:spAutoFit/>
              </a:bodyPr>
              <a:lstStyle/>
              <a:p>
                <a:pPr algn="ctr">
                  <a:defRPr/>
                </a:pPr>
                <a:r>
                  <a:rPr lang="zh-TW" altLang="en-US" sz="2800" b="1" kern="0" dirty="0">
                    <a:solidFill>
                      <a:srgbClr val="3B3837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第九組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3744416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資料預處理 </a:t>
            </a:r>
            <a:r>
              <a:rPr lang="en-US" altLang="zh-TW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—</a:t>
            </a: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分割測試 </a:t>
            </a:r>
            <a:r>
              <a:rPr lang="en-US" altLang="zh-TW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/</a:t>
            </a: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訓練集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87" y="1440036"/>
            <a:ext cx="4104455" cy="216024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4" y="3024212"/>
            <a:ext cx="4420790" cy="153596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2" y="980135"/>
            <a:ext cx="4335169" cy="151216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156746" y="360027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temp02.py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606015" y="249113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train_data.xls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56246" y="454357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test_data.xls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4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35942" y="4392364"/>
            <a:ext cx="907300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3240360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資料預處理 </a:t>
            </a:r>
            <a:r>
              <a:rPr lang="en-US" altLang="zh-TW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—</a:t>
            </a: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資料標準化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8" y="791964"/>
            <a:ext cx="3036482" cy="3600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78" y="2808188"/>
            <a:ext cx="2664296" cy="198826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2090" y="436710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temp03.py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3613128" y="791964"/>
            <a:ext cx="5263123" cy="950609"/>
            <a:chOff x="3585688" y="812329"/>
            <a:chExt cx="5263123" cy="9506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688" y="812329"/>
              <a:ext cx="5263123" cy="639128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425161" y="1424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standTest.xls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613128" y="1872084"/>
            <a:ext cx="5235354" cy="935608"/>
            <a:chOff x="3585688" y="1779086"/>
            <a:chExt cx="5235354" cy="93560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785"/>
            <a:stretch/>
          </p:blipFill>
          <p:spPr>
            <a:xfrm>
              <a:off x="3585688" y="1779086"/>
              <a:ext cx="5235354" cy="634661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5447281" y="2376140"/>
              <a:ext cx="1512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standTrain.xls</a:t>
              </a:r>
              <a:endParaRPr lang="zh-TW" altLang="en-US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220642" y="3261722"/>
            <a:ext cx="401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帶入 </a:t>
            </a:r>
            <a:r>
              <a:rPr lang="en-US" altLang="zh-TW" dirty="0"/>
              <a:t>test_data.xls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train_data.xls</a:t>
            </a:r>
            <a:r>
              <a:rPr lang="zh-TW" altLang="en-US" dirty="0"/>
              <a:t> 產生</a:t>
            </a:r>
          </a:p>
        </p:txBody>
      </p:sp>
      <p:sp>
        <p:nvSpPr>
          <p:cNvPr id="31" name="向下箭號 30"/>
          <p:cNvSpPr/>
          <p:nvPr/>
        </p:nvSpPr>
        <p:spPr>
          <a:xfrm rot="10800000">
            <a:off x="8499338" y="2675361"/>
            <a:ext cx="216024" cy="49286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18004" r="14619" b="20315"/>
          <a:stretch/>
        </p:blipFill>
        <p:spPr>
          <a:xfrm rot="1046289">
            <a:off x="7602476" y="3893051"/>
            <a:ext cx="1145674" cy="998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55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1656184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分析流程</a:t>
            </a:r>
            <a:endParaRPr lang="zh-CN" altLang="en-US" sz="1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38" y="1086164"/>
            <a:ext cx="7107648" cy="33782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71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262689" y="1709928"/>
            <a:ext cx="4475747" cy="1620456"/>
            <a:chOff x="2257063" y="1620456"/>
            <a:chExt cx="4475747" cy="1620456"/>
          </a:xfrm>
        </p:grpSpPr>
        <p:sp>
          <p:nvSpPr>
            <p:cNvPr id="3" name="椭圆 2"/>
            <p:cNvSpPr/>
            <p:nvPr/>
          </p:nvSpPr>
          <p:spPr>
            <a:xfrm>
              <a:off x="2257063" y="1620456"/>
              <a:ext cx="1620456" cy="1620456"/>
            </a:xfrm>
            <a:prstGeom prst="ellipse">
              <a:avLst/>
            </a:prstGeom>
            <a:noFill/>
            <a:ln>
              <a:solidFill>
                <a:srgbClr val="3B38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solidFill>
                    <a:srgbClr val="3B3837"/>
                  </a:solidFill>
                  <a:cs typeface="+mn-ea"/>
                  <a:sym typeface="+mn-lt"/>
                </a:rPr>
                <a:t>0</a:t>
              </a:r>
              <a:r>
                <a:rPr lang="en-US" altLang="zh-TW" sz="6000" dirty="0">
                  <a:solidFill>
                    <a:srgbClr val="3B3837"/>
                  </a:solidFill>
                  <a:cs typeface="+mn-ea"/>
                  <a:sym typeface="+mn-lt"/>
                </a:rPr>
                <a:t>4</a:t>
              </a:r>
              <a:endParaRPr lang="zh-CN" altLang="en-US" sz="6000" dirty="0">
                <a:solidFill>
                  <a:srgbClr val="3B3837"/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36"/>
            <p:cNvSpPr/>
            <p:nvPr/>
          </p:nvSpPr>
          <p:spPr>
            <a:xfrm>
              <a:off x="3924498" y="2232124"/>
              <a:ext cx="2808312" cy="622048"/>
            </a:xfrm>
            <a:prstGeom prst="rect">
              <a:avLst/>
            </a:prstGeom>
            <a:noFill/>
          </p:spPr>
          <p:txBody>
            <a:bodyPr wrap="square" lIns="67391" tIns="33696" rIns="67391" bIns="33696">
              <a:spAutoFit/>
            </a:bodyPr>
            <a:lstStyle/>
            <a:p>
              <a:pPr algn="ctr">
                <a:defRPr/>
              </a:pPr>
              <a:r>
                <a:rPr lang="zh-TW" altLang="en-US" sz="3600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分析結果</a:t>
              </a:r>
              <a:endParaRPr lang="zh-CN" altLang="en-US" sz="36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pic>
        <p:nvPicPr>
          <p:cNvPr id="7" name="图片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4082">
            <a:off x="5665924" y="587316"/>
            <a:ext cx="490446" cy="5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2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1296144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SVM</a:t>
            </a:r>
            <a:endParaRPr lang="zh-CN" altLang="en-US" sz="1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80154" y="287908"/>
            <a:ext cx="8040816" cy="4687650"/>
            <a:chOff x="480154" y="215900"/>
            <a:chExt cx="8040816" cy="4687650"/>
          </a:xfrm>
        </p:grpSpPr>
        <p:grpSp>
          <p:nvGrpSpPr>
            <p:cNvPr id="14" name="群組 13"/>
            <p:cNvGrpSpPr/>
            <p:nvPr/>
          </p:nvGrpSpPr>
          <p:grpSpPr>
            <a:xfrm>
              <a:off x="480154" y="2880195"/>
              <a:ext cx="8040816" cy="2023355"/>
              <a:chOff x="492428" y="2880195"/>
              <a:chExt cx="8040816" cy="2023355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492428" y="2880195"/>
                <a:ext cx="2520280" cy="2023197"/>
                <a:chOff x="492428" y="2880195"/>
                <a:chExt cx="2520280" cy="2023197"/>
              </a:xfrm>
            </p:grpSpPr>
            <p:pic>
              <p:nvPicPr>
                <p:cNvPr id="2" name="圖片 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428" y="2880195"/>
                  <a:ext cx="2520280" cy="1684643"/>
                </a:xfrm>
                <a:prstGeom prst="rect">
                  <a:avLst/>
                </a:prstGeom>
              </p:spPr>
            </p:pic>
            <p:sp>
              <p:nvSpPr>
                <p:cNvPr id="4" name="文字方塊 3"/>
                <p:cNvSpPr txBox="1"/>
                <p:nvPr/>
              </p:nvSpPr>
              <p:spPr>
                <a:xfrm>
                  <a:off x="1464536" y="4564838"/>
                  <a:ext cx="5760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knn</a:t>
                  </a:r>
                  <a:endParaRPr lang="zh-TW" altLang="en-US" dirty="0"/>
                </a:p>
              </p:txBody>
            </p:sp>
          </p:grpSp>
          <p:grpSp>
            <p:nvGrpSpPr>
              <p:cNvPr id="12" name="群組 11"/>
              <p:cNvGrpSpPr/>
              <p:nvPr/>
            </p:nvGrpSpPr>
            <p:grpSpPr>
              <a:xfrm>
                <a:off x="3240305" y="2880196"/>
                <a:ext cx="2520514" cy="2023354"/>
                <a:chOff x="3240305" y="2880196"/>
                <a:chExt cx="2520514" cy="2023354"/>
              </a:xfrm>
            </p:grpSpPr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0305" y="2880196"/>
                  <a:ext cx="2520514" cy="1684800"/>
                </a:xfrm>
                <a:prstGeom prst="rect">
                  <a:avLst/>
                </a:prstGeom>
              </p:spPr>
            </p:pic>
            <p:sp>
              <p:nvSpPr>
                <p:cNvPr id="9" name="文字方塊 8"/>
                <p:cNvSpPr txBox="1"/>
                <p:nvPr/>
              </p:nvSpPr>
              <p:spPr>
                <a:xfrm>
                  <a:off x="4212530" y="4564996"/>
                  <a:ext cx="5760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svm</a:t>
                  </a:r>
                  <a:endParaRPr lang="zh-TW" altLang="en-US" dirty="0"/>
                </a:p>
              </p:txBody>
            </p:sp>
          </p:grpSp>
          <p:grpSp>
            <p:nvGrpSpPr>
              <p:cNvPr id="13" name="群組 12"/>
              <p:cNvGrpSpPr/>
              <p:nvPr/>
            </p:nvGrpSpPr>
            <p:grpSpPr>
              <a:xfrm>
                <a:off x="6012730" y="2886832"/>
                <a:ext cx="2520514" cy="2007161"/>
                <a:chOff x="6084738" y="2886832"/>
                <a:chExt cx="2520514" cy="2007161"/>
              </a:xfrm>
            </p:grpSpPr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4738" y="2886832"/>
                  <a:ext cx="2520514" cy="1684800"/>
                </a:xfrm>
                <a:prstGeom prst="rect">
                  <a:avLst/>
                </a:prstGeom>
              </p:spPr>
            </p:pic>
            <p:sp>
              <p:nvSpPr>
                <p:cNvPr id="10" name="文字方塊 9"/>
                <p:cNvSpPr txBox="1"/>
                <p:nvPr/>
              </p:nvSpPr>
              <p:spPr>
                <a:xfrm>
                  <a:off x="6931007" y="4555439"/>
                  <a:ext cx="827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羅吉斯</a:t>
                  </a:r>
                </a:p>
              </p:txBody>
            </p:sp>
          </p:grpSp>
        </p:grpSp>
        <p:grpSp>
          <p:nvGrpSpPr>
            <p:cNvPr id="16" name="群組 15"/>
            <p:cNvGrpSpPr/>
            <p:nvPr/>
          </p:nvGrpSpPr>
          <p:grpSpPr>
            <a:xfrm>
              <a:off x="2090815" y="215900"/>
              <a:ext cx="5722115" cy="2497375"/>
              <a:chOff x="2090815" y="215900"/>
              <a:chExt cx="5722115" cy="2497375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0815" y="215900"/>
                <a:ext cx="4819495" cy="2497375"/>
              </a:xfrm>
              <a:prstGeom prst="rect">
                <a:avLst/>
              </a:prstGeom>
            </p:spPr>
          </p:pic>
          <p:sp>
            <p:nvSpPr>
              <p:cNvPr id="15" name="文字方塊 14"/>
              <p:cNvSpPr txBox="1"/>
              <p:nvPr/>
            </p:nvSpPr>
            <p:spPr>
              <a:xfrm>
                <a:off x="7020842" y="2374721"/>
                <a:ext cx="792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Score</a:t>
                </a:r>
                <a:endParaRPr lang="zh-TW" altLang="en-US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71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1368152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LDA</a:t>
            </a:r>
            <a:endParaRPr lang="zh-CN" altLang="en-US" sz="1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36" y="863972"/>
            <a:ext cx="6820852" cy="129558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104518" y="215955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80082" y="2613650"/>
            <a:ext cx="8618362" cy="2210762"/>
            <a:chOff x="180082" y="2482589"/>
            <a:chExt cx="8618362" cy="221076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82" y="2482589"/>
              <a:ext cx="2786024" cy="1872208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310779" y="4324981"/>
              <a:ext cx="5974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knn</a:t>
              </a:r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410" y="2482797"/>
              <a:ext cx="2785715" cy="18720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4212530" y="4354797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svm</a:t>
              </a:r>
              <a:endParaRPr lang="zh-TW" altLang="en-US" dirty="0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730" y="2520156"/>
              <a:ext cx="2785714" cy="187200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7008870" y="4354797"/>
              <a:ext cx="793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羅吉斯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71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1440160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決策樹</a:t>
            </a:r>
            <a:endParaRPr lang="zh-CN" altLang="en-US" sz="1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75219" y="1296020"/>
            <a:ext cx="8250686" cy="2664296"/>
            <a:chOff x="316166" y="1188008"/>
            <a:chExt cx="8250686" cy="266429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66" y="1260017"/>
              <a:ext cx="3927707" cy="2520279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980" y="1188008"/>
              <a:ext cx="3985872" cy="266429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271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452890" y="0"/>
            <a:ext cx="1008112" cy="511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1656184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模型效能</a:t>
            </a:r>
            <a:endParaRPr lang="zh-CN" altLang="en-US" sz="1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65" y="361930"/>
            <a:ext cx="3397309" cy="2103632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52090" y="901279"/>
            <a:ext cx="5651347" cy="3888431"/>
            <a:chOff x="972170" y="901279"/>
            <a:chExt cx="5651347" cy="3888431"/>
          </a:xfrm>
        </p:grpSpPr>
        <p:grpSp>
          <p:nvGrpSpPr>
            <p:cNvPr id="9" name="组合 1"/>
            <p:cNvGrpSpPr/>
            <p:nvPr/>
          </p:nvGrpSpPr>
          <p:grpSpPr>
            <a:xfrm>
              <a:off x="972170" y="901279"/>
              <a:ext cx="1800198" cy="3888431"/>
              <a:chOff x="1022759" y="1388376"/>
              <a:chExt cx="3471494" cy="3426433"/>
            </a:xfrm>
          </p:grpSpPr>
          <p:sp>
            <p:nvSpPr>
              <p:cNvPr id="10" name="平行四边形 10"/>
              <p:cNvSpPr/>
              <p:nvPr/>
            </p:nvSpPr>
            <p:spPr>
              <a:xfrm flipH="1">
                <a:off x="1022760" y="3576934"/>
                <a:ext cx="3337794" cy="346509"/>
              </a:xfrm>
              <a:custGeom>
                <a:avLst/>
                <a:gdLst>
                  <a:gd name="connsiteX0" fmla="*/ 0 w 2505075"/>
                  <a:gd name="connsiteY0" fmla="*/ 349250 h 349250"/>
                  <a:gd name="connsiteX1" fmla="*/ 658738 w 2505075"/>
                  <a:gd name="connsiteY1" fmla="*/ 0 h 349250"/>
                  <a:gd name="connsiteX2" fmla="*/ 2505075 w 2505075"/>
                  <a:gd name="connsiteY2" fmla="*/ 0 h 349250"/>
                  <a:gd name="connsiteX3" fmla="*/ 1846337 w 2505075"/>
                  <a:gd name="connsiteY3" fmla="*/ 349250 h 349250"/>
                  <a:gd name="connsiteX4" fmla="*/ 0 w 2505075"/>
                  <a:gd name="connsiteY4" fmla="*/ 349250 h 349250"/>
                  <a:gd name="connsiteX0" fmla="*/ 0 w 2495550"/>
                  <a:gd name="connsiteY0" fmla="*/ 177800 h 349250"/>
                  <a:gd name="connsiteX1" fmla="*/ 649213 w 2495550"/>
                  <a:gd name="connsiteY1" fmla="*/ 0 h 349250"/>
                  <a:gd name="connsiteX2" fmla="*/ 2495550 w 2495550"/>
                  <a:gd name="connsiteY2" fmla="*/ 0 h 349250"/>
                  <a:gd name="connsiteX3" fmla="*/ 1836812 w 2495550"/>
                  <a:gd name="connsiteY3" fmla="*/ 349250 h 349250"/>
                  <a:gd name="connsiteX4" fmla="*/ 0 w 2495550"/>
                  <a:gd name="connsiteY4" fmla="*/ 177800 h 349250"/>
                  <a:gd name="connsiteX0" fmla="*/ 0 w 2495550"/>
                  <a:gd name="connsiteY0" fmla="*/ 177800 h 177800"/>
                  <a:gd name="connsiteX1" fmla="*/ 649213 w 2495550"/>
                  <a:gd name="connsiteY1" fmla="*/ 0 h 177800"/>
                  <a:gd name="connsiteX2" fmla="*/ 2495550 w 2495550"/>
                  <a:gd name="connsiteY2" fmla="*/ 0 h 177800"/>
                  <a:gd name="connsiteX3" fmla="*/ 1798712 w 2495550"/>
                  <a:gd name="connsiteY3" fmla="*/ 174625 h 177800"/>
                  <a:gd name="connsiteX4" fmla="*/ 0 w 2495550"/>
                  <a:gd name="connsiteY4" fmla="*/ 177800 h 177800"/>
                  <a:gd name="connsiteX0" fmla="*/ 0 w 2495550"/>
                  <a:gd name="connsiteY0" fmla="*/ 177800 h 196850"/>
                  <a:gd name="connsiteX1" fmla="*/ 649213 w 2495550"/>
                  <a:gd name="connsiteY1" fmla="*/ 0 h 196850"/>
                  <a:gd name="connsiteX2" fmla="*/ 2495550 w 2495550"/>
                  <a:gd name="connsiteY2" fmla="*/ 0 h 196850"/>
                  <a:gd name="connsiteX3" fmla="*/ 1865387 w 2495550"/>
                  <a:gd name="connsiteY3" fmla="*/ 196850 h 196850"/>
                  <a:gd name="connsiteX4" fmla="*/ 0 w 2495550"/>
                  <a:gd name="connsiteY4" fmla="*/ 177800 h 196850"/>
                  <a:gd name="connsiteX0" fmla="*/ 0 w 2501900"/>
                  <a:gd name="connsiteY0" fmla="*/ 177800 h 196850"/>
                  <a:gd name="connsiteX1" fmla="*/ 649213 w 2501900"/>
                  <a:gd name="connsiteY1" fmla="*/ 0 h 196850"/>
                  <a:gd name="connsiteX2" fmla="*/ 2501900 w 2501900"/>
                  <a:gd name="connsiteY2" fmla="*/ 0 h 196850"/>
                  <a:gd name="connsiteX3" fmla="*/ 1865387 w 2501900"/>
                  <a:gd name="connsiteY3" fmla="*/ 196850 h 196850"/>
                  <a:gd name="connsiteX4" fmla="*/ 0 w 2501900"/>
                  <a:gd name="connsiteY4" fmla="*/ 177800 h 196850"/>
                  <a:gd name="connsiteX0" fmla="*/ 0 w 2501900"/>
                  <a:gd name="connsiteY0" fmla="*/ 196850 h 215900"/>
                  <a:gd name="connsiteX1" fmla="*/ 722238 w 2501900"/>
                  <a:gd name="connsiteY1" fmla="*/ 0 h 215900"/>
                  <a:gd name="connsiteX2" fmla="*/ 2501900 w 2501900"/>
                  <a:gd name="connsiteY2" fmla="*/ 19050 h 215900"/>
                  <a:gd name="connsiteX3" fmla="*/ 1865387 w 2501900"/>
                  <a:gd name="connsiteY3" fmla="*/ 215900 h 215900"/>
                  <a:gd name="connsiteX4" fmla="*/ 0 w 2501900"/>
                  <a:gd name="connsiteY4" fmla="*/ 19685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1900" h="215900">
                    <a:moveTo>
                      <a:pt x="0" y="196850"/>
                    </a:moveTo>
                    <a:lnTo>
                      <a:pt x="722238" y="0"/>
                    </a:lnTo>
                    <a:lnTo>
                      <a:pt x="2501900" y="19050"/>
                    </a:lnTo>
                    <a:lnTo>
                      <a:pt x="1865387" y="21590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648" tIns="42325" rIns="84648" bIns="42325" anchor="ctr"/>
              <a:lstStyle/>
              <a:p>
                <a:pPr algn="ctr">
                  <a:defRPr/>
                </a:pPr>
                <a:endParaRPr lang="zh-CN" altLang="en-US" sz="2351" dirty="0">
                  <a:cs typeface="+mn-ea"/>
                  <a:sym typeface="+mn-lt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 flipH="1">
                <a:off x="1022760" y="1904388"/>
                <a:ext cx="3337794" cy="346509"/>
              </a:xfrm>
              <a:custGeom>
                <a:avLst/>
                <a:gdLst>
                  <a:gd name="connsiteX0" fmla="*/ 0 w 2505075"/>
                  <a:gd name="connsiteY0" fmla="*/ 349250 h 349250"/>
                  <a:gd name="connsiteX1" fmla="*/ 658738 w 2505075"/>
                  <a:gd name="connsiteY1" fmla="*/ 0 h 349250"/>
                  <a:gd name="connsiteX2" fmla="*/ 2505075 w 2505075"/>
                  <a:gd name="connsiteY2" fmla="*/ 0 h 349250"/>
                  <a:gd name="connsiteX3" fmla="*/ 1846337 w 2505075"/>
                  <a:gd name="connsiteY3" fmla="*/ 349250 h 349250"/>
                  <a:gd name="connsiteX4" fmla="*/ 0 w 2505075"/>
                  <a:gd name="connsiteY4" fmla="*/ 349250 h 349250"/>
                  <a:gd name="connsiteX0" fmla="*/ 0 w 2495550"/>
                  <a:gd name="connsiteY0" fmla="*/ 177800 h 349250"/>
                  <a:gd name="connsiteX1" fmla="*/ 649213 w 2495550"/>
                  <a:gd name="connsiteY1" fmla="*/ 0 h 349250"/>
                  <a:gd name="connsiteX2" fmla="*/ 2495550 w 2495550"/>
                  <a:gd name="connsiteY2" fmla="*/ 0 h 349250"/>
                  <a:gd name="connsiteX3" fmla="*/ 1836812 w 2495550"/>
                  <a:gd name="connsiteY3" fmla="*/ 349250 h 349250"/>
                  <a:gd name="connsiteX4" fmla="*/ 0 w 2495550"/>
                  <a:gd name="connsiteY4" fmla="*/ 177800 h 349250"/>
                  <a:gd name="connsiteX0" fmla="*/ 0 w 2495550"/>
                  <a:gd name="connsiteY0" fmla="*/ 177800 h 177800"/>
                  <a:gd name="connsiteX1" fmla="*/ 649213 w 2495550"/>
                  <a:gd name="connsiteY1" fmla="*/ 0 h 177800"/>
                  <a:gd name="connsiteX2" fmla="*/ 2495550 w 2495550"/>
                  <a:gd name="connsiteY2" fmla="*/ 0 h 177800"/>
                  <a:gd name="connsiteX3" fmla="*/ 1798712 w 2495550"/>
                  <a:gd name="connsiteY3" fmla="*/ 174625 h 177800"/>
                  <a:gd name="connsiteX4" fmla="*/ 0 w 2495550"/>
                  <a:gd name="connsiteY4" fmla="*/ 177800 h 177800"/>
                  <a:gd name="connsiteX0" fmla="*/ 0 w 2495550"/>
                  <a:gd name="connsiteY0" fmla="*/ 177800 h 196850"/>
                  <a:gd name="connsiteX1" fmla="*/ 649213 w 2495550"/>
                  <a:gd name="connsiteY1" fmla="*/ 0 h 196850"/>
                  <a:gd name="connsiteX2" fmla="*/ 2495550 w 2495550"/>
                  <a:gd name="connsiteY2" fmla="*/ 0 h 196850"/>
                  <a:gd name="connsiteX3" fmla="*/ 1865387 w 2495550"/>
                  <a:gd name="connsiteY3" fmla="*/ 196850 h 196850"/>
                  <a:gd name="connsiteX4" fmla="*/ 0 w 2495550"/>
                  <a:gd name="connsiteY4" fmla="*/ 177800 h 196850"/>
                  <a:gd name="connsiteX0" fmla="*/ 0 w 2501900"/>
                  <a:gd name="connsiteY0" fmla="*/ 177800 h 196850"/>
                  <a:gd name="connsiteX1" fmla="*/ 649213 w 2501900"/>
                  <a:gd name="connsiteY1" fmla="*/ 0 h 196850"/>
                  <a:gd name="connsiteX2" fmla="*/ 2501900 w 2501900"/>
                  <a:gd name="connsiteY2" fmla="*/ 0 h 196850"/>
                  <a:gd name="connsiteX3" fmla="*/ 1865387 w 2501900"/>
                  <a:gd name="connsiteY3" fmla="*/ 196850 h 196850"/>
                  <a:gd name="connsiteX4" fmla="*/ 0 w 2501900"/>
                  <a:gd name="connsiteY4" fmla="*/ 177800 h 196850"/>
                  <a:gd name="connsiteX0" fmla="*/ 0 w 2501900"/>
                  <a:gd name="connsiteY0" fmla="*/ 196850 h 215900"/>
                  <a:gd name="connsiteX1" fmla="*/ 722238 w 2501900"/>
                  <a:gd name="connsiteY1" fmla="*/ 0 h 215900"/>
                  <a:gd name="connsiteX2" fmla="*/ 2501900 w 2501900"/>
                  <a:gd name="connsiteY2" fmla="*/ 19050 h 215900"/>
                  <a:gd name="connsiteX3" fmla="*/ 1865387 w 2501900"/>
                  <a:gd name="connsiteY3" fmla="*/ 215900 h 215900"/>
                  <a:gd name="connsiteX4" fmla="*/ 0 w 2501900"/>
                  <a:gd name="connsiteY4" fmla="*/ 19685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1900" h="215900">
                    <a:moveTo>
                      <a:pt x="0" y="196850"/>
                    </a:moveTo>
                    <a:lnTo>
                      <a:pt x="722238" y="0"/>
                    </a:lnTo>
                    <a:lnTo>
                      <a:pt x="2501900" y="19050"/>
                    </a:lnTo>
                    <a:lnTo>
                      <a:pt x="1865387" y="21590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648" tIns="42325" rIns="84648" bIns="42325" anchor="ctr"/>
              <a:lstStyle/>
              <a:p>
                <a:pPr algn="ctr">
                  <a:defRPr/>
                </a:pPr>
                <a:endParaRPr lang="zh-CN" altLang="en-US" sz="2351" dirty="0">
                  <a:cs typeface="+mn-ea"/>
                  <a:sym typeface="+mn-lt"/>
                </a:endParaRPr>
              </a:p>
            </p:txBody>
          </p:sp>
          <p:sp>
            <p:nvSpPr>
              <p:cNvPr id="12" name="平行四边形 10"/>
              <p:cNvSpPr/>
              <p:nvPr/>
            </p:nvSpPr>
            <p:spPr>
              <a:xfrm flipH="1">
                <a:off x="1022760" y="2739912"/>
                <a:ext cx="3337794" cy="346509"/>
              </a:xfrm>
              <a:custGeom>
                <a:avLst/>
                <a:gdLst>
                  <a:gd name="connsiteX0" fmla="*/ 0 w 2505075"/>
                  <a:gd name="connsiteY0" fmla="*/ 349250 h 349250"/>
                  <a:gd name="connsiteX1" fmla="*/ 658738 w 2505075"/>
                  <a:gd name="connsiteY1" fmla="*/ 0 h 349250"/>
                  <a:gd name="connsiteX2" fmla="*/ 2505075 w 2505075"/>
                  <a:gd name="connsiteY2" fmla="*/ 0 h 349250"/>
                  <a:gd name="connsiteX3" fmla="*/ 1846337 w 2505075"/>
                  <a:gd name="connsiteY3" fmla="*/ 349250 h 349250"/>
                  <a:gd name="connsiteX4" fmla="*/ 0 w 2505075"/>
                  <a:gd name="connsiteY4" fmla="*/ 349250 h 349250"/>
                  <a:gd name="connsiteX0" fmla="*/ 0 w 2495550"/>
                  <a:gd name="connsiteY0" fmla="*/ 177800 h 349250"/>
                  <a:gd name="connsiteX1" fmla="*/ 649213 w 2495550"/>
                  <a:gd name="connsiteY1" fmla="*/ 0 h 349250"/>
                  <a:gd name="connsiteX2" fmla="*/ 2495550 w 2495550"/>
                  <a:gd name="connsiteY2" fmla="*/ 0 h 349250"/>
                  <a:gd name="connsiteX3" fmla="*/ 1836812 w 2495550"/>
                  <a:gd name="connsiteY3" fmla="*/ 349250 h 349250"/>
                  <a:gd name="connsiteX4" fmla="*/ 0 w 2495550"/>
                  <a:gd name="connsiteY4" fmla="*/ 177800 h 349250"/>
                  <a:gd name="connsiteX0" fmla="*/ 0 w 2495550"/>
                  <a:gd name="connsiteY0" fmla="*/ 177800 h 177800"/>
                  <a:gd name="connsiteX1" fmla="*/ 649213 w 2495550"/>
                  <a:gd name="connsiteY1" fmla="*/ 0 h 177800"/>
                  <a:gd name="connsiteX2" fmla="*/ 2495550 w 2495550"/>
                  <a:gd name="connsiteY2" fmla="*/ 0 h 177800"/>
                  <a:gd name="connsiteX3" fmla="*/ 1798712 w 2495550"/>
                  <a:gd name="connsiteY3" fmla="*/ 174625 h 177800"/>
                  <a:gd name="connsiteX4" fmla="*/ 0 w 2495550"/>
                  <a:gd name="connsiteY4" fmla="*/ 177800 h 177800"/>
                  <a:gd name="connsiteX0" fmla="*/ 0 w 2495550"/>
                  <a:gd name="connsiteY0" fmla="*/ 177800 h 196850"/>
                  <a:gd name="connsiteX1" fmla="*/ 649213 w 2495550"/>
                  <a:gd name="connsiteY1" fmla="*/ 0 h 196850"/>
                  <a:gd name="connsiteX2" fmla="*/ 2495550 w 2495550"/>
                  <a:gd name="connsiteY2" fmla="*/ 0 h 196850"/>
                  <a:gd name="connsiteX3" fmla="*/ 1865387 w 2495550"/>
                  <a:gd name="connsiteY3" fmla="*/ 196850 h 196850"/>
                  <a:gd name="connsiteX4" fmla="*/ 0 w 2495550"/>
                  <a:gd name="connsiteY4" fmla="*/ 177800 h 196850"/>
                  <a:gd name="connsiteX0" fmla="*/ 0 w 2501900"/>
                  <a:gd name="connsiteY0" fmla="*/ 177800 h 196850"/>
                  <a:gd name="connsiteX1" fmla="*/ 649213 w 2501900"/>
                  <a:gd name="connsiteY1" fmla="*/ 0 h 196850"/>
                  <a:gd name="connsiteX2" fmla="*/ 2501900 w 2501900"/>
                  <a:gd name="connsiteY2" fmla="*/ 0 h 196850"/>
                  <a:gd name="connsiteX3" fmla="*/ 1865387 w 2501900"/>
                  <a:gd name="connsiteY3" fmla="*/ 196850 h 196850"/>
                  <a:gd name="connsiteX4" fmla="*/ 0 w 2501900"/>
                  <a:gd name="connsiteY4" fmla="*/ 177800 h 196850"/>
                  <a:gd name="connsiteX0" fmla="*/ 0 w 2501900"/>
                  <a:gd name="connsiteY0" fmla="*/ 196850 h 215900"/>
                  <a:gd name="connsiteX1" fmla="*/ 722238 w 2501900"/>
                  <a:gd name="connsiteY1" fmla="*/ 0 h 215900"/>
                  <a:gd name="connsiteX2" fmla="*/ 2501900 w 2501900"/>
                  <a:gd name="connsiteY2" fmla="*/ 19050 h 215900"/>
                  <a:gd name="connsiteX3" fmla="*/ 1865387 w 2501900"/>
                  <a:gd name="connsiteY3" fmla="*/ 215900 h 215900"/>
                  <a:gd name="connsiteX4" fmla="*/ 0 w 2501900"/>
                  <a:gd name="connsiteY4" fmla="*/ 19685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1900" h="215900">
                    <a:moveTo>
                      <a:pt x="0" y="196850"/>
                    </a:moveTo>
                    <a:lnTo>
                      <a:pt x="722238" y="0"/>
                    </a:lnTo>
                    <a:lnTo>
                      <a:pt x="2501900" y="19050"/>
                    </a:lnTo>
                    <a:lnTo>
                      <a:pt x="1865387" y="21590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648" tIns="42325" rIns="84648" bIns="42325" anchor="ctr"/>
              <a:lstStyle/>
              <a:p>
                <a:pPr algn="ctr">
                  <a:defRPr/>
                </a:pPr>
                <a:endParaRPr lang="zh-CN" altLang="en-US" sz="2351" dirty="0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22762" y="3056421"/>
                <a:ext cx="3471490" cy="55051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648" tIns="42325" rIns="84648" bIns="42325" anchor="ctr"/>
              <a:lstStyle/>
              <a:p>
                <a:pPr algn="ctr">
                  <a:defRPr/>
                </a:pPr>
                <a:r>
                  <a:rPr lang="zh-CN" altLang="en-US" sz="1500" dirty="0">
                    <a:cs typeface="+mn-ea"/>
                    <a:sym typeface="+mn-lt"/>
                  </a:rPr>
                  <a:t>召回率（</a:t>
                </a:r>
                <a:r>
                  <a:rPr lang="en-US" altLang="zh-CN" sz="1500" dirty="0">
                    <a:cs typeface="+mn-ea"/>
                    <a:sym typeface="+mn-lt"/>
                  </a:rPr>
                  <a:t>Recall</a:t>
                </a:r>
                <a:r>
                  <a:rPr lang="zh-CN" altLang="en-US" sz="1500" dirty="0">
                    <a:cs typeface="+mn-ea"/>
                    <a:sym typeface="+mn-lt"/>
                  </a:rPr>
                  <a:t>）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22762" y="2219397"/>
                <a:ext cx="3471491" cy="5520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648" tIns="42325" rIns="84648" bIns="42325" anchor="ctr"/>
              <a:lstStyle/>
              <a:p>
                <a:pPr>
                  <a:defRPr/>
                </a:pPr>
                <a:r>
                  <a:rPr lang="zh-CN" altLang="en-US" sz="1500" dirty="0">
                    <a:cs typeface="+mn-ea"/>
                    <a:sym typeface="+mn-lt"/>
                  </a:rPr>
                  <a:t>精確率（</a:t>
                </a:r>
                <a:r>
                  <a:rPr lang="en-US" altLang="zh-CN" sz="1500" dirty="0">
                    <a:cs typeface="+mn-ea"/>
                    <a:sym typeface="+mn-lt"/>
                  </a:rPr>
                  <a:t>Precision</a:t>
                </a:r>
                <a:r>
                  <a:rPr lang="zh-TW" altLang="en-US" sz="1500" dirty="0">
                    <a:cs typeface="+mn-ea"/>
                    <a:sym typeface="+mn-lt"/>
                  </a:rPr>
                  <a:t>）</a:t>
                </a:r>
                <a:endParaRPr lang="zh-CN" altLang="en-US" sz="1500" dirty="0">
                  <a:cs typeface="+mn-ea"/>
                  <a:sym typeface="+mn-lt"/>
                </a:endParaRPr>
              </a:p>
            </p:txBody>
          </p:sp>
          <p:sp>
            <p:nvSpPr>
              <p:cNvPr id="15" name="任意多边形 7"/>
              <p:cNvSpPr/>
              <p:nvPr/>
            </p:nvSpPr>
            <p:spPr>
              <a:xfrm>
                <a:off x="1022759" y="1740884"/>
                <a:ext cx="3366298" cy="499513"/>
              </a:xfrm>
              <a:custGeom>
                <a:avLst/>
                <a:gdLst>
                  <a:gd name="connsiteX0" fmla="*/ 1587500 w 2540000"/>
                  <a:gd name="connsiteY0" fmla="*/ 0 h 355600"/>
                  <a:gd name="connsiteX1" fmla="*/ 2540000 w 2540000"/>
                  <a:gd name="connsiteY1" fmla="*/ 355600 h 355600"/>
                  <a:gd name="connsiteX2" fmla="*/ 609600 w 2540000"/>
                  <a:gd name="connsiteY2" fmla="*/ 342900 h 355600"/>
                  <a:gd name="connsiteX3" fmla="*/ 0 w 2540000"/>
                  <a:gd name="connsiteY3" fmla="*/ 152400 h 355600"/>
                  <a:gd name="connsiteX4" fmla="*/ 1701800 w 2540000"/>
                  <a:gd name="connsiteY4" fmla="*/ 25400 h 355600"/>
                  <a:gd name="connsiteX5" fmla="*/ 1701800 w 2540000"/>
                  <a:gd name="connsiteY5" fmla="*/ 25400 h 355600"/>
                  <a:gd name="connsiteX6" fmla="*/ 1701800 w 2540000"/>
                  <a:gd name="connsiteY6" fmla="*/ 25400 h 355600"/>
                  <a:gd name="connsiteX0" fmla="*/ 1492250 w 2540000"/>
                  <a:gd name="connsiteY0" fmla="*/ 19050 h 330200"/>
                  <a:gd name="connsiteX1" fmla="*/ 2540000 w 2540000"/>
                  <a:gd name="connsiteY1" fmla="*/ 330200 h 330200"/>
                  <a:gd name="connsiteX2" fmla="*/ 609600 w 2540000"/>
                  <a:gd name="connsiteY2" fmla="*/ 317500 h 330200"/>
                  <a:gd name="connsiteX3" fmla="*/ 0 w 2540000"/>
                  <a:gd name="connsiteY3" fmla="*/ 127000 h 330200"/>
                  <a:gd name="connsiteX4" fmla="*/ 1701800 w 2540000"/>
                  <a:gd name="connsiteY4" fmla="*/ 0 h 330200"/>
                  <a:gd name="connsiteX5" fmla="*/ 1701800 w 2540000"/>
                  <a:gd name="connsiteY5" fmla="*/ 0 h 330200"/>
                  <a:gd name="connsiteX6" fmla="*/ 1701800 w 2540000"/>
                  <a:gd name="connsiteY6" fmla="*/ 0 h 330200"/>
                  <a:gd name="connsiteX0" fmla="*/ 1492250 w 2540000"/>
                  <a:gd name="connsiteY0" fmla="*/ 19050 h 330200"/>
                  <a:gd name="connsiteX1" fmla="*/ 2540000 w 2540000"/>
                  <a:gd name="connsiteY1" fmla="*/ 330200 h 330200"/>
                  <a:gd name="connsiteX2" fmla="*/ 609600 w 2540000"/>
                  <a:gd name="connsiteY2" fmla="*/ 317500 h 330200"/>
                  <a:gd name="connsiteX3" fmla="*/ 0 w 2540000"/>
                  <a:gd name="connsiteY3" fmla="*/ 127000 h 330200"/>
                  <a:gd name="connsiteX4" fmla="*/ 1701800 w 2540000"/>
                  <a:gd name="connsiteY4" fmla="*/ 0 h 330200"/>
                  <a:gd name="connsiteX5" fmla="*/ 1701800 w 2540000"/>
                  <a:gd name="connsiteY5" fmla="*/ 0 h 330200"/>
                  <a:gd name="connsiteX6" fmla="*/ 1504950 w 2540000"/>
                  <a:gd name="connsiteY6" fmla="*/ 25400 h 330200"/>
                  <a:gd name="connsiteX0" fmla="*/ 1492250 w 2540000"/>
                  <a:gd name="connsiteY0" fmla="*/ 19050 h 330200"/>
                  <a:gd name="connsiteX1" fmla="*/ 2540000 w 2540000"/>
                  <a:gd name="connsiteY1" fmla="*/ 330200 h 330200"/>
                  <a:gd name="connsiteX2" fmla="*/ 609600 w 2540000"/>
                  <a:gd name="connsiteY2" fmla="*/ 317500 h 330200"/>
                  <a:gd name="connsiteX3" fmla="*/ 0 w 2540000"/>
                  <a:gd name="connsiteY3" fmla="*/ 127000 h 330200"/>
                  <a:gd name="connsiteX4" fmla="*/ 1701800 w 2540000"/>
                  <a:gd name="connsiteY4" fmla="*/ 0 h 330200"/>
                  <a:gd name="connsiteX5" fmla="*/ 1504950 w 2540000"/>
                  <a:gd name="connsiteY5" fmla="*/ 25400 h 330200"/>
                  <a:gd name="connsiteX0" fmla="*/ 1492250 w 2540000"/>
                  <a:gd name="connsiteY0" fmla="*/ 0 h 311150"/>
                  <a:gd name="connsiteX1" fmla="*/ 2540000 w 2540000"/>
                  <a:gd name="connsiteY1" fmla="*/ 311150 h 311150"/>
                  <a:gd name="connsiteX2" fmla="*/ 609600 w 2540000"/>
                  <a:gd name="connsiteY2" fmla="*/ 298450 h 311150"/>
                  <a:gd name="connsiteX3" fmla="*/ 0 w 2540000"/>
                  <a:gd name="connsiteY3" fmla="*/ 107950 h 311150"/>
                  <a:gd name="connsiteX4" fmla="*/ 1504950 w 2540000"/>
                  <a:gd name="connsiteY4" fmla="*/ 6350 h 311150"/>
                  <a:gd name="connsiteX0" fmla="*/ 1479550 w 2527300"/>
                  <a:gd name="connsiteY0" fmla="*/ 0 h 311150"/>
                  <a:gd name="connsiteX1" fmla="*/ 2527300 w 2527300"/>
                  <a:gd name="connsiteY1" fmla="*/ 311150 h 311150"/>
                  <a:gd name="connsiteX2" fmla="*/ 596900 w 2527300"/>
                  <a:gd name="connsiteY2" fmla="*/ 298450 h 311150"/>
                  <a:gd name="connsiteX3" fmla="*/ 0 w 2527300"/>
                  <a:gd name="connsiteY3" fmla="*/ 114300 h 311150"/>
                  <a:gd name="connsiteX4" fmla="*/ 1492250 w 2527300"/>
                  <a:gd name="connsiteY4" fmla="*/ 6350 h 311150"/>
                  <a:gd name="connsiteX0" fmla="*/ 1479550 w 2527300"/>
                  <a:gd name="connsiteY0" fmla="*/ 0 h 311150"/>
                  <a:gd name="connsiteX1" fmla="*/ 2527300 w 2527300"/>
                  <a:gd name="connsiteY1" fmla="*/ 311150 h 311150"/>
                  <a:gd name="connsiteX2" fmla="*/ 596900 w 2527300"/>
                  <a:gd name="connsiteY2" fmla="*/ 298450 h 311150"/>
                  <a:gd name="connsiteX3" fmla="*/ 0 w 2527300"/>
                  <a:gd name="connsiteY3" fmla="*/ 114300 h 311150"/>
                  <a:gd name="connsiteX4" fmla="*/ 1492250 w 2527300"/>
                  <a:gd name="connsiteY4" fmla="*/ 6350 h 311150"/>
                  <a:gd name="connsiteX5" fmla="*/ 1479550 w 2527300"/>
                  <a:gd name="connsiteY5" fmla="*/ 0 h 311150"/>
                  <a:gd name="connsiteX0" fmla="*/ 0 w 2527300"/>
                  <a:gd name="connsiteY0" fmla="*/ 114300 h 311150"/>
                  <a:gd name="connsiteX1" fmla="*/ 1492250 w 2527300"/>
                  <a:gd name="connsiteY1" fmla="*/ 6350 h 311150"/>
                  <a:gd name="connsiteX2" fmla="*/ 1479550 w 2527300"/>
                  <a:gd name="connsiteY2" fmla="*/ 0 h 311150"/>
                  <a:gd name="connsiteX3" fmla="*/ 2527300 w 2527300"/>
                  <a:gd name="connsiteY3" fmla="*/ 311150 h 311150"/>
                  <a:gd name="connsiteX4" fmla="*/ 596900 w 2527300"/>
                  <a:gd name="connsiteY4" fmla="*/ 298450 h 311150"/>
                  <a:gd name="connsiteX5" fmla="*/ 91440 w 2527300"/>
                  <a:gd name="connsiteY5" fmla="*/ 205740 h 311150"/>
                  <a:gd name="connsiteX0" fmla="*/ 0 w 2527300"/>
                  <a:gd name="connsiteY0" fmla="*/ 114300 h 311150"/>
                  <a:gd name="connsiteX1" fmla="*/ 1492250 w 2527300"/>
                  <a:gd name="connsiteY1" fmla="*/ 6350 h 311150"/>
                  <a:gd name="connsiteX2" fmla="*/ 1479550 w 2527300"/>
                  <a:gd name="connsiteY2" fmla="*/ 0 h 311150"/>
                  <a:gd name="connsiteX3" fmla="*/ 2527300 w 2527300"/>
                  <a:gd name="connsiteY3" fmla="*/ 311150 h 311150"/>
                  <a:gd name="connsiteX4" fmla="*/ 596900 w 2527300"/>
                  <a:gd name="connsiteY4" fmla="*/ 298450 h 311150"/>
                  <a:gd name="connsiteX5" fmla="*/ 21590 w 2527300"/>
                  <a:gd name="connsiteY5" fmla="*/ 135890 h 311150"/>
                  <a:gd name="connsiteX0" fmla="*/ 0 w 2517775"/>
                  <a:gd name="connsiteY0" fmla="*/ 114300 h 311150"/>
                  <a:gd name="connsiteX1" fmla="*/ 1482725 w 2517775"/>
                  <a:gd name="connsiteY1" fmla="*/ 6350 h 311150"/>
                  <a:gd name="connsiteX2" fmla="*/ 1470025 w 2517775"/>
                  <a:gd name="connsiteY2" fmla="*/ 0 h 311150"/>
                  <a:gd name="connsiteX3" fmla="*/ 2517775 w 2517775"/>
                  <a:gd name="connsiteY3" fmla="*/ 311150 h 311150"/>
                  <a:gd name="connsiteX4" fmla="*/ 587375 w 2517775"/>
                  <a:gd name="connsiteY4" fmla="*/ 298450 h 311150"/>
                  <a:gd name="connsiteX5" fmla="*/ 12065 w 2517775"/>
                  <a:gd name="connsiteY5" fmla="*/ 135890 h 311150"/>
                  <a:gd name="connsiteX0" fmla="*/ 0 w 2517775"/>
                  <a:gd name="connsiteY0" fmla="*/ 114300 h 311150"/>
                  <a:gd name="connsiteX1" fmla="*/ 1482725 w 2517775"/>
                  <a:gd name="connsiteY1" fmla="*/ 6350 h 311150"/>
                  <a:gd name="connsiteX2" fmla="*/ 1470025 w 2517775"/>
                  <a:gd name="connsiteY2" fmla="*/ 0 h 311150"/>
                  <a:gd name="connsiteX3" fmla="*/ 2517775 w 2517775"/>
                  <a:gd name="connsiteY3" fmla="*/ 311150 h 311150"/>
                  <a:gd name="connsiteX4" fmla="*/ 587375 w 2517775"/>
                  <a:gd name="connsiteY4" fmla="*/ 298450 h 311150"/>
                  <a:gd name="connsiteX5" fmla="*/ 2540 w 2517775"/>
                  <a:gd name="connsiteY5" fmla="*/ 119221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7775" h="311150">
                    <a:moveTo>
                      <a:pt x="0" y="114300"/>
                    </a:moveTo>
                    <a:lnTo>
                      <a:pt x="1482725" y="6350"/>
                    </a:lnTo>
                    <a:lnTo>
                      <a:pt x="1470025" y="0"/>
                    </a:lnTo>
                    <a:lnTo>
                      <a:pt x="2517775" y="311150"/>
                    </a:lnTo>
                    <a:lnTo>
                      <a:pt x="587375" y="298450"/>
                    </a:lnTo>
                    <a:lnTo>
                      <a:pt x="2540" y="119221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648" tIns="42325" rIns="84648" bIns="42325" anchor="ctr"/>
              <a:lstStyle/>
              <a:p>
                <a:pPr algn="ctr">
                  <a:defRPr/>
                </a:pPr>
                <a:endParaRPr lang="zh-CN" altLang="en-US" sz="2351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22760" y="1388376"/>
                <a:ext cx="3471493" cy="55051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648" tIns="42325" rIns="84648" bIns="42325" anchor="ctr"/>
              <a:lstStyle/>
              <a:p>
                <a:pPr>
                  <a:defRPr/>
                </a:pPr>
                <a:r>
                  <a:rPr lang="zh-CN" altLang="en-US" sz="1500" dirty="0">
                    <a:cs typeface="+mn-ea"/>
                    <a:sym typeface="+mn-lt"/>
                  </a:rPr>
                  <a:t>準確</a:t>
                </a:r>
                <a:r>
                  <a:rPr lang="zh-TW" altLang="en-US" sz="1500" dirty="0">
                    <a:cs typeface="+mn-ea"/>
                    <a:sym typeface="+mn-lt"/>
                  </a:rPr>
                  <a:t>率</a:t>
                </a:r>
                <a:r>
                  <a:rPr lang="zh-CN" altLang="en-US" sz="1500" dirty="0">
                    <a:cs typeface="+mn-ea"/>
                    <a:sym typeface="+mn-lt"/>
                  </a:rPr>
                  <a:t>（</a:t>
                </a:r>
                <a:r>
                  <a:rPr lang="en-US" altLang="zh-CN" sz="1500" dirty="0">
                    <a:cs typeface="+mn-ea"/>
                    <a:sym typeface="+mn-lt"/>
                  </a:rPr>
                  <a:t>Accuracy</a:t>
                </a:r>
                <a:r>
                  <a:rPr lang="zh-CN" altLang="en-US" sz="1500" dirty="0">
                    <a:cs typeface="+mn-ea"/>
                    <a:sym typeface="+mn-lt"/>
                  </a:rPr>
                  <a:t>）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22762" y="3891941"/>
                <a:ext cx="3471490" cy="9228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648" tIns="42325" rIns="84648" bIns="42325" anchor="ctr"/>
              <a:lstStyle/>
              <a:p>
                <a:pPr algn="ctr">
                  <a:defRPr/>
                </a:pPr>
                <a:r>
                  <a:rPr lang="en-US" altLang="zh-CN" sz="1500" dirty="0">
                    <a:cs typeface="+mn-ea"/>
                    <a:sym typeface="+mn-lt"/>
                  </a:rPr>
                  <a:t>F1</a:t>
                </a:r>
                <a:endParaRPr lang="zh-CN" altLang="en-US" sz="15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3"/>
            <p:cNvSpPr txBox="1"/>
            <p:nvPr/>
          </p:nvSpPr>
          <p:spPr>
            <a:xfrm>
              <a:off x="2830497" y="919048"/>
              <a:ext cx="3707131" cy="539330"/>
            </a:xfrm>
            <a:prstGeom prst="rect">
              <a:avLst/>
            </a:prstGeom>
            <a:noFill/>
          </p:spPr>
          <p:txBody>
            <a:bodyPr lIns="84648" tIns="0" rIns="84648" bIns="0" anchor="ctr"/>
            <a:lstStyle/>
            <a:p>
              <a:pPr lvl="0">
                <a:lnSpc>
                  <a:spcPct val="150000"/>
                </a:lnSpc>
                <a:defRPr/>
              </a:pPr>
              <a:r>
                <a:rPr lang="zh-TW" altLang="en-US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TW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(tp+tn)/(tp+fp+fn+tn) 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TW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= </a:t>
              </a:r>
              <a:r>
                <a:rPr lang="zh-TW" altLang="en-US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正確預測數除以預測總數 。</a:t>
              </a:r>
              <a:endParaRPr lang="zh-CN" altLang="en-US" sz="1372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81663" y="1874117"/>
              <a:ext cx="3707131" cy="539330"/>
            </a:xfrm>
            <a:prstGeom prst="rect">
              <a:avLst/>
            </a:prstGeom>
            <a:noFill/>
          </p:spPr>
          <p:txBody>
            <a:bodyPr lIns="84648" tIns="0" rIns="84648" bIns="0" anchor="ctr"/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TW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tp/(tp+fp) = </a:t>
              </a:r>
              <a:r>
                <a:rPr lang="zh-TW" altLang="en-US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錯誤預測數除以預測總數，</a:t>
              </a:r>
              <a:endParaRPr lang="en-US" altLang="zh-TW" sz="1372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zh-TW" altLang="en-US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即陽性的樣本中有幾個是預測正確的。</a:t>
              </a:r>
              <a:endParaRPr lang="zh-CN" altLang="en-US" sz="1372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16386" y="2808188"/>
              <a:ext cx="3707131" cy="539331"/>
            </a:xfrm>
            <a:prstGeom prst="rect">
              <a:avLst/>
            </a:prstGeom>
            <a:noFill/>
          </p:spPr>
          <p:txBody>
            <a:bodyPr lIns="84648" tIns="0" rIns="84648" bIns="0" anchor="ctr"/>
            <a:lstStyle/>
            <a:p>
              <a:pPr lvl="0" algn="just" hangingPunct="0">
                <a:lnSpc>
                  <a:spcPct val="150000"/>
                </a:lnSpc>
                <a:defRPr/>
              </a:pPr>
              <a:r>
                <a:rPr lang="en-US" altLang="zh-TW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tp/(tp+fn) = </a:t>
              </a:r>
              <a:r>
                <a:rPr lang="zh-TW" altLang="en-US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正確預測為正類的樣本數除以實際正類的數目，即事實為真的樣本中有幾個是預測正確的。</a:t>
              </a:r>
              <a:endParaRPr lang="zh-CN" altLang="en-US" sz="1372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16387" y="3816300"/>
              <a:ext cx="3621242" cy="901402"/>
            </a:xfrm>
            <a:prstGeom prst="rect">
              <a:avLst/>
            </a:prstGeom>
            <a:noFill/>
          </p:spPr>
          <p:txBody>
            <a:bodyPr lIns="84648" tIns="0" rIns="84648" bIns="0" anchor="ctr"/>
            <a:lstStyle/>
            <a:p>
              <a:pPr lvl="0" algn="just" hangingPunct="0">
                <a:lnSpc>
                  <a:spcPct val="150000"/>
                </a:lnSpc>
                <a:defRPr/>
              </a:pPr>
              <a:r>
                <a:rPr lang="en-US" altLang="zh-TW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2/((1/Precision)+(1/Recall)) = </a:t>
              </a:r>
              <a:r>
                <a:rPr lang="zh-TW" altLang="en-US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正確預測為正類的樣本數除以預測正類的數目，即精確率與與召回率的調和平均數，最佳值為</a:t>
              </a:r>
              <a:r>
                <a:rPr lang="en-US" altLang="zh-TW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TW" altLang="en-US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、最差值為</a:t>
              </a:r>
              <a:r>
                <a:rPr lang="en-US" altLang="zh-TW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</a:t>
              </a:r>
              <a:r>
                <a:rPr lang="zh-TW" altLang="en-US" sz="1372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372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18004" r="14619" b="20315"/>
          <a:stretch/>
        </p:blipFill>
        <p:spPr>
          <a:xfrm>
            <a:off x="7099304" y="3222713"/>
            <a:ext cx="1703192" cy="1484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71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12044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262689" y="1709928"/>
            <a:ext cx="4475747" cy="1620456"/>
            <a:chOff x="2257063" y="1620456"/>
            <a:chExt cx="4475747" cy="1620456"/>
          </a:xfrm>
        </p:grpSpPr>
        <p:sp>
          <p:nvSpPr>
            <p:cNvPr id="3" name="椭圆 2"/>
            <p:cNvSpPr/>
            <p:nvPr/>
          </p:nvSpPr>
          <p:spPr>
            <a:xfrm>
              <a:off x="2257063" y="1620456"/>
              <a:ext cx="1620456" cy="1620456"/>
            </a:xfrm>
            <a:prstGeom prst="ellipse">
              <a:avLst/>
            </a:prstGeom>
            <a:noFill/>
            <a:ln>
              <a:solidFill>
                <a:srgbClr val="3B38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solidFill>
                    <a:srgbClr val="3B3837"/>
                  </a:solidFill>
                  <a:cs typeface="+mn-ea"/>
                  <a:sym typeface="+mn-lt"/>
                </a:rPr>
                <a:t>0</a:t>
              </a:r>
              <a:r>
                <a:rPr lang="en-US" altLang="zh-TW" sz="6000" dirty="0">
                  <a:solidFill>
                    <a:srgbClr val="3B3837"/>
                  </a:solidFill>
                  <a:cs typeface="+mn-ea"/>
                  <a:sym typeface="+mn-lt"/>
                </a:rPr>
                <a:t>5</a:t>
              </a:r>
              <a:endParaRPr lang="zh-CN" altLang="en-US" sz="6000" dirty="0">
                <a:solidFill>
                  <a:srgbClr val="3B3837"/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36"/>
            <p:cNvSpPr/>
            <p:nvPr/>
          </p:nvSpPr>
          <p:spPr>
            <a:xfrm>
              <a:off x="3924498" y="2232124"/>
              <a:ext cx="2808312" cy="622048"/>
            </a:xfrm>
            <a:prstGeom prst="rect">
              <a:avLst/>
            </a:prstGeom>
            <a:noFill/>
          </p:spPr>
          <p:txBody>
            <a:bodyPr wrap="square" lIns="67391" tIns="33696" rIns="67391" bIns="33696">
              <a:spAutoFit/>
            </a:bodyPr>
            <a:lstStyle/>
            <a:p>
              <a:pPr algn="ctr">
                <a:defRPr/>
              </a:pPr>
              <a:r>
                <a:rPr lang="zh-TW" altLang="en-US" sz="3600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結論</a:t>
              </a:r>
              <a:endParaRPr lang="zh-CN" altLang="en-US" sz="36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pic>
        <p:nvPicPr>
          <p:cNvPr id="7" name="图片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4082">
            <a:off x="5665924" y="587316"/>
            <a:ext cx="490446" cy="5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2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8114" y="1656060"/>
            <a:ext cx="4752528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800" dirty="0">
                <a:cs typeface="+mn-ea"/>
                <a:sym typeface="+mn-lt"/>
              </a:rPr>
              <a:t>人工智慧和機器學習已經變成現在的趨勢，從這次研究的結果我們可以知道，就算是鑽石這麼昂貴的物品，也是能透過機器學習分析出它的市場價格，想必這項技術也可以融入日常生活，並持續地帶給人類幫助。</a:t>
            </a:r>
            <a:endParaRPr lang="zh-CN" altLang="en-US" sz="1800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1296144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結論</a:t>
            </a:r>
            <a:endParaRPr lang="zh-CN" altLang="en-US" sz="1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" b="3812"/>
          <a:stretch/>
        </p:blipFill>
        <p:spPr>
          <a:xfrm>
            <a:off x="5603256" y="1043000"/>
            <a:ext cx="3200171" cy="31861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54" y="1512044"/>
            <a:ext cx="1872208" cy="18722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97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829"/>
          <a:stretch/>
        </p:blipFill>
        <p:spPr bwMode="auto">
          <a:xfrm rot="10800000">
            <a:off x="0" y="-124"/>
            <a:ext cx="9001124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2957910" y="287908"/>
            <a:ext cx="3085305" cy="745159"/>
            <a:chOff x="3575497" y="287908"/>
            <a:chExt cx="3085305" cy="745159"/>
          </a:xfrm>
        </p:grpSpPr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3575497" y="719956"/>
              <a:ext cx="3085305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36"/>
            <p:cNvSpPr/>
            <p:nvPr/>
          </p:nvSpPr>
          <p:spPr>
            <a:xfrm>
              <a:off x="4428554" y="287908"/>
              <a:ext cx="1264612" cy="745159"/>
            </a:xfrm>
            <a:prstGeom prst="rect">
              <a:avLst/>
            </a:prstGeom>
            <a:solidFill>
              <a:srgbClr val="F6F5F5"/>
            </a:solidFill>
          </p:spPr>
          <p:txBody>
            <a:bodyPr wrap="none" lIns="67391" tIns="33696" rIns="67391" bIns="33696">
              <a:spAutoFit/>
            </a:bodyPr>
            <a:lstStyle/>
            <a:p>
              <a:pPr algn="ctr">
                <a:defRPr/>
              </a:pPr>
              <a:r>
                <a:rPr lang="zh-TW" altLang="en-US" sz="4400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目錄</a:t>
              </a:r>
              <a:endParaRPr lang="zh-CN" altLang="en-US" sz="44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8" name="Rectangle 36"/>
          <p:cNvSpPr/>
          <p:nvPr/>
        </p:nvSpPr>
        <p:spPr>
          <a:xfrm>
            <a:off x="2849899" y="1296020"/>
            <a:ext cx="2442751" cy="529715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r>
              <a:rPr lang="zh-TW" altLang="en-US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—</a:t>
            </a:r>
            <a:r>
              <a:rPr lang="zh-TW" altLang="en-US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研究動機</a:t>
            </a:r>
            <a:endParaRPr lang="zh-CN" altLang="en-US" sz="25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2849898" y="1944092"/>
            <a:ext cx="3234840" cy="529715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>
              <a:defRPr/>
            </a:pPr>
            <a:r>
              <a:rPr lang="zh-TW" altLang="en-US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</a:t>
            </a:r>
            <a:r>
              <a:rPr lang="zh-TW" altLang="en-US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—</a:t>
            </a:r>
            <a:r>
              <a:rPr lang="zh-TW" altLang="en-US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資料蒐集</a:t>
            </a:r>
            <a:endParaRPr lang="zh-CN" altLang="en-US" sz="25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2957910" y="3214577"/>
            <a:ext cx="3085305" cy="529715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>
              <a:defRPr/>
            </a:pPr>
            <a:r>
              <a:rPr lang="en-US" altLang="zh-TW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4</a:t>
            </a:r>
            <a:r>
              <a:rPr lang="zh-TW" altLang="en-US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—</a:t>
            </a:r>
            <a:r>
              <a:rPr lang="zh-TW" altLang="en-US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分析結果</a:t>
            </a:r>
            <a:endParaRPr lang="zh-CN" altLang="en-US" sz="25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Rectangle 36"/>
          <p:cNvSpPr/>
          <p:nvPr/>
        </p:nvSpPr>
        <p:spPr>
          <a:xfrm>
            <a:off x="2957909" y="3790641"/>
            <a:ext cx="3085305" cy="529715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>
              <a:defRPr/>
            </a:pPr>
            <a:r>
              <a:rPr lang="en-US" altLang="zh-TW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5</a:t>
            </a:r>
            <a:r>
              <a:rPr lang="zh-TW" altLang="en-US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—</a:t>
            </a:r>
            <a:r>
              <a:rPr lang="zh-TW" altLang="en-US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結論</a:t>
            </a:r>
            <a:endParaRPr lang="zh-CN" altLang="en-US" sz="25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Rectangle 36"/>
          <p:cNvSpPr/>
          <p:nvPr/>
        </p:nvSpPr>
        <p:spPr>
          <a:xfrm>
            <a:off x="2957910" y="2592164"/>
            <a:ext cx="3414860" cy="529715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>
              <a:defRPr/>
            </a:pPr>
            <a:r>
              <a:rPr lang="en-US" altLang="zh-TW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3</a:t>
            </a:r>
            <a:r>
              <a:rPr lang="zh-TW" altLang="en-US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—</a:t>
            </a:r>
            <a:r>
              <a:rPr lang="zh-TW" altLang="en-US" sz="3000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5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分析方法與流程</a:t>
            </a:r>
            <a:endParaRPr lang="zh-CN" altLang="en-US" sz="25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1296144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優點</a:t>
            </a:r>
            <a:endParaRPr lang="zh-CN" altLang="en-US" sz="1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396105" y="935980"/>
            <a:ext cx="576064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295"/>
              </a:spcBef>
              <a:buFont typeface="Wingdings" panose="05000000000000000000" pitchFamily="2" charset="2"/>
              <a:buChar char="n"/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Bagging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來提高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Score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。</a:t>
            </a:r>
            <a:endParaRPr lang="en-US" altLang="zh-TW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295"/>
              </a:spcBef>
              <a:buFont typeface="Wingdings" panose="05000000000000000000" pitchFamily="2" charset="2"/>
              <a:buChar char="n"/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因特徵值有大小之分，使用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Mapping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處理。</a:t>
            </a:r>
          </a:p>
          <a:p>
            <a:pPr marL="285750" indent="-285750">
              <a:lnSpc>
                <a:spcPct val="150000"/>
              </a:lnSpc>
              <a:spcBef>
                <a:spcPts val="295"/>
              </a:spcBef>
              <a:buFont typeface="Wingdings" panose="05000000000000000000" pitchFamily="2" charset="2"/>
              <a:buChar char="n"/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著重在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F1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指標，因為鑽石的價值取決於鑑定是否判斷正確（事實為真的樣本中有幾個是預測正確）。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6156746" y="719956"/>
            <a:ext cx="2558413" cy="4032448"/>
            <a:chOff x="6156746" y="575940"/>
            <a:chExt cx="2558413" cy="4032448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746" y="575940"/>
              <a:ext cx="2558413" cy="3669041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6568153" y="4300611"/>
              <a:ext cx="1735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使用</a:t>
              </a:r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Mapping</a:t>
              </a: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處理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84138" y="2808188"/>
            <a:ext cx="4541341" cy="1930153"/>
            <a:chOff x="764143" y="2769987"/>
            <a:chExt cx="4541341" cy="1930153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43" y="2769987"/>
              <a:ext cx="4541341" cy="1634883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2052290" y="4392363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使用</a:t>
              </a:r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Bagging</a:t>
              </a: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提高</a:t>
              </a:r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Score</a:t>
              </a:r>
              <a:endPara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129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5) 复件 4\cb961778f4b1fbd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6"/>
          <p:cNvSpPr/>
          <p:nvPr/>
        </p:nvSpPr>
        <p:spPr>
          <a:xfrm>
            <a:off x="3770472" y="2116799"/>
            <a:ext cx="1460180" cy="806714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4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END</a:t>
            </a:r>
            <a:endParaRPr lang="zh-CN" altLang="en-US" sz="4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28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12044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262689" y="1709928"/>
            <a:ext cx="4475747" cy="1620456"/>
            <a:chOff x="2257063" y="1620456"/>
            <a:chExt cx="4475747" cy="1620456"/>
          </a:xfrm>
        </p:grpSpPr>
        <p:sp>
          <p:nvSpPr>
            <p:cNvPr id="3" name="椭圆 2"/>
            <p:cNvSpPr/>
            <p:nvPr/>
          </p:nvSpPr>
          <p:spPr>
            <a:xfrm>
              <a:off x="2257063" y="1620456"/>
              <a:ext cx="1620456" cy="1620456"/>
            </a:xfrm>
            <a:prstGeom prst="ellipse">
              <a:avLst/>
            </a:prstGeom>
            <a:noFill/>
            <a:ln>
              <a:solidFill>
                <a:srgbClr val="3B38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solidFill>
                    <a:srgbClr val="3B3837"/>
                  </a:solidFill>
                  <a:cs typeface="+mn-ea"/>
                  <a:sym typeface="+mn-lt"/>
                </a:rPr>
                <a:t>0</a:t>
              </a:r>
              <a:r>
                <a:rPr lang="en-US" altLang="zh-TW" sz="6000" dirty="0">
                  <a:solidFill>
                    <a:srgbClr val="3B3837"/>
                  </a:solidFill>
                  <a:cs typeface="+mn-ea"/>
                  <a:sym typeface="+mn-lt"/>
                </a:rPr>
                <a:t>1</a:t>
              </a:r>
              <a:endParaRPr lang="zh-CN" altLang="en-US" sz="6000" dirty="0">
                <a:solidFill>
                  <a:srgbClr val="3B3837"/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36"/>
            <p:cNvSpPr/>
            <p:nvPr/>
          </p:nvSpPr>
          <p:spPr>
            <a:xfrm>
              <a:off x="3924498" y="2232124"/>
              <a:ext cx="2808312" cy="622048"/>
            </a:xfrm>
            <a:prstGeom prst="rect">
              <a:avLst/>
            </a:prstGeom>
            <a:noFill/>
          </p:spPr>
          <p:txBody>
            <a:bodyPr wrap="square" lIns="67391" tIns="33696" rIns="67391" bIns="33696">
              <a:spAutoFit/>
            </a:bodyPr>
            <a:lstStyle/>
            <a:p>
              <a:pPr algn="ctr">
                <a:defRPr/>
              </a:pPr>
              <a:r>
                <a:rPr lang="zh-TW" altLang="en-US" sz="3600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研究動機</a:t>
              </a:r>
              <a:endParaRPr lang="zh-CN" altLang="en-US" sz="36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pic>
        <p:nvPicPr>
          <p:cNvPr id="7" name="图片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4082">
            <a:off x="5665924" y="587316"/>
            <a:ext cx="490446" cy="5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2490" y="1512044"/>
            <a:ext cx="47525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>
                <a:cs typeface="+mn-ea"/>
                <a:sym typeface="+mn-lt"/>
              </a:rPr>
              <a:t>有句廣告台詞說「鑽石恆久遠，一顆永流傳」，鑽石對於大家來說，普遍都是地位和品味的象徵，但講到價格方面，卻往往不知道如何瞭解一顆鑽石的市場價格，因此成為我們此次研究的動機。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1728192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研究動機</a:t>
            </a:r>
            <a:endParaRPr lang="zh-CN" altLang="en-US" sz="1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18004" r="14619" b="20315"/>
          <a:stretch/>
        </p:blipFill>
        <p:spPr>
          <a:xfrm>
            <a:off x="458391" y="1475041"/>
            <a:ext cx="3034059" cy="26446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64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12044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262689" y="1709928"/>
            <a:ext cx="4475747" cy="1620456"/>
            <a:chOff x="2257063" y="1620456"/>
            <a:chExt cx="4475747" cy="1620456"/>
          </a:xfrm>
        </p:grpSpPr>
        <p:sp>
          <p:nvSpPr>
            <p:cNvPr id="3" name="椭圆 2"/>
            <p:cNvSpPr/>
            <p:nvPr/>
          </p:nvSpPr>
          <p:spPr>
            <a:xfrm>
              <a:off x="2257063" y="1620456"/>
              <a:ext cx="1620456" cy="1620456"/>
            </a:xfrm>
            <a:prstGeom prst="ellipse">
              <a:avLst/>
            </a:prstGeom>
            <a:noFill/>
            <a:ln>
              <a:solidFill>
                <a:srgbClr val="3B38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solidFill>
                    <a:srgbClr val="3B3837"/>
                  </a:solidFill>
                  <a:cs typeface="+mn-ea"/>
                  <a:sym typeface="+mn-lt"/>
                </a:rPr>
                <a:t>0</a:t>
              </a:r>
              <a:r>
                <a:rPr lang="en-US" altLang="zh-TW" sz="6000" dirty="0">
                  <a:solidFill>
                    <a:srgbClr val="3B3837"/>
                  </a:solidFill>
                  <a:cs typeface="+mn-ea"/>
                  <a:sym typeface="+mn-lt"/>
                </a:rPr>
                <a:t>2</a:t>
              </a:r>
              <a:endParaRPr lang="zh-CN" altLang="en-US" sz="6000" dirty="0">
                <a:solidFill>
                  <a:srgbClr val="3B3837"/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36"/>
            <p:cNvSpPr/>
            <p:nvPr/>
          </p:nvSpPr>
          <p:spPr>
            <a:xfrm>
              <a:off x="3924498" y="2232124"/>
              <a:ext cx="2808312" cy="622048"/>
            </a:xfrm>
            <a:prstGeom prst="rect">
              <a:avLst/>
            </a:prstGeom>
            <a:noFill/>
          </p:spPr>
          <p:txBody>
            <a:bodyPr wrap="square" lIns="67391" tIns="33696" rIns="67391" bIns="33696">
              <a:spAutoFit/>
            </a:bodyPr>
            <a:lstStyle/>
            <a:p>
              <a:pPr algn="ctr">
                <a:defRPr/>
              </a:pPr>
              <a:r>
                <a:rPr lang="zh-TW" altLang="en-US" sz="3600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資料蒐集</a:t>
              </a:r>
              <a:endParaRPr lang="zh-CN" altLang="en-US" sz="36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pic>
        <p:nvPicPr>
          <p:cNvPr id="7" name="图片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4082">
            <a:off x="5665924" y="587316"/>
            <a:ext cx="490446" cy="5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2376264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數據源、特徵、標籤</a:t>
            </a:r>
            <a:endParaRPr lang="zh-CN" altLang="en-US" sz="1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70" y="215900"/>
            <a:ext cx="3759863" cy="4366856"/>
          </a:xfrm>
          <a:prstGeom prst="rect">
            <a:avLst/>
          </a:prstGeom>
        </p:spPr>
      </p:pic>
      <p:grpSp>
        <p:nvGrpSpPr>
          <p:cNvPr id="34" name="群組 33"/>
          <p:cNvGrpSpPr/>
          <p:nvPr/>
        </p:nvGrpSpPr>
        <p:grpSpPr>
          <a:xfrm>
            <a:off x="838843" y="1079996"/>
            <a:ext cx="3445695" cy="2904931"/>
            <a:chOff x="334787" y="897313"/>
            <a:chExt cx="3445695" cy="2904931"/>
          </a:xfrm>
        </p:grpSpPr>
        <p:grpSp>
          <p:nvGrpSpPr>
            <p:cNvPr id="33" name="群組 32"/>
            <p:cNvGrpSpPr/>
            <p:nvPr/>
          </p:nvGrpSpPr>
          <p:grpSpPr>
            <a:xfrm>
              <a:off x="334787" y="897313"/>
              <a:ext cx="2756715" cy="711667"/>
              <a:chOff x="334787" y="897313"/>
              <a:chExt cx="2756715" cy="71166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116186" y="897313"/>
                <a:ext cx="1975316" cy="711667"/>
              </a:xfrm>
              <a:prstGeom prst="rect">
                <a:avLst/>
              </a:prstGeom>
            </p:spPr>
            <p:txBody>
              <a:bodyPr wrap="square" lIns="89597" tIns="44798" rIns="89597" bIns="44798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數據源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pPr algn="just">
                  <a:lnSpc>
                    <a:spcPts val="1176"/>
                  </a:lnSpc>
                </a:pPr>
                <a:r>
                  <a:rPr lang="zh-TW" altLang="en-US" sz="15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資料共</a:t>
                </a:r>
                <a:r>
                  <a:rPr lang="en-US" altLang="zh-TW" sz="15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53941</a:t>
                </a:r>
                <a:r>
                  <a:rPr lang="zh-TW" altLang="en-US" sz="15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筆</a:t>
                </a:r>
                <a:endParaRPr lang="zh-CN" altLang="en-US" sz="15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  <p:grpSp>
            <p:nvGrpSpPr>
              <p:cNvPr id="27" name="组合 34"/>
              <p:cNvGrpSpPr/>
              <p:nvPr/>
            </p:nvGrpSpPr>
            <p:grpSpPr>
              <a:xfrm>
                <a:off x="334787" y="993273"/>
                <a:ext cx="615627" cy="615707"/>
                <a:chOff x="5148064" y="4098048"/>
                <a:chExt cx="628312" cy="628312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5148064" y="4098048"/>
                  <a:ext cx="628312" cy="628312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26"/>
                <p:cNvSpPr>
                  <a:spLocks noEditPoints="1"/>
                </p:cNvSpPr>
                <p:nvPr/>
              </p:nvSpPr>
              <p:spPr bwMode="auto">
                <a:xfrm>
                  <a:off x="5259646" y="4220808"/>
                  <a:ext cx="405149" cy="382793"/>
                </a:xfrm>
                <a:custGeom>
                  <a:avLst/>
                  <a:gdLst>
                    <a:gd name="T0" fmla="*/ 90 w 376"/>
                    <a:gd name="T1" fmla="*/ 52 h 355"/>
                    <a:gd name="T2" fmla="*/ 37 w 376"/>
                    <a:gd name="T3" fmla="*/ 264 h 355"/>
                    <a:gd name="T4" fmla="*/ 118 w 376"/>
                    <a:gd name="T5" fmla="*/ 310 h 355"/>
                    <a:gd name="T6" fmla="*/ 134 w 376"/>
                    <a:gd name="T7" fmla="*/ 310 h 355"/>
                    <a:gd name="T8" fmla="*/ 215 w 376"/>
                    <a:gd name="T9" fmla="*/ 264 h 355"/>
                    <a:gd name="T10" fmla="*/ 241 w 376"/>
                    <a:gd name="T11" fmla="*/ 310 h 355"/>
                    <a:gd name="T12" fmla="*/ 255 w 376"/>
                    <a:gd name="T13" fmla="*/ 287 h 355"/>
                    <a:gd name="T14" fmla="*/ 358 w 376"/>
                    <a:gd name="T15" fmla="*/ 287 h 355"/>
                    <a:gd name="T16" fmla="*/ 371 w 376"/>
                    <a:gd name="T17" fmla="*/ 310 h 355"/>
                    <a:gd name="T18" fmla="*/ 371 w 376"/>
                    <a:gd name="T19" fmla="*/ 323 h 355"/>
                    <a:gd name="T20" fmla="*/ 358 w 376"/>
                    <a:gd name="T21" fmla="*/ 355 h 355"/>
                    <a:gd name="T22" fmla="*/ 250 w 376"/>
                    <a:gd name="T23" fmla="*/ 323 h 355"/>
                    <a:gd name="T24" fmla="*/ 237 w 376"/>
                    <a:gd name="T25" fmla="*/ 355 h 355"/>
                    <a:gd name="T26" fmla="*/ 131 w 376"/>
                    <a:gd name="T27" fmla="*/ 323 h 355"/>
                    <a:gd name="T28" fmla="*/ 118 w 376"/>
                    <a:gd name="T29" fmla="*/ 355 h 355"/>
                    <a:gd name="T30" fmla="*/ 0 w 376"/>
                    <a:gd name="T31" fmla="*/ 323 h 355"/>
                    <a:gd name="T32" fmla="*/ 14 w 376"/>
                    <a:gd name="T33" fmla="*/ 287 h 355"/>
                    <a:gd name="T34" fmla="*/ 336 w 376"/>
                    <a:gd name="T35" fmla="*/ 248 h 355"/>
                    <a:gd name="T36" fmla="*/ 279 w 376"/>
                    <a:gd name="T37" fmla="*/ 248 h 355"/>
                    <a:gd name="T38" fmla="*/ 215 w 376"/>
                    <a:gd name="T39" fmla="*/ 248 h 355"/>
                    <a:gd name="T40" fmla="*/ 158 w 376"/>
                    <a:gd name="T41" fmla="*/ 248 h 355"/>
                    <a:gd name="T42" fmla="*/ 95 w 376"/>
                    <a:gd name="T43" fmla="*/ 248 h 355"/>
                    <a:gd name="T44" fmla="*/ 38 w 376"/>
                    <a:gd name="T45" fmla="*/ 248 h 355"/>
                    <a:gd name="T46" fmla="*/ 307 w 376"/>
                    <a:gd name="T47" fmla="*/ 147 h 355"/>
                    <a:gd name="T48" fmla="*/ 289 w 376"/>
                    <a:gd name="T49" fmla="*/ 201 h 355"/>
                    <a:gd name="T50" fmla="*/ 201 w 376"/>
                    <a:gd name="T51" fmla="*/ 201 h 355"/>
                    <a:gd name="T52" fmla="*/ 181 w 376"/>
                    <a:gd name="T53" fmla="*/ 147 h 355"/>
                    <a:gd name="T54" fmla="*/ 180 w 376"/>
                    <a:gd name="T55" fmla="*/ 16 h 355"/>
                    <a:gd name="T56" fmla="*/ 161 w 376"/>
                    <a:gd name="T57" fmla="*/ 35 h 355"/>
                    <a:gd name="T58" fmla="*/ 155 w 376"/>
                    <a:gd name="T59" fmla="*/ 67 h 355"/>
                    <a:gd name="T60" fmla="*/ 66 w 376"/>
                    <a:gd name="T61" fmla="*/ 55 h 355"/>
                    <a:gd name="T62" fmla="*/ 66 w 376"/>
                    <a:gd name="T63" fmla="*/ 122 h 355"/>
                    <a:gd name="T64" fmla="*/ 69 w 376"/>
                    <a:gd name="T65" fmla="*/ 122 h 355"/>
                    <a:gd name="T66" fmla="*/ 87 w 376"/>
                    <a:gd name="T67" fmla="*/ 199 h 355"/>
                    <a:gd name="T68" fmla="*/ 91 w 376"/>
                    <a:gd name="T69" fmla="*/ 199 h 355"/>
                    <a:gd name="T70" fmla="*/ 109 w 376"/>
                    <a:gd name="T71" fmla="*/ 132 h 355"/>
                    <a:gd name="T72" fmla="*/ 109 w 376"/>
                    <a:gd name="T73" fmla="*/ 75 h 355"/>
                    <a:gd name="T74" fmla="*/ 155 w 376"/>
                    <a:gd name="T75" fmla="*/ 80 h 355"/>
                    <a:gd name="T76" fmla="*/ 166 w 376"/>
                    <a:gd name="T77" fmla="*/ 120 h 355"/>
                    <a:gd name="T78" fmla="*/ 180 w 376"/>
                    <a:gd name="T79" fmla="*/ 126 h 355"/>
                    <a:gd name="T80" fmla="*/ 317 w 376"/>
                    <a:gd name="T81" fmla="*/ 120 h 355"/>
                    <a:gd name="T82" fmla="*/ 317 w 376"/>
                    <a:gd name="T83" fmla="*/ 21 h 355"/>
                    <a:gd name="T84" fmla="*/ 304 w 376"/>
                    <a:gd name="T85" fmla="*/ 31 h 355"/>
                    <a:gd name="T86" fmla="*/ 308 w 376"/>
                    <a:gd name="T87" fmla="*/ 107 h 355"/>
                    <a:gd name="T88" fmla="*/ 304 w 376"/>
                    <a:gd name="T89" fmla="*/ 111 h 355"/>
                    <a:gd name="T90" fmla="*/ 177 w 376"/>
                    <a:gd name="T91" fmla="*/ 109 h 355"/>
                    <a:gd name="T92" fmla="*/ 238 w 376"/>
                    <a:gd name="T93" fmla="*/ 63 h 355"/>
                    <a:gd name="T94" fmla="*/ 176 w 376"/>
                    <a:gd name="T95" fmla="*/ 35 h 355"/>
                    <a:gd name="T96" fmla="*/ 180 w 376"/>
                    <a:gd name="T97" fmla="*/ 31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76" h="355">
                      <a:moveTo>
                        <a:pt x="90" y="0"/>
                      </a:moveTo>
                      <a:cubicBezTo>
                        <a:pt x="104" y="0"/>
                        <a:pt x="115" y="12"/>
                        <a:pt x="115" y="26"/>
                      </a:cubicBezTo>
                      <a:cubicBezTo>
                        <a:pt x="115" y="40"/>
                        <a:pt x="104" y="52"/>
                        <a:pt x="90" y="52"/>
                      </a:cubicBezTo>
                      <a:cubicBezTo>
                        <a:pt x="75" y="52"/>
                        <a:pt x="64" y="40"/>
                        <a:pt x="64" y="26"/>
                      </a:cubicBezTo>
                      <a:cubicBezTo>
                        <a:pt x="64" y="12"/>
                        <a:pt x="75" y="0"/>
                        <a:pt x="90" y="0"/>
                      </a:cubicBezTo>
                      <a:close/>
                      <a:moveTo>
                        <a:pt x="37" y="264"/>
                      </a:moveTo>
                      <a:cubicBezTo>
                        <a:pt x="95" y="264"/>
                        <a:pt x="95" y="264"/>
                        <a:pt x="95" y="264"/>
                      </a:cubicBezTo>
                      <a:cubicBezTo>
                        <a:pt x="108" y="264"/>
                        <a:pt x="118" y="274"/>
                        <a:pt x="118" y="287"/>
                      </a:cubicBezTo>
                      <a:cubicBezTo>
                        <a:pt x="118" y="310"/>
                        <a:pt x="118" y="310"/>
                        <a:pt x="118" y="310"/>
                      </a:cubicBezTo>
                      <a:cubicBezTo>
                        <a:pt x="120" y="310"/>
                        <a:pt x="120" y="310"/>
                        <a:pt x="120" y="310"/>
                      </a:cubicBezTo>
                      <a:cubicBezTo>
                        <a:pt x="131" y="310"/>
                        <a:pt x="131" y="310"/>
                        <a:pt x="131" y="310"/>
                      </a:cubicBezTo>
                      <a:cubicBezTo>
                        <a:pt x="134" y="310"/>
                        <a:pt x="134" y="310"/>
                        <a:pt x="134" y="310"/>
                      </a:cubicBezTo>
                      <a:cubicBezTo>
                        <a:pt x="134" y="287"/>
                        <a:pt x="134" y="287"/>
                        <a:pt x="134" y="287"/>
                      </a:cubicBezTo>
                      <a:cubicBezTo>
                        <a:pt x="134" y="274"/>
                        <a:pt x="144" y="264"/>
                        <a:pt x="156" y="264"/>
                      </a:cubicBezTo>
                      <a:cubicBezTo>
                        <a:pt x="215" y="264"/>
                        <a:pt x="215" y="264"/>
                        <a:pt x="215" y="264"/>
                      </a:cubicBezTo>
                      <a:cubicBezTo>
                        <a:pt x="227" y="264"/>
                        <a:pt x="237" y="274"/>
                        <a:pt x="237" y="287"/>
                      </a:cubicBezTo>
                      <a:cubicBezTo>
                        <a:pt x="237" y="310"/>
                        <a:pt x="237" y="310"/>
                        <a:pt x="237" y="310"/>
                      </a:cubicBezTo>
                      <a:cubicBezTo>
                        <a:pt x="241" y="310"/>
                        <a:pt x="241" y="310"/>
                        <a:pt x="241" y="310"/>
                      </a:cubicBezTo>
                      <a:cubicBezTo>
                        <a:pt x="250" y="310"/>
                        <a:pt x="250" y="310"/>
                        <a:pt x="250" y="310"/>
                      </a:cubicBezTo>
                      <a:cubicBezTo>
                        <a:pt x="255" y="310"/>
                        <a:pt x="255" y="310"/>
                        <a:pt x="255" y="310"/>
                      </a:cubicBezTo>
                      <a:cubicBezTo>
                        <a:pt x="255" y="287"/>
                        <a:pt x="255" y="287"/>
                        <a:pt x="255" y="287"/>
                      </a:cubicBezTo>
                      <a:cubicBezTo>
                        <a:pt x="255" y="274"/>
                        <a:pt x="265" y="264"/>
                        <a:pt x="278" y="264"/>
                      </a:cubicBezTo>
                      <a:cubicBezTo>
                        <a:pt x="336" y="264"/>
                        <a:pt x="336" y="264"/>
                        <a:pt x="336" y="264"/>
                      </a:cubicBezTo>
                      <a:cubicBezTo>
                        <a:pt x="348" y="264"/>
                        <a:pt x="358" y="274"/>
                        <a:pt x="358" y="287"/>
                      </a:cubicBezTo>
                      <a:cubicBezTo>
                        <a:pt x="358" y="310"/>
                        <a:pt x="358" y="310"/>
                        <a:pt x="358" y="310"/>
                      </a:cubicBezTo>
                      <a:cubicBezTo>
                        <a:pt x="362" y="310"/>
                        <a:pt x="362" y="310"/>
                        <a:pt x="362" y="310"/>
                      </a:cubicBezTo>
                      <a:cubicBezTo>
                        <a:pt x="371" y="310"/>
                        <a:pt x="371" y="310"/>
                        <a:pt x="371" y="310"/>
                      </a:cubicBezTo>
                      <a:cubicBezTo>
                        <a:pt x="376" y="310"/>
                        <a:pt x="376" y="310"/>
                        <a:pt x="376" y="310"/>
                      </a:cubicBezTo>
                      <a:cubicBezTo>
                        <a:pt x="376" y="323"/>
                        <a:pt x="376" y="323"/>
                        <a:pt x="376" y="323"/>
                      </a:cubicBezTo>
                      <a:cubicBezTo>
                        <a:pt x="371" y="323"/>
                        <a:pt x="371" y="323"/>
                        <a:pt x="371" y="323"/>
                      </a:cubicBezTo>
                      <a:cubicBezTo>
                        <a:pt x="362" y="323"/>
                        <a:pt x="362" y="323"/>
                        <a:pt x="362" y="323"/>
                      </a:cubicBezTo>
                      <a:cubicBezTo>
                        <a:pt x="358" y="323"/>
                        <a:pt x="358" y="323"/>
                        <a:pt x="358" y="323"/>
                      </a:cubicBezTo>
                      <a:cubicBezTo>
                        <a:pt x="358" y="355"/>
                        <a:pt x="358" y="355"/>
                        <a:pt x="358" y="355"/>
                      </a:cubicBezTo>
                      <a:cubicBezTo>
                        <a:pt x="255" y="355"/>
                        <a:pt x="255" y="355"/>
                        <a:pt x="255" y="355"/>
                      </a:cubicBezTo>
                      <a:cubicBezTo>
                        <a:pt x="255" y="323"/>
                        <a:pt x="255" y="323"/>
                        <a:pt x="255" y="323"/>
                      </a:cubicBezTo>
                      <a:cubicBezTo>
                        <a:pt x="250" y="323"/>
                        <a:pt x="250" y="323"/>
                        <a:pt x="250" y="323"/>
                      </a:cubicBezTo>
                      <a:cubicBezTo>
                        <a:pt x="241" y="323"/>
                        <a:pt x="241" y="323"/>
                        <a:pt x="241" y="323"/>
                      </a:cubicBezTo>
                      <a:cubicBezTo>
                        <a:pt x="237" y="323"/>
                        <a:pt x="237" y="323"/>
                        <a:pt x="237" y="323"/>
                      </a:cubicBezTo>
                      <a:cubicBezTo>
                        <a:pt x="237" y="355"/>
                        <a:pt x="237" y="355"/>
                        <a:pt x="237" y="355"/>
                      </a:cubicBezTo>
                      <a:cubicBezTo>
                        <a:pt x="134" y="355"/>
                        <a:pt x="134" y="355"/>
                        <a:pt x="134" y="355"/>
                      </a:cubicBezTo>
                      <a:cubicBezTo>
                        <a:pt x="134" y="323"/>
                        <a:pt x="134" y="323"/>
                        <a:pt x="134" y="323"/>
                      </a:cubicBezTo>
                      <a:cubicBezTo>
                        <a:pt x="131" y="323"/>
                        <a:pt x="131" y="323"/>
                        <a:pt x="131" y="323"/>
                      </a:cubicBezTo>
                      <a:cubicBezTo>
                        <a:pt x="120" y="323"/>
                        <a:pt x="120" y="323"/>
                        <a:pt x="120" y="323"/>
                      </a:cubicBezTo>
                      <a:cubicBezTo>
                        <a:pt x="118" y="323"/>
                        <a:pt x="118" y="323"/>
                        <a:pt x="118" y="323"/>
                      </a:cubicBezTo>
                      <a:cubicBezTo>
                        <a:pt x="118" y="355"/>
                        <a:pt x="118" y="355"/>
                        <a:pt x="118" y="355"/>
                      </a:cubicBezTo>
                      <a:cubicBezTo>
                        <a:pt x="14" y="355"/>
                        <a:pt x="14" y="355"/>
                        <a:pt x="14" y="355"/>
                      </a:cubicBezTo>
                      <a:cubicBezTo>
                        <a:pt x="14" y="323"/>
                        <a:pt x="14" y="323"/>
                        <a:pt x="14" y="323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310"/>
                        <a:pt x="0" y="310"/>
                        <a:pt x="0" y="310"/>
                      </a:cubicBezTo>
                      <a:cubicBezTo>
                        <a:pt x="14" y="310"/>
                        <a:pt x="14" y="310"/>
                        <a:pt x="14" y="310"/>
                      </a:cubicBezTo>
                      <a:cubicBezTo>
                        <a:pt x="14" y="287"/>
                        <a:pt x="14" y="287"/>
                        <a:pt x="14" y="287"/>
                      </a:cubicBezTo>
                      <a:cubicBezTo>
                        <a:pt x="14" y="274"/>
                        <a:pt x="24" y="264"/>
                        <a:pt x="37" y="264"/>
                      </a:cubicBezTo>
                      <a:close/>
                      <a:moveTo>
                        <a:pt x="307" y="220"/>
                      </a:moveTo>
                      <a:cubicBezTo>
                        <a:pt x="323" y="220"/>
                        <a:pt x="336" y="232"/>
                        <a:pt x="336" y="248"/>
                      </a:cubicBezTo>
                      <a:cubicBezTo>
                        <a:pt x="336" y="251"/>
                        <a:pt x="335" y="255"/>
                        <a:pt x="334" y="258"/>
                      </a:cubicBezTo>
                      <a:cubicBezTo>
                        <a:pt x="281" y="258"/>
                        <a:pt x="281" y="258"/>
                        <a:pt x="281" y="258"/>
                      </a:cubicBezTo>
                      <a:cubicBezTo>
                        <a:pt x="280" y="255"/>
                        <a:pt x="279" y="251"/>
                        <a:pt x="279" y="248"/>
                      </a:cubicBezTo>
                      <a:cubicBezTo>
                        <a:pt x="279" y="232"/>
                        <a:pt x="292" y="220"/>
                        <a:pt x="307" y="220"/>
                      </a:cubicBezTo>
                      <a:close/>
                      <a:moveTo>
                        <a:pt x="186" y="220"/>
                      </a:moveTo>
                      <a:cubicBezTo>
                        <a:pt x="202" y="220"/>
                        <a:pt x="215" y="232"/>
                        <a:pt x="215" y="248"/>
                      </a:cubicBezTo>
                      <a:cubicBezTo>
                        <a:pt x="215" y="251"/>
                        <a:pt x="214" y="255"/>
                        <a:pt x="213" y="258"/>
                      </a:cubicBezTo>
                      <a:cubicBezTo>
                        <a:pt x="160" y="258"/>
                        <a:pt x="160" y="258"/>
                        <a:pt x="160" y="258"/>
                      </a:cubicBezTo>
                      <a:cubicBezTo>
                        <a:pt x="159" y="255"/>
                        <a:pt x="158" y="251"/>
                        <a:pt x="158" y="248"/>
                      </a:cubicBezTo>
                      <a:cubicBezTo>
                        <a:pt x="158" y="232"/>
                        <a:pt x="171" y="220"/>
                        <a:pt x="186" y="220"/>
                      </a:cubicBezTo>
                      <a:close/>
                      <a:moveTo>
                        <a:pt x="67" y="220"/>
                      </a:moveTo>
                      <a:cubicBezTo>
                        <a:pt x="82" y="220"/>
                        <a:pt x="95" y="232"/>
                        <a:pt x="95" y="248"/>
                      </a:cubicBezTo>
                      <a:cubicBezTo>
                        <a:pt x="95" y="251"/>
                        <a:pt x="94" y="255"/>
                        <a:pt x="93" y="258"/>
                      </a:cubicBezTo>
                      <a:cubicBezTo>
                        <a:pt x="40" y="258"/>
                        <a:pt x="40" y="258"/>
                        <a:pt x="40" y="258"/>
                      </a:cubicBezTo>
                      <a:cubicBezTo>
                        <a:pt x="39" y="255"/>
                        <a:pt x="38" y="251"/>
                        <a:pt x="38" y="248"/>
                      </a:cubicBezTo>
                      <a:cubicBezTo>
                        <a:pt x="38" y="232"/>
                        <a:pt x="51" y="220"/>
                        <a:pt x="67" y="220"/>
                      </a:cubicBezTo>
                      <a:close/>
                      <a:moveTo>
                        <a:pt x="307" y="130"/>
                      </a:moveTo>
                      <a:cubicBezTo>
                        <a:pt x="307" y="147"/>
                        <a:pt x="307" y="147"/>
                        <a:pt x="307" y="147"/>
                      </a:cubicBezTo>
                      <a:cubicBezTo>
                        <a:pt x="293" y="147"/>
                        <a:pt x="293" y="147"/>
                        <a:pt x="293" y="147"/>
                      </a:cubicBezTo>
                      <a:cubicBezTo>
                        <a:pt x="308" y="201"/>
                        <a:pt x="308" y="201"/>
                        <a:pt x="308" y="201"/>
                      </a:cubicBezTo>
                      <a:cubicBezTo>
                        <a:pt x="289" y="201"/>
                        <a:pt x="289" y="201"/>
                        <a:pt x="289" y="201"/>
                      </a:cubicBezTo>
                      <a:cubicBezTo>
                        <a:pt x="273" y="147"/>
                        <a:pt x="273" y="147"/>
                        <a:pt x="273" y="147"/>
                      </a:cubicBezTo>
                      <a:cubicBezTo>
                        <a:pt x="216" y="147"/>
                        <a:pt x="216" y="147"/>
                        <a:pt x="216" y="147"/>
                      </a:cubicBezTo>
                      <a:cubicBezTo>
                        <a:pt x="201" y="201"/>
                        <a:pt x="201" y="201"/>
                        <a:pt x="201" y="201"/>
                      </a:cubicBezTo>
                      <a:cubicBezTo>
                        <a:pt x="181" y="201"/>
                        <a:pt x="181" y="201"/>
                        <a:pt x="181" y="201"/>
                      </a:cubicBezTo>
                      <a:cubicBezTo>
                        <a:pt x="197" y="147"/>
                        <a:pt x="197" y="147"/>
                        <a:pt x="197" y="147"/>
                      </a:cubicBezTo>
                      <a:cubicBezTo>
                        <a:pt x="181" y="147"/>
                        <a:pt x="181" y="147"/>
                        <a:pt x="181" y="147"/>
                      </a:cubicBezTo>
                      <a:cubicBezTo>
                        <a:pt x="181" y="130"/>
                        <a:pt x="181" y="130"/>
                        <a:pt x="181" y="130"/>
                      </a:cubicBezTo>
                      <a:cubicBezTo>
                        <a:pt x="307" y="130"/>
                        <a:pt x="307" y="130"/>
                        <a:pt x="307" y="130"/>
                      </a:cubicBezTo>
                      <a:close/>
                      <a:moveTo>
                        <a:pt x="180" y="16"/>
                      </a:moveTo>
                      <a:cubicBezTo>
                        <a:pt x="175" y="16"/>
                        <a:pt x="170" y="18"/>
                        <a:pt x="166" y="21"/>
                      </a:cubicBezTo>
                      <a:cubicBezTo>
                        <a:pt x="166" y="21"/>
                        <a:pt x="166" y="21"/>
                        <a:pt x="166" y="21"/>
                      </a:cubicBezTo>
                      <a:cubicBezTo>
                        <a:pt x="163" y="25"/>
                        <a:pt x="161" y="30"/>
                        <a:pt x="161" y="35"/>
                      </a:cubicBezTo>
                      <a:cubicBezTo>
                        <a:pt x="161" y="72"/>
                        <a:pt x="161" y="72"/>
                        <a:pt x="161" y="72"/>
                      </a:cubicBezTo>
                      <a:cubicBezTo>
                        <a:pt x="155" y="73"/>
                        <a:pt x="155" y="73"/>
                        <a:pt x="155" y="73"/>
                      </a:cubicBezTo>
                      <a:cubicBezTo>
                        <a:pt x="155" y="67"/>
                        <a:pt x="155" y="67"/>
                        <a:pt x="155" y="67"/>
                      </a:cubicBezTo>
                      <a:cubicBezTo>
                        <a:pt x="128" y="67"/>
                        <a:pt x="128" y="67"/>
                        <a:pt x="128" y="67"/>
                      </a:cubicBezTo>
                      <a:cubicBezTo>
                        <a:pt x="109" y="55"/>
                        <a:pt x="109" y="55"/>
                        <a:pt x="109" y="55"/>
                      </a:cubicBezTo>
                      <a:cubicBezTo>
                        <a:pt x="63" y="55"/>
                        <a:pt x="117" y="55"/>
                        <a:pt x="66" y="55"/>
                      </a:cubicBezTo>
                      <a:cubicBezTo>
                        <a:pt x="57" y="55"/>
                        <a:pt x="50" y="63"/>
                        <a:pt x="50" y="71"/>
                      </a:cubicBezTo>
                      <a:cubicBezTo>
                        <a:pt x="50" y="122"/>
                        <a:pt x="50" y="122"/>
                        <a:pt x="50" y="122"/>
                      </a:cubicBezTo>
                      <a:cubicBezTo>
                        <a:pt x="66" y="122"/>
                        <a:pt x="66" y="122"/>
                        <a:pt x="66" y="122"/>
                      </a:cubicBezTo>
                      <a:cubicBezTo>
                        <a:pt x="66" y="85"/>
                        <a:pt x="66" y="85"/>
                        <a:pt x="66" y="85"/>
                      </a:cubicBezTo>
                      <a:cubicBezTo>
                        <a:pt x="69" y="85"/>
                        <a:pt x="69" y="85"/>
                        <a:pt x="69" y="85"/>
                      </a:cubicBezTo>
                      <a:cubicBezTo>
                        <a:pt x="69" y="122"/>
                        <a:pt x="69" y="122"/>
                        <a:pt x="69" y="122"/>
                      </a:cubicBezTo>
                      <a:cubicBezTo>
                        <a:pt x="69" y="132"/>
                        <a:pt x="69" y="132"/>
                        <a:pt x="69" y="132"/>
                      </a:cubicBezTo>
                      <a:cubicBezTo>
                        <a:pt x="69" y="199"/>
                        <a:pt x="69" y="199"/>
                        <a:pt x="69" y="199"/>
                      </a:cubicBezTo>
                      <a:cubicBezTo>
                        <a:pt x="87" y="199"/>
                        <a:pt x="87" y="199"/>
                        <a:pt x="87" y="199"/>
                      </a:cubicBezTo>
                      <a:cubicBezTo>
                        <a:pt x="87" y="143"/>
                        <a:pt x="87" y="143"/>
                        <a:pt x="87" y="143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1" y="199"/>
                        <a:pt x="91" y="199"/>
                        <a:pt x="91" y="199"/>
                      </a:cubicBezTo>
                      <a:cubicBezTo>
                        <a:pt x="109" y="199"/>
                        <a:pt x="109" y="199"/>
                        <a:pt x="109" y="199"/>
                      </a:cubicBezTo>
                      <a:cubicBezTo>
                        <a:pt x="109" y="189"/>
                        <a:pt x="109" y="189"/>
                        <a:pt x="109" y="189"/>
                      </a:cubicBezTo>
                      <a:cubicBezTo>
                        <a:pt x="109" y="132"/>
                        <a:pt x="109" y="132"/>
                        <a:pt x="109" y="132"/>
                      </a:cubicBezTo>
                      <a:cubicBezTo>
                        <a:pt x="109" y="122"/>
                        <a:pt x="109" y="122"/>
                        <a:pt x="109" y="122"/>
                      </a:cubicBezTo>
                      <a:cubicBezTo>
                        <a:pt x="109" y="85"/>
                        <a:pt x="109" y="85"/>
                        <a:pt x="109" y="85"/>
                      </a:cubicBezTo>
                      <a:cubicBezTo>
                        <a:pt x="109" y="75"/>
                        <a:pt x="109" y="75"/>
                        <a:pt x="109" y="75"/>
                      </a:cubicBezTo>
                      <a:cubicBezTo>
                        <a:pt x="128" y="85"/>
                        <a:pt x="128" y="85"/>
                        <a:pt x="128" y="85"/>
                      </a:cubicBezTo>
                      <a:cubicBezTo>
                        <a:pt x="155" y="85"/>
                        <a:pt x="155" y="85"/>
                        <a:pt x="155" y="85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61" y="79"/>
                        <a:pt x="161" y="79"/>
                        <a:pt x="161" y="79"/>
                      </a:cubicBezTo>
                      <a:cubicBezTo>
                        <a:pt x="161" y="107"/>
                        <a:pt x="161" y="107"/>
                        <a:pt x="161" y="107"/>
                      </a:cubicBezTo>
                      <a:cubicBezTo>
                        <a:pt x="161" y="112"/>
                        <a:pt x="163" y="117"/>
                        <a:pt x="166" y="120"/>
                      </a:cubicBezTo>
                      <a:cubicBezTo>
                        <a:pt x="166" y="120"/>
                        <a:pt x="166" y="120"/>
                        <a:pt x="166" y="120"/>
                      </a:cubicBezTo>
                      <a:cubicBezTo>
                        <a:pt x="166" y="120"/>
                        <a:pt x="166" y="120"/>
                        <a:pt x="166" y="120"/>
                      </a:cubicBezTo>
                      <a:cubicBezTo>
                        <a:pt x="170" y="124"/>
                        <a:pt x="175" y="126"/>
                        <a:pt x="180" y="126"/>
                      </a:cubicBezTo>
                      <a:cubicBezTo>
                        <a:pt x="304" y="126"/>
                        <a:pt x="304" y="126"/>
                        <a:pt x="304" y="126"/>
                      </a:cubicBezTo>
                      <a:cubicBezTo>
                        <a:pt x="309" y="126"/>
                        <a:pt x="314" y="124"/>
                        <a:pt x="317" y="120"/>
                      </a:cubicBezTo>
                      <a:cubicBezTo>
                        <a:pt x="317" y="120"/>
                        <a:pt x="317" y="120"/>
                        <a:pt x="317" y="120"/>
                      </a:cubicBezTo>
                      <a:cubicBezTo>
                        <a:pt x="321" y="117"/>
                        <a:pt x="323" y="112"/>
                        <a:pt x="323" y="107"/>
                      </a:cubicBezTo>
                      <a:cubicBezTo>
                        <a:pt x="323" y="35"/>
                        <a:pt x="323" y="35"/>
                        <a:pt x="323" y="35"/>
                      </a:cubicBezTo>
                      <a:cubicBezTo>
                        <a:pt x="323" y="30"/>
                        <a:pt x="321" y="25"/>
                        <a:pt x="317" y="21"/>
                      </a:cubicBezTo>
                      <a:cubicBezTo>
                        <a:pt x="314" y="18"/>
                        <a:pt x="309" y="16"/>
                        <a:pt x="304" y="16"/>
                      </a:cubicBezTo>
                      <a:cubicBezTo>
                        <a:pt x="180" y="16"/>
                        <a:pt x="180" y="16"/>
                        <a:pt x="180" y="16"/>
                      </a:cubicBezTo>
                      <a:close/>
                      <a:moveTo>
                        <a:pt x="304" y="31"/>
                      </a:moveTo>
                      <a:cubicBezTo>
                        <a:pt x="305" y="31"/>
                        <a:pt x="306" y="31"/>
                        <a:pt x="307" y="32"/>
                      </a:cubicBezTo>
                      <a:cubicBezTo>
                        <a:pt x="307" y="33"/>
                        <a:pt x="308" y="34"/>
                        <a:pt x="308" y="35"/>
                      </a:cubicBezTo>
                      <a:cubicBezTo>
                        <a:pt x="308" y="107"/>
                        <a:pt x="308" y="107"/>
                        <a:pt x="308" y="107"/>
                      </a:cubicBezTo>
                      <a:cubicBezTo>
                        <a:pt x="308" y="108"/>
                        <a:pt x="307" y="109"/>
                        <a:pt x="307" y="109"/>
                      </a:cubicBezTo>
                      <a:cubicBezTo>
                        <a:pt x="307" y="110"/>
                        <a:pt x="307" y="110"/>
                        <a:pt x="307" y="110"/>
                      </a:cubicBezTo>
                      <a:cubicBezTo>
                        <a:pt x="306" y="110"/>
                        <a:pt x="305" y="111"/>
                        <a:pt x="304" y="111"/>
                      </a:cubicBezTo>
                      <a:cubicBezTo>
                        <a:pt x="180" y="111"/>
                        <a:pt x="180" y="111"/>
                        <a:pt x="180" y="111"/>
                      </a:cubicBezTo>
                      <a:cubicBezTo>
                        <a:pt x="179" y="111"/>
                        <a:pt x="178" y="110"/>
                        <a:pt x="177" y="110"/>
                      </a:cubicBezTo>
                      <a:cubicBezTo>
                        <a:pt x="177" y="109"/>
                        <a:pt x="177" y="109"/>
                        <a:pt x="177" y="109"/>
                      </a:cubicBezTo>
                      <a:cubicBezTo>
                        <a:pt x="176" y="109"/>
                        <a:pt x="176" y="108"/>
                        <a:pt x="176" y="107"/>
                      </a:cubicBezTo>
                      <a:cubicBezTo>
                        <a:pt x="176" y="76"/>
                        <a:pt x="176" y="76"/>
                        <a:pt x="176" y="76"/>
                      </a:cubicBezTo>
                      <a:cubicBezTo>
                        <a:pt x="238" y="63"/>
                        <a:pt x="238" y="63"/>
                        <a:pt x="238" y="63"/>
                      </a:cubicBezTo>
                      <a:cubicBezTo>
                        <a:pt x="237" y="62"/>
                        <a:pt x="237" y="62"/>
                        <a:pt x="237" y="62"/>
                      </a:cubicBezTo>
                      <a:cubicBezTo>
                        <a:pt x="176" y="70"/>
                        <a:pt x="176" y="70"/>
                        <a:pt x="176" y="70"/>
                      </a:cubicBezTo>
                      <a:cubicBezTo>
                        <a:pt x="176" y="35"/>
                        <a:pt x="176" y="35"/>
                        <a:pt x="176" y="35"/>
                      </a:cubicBezTo>
                      <a:cubicBezTo>
                        <a:pt x="176" y="34"/>
                        <a:pt x="176" y="33"/>
                        <a:pt x="177" y="32"/>
                      </a:cubicBezTo>
                      <a:cubicBezTo>
                        <a:pt x="177" y="32"/>
                        <a:pt x="177" y="32"/>
                        <a:pt x="177" y="32"/>
                      </a:cubicBezTo>
                      <a:cubicBezTo>
                        <a:pt x="178" y="31"/>
                        <a:pt x="179" y="31"/>
                        <a:pt x="180" y="31"/>
                      </a:cubicBezTo>
                      <a:lnTo>
                        <a:pt x="304" y="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75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群組 4"/>
            <p:cNvGrpSpPr/>
            <p:nvPr/>
          </p:nvGrpSpPr>
          <p:grpSpPr>
            <a:xfrm>
              <a:off x="334787" y="1958148"/>
              <a:ext cx="3445694" cy="719901"/>
              <a:chOff x="334787" y="1958148"/>
              <a:chExt cx="3445694" cy="719901"/>
            </a:xfrm>
          </p:grpSpPr>
          <p:grpSp>
            <p:nvGrpSpPr>
              <p:cNvPr id="24" name="组合 31"/>
              <p:cNvGrpSpPr/>
              <p:nvPr/>
            </p:nvGrpSpPr>
            <p:grpSpPr>
              <a:xfrm>
                <a:off x="334787" y="2062342"/>
                <a:ext cx="615627" cy="615707"/>
                <a:chOff x="5148063" y="3410880"/>
                <a:chExt cx="628312" cy="628312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5148063" y="3410880"/>
                  <a:ext cx="628312" cy="628312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21"/>
                <p:cNvSpPr>
                  <a:spLocks noEditPoints="1"/>
                </p:cNvSpPr>
                <p:nvPr/>
              </p:nvSpPr>
              <p:spPr bwMode="auto">
                <a:xfrm>
                  <a:off x="5225365" y="3546224"/>
                  <a:ext cx="455563" cy="357624"/>
                </a:xfrm>
                <a:custGeom>
                  <a:avLst/>
                  <a:gdLst>
                    <a:gd name="T0" fmla="*/ 186 w 390"/>
                    <a:gd name="T1" fmla="*/ 267 h 306"/>
                    <a:gd name="T2" fmla="*/ 187 w 390"/>
                    <a:gd name="T3" fmla="*/ 305 h 306"/>
                    <a:gd name="T4" fmla="*/ 154 w 390"/>
                    <a:gd name="T5" fmla="*/ 287 h 306"/>
                    <a:gd name="T6" fmla="*/ 137 w 390"/>
                    <a:gd name="T7" fmla="*/ 208 h 306"/>
                    <a:gd name="T8" fmla="*/ 124 w 390"/>
                    <a:gd name="T9" fmla="*/ 266 h 306"/>
                    <a:gd name="T10" fmla="*/ 108 w 390"/>
                    <a:gd name="T11" fmla="*/ 190 h 306"/>
                    <a:gd name="T12" fmla="*/ 42 w 390"/>
                    <a:gd name="T13" fmla="*/ 210 h 306"/>
                    <a:gd name="T14" fmla="*/ 25 w 390"/>
                    <a:gd name="T15" fmla="*/ 135 h 306"/>
                    <a:gd name="T16" fmla="*/ 11 w 390"/>
                    <a:gd name="T17" fmla="*/ 188 h 306"/>
                    <a:gd name="T18" fmla="*/ 0 w 390"/>
                    <a:gd name="T19" fmla="*/ 154 h 306"/>
                    <a:gd name="T20" fmla="*/ 20 w 390"/>
                    <a:gd name="T21" fmla="*/ 116 h 306"/>
                    <a:gd name="T22" fmla="*/ 189 w 390"/>
                    <a:gd name="T23" fmla="*/ 229 h 306"/>
                    <a:gd name="T24" fmla="*/ 192 w 390"/>
                    <a:gd name="T25" fmla="*/ 240 h 306"/>
                    <a:gd name="T26" fmla="*/ 121 w 390"/>
                    <a:gd name="T27" fmla="*/ 87 h 306"/>
                    <a:gd name="T28" fmla="*/ 131 w 390"/>
                    <a:gd name="T29" fmla="*/ 125 h 306"/>
                    <a:gd name="T30" fmla="*/ 198 w 390"/>
                    <a:gd name="T31" fmla="*/ 115 h 306"/>
                    <a:gd name="T32" fmla="*/ 188 w 390"/>
                    <a:gd name="T33" fmla="*/ 77 h 306"/>
                    <a:gd name="T34" fmla="*/ 327 w 390"/>
                    <a:gd name="T35" fmla="*/ 54 h 306"/>
                    <a:gd name="T36" fmla="*/ 298 w 390"/>
                    <a:gd name="T37" fmla="*/ 5 h 306"/>
                    <a:gd name="T38" fmla="*/ 327 w 390"/>
                    <a:gd name="T39" fmla="*/ 54 h 306"/>
                    <a:gd name="T40" fmla="*/ 126 w 390"/>
                    <a:gd name="T41" fmla="*/ 0 h 306"/>
                    <a:gd name="T42" fmla="*/ 140 w 390"/>
                    <a:gd name="T43" fmla="*/ 54 h 306"/>
                    <a:gd name="T44" fmla="*/ 305 w 390"/>
                    <a:gd name="T45" fmla="*/ 77 h 306"/>
                    <a:gd name="T46" fmla="*/ 238 w 390"/>
                    <a:gd name="T47" fmla="*/ 87 h 306"/>
                    <a:gd name="T48" fmla="*/ 248 w 390"/>
                    <a:gd name="T49" fmla="*/ 125 h 306"/>
                    <a:gd name="T50" fmla="*/ 315 w 390"/>
                    <a:gd name="T51" fmla="*/ 115 h 306"/>
                    <a:gd name="T52" fmla="*/ 305 w 390"/>
                    <a:gd name="T53" fmla="*/ 77 h 306"/>
                    <a:gd name="T54" fmla="*/ 209 w 390"/>
                    <a:gd name="T55" fmla="*/ 62 h 306"/>
                    <a:gd name="T56" fmla="*/ 201 w 390"/>
                    <a:gd name="T57" fmla="*/ 62 h 306"/>
                    <a:gd name="T58" fmla="*/ 107 w 390"/>
                    <a:gd name="T59" fmla="*/ 121 h 306"/>
                    <a:gd name="T60" fmla="*/ 192 w 390"/>
                    <a:gd name="T61" fmla="*/ 140 h 306"/>
                    <a:gd name="T62" fmla="*/ 225 w 390"/>
                    <a:gd name="T63" fmla="*/ 121 h 306"/>
                    <a:gd name="T64" fmla="*/ 309 w 390"/>
                    <a:gd name="T65" fmla="*/ 140 h 306"/>
                    <a:gd name="T66" fmla="*/ 329 w 390"/>
                    <a:gd name="T67" fmla="*/ 62 h 306"/>
                    <a:gd name="T68" fmla="*/ 227 w 390"/>
                    <a:gd name="T69" fmla="*/ 62 h 306"/>
                    <a:gd name="T70" fmla="*/ 209 w 390"/>
                    <a:gd name="T71" fmla="*/ 62 h 306"/>
                    <a:gd name="T72" fmla="*/ 196 w 390"/>
                    <a:gd name="T73" fmla="*/ 294 h 306"/>
                    <a:gd name="T74" fmla="*/ 376 w 390"/>
                    <a:gd name="T75" fmla="*/ 219 h 306"/>
                    <a:gd name="T76" fmla="*/ 384 w 390"/>
                    <a:gd name="T77" fmla="*/ 235 h 306"/>
                    <a:gd name="T78" fmla="*/ 200 w 390"/>
                    <a:gd name="T79" fmla="*/ 257 h 306"/>
                    <a:gd name="T80" fmla="*/ 378 w 390"/>
                    <a:gd name="T81" fmla="*/ 191 h 306"/>
                    <a:gd name="T82" fmla="*/ 198 w 390"/>
                    <a:gd name="T83" fmla="*/ 252 h 306"/>
                    <a:gd name="T84" fmla="*/ 200 w 390"/>
                    <a:gd name="T85" fmla="*/ 257 h 306"/>
                    <a:gd name="T86" fmla="*/ 203 w 390"/>
                    <a:gd name="T87" fmla="*/ 222 h 306"/>
                    <a:gd name="T88" fmla="*/ 375 w 390"/>
                    <a:gd name="T89" fmla="*/ 163 h 306"/>
                    <a:gd name="T90" fmla="*/ 376 w 390"/>
                    <a:gd name="T91" fmla="*/ 147 h 306"/>
                    <a:gd name="T92" fmla="*/ 340 w 390"/>
                    <a:gd name="T93" fmla="*/ 126 h 306"/>
                    <a:gd name="T94" fmla="*/ 351 w 390"/>
                    <a:gd name="T95" fmla="*/ 152 h 306"/>
                    <a:gd name="T96" fmla="*/ 122 w 390"/>
                    <a:gd name="T97" fmla="*/ 152 h 306"/>
                    <a:gd name="T98" fmla="*/ 121 w 390"/>
                    <a:gd name="T99" fmla="*/ 152 h 306"/>
                    <a:gd name="T100" fmla="*/ 95 w 390"/>
                    <a:gd name="T101" fmla="*/ 90 h 306"/>
                    <a:gd name="T102" fmla="*/ 28 w 390"/>
                    <a:gd name="T103" fmla="*/ 94 h 306"/>
                    <a:gd name="T104" fmla="*/ 26 w 390"/>
                    <a:gd name="T105" fmla="*/ 110 h 306"/>
                    <a:gd name="T106" fmla="*/ 194 w 390"/>
                    <a:gd name="T107" fmla="*/ 222 h 306"/>
                    <a:gd name="T108" fmla="*/ 197 w 390"/>
                    <a:gd name="T109" fmla="*/ 36 h 306"/>
                    <a:gd name="T110" fmla="*/ 227 w 390"/>
                    <a:gd name="T111" fmla="*/ 50 h 306"/>
                    <a:gd name="T112" fmla="*/ 183 w 390"/>
                    <a:gd name="T113" fmla="*/ 50 h 306"/>
                    <a:gd name="T114" fmla="*/ 156 w 390"/>
                    <a:gd name="T115" fmla="*/ 50 h 306"/>
                    <a:gd name="T116" fmla="*/ 303 w 390"/>
                    <a:gd name="T117" fmla="*/ 100 h 306"/>
                    <a:gd name="T118" fmla="*/ 300 w 390"/>
                    <a:gd name="T119" fmla="*/ 113 h 306"/>
                    <a:gd name="T120" fmla="*/ 254 w 390"/>
                    <a:gd name="T121" fmla="*/ 89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90" h="306">
                      <a:moveTo>
                        <a:pt x="192" y="240"/>
                      </a:moveTo>
                      <a:cubicBezTo>
                        <a:pt x="187" y="249"/>
                        <a:pt x="185" y="258"/>
                        <a:pt x="186" y="267"/>
                      </a:cubicBezTo>
                      <a:cubicBezTo>
                        <a:pt x="186" y="275"/>
                        <a:pt x="189" y="284"/>
                        <a:pt x="192" y="293"/>
                      </a:cubicBezTo>
                      <a:cubicBezTo>
                        <a:pt x="194" y="298"/>
                        <a:pt x="192" y="303"/>
                        <a:pt x="187" y="305"/>
                      </a:cubicBezTo>
                      <a:cubicBezTo>
                        <a:pt x="184" y="306"/>
                        <a:pt x="181" y="305"/>
                        <a:pt x="178" y="304"/>
                      </a:cubicBezTo>
                      <a:cubicBezTo>
                        <a:pt x="154" y="287"/>
                        <a:pt x="154" y="287"/>
                        <a:pt x="154" y="287"/>
                      </a:cubicBezTo>
                      <a:cubicBezTo>
                        <a:pt x="148" y="263"/>
                        <a:pt x="147" y="241"/>
                        <a:pt x="155" y="220"/>
                      </a:cubicBezTo>
                      <a:cubicBezTo>
                        <a:pt x="137" y="208"/>
                        <a:pt x="137" y="208"/>
                        <a:pt x="137" y="208"/>
                      </a:cubicBezTo>
                      <a:cubicBezTo>
                        <a:pt x="125" y="229"/>
                        <a:pt x="127" y="257"/>
                        <a:pt x="132" y="272"/>
                      </a:cubicBezTo>
                      <a:cubicBezTo>
                        <a:pt x="124" y="266"/>
                        <a:pt x="124" y="266"/>
                        <a:pt x="124" y="266"/>
                      </a:cubicBezTo>
                      <a:cubicBezTo>
                        <a:pt x="116" y="251"/>
                        <a:pt x="118" y="224"/>
                        <a:pt x="126" y="201"/>
                      </a:cubicBezTo>
                      <a:cubicBezTo>
                        <a:pt x="108" y="190"/>
                        <a:pt x="108" y="190"/>
                        <a:pt x="108" y="190"/>
                      </a:cubicBezTo>
                      <a:cubicBezTo>
                        <a:pt x="96" y="216"/>
                        <a:pt x="98" y="238"/>
                        <a:pt x="103" y="252"/>
                      </a:cubicBezTo>
                      <a:cubicBezTo>
                        <a:pt x="42" y="210"/>
                        <a:pt x="42" y="210"/>
                        <a:pt x="42" y="210"/>
                      </a:cubicBezTo>
                      <a:cubicBezTo>
                        <a:pt x="37" y="187"/>
                        <a:pt x="36" y="166"/>
                        <a:pt x="44" y="147"/>
                      </a:cubicBezTo>
                      <a:cubicBezTo>
                        <a:pt x="25" y="135"/>
                        <a:pt x="25" y="135"/>
                        <a:pt x="25" y="135"/>
                      </a:cubicBezTo>
                      <a:cubicBezTo>
                        <a:pt x="12" y="162"/>
                        <a:pt x="20" y="185"/>
                        <a:pt x="27" y="199"/>
                      </a:cubicBezTo>
                      <a:cubicBezTo>
                        <a:pt x="11" y="188"/>
                        <a:pt x="11" y="188"/>
                        <a:pt x="11" y="188"/>
                      </a:cubicBezTo>
                      <a:cubicBezTo>
                        <a:pt x="10" y="187"/>
                        <a:pt x="9" y="186"/>
                        <a:pt x="8" y="184"/>
                      </a:cubicBezTo>
                      <a:cubicBezTo>
                        <a:pt x="4" y="175"/>
                        <a:pt x="1" y="165"/>
                        <a:pt x="0" y="154"/>
                      </a:cubicBezTo>
                      <a:cubicBezTo>
                        <a:pt x="0" y="143"/>
                        <a:pt x="2" y="132"/>
                        <a:pt x="8" y="120"/>
                      </a:cubicBezTo>
                      <a:cubicBezTo>
                        <a:pt x="10" y="115"/>
                        <a:pt x="15" y="113"/>
                        <a:pt x="20" y="116"/>
                      </a:cubicBezTo>
                      <a:cubicBezTo>
                        <a:pt x="20" y="116"/>
                        <a:pt x="21" y="116"/>
                        <a:pt x="21" y="116"/>
                      </a:cubicBezTo>
                      <a:cubicBezTo>
                        <a:pt x="189" y="229"/>
                        <a:pt x="189" y="229"/>
                        <a:pt x="189" y="229"/>
                      </a:cubicBezTo>
                      <a:cubicBezTo>
                        <a:pt x="192" y="231"/>
                        <a:pt x="194" y="236"/>
                        <a:pt x="192" y="240"/>
                      </a:cubicBezTo>
                      <a:cubicBezTo>
                        <a:pt x="192" y="240"/>
                        <a:pt x="192" y="240"/>
                        <a:pt x="192" y="240"/>
                      </a:cubicBezTo>
                      <a:close/>
                      <a:moveTo>
                        <a:pt x="131" y="77"/>
                      </a:moveTo>
                      <a:cubicBezTo>
                        <a:pt x="121" y="87"/>
                        <a:pt x="121" y="87"/>
                        <a:pt x="121" y="87"/>
                      </a:cubicBezTo>
                      <a:cubicBezTo>
                        <a:pt x="121" y="115"/>
                        <a:pt x="121" y="115"/>
                        <a:pt x="121" y="115"/>
                      </a:cubicBezTo>
                      <a:cubicBezTo>
                        <a:pt x="131" y="125"/>
                        <a:pt x="131" y="125"/>
                        <a:pt x="131" y="125"/>
                      </a:cubicBezTo>
                      <a:cubicBezTo>
                        <a:pt x="188" y="125"/>
                        <a:pt x="188" y="125"/>
                        <a:pt x="188" y="125"/>
                      </a:cubicBezTo>
                      <a:cubicBezTo>
                        <a:pt x="198" y="115"/>
                        <a:pt x="198" y="115"/>
                        <a:pt x="198" y="115"/>
                      </a:cubicBezTo>
                      <a:cubicBezTo>
                        <a:pt x="198" y="87"/>
                        <a:pt x="198" y="87"/>
                        <a:pt x="198" y="87"/>
                      </a:cubicBezTo>
                      <a:cubicBezTo>
                        <a:pt x="188" y="77"/>
                        <a:pt x="188" y="77"/>
                        <a:pt x="188" y="77"/>
                      </a:cubicBezTo>
                      <a:cubicBezTo>
                        <a:pt x="131" y="77"/>
                        <a:pt x="131" y="77"/>
                        <a:pt x="131" y="77"/>
                      </a:cubicBezTo>
                      <a:close/>
                      <a:moveTo>
                        <a:pt x="327" y="54"/>
                      </a:moveTo>
                      <a:cubicBezTo>
                        <a:pt x="309" y="0"/>
                        <a:pt x="309" y="0"/>
                        <a:pt x="309" y="0"/>
                      </a:cubicBezTo>
                      <a:cubicBezTo>
                        <a:pt x="298" y="5"/>
                        <a:pt x="298" y="5"/>
                        <a:pt x="298" y="5"/>
                      </a:cubicBezTo>
                      <a:cubicBezTo>
                        <a:pt x="295" y="54"/>
                        <a:pt x="295" y="54"/>
                        <a:pt x="295" y="54"/>
                      </a:cubicBezTo>
                      <a:cubicBezTo>
                        <a:pt x="327" y="54"/>
                        <a:pt x="327" y="54"/>
                        <a:pt x="327" y="54"/>
                      </a:cubicBezTo>
                      <a:close/>
                      <a:moveTo>
                        <a:pt x="107" y="54"/>
                      </a:move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37" y="5"/>
                        <a:pt x="137" y="5"/>
                        <a:pt x="137" y="5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cubicBezTo>
                        <a:pt x="107" y="54"/>
                        <a:pt x="107" y="54"/>
                        <a:pt x="107" y="54"/>
                      </a:cubicBezTo>
                      <a:close/>
                      <a:moveTo>
                        <a:pt x="305" y="77"/>
                      </a:moveTo>
                      <a:cubicBezTo>
                        <a:pt x="248" y="77"/>
                        <a:pt x="248" y="77"/>
                        <a:pt x="248" y="77"/>
                      </a:cubicBezTo>
                      <a:cubicBezTo>
                        <a:pt x="238" y="87"/>
                        <a:pt x="238" y="87"/>
                        <a:pt x="238" y="87"/>
                      </a:cubicBezTo>
                      <a:cubicBezTo>
                        <a:pt x="238" y="115"/>
                        <a:pt x="238" y="115"/>
                        <a:pt x="238" y="115"/>
                      </a:cubicBezTo>
                      <a:cubicBezTo>
                        <a:pt x="248" y="125"/>
                        <a:pt x="248" y="125"/>
                        <a:pt x="248" y="125"/>
                      </a:cubicBezTo>
                      <a:cubicBezTo>
                        <a:pt x="305" y="125"/>
                        <a:pt x="305" y="125"/>
                        <a:pt x="305" y="125"/>
                      </a:cubicBezTo>
                      <a:cubicBezTo>
                        <a:pt x="315" y="115"/>
                        <a:pt x="315" y="115"/>
                        <a:pt x="315" y="115"/>
                      </a:cubicBezTo>
                      <a:cubicBezTo>
                        <a:pt x="315" y="87"/>
                        <a:pt x="315" y="87"/>
                        <a:pt x="315" y="87"/>
                      </a:cubicBezTo>
                      <a:cubicBezTo>
                        <a:pt x="305" y="77"/>
                        <a:pt x="305" y="77"/>
                        <a:pt x="305" y="77"/>
                      </a:cubicBezTo>
                      <a:close/>
                      <a:moveTo>
                        <a:pt x="209" y="62"/>
                      </a:moveTo>
                      <a:cubicBezTo>
                        <a:pt x="209" y="62"/>
                        <a:pt x="209" y="62"/>
                        <a:pt x="209" y="62"/>
                      </a:cubicBezTo>
                      <a:cubicBezTo>
                        <a:pt x="201" y="62"/>
                        <a:pt x="201" y="62"/>
                        <a:pt x="201" y="62"/>
                      </a:cubicBezTo>
                      <a:cubicBezTo>
                        <a:pt x="201" y="62"/>
                        <a:pt x="201" y="62"/>
                        <a:pt x="201" y="62"/>
                      </a:cubicBezTo>
                      <a:cubicBezTo>
                        <a:pt x="107" y="62"/>
                        <a:pt x="107" y="62"/>
                        <a:pt x="107" y="62"/>
                      </a:cubicBezTo>
                      <a:cubicBezTo>
                        <a:pt x="107" y="121"/>
                        <a:pt x="107" y="121"/>
                        <a:pt x="107" y="121"/>
                      </a:cubicBezTo>
                      <a:cubicBezTo>
                        <a:pt x="127" y="140"/>
                        <a:pt x="127" y="140"/>
                        <a:pt x="127" y="140"/>
                      </a:cubicBezTo>
                      <a:cubicBezTo>
                        <a:pt x="192" y="140"/>
                        <a:pt x="192" y="140"/>
                        <a:pt x="192" y="140"/>
                      </a:cubicBezTo>
                      <a:cubicBezTo>
                        <a:pt x="211" y="121"/>
                        <a:pt x="211" y="121"/>
                        <a:pt x="211" y="121"/>
                      </a:cubicBezTo>
                      <a:cubicBezTo>
                        <a:pt x="225" y="121"/>
                        <a:pt x="225" y="121"/>
                        <a:pt x="225" y="121"/>
                      </a:cubicBezTo>
                      <a:cubicBezTo>
                        <a:pt x="244" y="140"/>
                        <a:pt x="244" y="140"/>
                        <a:pt x="244" y="140"/>
                      </a:cubicBezTo>
                      <a:cubicBezTo>
                        <a:pt x="309" y="140"/>
                        <a:pt x="309" y="140"/>
                        <a:pt x="309" y="140"/>
                      </a:cubicBezTo>
                      <a:cubicBezTo>
                        <a:pt x="329" y="121"/>
                        <a:pt x="329" y="121"/>
                        <a:pt x="329" y="121"/>
                      </a:cubicBezTo>
                      <a:cubicBezTo>
                        <a:pt x="329" y="62"/>
                        <a:pt x="329" y="62"/>
                        <a:pt x="329" y="62"/>
                      </a:cubicBezTo>
                      <a:cubicBezTo>
                        <a:pt x="227" y="62"/>
                        <a:pt x="227" y="62"/>
                        <a:pt x="227" y="62"/>
                      </a:cubicBezTo>
                      <a:cubicBezTo>
                        <a:pt x="227" y="62"/>
                        <a:pt x="227" y="62"/>
                        <a:pt x="227" y="62"/>
                      </a:cubicBezTo>
                      <a:cubicBezTo>
                        <a:pt x="218" y="62"/>
                        <a:pt x="218" y="62"/>
                        <a:pt x="218" y="62"/>
                      </a:cubicBezTo>
                      <a:cubicBezTo>
                        <a:pt x="209" y="62"/>
                        <a:pt x="209" y="62"/>
                        <a:pt x="209" y="62"/>
                      </a:cubicBezTo>
                      <a:close/>
                      <a:moveTo>
                        <a:pt x="208" y="298"/>
                      </a:moveTo>
                      <a:cubicBezTo>
                        <a:pt x="204" y="300"/>
                        <a:pt x="198" y="298"/>
                        <a:pt x="196" y="294"/>
                      </a:cubicBezTo>
                      <a:cubicBezTo>
                        <a:pt x="194" y="289"/>
                        <a:pt x="196" y="284"/>
                        <a:pt x="200" y="282"/>
                      </a:cubicBezTo>
                      <a:cubicBezTo>
                        <a:pt x="376" y="219"/>
                        <a:pt x="376" y="219"/>
                        <a:pt x="376" y="219"/>
                      </a:cubicBezTo>
                      <a:cubicBezTo>
                        <a:pt x="381" y="217"/>
                        <a:pt x="386" y="219"/>
                        <a:pt x="388" y="223"/>
                      </a:cubicBezTo>
                      <a:cubicBezTo>
                        <a:pt x="390" y="228"/>
                        <a:pt x="389" y="233"/>
                        <a:pt x="384" y="235"/>
                      </a:cubicBezTo>
                      <a:cubicBezTo>
                        <a:pt x="208" y="298"/>
                        <a:pt x="208" y="298"/>
                        <a:pt x="208" y="298"/>
                      </a:cubicBezTo>
                      <a:close/>
                      <a:moveTo>
                        <a:pt x="200" y="257"/>
                      </a:moveTo>
                      <a:cubicBezTo>
                        <a:pt x="376" y="195"/>
                        <a:pt x="376" y="195"/>
                        <a:pt x="376" y="195"/>
                      </a:cubicBezTo>
                      <a:cubicBezTo>
                        <a:pt x="378" y="194"/>
                        <a:pt x="378" y="192"/>
                        <a:pt x="378" y="191"/>
                      </a:cubicBezTo>
                      <a:cubicBezTo>
                        <a:pt x="377" y="189"/>
                        <a:pt x="375" y="189"/>
                        <a:pt x="374" y="189"/>
                      </a:cubicBezTo>
                      <a:cubicBezTo>
                        <a:pt x="198" y="252"/>
                        <a:pt x="198" y="252"/>
                        <a:pt x="198" y="252"/>
                      </a:cubicBezTo>
                      <a:cubicBezTo>
                        <a:pt x="196" y="253"/>
                        <a:pt x="196" y="254"/>
                        <a:pt x="196" y="256"/>
                      </a:cubicBezTo>
                      <a:cubicBezTo>
                        <a:pt x="197" y="257"/>
                        <a:pt x="199" y="258"/>
                        <a:pt x="200" y="257"/>
                      </a:cubicBezTo>
                      <a:close/>
                      <a:moveTo>
                        <a:pt x="194" y="222"/>
                      </a:moveTo>
                      <a:cubicBezTo>
                        <a:pt x="197" y="224"/>
                        <a:pt x="200" y="224"/>
                        <a:pt x="203" y="222"/>
                      </a:cubicBezTo>
                      <a:cubicBezTo>
                        <a:pt x="203" y="222"/>
                        <a:pt x="203" y="222"/>
                        <a:pt x="203" y="222"/>
                      </a:cubicBezTo>
                      <a:cubicBezTo>
                        <a:pt x="375" y="163"/>
                        <a:pt x="375" y="163"/>
                        <a:pt x="375" y="163"/>
                      </a:cubicBezTo>
                      <a:cubicBezTo>
                        <a:pt x="380" y="161"/>
                        <a:pt x="382" y="155"/>
                        <a:pt x="379" y="151"/>
                      </a:cubicBezTo>
                      <a:cubicBezTo>
                        <a:pt x="379" y="149"/>
                        <a:pt x="377" y="148"/>
                        <a:pt x="376" y="147"/>
                      </a:cubicBezTo>
                      <a:cubicBezTo>
                        <a:pt x="340" y="124"/>
                        <a:pt x="340" y="124"/>
                        <a:pt x="340" y="124"/>
                      </a:cubicBezTo>
                      <a:cubicBezTo>
                        <a:pt x="340" y="126"/>
                        <a:pt x="340" y="126"/>
                        <a:pt x="340" y="126"/>
                      </a:cubicBezTo>
                      <a:cubicBezTo>
                        <a:pt x="328" y="138"/>
                        <a:pt x="328" y="138"/>
                        <a:pt x="328" y="138"/>
                      </a:cubicBezTo>
                      <a:cubicBezTo>
                        <a:pt x="351" y="152"/>
                        <a:pt x="351" y="152"/>
                        <a:pt x="351" y="152"/>
                      </a:cubicBezTo>
                      <a:cubicBezTo>
                        <a:pt x="200" y="204"/>
                        <a:pt x="200" y="204"/>
                        <a:pt x="200" y="204"/>
                      </a:cubicBezTo>
                      <a:cubicBezTo>
                        <a:pt x="122" y="152"/>
                        <a:pt x="122" y="152"/>
                        <a:pt x="122" y="152"/>
                      </a:cubicBezTo>
                      <a:cubicBezTo>
                        <a:pt x="122" y="152"/>
                        <a:pt x="122" y="152"/>
                        <a:pt x="122" y="152"/>
                      </a:cubicBezTo>
                      <a:cubicBezTo>
                        <a:pt x="121" y="152"/>
                        <a:pt x="121" y="152"/>
                        <a:pt x="121" y="152"/>
                      </a:cubicBezTo>
                      <a:cubicBezTo>
                        <a:pt x="51" y="105"/>
                        <a:pt x="51" y="105"/>
                        <a:pt x="51" y="105"/>
                      </a:cubicBezTo>
                      <a:cubicBezTo>
                        <a:pt x="95" y="90"/>
                        <a:pt x="95" y="90"/>
                        <a:pt x="95" y="90"/>
                      </a:cubicBezTo>
                      <a:cubicBezTo>
                        <a:pt x="95" y="71"/>
                        <a:pt x="95" y="71"/>
                        <a:pt x="95" y="71"/>
                      </a:cubicBezTo>
                      <a:cubicBezTo>
                        <a:pt x="28" y="94"/>
                        <a:pt x="28" y="94"/>
                        <a:pt x="28" y="94"/>
                      </a:cubicBezTo>
                      <a:cubicBezTo>
                        <a:pt x="23" y="96"/>
                        <a:pt x="21" y="101"/>
                        <a:pt x="23" y="106"/>
                      </a:cubicBezTo>
                      <a:cubicBezTo>
                        <a:pt x="24" y="107"/>
                        <a:pt x="25" y="109"/>
                        <a:pt x="26" y="110"/>
                      </a:cubicBezTo>
                      <a:cubicBezTo>
                        <a:pt x="26" y="110"/>
                        <a:pt x="26" y="110"/>
                        <a:pt x="26" y="110"/>
                      </a:cubicBezTo>
                      <a:cubicBezTo>
                        <a:pt x="194" y="222"/>
                        <a:pt x="194" y="222"/>
                        <a:pt x="194" y="222"/>
                      </a:cubicBezTo>
                      <a:close/>
                      <a:moveTo>
                        <a:pt x="156" y="50"/>
                      </a:moveTo>
                      <a:cubicBezTo>
                        <a:pt x="197" y="36"/>
                        <a:pt x="197" y="36"/>
                        <a:pt x="197" y="36"/>
                      </a:cubicBezTo>
                      <a:cubicBezTo>
                        <a:pt x="200" y="35"/>
                        <a:pt x="203" y="35"/>
                        <a:pt x="206" y="37"/>
                      </a:cubicBezTo>
                      <a:cubicBezTo>
                        <a:pt x="227" y="50"/>
                        <a:pt x="227" y="50"/>
                        <a:pt x="227" y="50"/>
                      </a:cubicBezTo>
                      <a:cubicBezTo>
                        <a:pt x="218" y="50"/>
                        <a:pt x="218" y="50"/>
                        <a:pt x="218" y="50"/>
                      </a:cubicBezTo>
                      <a:cubicBezTo>
                        <a:pt x="183" y="50"/>
                        <a:pt x="183" y="50"/>
                        <a:pt x="183" y="50"/>
                      </a:cubicBezTo>
                      <a:cubicBezTo>
                        <a:pt x="183" y="50"/>
                        <a:pt x="183" y="50"/>
                        <a:pt x="183" y="50"/>
                      </a:cubicBezTo>
                      <a:cubicBezTo>
                        <a:pt x="156" y="50"/>
                        <a:pt x="156" y="50"/>
                        <a:pt x="156" y="50"/>
                      </a:cubicBezTo>
                      <a:close/>
                      <a:moveTo>
                        <a:pt x="287" y="89"/>
                      </a:moveTo>
                      <a:cubicBezTo>
                        <a:pt x="303" y="100"/>
                        <a:pt x="303" y="100"/>
                        <a:pt x="303" y="100"/>
                      </a:cubicBezTo>
                      <a:cubicBezTo>
                        <a:pt x="303" y="110"/>
                        <a:pt x="303" y="110"/>
                        <a:pt x="303" y="110"/>
                      </a:cubicBezTo>
                      <a:cubicBezTo>
                        <a:pt x="300" y="113"/>
                        <a:pt x="300" y="113"/>
                        <a:pt x="300" y="113"/>
                      </a:cubicBezTo>
                      <a:cubicBezTo>
                        <a:pt x="291" y="113"/>
                        <a:pt x="291" y="113"/>
                        <a:pt x="291" y="113"/>
                      </a:cubicBezTo>
                      <a:cubicBezTo>
                        <a:pt x="254" y="89"/>
                        <a:pt x="254" y="89"/>
                        <a:pt x="254" y="89"/>
                      </a:cubicBezTo>
                      <a:lnTo>
                        <a:pt x="287" y="8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75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1116186" y="1958148"/>
                <a:ext cx="2664295" cy="706024"/>
              </a:xfrm>
              <a:prstGeom prst="rect">
                <a:avLst/>
              </a:prstGeom>
            </p:spPr>
            <p:txBody>
              <a:bodyPr wrap="square" lIns="89597" tIns="44798" rIns="89597" bIns="44798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特徵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pPr algn="just">
                  <a:lnSpc>
                    <a:spcPts val="1176"/>
                  </a:lnSpc>
                </a:pPr>
                <a:r>
                  <a:rPr lang="en-US" altLang="zh-CN" sz="15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Carat</a:t>
                </a:r>
                <a:r>
                  <a:rPr lang="zh-TW" altLang="en-US" sz="15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、</a:t>
                </a:r>
                <a:r>
                  <a:rPr lang="en-US" altLang="zh-TW" sz="15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Cut</a:t>
                </a:r>
                <a:r>
                  <a:rPr lang="zh-TW" altLang="en-US" sz="15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、</a:t>
                </a:r>
                <a:r>
                  <a:rPr lang="en-US" altLang="zh-TW" sz="15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Color</a:t>
                </a:r>
                <a:r>
                  <a:rPr lang="zh-TW" altLang="en-US" sz="15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、</a:t>
                </a:r>
                <a:r>
                  <a:rPr lang="en-US" altLang="zh-TW" sz="15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Clarity</a:t>
                </a: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34787" y="3096220"/>
              <a:ext cx="3445695" cy="706024"/>
              <a:chOff x="334787" y="3128885"/>
              <a:chExt cx="3445695" cy="706024"/>
            </a:xfrm>
          </p:grpSpPr>
          <p:grpSp>
            <p:nvGrpSpPr>
              <p:cNvPr id="18" name="组合 25"/>
              <p:cNvGrpSpPr/>
              <p:nvPr/>
            </p:nvGrpSpPr>
            <p:grpSpPr>
              <a:xfrm>
                <a:off x="334787" y="3219202"/>
                <a:ext cx="615627" cy="615707"/>
                <a:chOff x="5148064" y="1983865"/>
                <a:chExt cx="628312" cy="628312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5148064" y="1983865"/>
                  <a:ext cx="628312" cy="628312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31"/>
                <p:cNvSpPr>
                  <a:spLocks noEditPoints="1"/>
                </p:cNvSpPr>
                <p:nvPr/>
              </p:nvSpPr>
              <p:spPr bwMode="auto">
                <a:xfrm>
                  <a:off x="5236658" y="2111429"/>
                  <a:ext cx="451123" cy="373183"/>
                </a:xfrm>
                <a:custGeom>
                  <a:avLst/>
                  <a:gdLst>
                    <a:gd name="T0" fmla="*/ 152 w 370"/>
                    <a:gd name="T1" fmla="*/ 48 h 306"/>
                    <a:gd name="T2" fmla="*/ 49 w 370"/>
                    <a:gd name="T3" fmla="*/ 72 h 306"/>
                    <a:gd name="T4" fmla="*/ 148 w 370"/>
                    <a:gd name="T5" fmla="*/ 61 h 306"/>
                    <a:gd name="T6" fmla="*/ 159 w 370"/>
                    <a:gd name="T7" fmla="*/ 306 h 306"/>
                    <a:gd name="T8" fmla="*/ 0 w 370"/>
                    <a:gd name="T9" fmla="*/ 291 h 306"/>
                    <a:gd name="T10" fmla="*/ 11 w 370"/>
                    <a:gd name="T11" fmla="*/ 72 h 306"/>
                    <a:gd name="T12" fmla="*/ 104 w 370"/>
                    <a:gd name="T13" fmla="*/ 3 h 306"/>
                    <a:gd name="T14" fmla="*/ 353 w 370"/>
                    <a:gd name="T15" fmla="*/ 30 h 306"/>
                    <a:gd name="T16" fmla="*/ 370 w 370"/>
                    <a:gd name="T17" fmla="*/ 78 h 306"/>
                    <a:gd name="T18" fmla="*/ 356 w 370"/>
                    <a:gd name="T19" fmla="*/ 291 h 306"/>
                    <a:gd name="T20" fmla="*/ 311 w 370"/>
                    <a:gd name="T21" fmla="*/ 263 h 306"/>
                    <a:gd name="T22" fmla="*/ 281 w 370"/>
                    <a:gd name="T23" fmla="*/ 263 h 306"/>
                    <a:gd name="T24" fmla="*/ 281 w 370"/>
                    <a:gd name="T25" fmla="*/ 263 h 306"/>
                    <a:gd name="T26" fmla="*/ 89 w 370"/>
                    <a:gd name="T27" fmla="*/ 263 h 306"/>
                    <a:gd name="T28" fmla="*/ 268 w 370"/>
                    <a:gd name="T29" fmla="*/ 153 h 306"/>
                    <a:gd name="T30" fmla="*/ 318 w 370"/>
                    <a:gd name="T31" fmla="*/ 156 h 306"/>
                    <a:gd name="T32" fmla="*/ 214 w 370"/>
                    <a:gd name="T33" fmla="*/ 151 h 306"/>
                    <a:gd name="T34" fmla="*/ 268 w 370"/>
                    <a:gd name="T35" fmla="*/ 122 h 306"/>
                    <a:gd name="T36" fmla="*/ 318 w 370"/>
                    <a:gd name="T37" fmla="*/ 125 h 306"/>
                    <a:gd name="T38" fmla="*/ 214 w 370"/>
                    <a:gd name="T39" fmla="*/ 120 h 306"/>
                    <a:gd name="T40" fmla="*/ 268 w 370"/>
                    <a:gd name="T41" fmla="*/ 91 h 306"/>
                    <a:gd name="T42" fmla="*/ 318 w 370"/>
                    <a:gd name="T43" fmla="*/ 94 h 306"/>
                    <a:gd name="T44" fmla="*/ 214 w 370"/>
                    <a:gd name="T45" fmla="*/ 89 h 306"/>
                    <a:gd name="T46" fmla="*/ 268 w 370"/>
                    <a:gd name="T47" fmla="*/ 60 h 306"/>
                    <a:gd name="T48" fmla="*/ 318 w 370"/>
                    <a:gd name="T49" fmla="*/ 62 h 306"/>
                    <a:gd name="T50" fmla="*/ 214 w 370"/>
                    <a:gd name="T51" fmla="*/ 57 h 306"/>
                    <a:gd name="T52" fmla="*/ 174 w 370"/>
                    <a:gd name="T53" fmla="*/ 30 h 306"/>
                    <a:gd name="T54" fmla="*/ 33 w 370"/>
                    <a:gd name="T55" fmla="*/ 252 h 306"/>
                    <a:gd name="T56" fmla="*/ 294 w 370"/>
                    <a:gd name="T57" fmla="*/ 242 h 306"/>
                    <a:gd name="T58" fmla="*/ 299 w 370"/>
                    <a:gd name="T59" fmla="*/ 193 h 306"/>
                    <a:gd name="T60" fmla="*/ 265 w 370"/>
                    <a:gd name="T61" fmla="*/ 25 h 306"/>
                    <a:gd name="T62" fmla="*/ 267 w 370"/>
                    <a:gd name="T63" fmla="*/ 239 h 306"/>
                    <a:gd name="T64" fmla="*/ 312 w 370"/>
                    <a:gd name="T65" fmla="*/ 216 h 306"/>
                    <a:gd name="T66" fmla="*/ 148 w 370"/>
                    <a:gd name="T67" fmla="*/ 154 h 306"/>
                    <a:gd name="T68" fmla="*/ 102 w 370"/>
                    <a:gd name="T69" fmla="*/ 140 h 306"/>
                    <a:gd name="T70" fmla="*/ 57 w 370"/>
                    <a:gd name="T71" fmla="*/ 168 h 306"/>
                    <a:gd name="T72" fmla="*/ 148 w 370"/>
                    <a:gd name="T73" fmla="*/ 123 h 306"/>
                    <a:gd name="T74" fmla="*/ 102 w 370"/>
                    <a:gd name="T75" fmla="*/ 109 h 306"/>
                    <a:gd name="T76" fmla="*/ 57 w 370"/>
                    <a:gd name="T77" fmla="*/ 137 h 306"/>
                    <a:gd name="T78" fmla="*/ 148 w 370"/>
                    <a:gd name="T79" fmla="*/ 92 h 306"/>
                    <a:gd name="T80" fmla="*/ 49 w 370"/>
                    <a:gd name="T81" fmla="*/ 104 h 306"/>
                    <a:gd name="T82" fmla="*/ 152 w 370"/>
                    <a:gd name="T83" fmla="*/ 80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70" h="306">
                      <a:moveTo>
                        <a:pt x="148" y="61"/>
                      </a:moveTo>
                      <a:cubicBezTo>
                        <a:pt x="151" y="61"/>
                        <a:pt x="155" y="59"/>
                        <a:pt x="156" y="56"/>
                      </a:cubicBezTo>
                      <a:cubicBezTo>
                        <a:pt x="157" y="52"/>
                        <a:pt x="155" y="49"/>
                        <a:pt x="152" y="48"/>
                      </a:cubicBezTo>
                      <a:cubicBezTo>
                        <a:pt x="136" y="44"/>
                        <a:pt x="119" y="44"/>
                        <a:pt x="102" y="46"/>
                      </a:cubicBezTo>
                      <a:cubicBezTo>
                        <a:pt x="86" y="49"/>
                        <a:pt x="69" y="55"/>
                        <a:pt x="53" y="63"/>
                      </a:cubicBezTo>
                      <a:cubicBezTo>
                        <a:pt x="49" y="65"/>
                        <a:pt x="48" y="69"/>
                        <a:pt x="49" y="72"/>
                      </a:cubicBezTo>
                      <a:cubicBezTo>
                        <a:pt x="50" y="75"/>
                        <a:pt x="54" y="76"/>
                        <a:pt x="57" y="75"/>
                      </a:cubicBezTo>
                      <a:cubicBezTo>
                        <a:pt x="72" y="67"/>
                        <a:pt x="87" y="62"/>
                        <a:pt x="102" y="59"/>
                      </a:cubicBezTo>
                      <a:cubicBezTo>
                        <a:pt x="117" y="57"/>
                        <a:pt x="132" y="57"/>
                        <a:pt x="148" y="61"/>
                      </a:cubicBezTo>
                      <a:close/>
                      <a:moveTo>
                        <a:pt x="210" y="291"/>
                      </a:moveTo>
                      <a:cubicBezTo>
                        <a:pt x="210" y="306"/>
                        <a:pt x="210" y="306"/>
                        <a:pt x="210" y="306"/>
                      </a:cubicBezTo>
                      <a:cubicBezTo>
                        <a:pt x="159" y="306"/>
                        <a:pt x="159" y="306"/>
                        <a:pt x="159" y="306"/>
                      </a:cubicBezTo>
                      <a:cubicBezTo>
                        <a:pt x="159" y="291"/>
                        <a:pt x="159" y="291"/>
                        <a:pt x="159" y="291"/>
                      </a:cubicBezTo>
                      <a:cubicBezTo>
                        <a:pt x="15" y="291"/>
                        <a:pt x="15" y="291"/>
                        <a:pt x="15" y="291"/>
                      </a:cubicBezTo>
                      <a:cubicBezTo>
                        <a:pt x="0" y="291"/>
                        <a:pt x="0" y="291"/>
                        <a:pt x="0" y="291"/>
                      </a:cubicBezTo>
                      <a:cubicBezTo>
                        <a:pt x="0" y="263"/>
                        <a:pt x="0" y="263"/>
                        <a:pt x="0" y="263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11" y="72"/>
                        <a:pt x="11" y="72"/>
                        <a:pt x="11" y="72"/>
                      </a:cubicBezTo>
                      <a:cubicBezTo>
                        <a:pt x="11" y="39"/>
                        <a:pt x="11" y="39"/>
                        <a:pt x="11" y="39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43" y="16"/>
                        <a:pt x="73" y="6"/>
                        <a:pt x="104" y="3"/>
                      </a:cubicBezTo>
                      <a:cubicBezTo>
                        <a:pt x="131" y="0"/>
                        <a:pt x="159" y="2"/>
                        <a:pt x="185" y="10"/>
                      </a:cubicBezTo>
                      <a:cubicBezTo>
                        <a:pt x="212" y="2"/>
                        <a:pt x="240" y="0"/>
                        <a:pt x="267" y="3"/>
                      </a:cubicBezTo>
                      <a:cubicBezTo>
                        <a:pt x="298" y="6"/>
                        <a:pt x="328" y="16"/>
                        <a:pt x="353" y="30"/>
                      </a:cubicBezTo>
                      <a:cubicBezTo>
                        <a:pt x="359" y="39"/>
                        <a:pt x="359" y="39"/>
                        <a:pt x="359" y="39"/>
                      </a:cubicBezTo>
                      <a:cubicBezTo>
                        <a:pt x="359" y="52"/>
                        <a:pt x="359" y="65"/>
                        <a:pt x="359" y="78"/>
                      </a:cubicBezTo>
                      <a:cubicBezTo>
                        <a:pt x="370" y="78"/>
                        <a:pt x="370" y="78"/>
                        <a:pt x="370" y="78"/>
                      </a:cubicBezTo>
                      <a:cubicBezTo>
                        <a:pt x="370" y="291"/>
                        <a:pt x="370" y="291"/>
                        <a:pt x="370" y="291"/>
                      </a:cubicBezTo>
                      <a:cubicBezTo>
                        <a:pt x="367" y="291"/>
                        <a:pt x="367" y="291"/>
                        <a:pt x="367" y="291"/>
                      </a:cubicBezTo>
                      <a:cubicBezTo>
                        <a:pt x="356" y="291"/>
                        <a:pt x="356" y="291"/>
                        <a:pt x="356" y="291"/>
                      </a:cubicBezTo>
                      <a:cubicBezTo>
                        <a:pt x="210" y="291"/>
                        <a:pt x="210" y="291"/>
                        <a:pt x="210" y="291"/>
                      </a:cubicBezTo>
                      <a:close/>
                      <a:moveTo>
                        <a:pt x="356" y="214"/>
                      </a:moveTo>
                      <a:cubicBezTo>
                        <a:pt x="311" y="263"/>
                        <a:pt x="311" y="263"/>
                        <a:pt x="311" y="263"/>
                      </a:cubicBezTo>
                      <a:cubicBezTo>
                        <a:pt x="356" y="263"/>
                        <a:pt x="356" y="263"/>
                        <a:pt x="356" y="263"/>
                      </a:cubicBezTo>
                      <a:cubicBezTo>
                        <a:pt x="356" y="214"/>
                        <a:pt x="356" y="214"/>
                        <a:pt x="356" y="214"/>
                      </a:cubicBezTo>
                      <a:close/>
                      <a:moveTo>
                        <a:pt x="281" y="263"/>
                      </a:moveTo>
                      <a:cubicBezTo>
                        <a:pt x="276" y="262"/>
                        <a:pt x="270" y="261"/>
                        <a:pt x="265" y="261"/>
                      </a:cubicBezTo>
                      <a:cubicBezTo>
                        <a:pt x="245" y="258"/>
                        <a:pt x="225" y="257"/>
                        <a:pt x="207" y="263"/>
                      </a:cubicBezTo>
                      <a:cubicBezTo>
                        <a:pt x="281" y="263"/>
                        <a:pt x="281" y="263"/>
                        <a:pt x="281" y="263"/>
                      </a:cubicBezTo>
                      <a:close/>
                      <a:moveTo>
                        <a:pt x="164" y="263"/>
                      </a:moveTo>
                      <a:cubicBezTo>
                        <a:pt x="145" y="257"/>
                        <a:pt x="126" y="258"/>
                        <a:pt x="106" y="261"/>
                      </a:cubicBezTo>
                      <a:cubicBezTo>
                        <a:pt x="100" y="261"/>
                        <a:pt x="95" y="262"/>
                        <a:pt x="89" y="263"/>
                      </a:cubicBezTo>
                      <a:cubicBezTo>
                        <a:pt x="164" y="263"/>
                        <a:pt x="164" y="263"/>
                        <a:pt x="164" y="263"/>
                      </a:cubicBezTo>
                      <a:close/>
                      <a:moveTo>
                        <a:pt x="223" y="156"/>
                      </a:moveTo>
                      <a:cubicBezTo>
                        <a:pt x="238" y="152"/>
                        <a:pt x="253" y="151"/>
                        <a:pt x="268" y="153"/>
                      </a:cubicBezTo>
                      <a:cubicBezTo>
                        <a:pt x="283" y="155"/>
                        <a:pt x="298" y="160"/>
                        <a:pt x="313" y="167"/>
                      </a:cubicBezTo>
                      <a:cubicBezTo>
                        <a:pt x="317" y="169"/>
                        <a:pt x="320" y="168"/>
                        <a:pt x="321" y="165"/>
                      </a:cubicBezTo>
                      <a:cubicBezTo>
                        <a:pt x="323" y="161"/>
                        <a:pt x="321" y="158"/>
                        <a:pt x="318" y="156"/>
                      </a:cubicBezTo>
                      <a:cubicBezTo>
                        <a:pt x="301" y="148"/>
                        <a:pt x="285" y="143"/>
                        <a:pt x="268" y="140"/>
                      </a:cubicBezTo>
                      <a:cubicBezTo>
                        <a:pt x="251" y="138"/>
                        <a:pt x="235" y="139"/>
                        <a:pt x="218" y="143"/>
                      </a:cubicBezTo>
                      <a:cubicBezTo>
                        <a:pt x="215" y="144"/>
                        <a:pt x="213" y="148"/>
                        <a:pt x="214" y="151"/>
                      </a:cubicBezTo>
                      <a:cubicBezTo>
                        <a:pt x="216" y="154"/>
                        <a:pt x="219" y="157"/>
                        <a:pt x="223" y="156"/>
                      </a:cubicBezTo>
                      <a:close/>
                      <a:moveTo>
                        <a:pt x="223" y="125"/>
                      </a:moveTo>
                      <a:cubicBezTo>
                        <a:pt x="238" y="121"/>
                        <a:pt x="253" y="120"/>
                        <a:pt x="268" y="122"/>
                      </a:cubicBezTo>
                      <a:cubicBezTo>
                        <a:pt x="283" y="124"/>
                        <a:pt x="298" y="129"/>
                        <a:pt x="313" y="136"/>
                      </a:cubicBezTo>
                      <a:cubicBezTo>
                        <a:pt x="317" y="138"/>
                        <a:pt x="320" y="137"/>
                        <a:pt x="321" y="133"/>
                      </a:cubicBezTo>
                      <a:cubicBezTo>
                        <a:pt x="323" y="130"/>
                        <a:pt x="321" y="126"/>
                        <a:pt x="318" y="125"/>
                      </a:cubicBezTo>
                      <a:cubicBezTo>
                        <a:pt x="301" y="117"/>
                        <a:pt x="285" y="111"/>
                        <a:pt x="268" y="109"/>
                      </a:cubicBezTo>
                      <a:cubicBezTo>
                        <a:pt x="251" y="107"/>
                        <a:pt x="235" y="108"/>
                        <a:pt x="218" y="112"/>
                      </a:cubicBezTo>
                      <a:cubicBezTo>
                        <a:pt x="215" y="113"/>
                        <a:pt x="213" y="116"/>
                        <a:pt x="214" y="120"/>
                      </a:cubicBezTo>
                      <a:cubicBezTo>
                        <a:pt x="216" y="123"/>
                        <a:pt x="219" y="125"/>
                        <a:pt x="223" y="125"/>
                      </a:cubicBezTo>
                      <a:close/>
                      <a:moveTo>
                        <a:pt x="223" y="94"/>
                      </a:moveTo>
                      <a:cubicBezTo>
                        <a:pt x="238" y="90"/>
                        <a:pt x="253" y="89"/>
                        <a:pt x="268" y="91"/>
                      </a:cubicBezTo>
                      <a:cubicBezTo>
                        <a:pt x="283" y="93"/>
                        <a:pt x="298" y="98"/>
                        <a:pt x="313" y="106"/>
                      </a:cubicBezTo>
                      <a:cubicBezTo>
                        <a:pt x="317" y="107"/>
                        <a:pt x="320" y="106"/>
                        <a:pt x="321" y="103"/>
                      </a:cubicBezTo>
                      <a:cubicBezTo>
                        <a:pt x="323" y="100"/>
                        <a:pt x="321" y="96"/>
                        <a:pt x="318" y="94"/>
                      </a:cubicBezTo>
                      <a:cubicBezTo>
                        <a:pt x="301" y="86"/>
                        <a:pt x="285" y="81"/>
                        <a:pt x="268" y="79"/>
                      </a:cubicBezTo>
                      <a:cubicBezTo>
                        <a:pt x="251" y="76"/>
                        <a:pt x="235" y="77"/>
                        <a:pt x="218" y="81"/>
                      </a:cubicBezTo>
                      <a:cubicBezTo>
                        <a:pt x="215" y="82"/>
                        <a:pt x="213" y="86"/>
                        <a:pt x="214" y="89"/>
                      </a:cubicBezTo>
                      <a:cubicBezTo>
                        <a:pt x="216" y="93"/>
                        <a:pt x="219" y="95"/>
                        <a:pt x="223" y="94"/>
                      </a:cubicBezTo>
                      <a:close/>
                      <a:moveTo>
                        <a:pt x="223" y="62"/>
                      </a:moveTo>
                      <a:cubicBezTo>
                        <a:pt x="238" y="58"/>
                        <a:pt x="253" y="58"/>
                        <a:pt x="268" y="60"/>
                      </a:cubicBezTo>
                      <a:cubicBezTo>
                        <a:pt x="283" y="62"/>
                        <a:pt x="298" y="66"/>
                        <a:pt x="313" y="74"/>
                      </a:cubicBezTo>
                      <a:cubicBezTo>
                        <a:pt x="317" y="75"/>
                        <a:pt x="320" y="74"/>
                        <a:pt x="321" y="71"/>
                      </a:cubicBezTo>
                      <a:cubicBezTo>
                        <a:pt x="323" y="68"/>
                        <a:pt x="321" y="64"/>
                        <a:pt x="318" y="62"/>
                      </a:cubicBezTo>
                      <a:cubicBezTo>
                        <a:pt x="301" y="54"/>
                        <a:pt x="285" y="49"/>
                        <a:pt x="268" y="47"/>
                      </a:cubicBezTo>
                      <a:cubicBezTo>
                        <a:pt x="251" y="45"/>
                        <a:pt x="235" y="45"/>
                        <a:pt x="218" y="50"/>
                      </a:cubicBezTo>
                      <a:cubicBezTo>
                        <a:pt x="215" y="50"/>
                        <a:pt x="213" y="54"/>
                        <a:pt x="214" y="57"/>
                      </a:cubicBezTo>
                      <a:cubicBezTo>
                        <a:pt x="216" y="61"/>
                        <a:pt x="219" y="63"/>
                        <a:pt x="223" y="62"/>
                      </a:cubicBezTo>
                      <a:close/>
                      <a:moveTo>
                        <a:pt x="106" y="25"/>
                      </a:moveTo>
                      <a:cubicBezTo>
                        <a:pt x="129" y="22"/>
                        <a:pt x="152" y="24"/>
                        <a:pt x="174" y="30"/>
                      </a:cubicBezTo>
                      <a:cubicBezTo>
                        <a:pt x="174" y="243"/>
                        <a:pt x="174" y="243"/>
                        <a:pt x="174" y="243"/>
                      </a:cubicBezTo>
                      <a:cubicBezTo>
                        <a:pt x="154" y="236"/>
                        <a:pt x="129" y="236"/>
                        <a:pt x="104" y="239"/>
                      </a:cubicBezTo>
                      <a:cubicBezTo>
                        <a:pt x="79" y="241"/>
                        <a:pt x="53" y="247"/>
                        <a:pt x="33" y="252"/>
                      </a:cubicBezTo>
                      <a:cubicBezTo>
                        <a:pt x="33" y="46"/>
                        <a:pt x="33" y="46"/>
                        <a:pt x="33" y="46"/>
                      </a:cubicBezTo>
                      <a:cubicBezTo>
                        <a:pt x="55" y="35"/>
                        <a:pt x="80" y="27"/>
                        <a:pt x="106" y="25"/>
                      </a:cubicBezTo>
                      <a:close/>
                      <a:moveTo>
                        <a:pt x="294" y="242"/>
                      </a:moveTo>
                      <a:cubicBezTo>
                        <a:pt x="288" y="206"/>
                        <a:pt x="288" y="206"/>
                        <a:pt x="288" y="206"/>
                      </a:cubicBezTo>
                      <a:cubicBezTo>
                        <a:pt x="285" y="192"/>
                        <a:pt x="285" y="192"/>
                        <a:pt x="285" y="192"/>
                      </a:cubicBezTo>
                      <a:cubicBezTo>
                        <a:pt x="299" y="193"/>
                        <a:pt x="299" y="193"/>
                        <a:pt x="299" y="193"/>
                      </a:cubicBezTo>
                      <a:cubicBezTo>
                        <a:pt x="337" y="195"/>
                        <a:pt x="337" y="195"/>
                        <a:pt x="337" y="195"/>
                      </a:cubicBezTo>
                      <a:cubicBezTo>
                        <a:pt x="337" y="46"/>
                        <a:pt x="337" y="46"/>
                        <a:pt x="337" y="46"/>
                      </a:cubicBezTo>
                      <a:cubicBezTo>
                        <a:pt x="315" y="35"/>
                        <a:pt x="290" y="27"/>
                        <a:pt x="265" y="25"/>
                      </a:cubicBezTo>
                      <a:cubicBezTo>
                        <a:pt x="242" y="22"/>
                        <a:pt x="219" y="24"/>
                        <a:pt x="196" y="30"/>
                      </a:cubicBezTo>
                      <a:cubicBezTo>
                        <a:pt x="196" y="243"/>
                        <a:pt x="196" y="243"/>
                        <a:pt x="196" y="243"/>
                      </a:cubicBezTo>
                      <a:cubicBezTo>
                        <a:pt x="217" y="236"/>
                        <a:pt x="242" y="236"/>
                        <a:pt x="267" y="239"/>
                      </a:cubicBezTo>
                      <a:cubicBezTo>
                        <a:pt x="276" y="240"/>
                        <a:pt x="285" y="241"/>
                        <a:pt x="294" y="242"/>
                      </a:cubicBezTo>
                      <a:close/>
                      <a:moveTo>
                        <a:pt x="332" y="217"/>
                      </a:moveTo>
                      <a:cubicBezTo>
                        <a:pt x="312" y="216"/>
                        <a:pt x="312" y="216"/>
                        <a:pt x="312" y="216"/>
                      </a:cubicBezTo>
                      <a:cubicBezTo>
                        <a:pt x="315" y="236"/>
                        <a:pt x="315" y="236"/>
                        <a:pt x="315" y="236"/>
                      </a:cubicBezTo>
                      <a:cubicBezTo>
                        <a:pt x="332" y="217"/>
                        <a:pt x="332" y="217"/>
                        <a:pt x="332" y="217"/>
                      </a:cubicBezTo>
                      <a:close/>
                      <a:moveTo>
                        <a:pt x="148" y="154"/>
                      </a:moveTo>
                      <a:cubicBezTo>
                        <a:pt x="151" y="155"/>
                        <a:pt x="155" y="153"/>
                        <a:pt x="156" y="149"/>
                      </a:cubicBezTo>
                      <a:cubicBezTo>
                        <a:pt x="157" y="146"/>
                        <a:pt x="155" y="142"/>
                        <a:pt x="152" y="141"/>
                      </a:cubicBezTo>
                      <a:cubicBezTo>
                        <a:pt x="136" y="138"/>
                        <a:pt x="119" y="137"/>
                        <a:pt x="102" y="140"/>
                      </a:cubicBezTo>
                      <a:cubicBezTo>
                        <a:pt x="86" y="143"/>
                        <a:pt x="69" y="148"/>
                        <a:pt x="53" y="157"/>
                      </a:cubicBezTo>
                      <a:cubicBezTo>
                        <a:pt x="49" y="159"/>
                        <a:pt x="48" y="162"/>
                        <a:pt x="49" y="166"/>
                      </a:cubicBezTo>
                      <a:cubicBezTo>
                        <a:pt x="50" y="169"/>
                        <a:pt x="54" y="170"/>
                        <a:pt x="57" y="168"/>
                      </a:cubicBezTo>
                      <a:cubicBezTo>
                        <a:pt x="72" y="160"/>
                        <a:pt x="87" y="155"/>
                        <a:pt x="102" y="153"/>
                      </a:cubicBezTo>
                      <a:cubicBezTo>
                        <a:pt x="117" y="150"/>
                        <a:pt x="132" y="151"/>
                        <a:pt x="148" y="154"/>
                      </a:cubicBezTo>
                      <a:close/>
                      <a:moveTo>
                        <a:pt x="148" y="123"/>
                      </a:moveTo>
                      <a:cubicBezTo>
                        <a:pt x="151" y="124"/>
                        <a:pt x="155" y="121"/>
                        <a:pt x="156" y="118"/>
                      </a:cubicBezTo>
                      <a:cubicBezTo>
                        <a:pt x="157" y="115"/>
                        <a:pt x="155" y="111"/>
                        <a:pt x="152" y="110"/>
                      </a:cubicBezTo>
                      <a:cubicBezTo>
                        <a:pt x="136" y="107"/>
                        <a:pt x="119" y="106"/>
                        <a:pt x="102" y="109"/>
                      </a:cubicBezTo>
                      <a:cubicBezTo>
                        <a:pt x="86" y="111"/>
                        <a:pt x="69" y="117"/>
                        <a:pt x="53" y="126"/>
                      </a:cubicBezTo>
                      <a:cubicBezTo>
                        <a:pt x="49" y="127"/>
                        <a:pt x="48" y="131"/>
                        <a:pt x="49" y="134"/>
                      </a:cubicBezTo>
                      <a:cubicBezTo>
                        <a:pt x="50" y="138"/>
                        <a:pt x="54" y="139"/>
                        <a:pt x="57" y="137"/>
                      </a:cubicBezTo>
                      <a:cubicBezTo>
                        <a:pt x="72" y="129"/>
                        <a:pt x="87" y="124"/>
                        <a:pt x="102" y="122"/>
                      </a:cubicBezTo>
                      <a:cubicBezTo>
                        <a:pt x="117" y="119"/>
                        <a:pt x="132" y="120"/>
                        <a:pt x="148" y="123"/>
                      </a:cubicBezTo>
                      <a:close/>
                      <a:moveTo>
                        <a:pt x="148" y="92"/>
                      </a:moveTo>
                      <a:cubicBezTo>
                        <a:pt x="132" y="89"/>
                        <a:pt x="117" y="89"/>
                        <a:pt x="102" y="91"/>
                      </a:cubicBezTo>
                      <a:cubicBezTo>
                        <a:pt x="87" y="93"/>
                        <a:pt x="72" y="99"/>
                        <a:pt x="57" y="106"/>
                      </a:cubicBezTo>
                      <a:cubicBezTo>
                        <a:pt x="54" y="108"/>
                        <a:pt x="50" y="107"/>
                        <a:pt x="49" y="104"/>
                      </a:cubicBezTo>
                      <a:cubicBezTo>
                        <a:pt x="48" y="101"/>
                        <a:pt x="49" y="97"/>
                        <a:pt x="53" y="95"/>
                      </a:cubicBezTo>
                      <a:cubicBezTo>
                        <a:pt x="69" y="87"/>
                        <a:pt x="86" y="81"/>
                        <a:pt x="102" y="78"/>
                      </a:cubicBezTo>
                      <a:cubicBezTo>
                        <a:pt x="119" y="76"/>
                        <a:pt x="136" y="76"/>
                        <a:pt x="152" y="80"/>
                      </a:cubicBezTo>
                      <a:cubicBezTo>
                        <a:pt x="155" y="80"/>
                        <a:pt x="157" y="84"/>
                        <a:pt x="156" y="87"/>
                      </a:cubicBezTo>
                      <a:cubicBezTo>
                        <a:pt x="155" y="91"/>
                        <a:pt x="151" y="93"/>
                        <a:pt x="148" y="9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975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1116187" y="3128885"/>
                <a:ext cx="2664295" cy="706024"/>
              </a:xfrm>
              <a:prstGeom prst="rect">
                <a:avLst/>
              </a:prstGeom>
            </p:spPr>
            <p:txBody>
              <a:bodyPr wrap="square" lIns="89597" tIns="44798" rIns="89597" bIns="44798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標籤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  <a:p>
                <a:pPr algn="just">
                  <a:lnSpc>
                    <a:spcPts val="1176"/>
                  </a:lnSpc>
                </a:pPr>
                <a:r>
                  <a:rPr lang="en-US" altLang="zh-TW" sz="15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Price</a:t>
                </a:r>
              </a:p>
            </p:txBody>
          </p:sp>
        </p:grpSp>
      </p:grpSp>
      <p:sp>
        <p:nvSpPr>
          <p:cNvPr id="35" name="文字方塊 34"/>
          <p:cNvSpPr txBox="1"/>
          <p:nvPr/>
        </p:nvSpPr>
        <p:spPr>
          <a:xfrm>
            <a:off x="5364658" y="464526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/>
              <a:t>來源：</a:t>
            </a:r>
            <a:r>
              <a:rPr lang="en-US" altLang="zh-TW" sz="1500" dirty="0">
                <a:hlinkClick r:id="rId6"/>
              </a:rPr>
              <a:t>Diamonds | </a:t>
            </a:r>
            <a:r>
              <a:rPr lang="en-US" altLang="zh-TW" sz="1500" dirty="0" err="1">
                <a:hlinkClick r:id="rId6"/>
              </a:rPr>
              <a:t>Kaggle</a:t>
            </a:r>
            <a:endParaRPr lang="zh-TW" altLang="en-US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0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8702" y="19047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12044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614617" y="1709928"/>
            <a:ext cx="5771891" cy="1620456"/>
            <a:chOff x="2257063" y="1620456"/>
            <a:chExt cx="5771891" cy="1620456"/>
          </a:xfrm>
        </p:grpSpPr>
        <p:sp>
          <p:nvSpPr>
            <p:cNvPr id="3" name="椭圆 2"/>
            <p:cNvSpPr/>
            <p:nvPr/>
          </p:nvSpPr>
          <p:spPr>
            <a:xfrm>
              <a:off x="2257063" y="1620456"/>
              <a:ext cx="1620456" cy="1620456"/>
            </a:xfrm>
            <a:prstGeom prst="ellipse">
              <a:avLst/>
            </a:prstGeom>
            <a:noFill/>
            <a:ln>
              <a:solidFill>
                <a:srgbClr val="3B38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dirty="0">
                  <a:solidFill>
                    <a:srgbClr val="3B3837"/>
                  </a:solidFill>
                  <a:cs typeface="+mn-ea"/>
                  <a:sym typeface="+mn-lt"/>
                </a:rPr>
                <a:t>0</a:t>
              </a:r>
              <a:r>
                <a:rPr lang="en-US" altLang="zh-TW" sz="6000" dirty="0">
                  <a:solidFill>
                    <a:srgbClr val="3B3837"/>
                  </a:solidFill>
                  <a:cs typeface="+mn-ea"/>
                  <a:sym typeface="+mn-lt"/>
                </a:rPr>
                <a:t>3</a:t>
              </a:r>
              <a:endParaRPr lang="zh-CN" altLang="en-US" sz="6000" dirty="0">
                <a:solidFill>
                  <a:srgbClr val="3B3837"/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36"/>
            <p:cNvSpPr/>
            <p:nvPr/>
          </p:nvSpPr>
          <p:spPr>
            <a:xfrm>
              <a:off x="3924498" y="2232124"/>
              <a:ext cx="4104456" cy="622048"/>
            </a:xfrm>
            <a:prstGeom prst="rect">
              <a:avLst/>
            </a:prstGeom>
            <a:noFill/>
          </p:spPr>
          <p:txBody>
            <a:bodyPr wrap="square" lIns="67391" tIns="33696" rIns="67391" bIns="33696">
              <a:spAutoFit/>
            </a:bodyPr>
            <a:lstStyle/>
            <a:p>
              <a:pPr algn="ctr">
                <a:defRPr/>
              </a:pPr>
              <a:r>
                <a:rPr lang="zh-TW" altLang="en-US" sz="3600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分析方法與流程</a:t>
              </a:r>
              <a:endParaRPr lang="zh-CN" altLang="en-US" sz="36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pic>
        <p:nvPicPr>
          <p:cNvPr id="7" name="图片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4082">
            <a:off x="5665965" y="585586"/>
            <a:ext cx="417902" cy="5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" y="3434665"/>
            <a:ext cx="9001125" cy="1605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1440160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分析方法</a:t>
            </a:r>
            <a:endParaRPr lang="zh-CN" altLang="en-US" sz="1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80554" y="1249164"/>
            <a:ext cx="8240016" cy="2930842"/>
            <a:chOff x="353446" y="1249164"/>
            <a:chExt cx="8240016" cy="2930842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46" y="1249164"/>
              <a:ext cx="2571605" cy="2592288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518913" y="3841452"/>
              <a:ext cx="2240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TW" altLang="en-US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 </a:t>
              </a:r>
              <a:r>
                <a:rPr lang="en-US" altLang="zh-TW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SVM</a:t>
              </a:r>
              <a:r>
                <a:rPr lang="zh-TW" altLang="en-US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、</a:t>
              </a:r>
              <a:r>
                <a:rPr lang="en-US" altLang="zh-TW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KNN</a:t>
              </a:r>
              <a:r>
                <a:rPr lang="zh-TW" altLang="en-US" b="1" kern="0" dirty="0">
                  <a:solidFill>
                    <a:srgbClr val="3B383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、羅吉斯</a:t>
              </a:r>
              <a:endParaRPr lang="zh-CN" altLang="en-US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452" y="1254185"/>
              <a:ext cx="2588886" cy="2592288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4271589" y="3841452"/>
              <a:ext cx="58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LDA</a:t>
              </a:r>
              <a:r>
                <a:rPr lang="zh-TW" altLang="en-US" dirty="0"/>
                <a:t> </a:t>
              </a: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754" y="1249164"/>
              <a:ext cx="2364708" cy="2592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6994173" y="3828331"/>
              <a:ext cx="833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決策樹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83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59551">
            <a:off x="294107" y="130090"/>
            <a:ext cx="363036" cy="507865"/>
          </a:xfrm>
          <a:prstGeom prst="rect">
            <a:avLst/>
          </a:prstGeom>
        </p:spPr>
      </p:pic>
      <p:sp>
        <p:nvSpPr>
          <p:cNvPr id="8" name="Rectangle 36"/>
          <p:cNvSpPr/>
          <p:nvPr/>
        </p:nvSpPr>
        <p:spPr>
          <a:xfrm>
            <a:off x="540122" y="287908"/>
            <a:ext cx="3528392" cy="345049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資料預處理 </a:t>
            </a:r>
            <a:r>
              <a:rPr lang="en-US" altLang="zh-TW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—</a:t>
            </a:r>
            <a:r>
              <a:rPr lang="zh-TW" altLang="en-US" sz="1800" b="1" kern="0" dirty="0">
                <a:solidFill>
                  <a:srgbClr val="3B38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空值補上平均數</a:t>
            </a:r>
            <a:endParaRPr lang="zh-CN" altLang="en-US" sz="1800" b="1" kern="0" dirty="0">
              <a:solidFill>
                <a:srgbClr val="3B38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7" y="935980"/>
            <a:ext cx="3311589" cy="348811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19" y="287908"/>
            <a:ext cx="4320480" cy="19877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319" y="2808188"/>
            <a:ext cx="4320480" cy="16270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36264" y="4424093"/>
            <a:ext cx="100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temp.py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233631" y="228508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diamonds.csv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77647" y="448585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newData.xls</a:t>
            </a:r>
            <a:endParaRPr lang="zh-TW" altLang="en-US" dirty="0"/>
          </a:p>
        </p:txBody>
      </p:sp>
      <p:sp>
        <p:nvSpPr>
          <p:cNvPr id="12" name="向下箭號 11"/>
          <p:cNvSpPr/>
          <p:nvPr/>
        </p:nvSpPr>
        <p:spPr>
          <a:xfrm>
            <a:off x="5940722" y="2432284"/>
            <a:ext cx="144016" cy="303896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8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8"/>
  <p:tag name="ISPRING_SCORM_RATE_SLIDES" val="0"/>
  <p:tag name="ISPRING_SCORM_RATE_QUIZZES" val="0"/>
  <p:tag name="ISPRING_SCORM_PASSING_SCORE" val="0.000000"/>
  <p:tag name="ISPRING_ULTRA_SCORM_COURSE_ID" val="ED86F270-A48B-4946-950F-F83453B226C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G:\第七批已完成作品\150195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jjadkgc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527</Words>
  <Application>Microsoft Office PowerPoint</Application>
  <PresentationFormat>自訂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等线</vt:lpstr>
      <vt:lpstr>微软雅黑</vt:lpstr>
      <vt:lpstr>微軟正黑體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几何体</dc:title>
  <dc:creator>第一PPT</dc:creator>
  <cp:keywords>www.1ppt.com</cp:keywords>
  <dc:description>www.1ppt.com</dc:description>
  <cp:lastModifiedBy>琮惟 林</cp:lastModifiedBy>
  <cp:revision>75</cp:revision>
  <dcterms:modified xsi:type="dcterms:W3CDTF">2021-06-22T01:16:19Z</dcterms:modified>
</cp:coreProperties>
</file>