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0"/>
  </p:notesMasterIdLst>
  <p:sldIdLst>
    <p:sldId id="322" r:id="rId2"/>
    <p:sldId id="256" r:id="rId3"/>
    <p:sldId id="274" r:id="rId4"/>
    <p:sldId id="319" r:id="rId5"/>
    <p:sldId id="258" r:id="rId6"/>
    <p:sldId id="257" r:id="rId7"/>
    <p:sldId id="259" r:id="rId8"/>
    <p:sldId id="316" r:id="rId9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CC99"/>
    <a:srgbClr val="FFFFCC"/>
    <a:srgbClr val="66FF99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1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B43-6CCB-4AD3-BCDF-D5DECE22FAF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78384"/>
            <a:ext cx="5436909" cy="39102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288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31288"/>
            <a:ext cx="2946275" cy="498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62C02-F7DF-4ED9-91A2-6A5922C702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0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91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595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3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9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5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ABA5-8D5C-4222-92E0-9C89205CEC1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5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379-E5A3-4253-933F-3E86AF32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0416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GIG Development Schedule - 2020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18203-B03B-4CDC-AD33-115EF75B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96622"/>
              </p:ext>
            </p:extLst>
          </p:nvPr>
        </p:nvGraphicFramePr>
        <p:xfrm>
          <a:off x="1056442" y="554839"/>
          <a:ext cx="7501631" cy="1371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83456">
                  <a:extLst>
                    <a:ext uri="{9D8B030D-6E8A-4147-A177-3AD203B41FA5}">
                      <a16:colId xmlns:a16="http://schemas.microsoft.com/office/drawing/2014/main" val="288267026"/>
                    </a:ext>
                  </a:extLst>
                </a:gridCol>
                <a:gridCol w="1718175">
                  <a:extLst>
                    <a:ext uri="{9D8B030D-6E8A-4147-A177-3AD203B41FA5}">
                      <a16:colId xmlns:a16="http://schemas.microsoft.com/office/drawing/2014/main" val="1092923724"/>
                    </a:ext>
                  </a:extLst>
                </a:gridCol>
              </a:tblGrid>
              <a:tr h="2089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Phase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90568"/>
                  </a:ext>
                </a:extLst>
              </a:tr>
              <a:tr h="20896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GIG Landing Page update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606094"/>
                  </a:ext>
                </a:extLst>
              </a:tr>
              <a:tr h="20896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Bonus amount on Top-up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28515"/>
                  </a:ext>
                </a:extLst>
              </a:tr>
              <a:tr h="20896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Trial Pools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497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04C8E-768E-4933-95E8-30CAFA5E0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56343"/>
              </p:ext>
            </p:extLst>
          </p:nvPr>
        </p:nvGraphicFramePr>
        <p:xfrm>
          <a:off x="1047565" y="1969941"/>
          <a:ext cx="7510509" cy="6705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79363">
                  <a:extLst>
                    <a:ext uri="{9D8B030D-6E8A-4147-A177-3AD203B41FA5}">
                      <a16:colId xmlns:a16="http://schemas.microsoft.com/office/drawing/2014/main" val="288267026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1092923724"/>
                    </a:ext>
                  </a:extLst>
                </a:gridCol>
              </a:tblGrid>
              <a:tr h="2780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90568"/>
                  </a:ext>
                </a:extLst>
              </a:tr>
              <a:tr h="334971">
                <a:tc>
                  <a:txBody>
                    <a:bodyPr/>
                    <a:lstStyle/>
                    <a:p>
                      <a:r>
                        <a:rPr lang="en-US" sz="1200" dirty="0"/>
                        <a:t>Self Survey – Instant 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285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409A67-778F-4658-B73B-7AFA3FB66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92987"/>
              </p:ext>
            </p:extLst>
          </p:nvPr>
        </p:nvGraphicFramePr>
        <p:xfrm>
          <a:off x="1038686" y="4708565"/>
          <a:ext cx="7519387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01212">
                  <a:extLst>
                    <a:ext uri="{9D8B030D-6E8A-4147-A177-3AD203B41FA5}">
                      <a16:colId xmlns:a16="http://schemas.microsoft.com/office/drawing/2014/main" val="288267026"/>
                    </a:ext>
                  </a:extLst>
                </a:gridCol>
                <a:gridCol w="1718175">
                  <a:extLst>
                    <a:ext uri="{9D8B030D-6E8A-4147-A177-3AD203B41FA5}">
                      <a16:colId xmlns:a16="http://schemas.microsoft.com/office/drawing/2014/main" val="1092923724"/>
                    </a:ext>
                  </a:extLst>
                </a:gridCol>
              </a:tblGrid>
              <a:tr h="35506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Notification set by player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49726"/>
                  </a:ext>
                </a:extLst>
              </a:tr>
              <a:tr h="355061">
                <a:tc>
                  <a:txBody>
                    <a:bodyPr/>
                    <a:lstStyle/>
                    <a:p>
                      <a:r>
                        <a:rPr lang="en-US" sz="1200" dirty="0"/>
                        <a:t>Branded 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766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8EA038-2810-4A44-B26F-492E4E667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1459"/>
              </p:ext>
            </p:extLst>
          </p:nvPr>
        </p:nvGraphicFramePr>
        <p:xfrm>
          <a:off x="1012794" y="6000916"/>
          <a:ext cx="7580050" cy="6966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43914">
                  <a:extLst>
                    <a:ext uri="{9D8B030D-6E8A-4147-A177-3AD203B41FA5}">
                      <a16:colId xmlns:a16="http://schemas.microsoft.com/office/drawing/2014/main" val="288267026"/>
                    </a:ext>
                  </a:extLst>
                </a:gridCol>
                <a:gridCol w="1736136">
                  <a:extLst>
                    <a:ext uri="{9D8B030D-6E8A-4147-A177-3AD203B41FA5}">
                      <a16:colId xmlns:a16="http://schemas.microsoft.com/office/drawing/2014/main" val="1092923724"/>
                    </a:ext>
                  </a:extLst>
                </a:gridCol>
              </a:tblGrid>
              <a:tr h="3308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90568"/>
                  </a:ext>
                </a:extLst>
              </a:tr>
              <a:tr h="3153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Team Fantasy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285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D3E896-F019-43A9-B0F7-0BCAF7203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02661"/>
              </p:ext>
            </p:extLst>
          </p:nvPr>
        </p:nvGraphicFramePr>
        <p:xfrm>
          <a:off x="1043124" y="5526204"/>
          <a:ext cx="7510509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79363">
                  <a:extLst>
                    <a:ext uri="{9D8B030D-6E8A-4147-A177-3AD203B41FA5}">
                      <a16:colId xmlns:a16="http://schemas.microsoft.com/office/drawing/2014/main" val="856914217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3867506887"/>
                    </a:ext>
                  </a:extLst>
                </a:gridCol>
              </a:tblGrid>
              <a:tr h="334971">
                <a:tc>
                  <a:txBody>
                    <a:bodyPr/>
                    <a:lstStyle/>
                    <a:p>
                      <a:r>
                        <a:rPr lang="en-US" sz="1200" dirty="0"/>
                        <a:t>Loyalty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819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2310BA-FC0F-40DC-BC43-29D913E15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6643"/>
              </p:ext>
            </p:extLst>
          </p:nvPr>
        </p:nvGraphicFramePr>
        <p:xfrm>
          <a:off x="1029808" y="3511399"/>
          <a:ext cx="7510509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779363">
                  <a:extLst>
                    <a:ext uri="{9D8B030D-6E8A-4147-A177-3AD203B41FA5}">
                      <a16:colId xmlns:a16="http://schemas.microsoft.com/office/drawing/2014/main" val="1194190779"/>
                    </a:ext>
                  </a:extLst>
                </a:gridCol>
                <a:gridCol w="1731146">
                  <a:extLst>
                    <a:ext uri="{9D8B030D-6E8A-4147-A177-3AD203B41FA5}">
                      <a16:colId xmlns:a16="http://schemas.microsoft.com/office/drawing/2014/main" val="206690306"/>
                    </a:ext>
                  </a:extLst>
                </a:gridCol>
              </a:tblGrid>
              <a:tr h="334971">
                <a:tc>
                  <a:txBody>
                    <a:bodyPr/>
                    <a:lstStyle/>
                    <a:p>
                      <a:r>
                        <a:rPr lang="en-US" sz="1200" dirty="0"/>
                        <a:t>Mobile App -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426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359C2D-336C-43C1-98A6-C6F8024D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60317"/>
              </p:ext>
            </p:extLst>
          </p:nvPr>
        </p:nvGraphicFramePr>
        <p:xfrm>
          <a:off x="1025369" y="2692529"/>
          <a:ext cx="750163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83457">
                  <a:extLst>
                    <a:ext uri="{9D8B030D-6E8A-4147-A177-3AD203B41FA5}">
                      <a16:colId xmlns:a16="http://schemas.microsoft.com/office/drawing/2014/main" val="1796845527"/>
                    </a:ext>
                  </a:extLst>
                </a:gridCol>
                <a:gridCol w="1718175">
                  <a:extLst>
                    <a:ext uri="{9D8B030D-6E8A-4147-A177-3AD203B41FA5}">
                      <a16:colId xmlns:a16="http://schemas.microsoft.com/office/drawing/2014/main" val="3165177012"/>
                    </a:ext>
                  </a:extLst>
                </a:gridCol>
              </a:tblGrid>
              <a:tr h="35506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Pick 3C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422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92F095-A621-4216-8FBC-49019E40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08858"/>
              </p:ext>
            </p:extLst>
          </p:nvPr>
        </p:nvGraphicFramePr>
        <p:xfrm>
          <a:off x="1029808" y="3119996"/>
          <a:ext cx="751938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01212">
                  <a:extLst>
                    <a:ext uri="{9D8B030D-6E8A-4147-A177-3AD203B41FA5}">
                      <a16:colId xmlns:a16="http://schemas.microsoft.com/office/drawing/2014/main" val="2049990894"/>
                    </a:ext>
                  </a:extLst>
                </a:gridCol>
                <a:gridCol w="1718175">
                  <a:extLst>
                    <a:ext uri="{9D8B030D-6E8A-4147-A177-3AD203B41FA5}">
                      <a16:colId xmlns:a16="http://schemas.microsoft.com/office/drawing/2014/main" val="36826093"/>
                    </a:ext>
                  </a:extLst>
                </a:gridCol>
              </a:tblGrid>
              <a:tr h="355061">
                <a:tc>
                  <a:txBody>
                    <a:bodyPr/>
                    <a:lstStyle/>
                    <a:p>
                      <a:r>
                        <a:rPr lang="en-US" sz="1200" dirty="0"/>
                        <a:t>Timed Trivia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38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F364CB-CBB9-421A-A9C1-A20835B0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84503"/>
              </p:ext>
            </p:extLst>
          </p:nvPr>
        </p:nvGraphicFramePr>
        <p:xfrm>
          <a:off x="1012794" y="3907249"/>
          <a:ext cx="758005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43914">
                  <a:extLst>
                    <a:ext uri="{9D8B030D-6E8A-4147-A177-3AD203B41FA5}">
                      <a16:colId xmlns:a16="http://schemas.microsoft.com/office/drawing/2014/main" val="1598975258"/>
                    </a:ext>
                  </a:extLst>
                </a:gridCol>
                <a:gridCol w="1736136">
                  <a:extLst>
                    <a:ext uri="{9D8B030D-6E8A-4147-A177-3AD203B41FA5}">
                      <a16:colId xmlns:a16="http://schemas.microsoft.com/office/drawing/2014/main" val="1625059618"/>
                    </a:ext>
                  </a:extLst>
                </a:gridCol>
              </a:tblGrid>
              <a:tr h="315300">
                <a:tc>
                  <a:txBody>
                    <a:bodyPr/>
                    <a:lstStyle/>
                    <a:p>
                      <a:r>
                        <a:rPr lang="en-US" sz="1200" dirty="0"/>
                        <a:t>Badge of </a:t>
                      </a:r>
                      <a:r>
                        <a:rPr lang="en-US" sz="1200" dirty="0" err="1"/>
                        <a:t>Honour</a:t>
                      </a:r>
                      <a:r>
                        <a:rPr lang="en-US" sz="1200" dirty="0"/>
                        <a:t>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945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4D6DD0-29CF-4CCF-961E-DA10311D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36940"/>
              </p:ext>
            </p:extLst>
          </p:nvPr>
        </p:nvGraphicFramePr>
        <p:xfrm>
          <a:off x="1012794" y="4299029"/>
          <a:ext cx="751938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01212">
                  <a:extLst>
                    <a:ext uri="{9D8B030D-6E8A-4147-A177-3AD203B41FA5}">
                      <a16:colId xmlns:a16="http://schemas.microsoft.com/office/drawing/2014/main" val="2416572630"/>
                    </a:ext>
                  </a:extLst>
                </a:gridCol>
                <a:gridCol w="1718175">
                  <a:extLst>
                    <a:ext uri="{9D8B030D-6E8A-4147-A177-3AD203B41FA5}">
                      <a16:colId xmlns:a16="http://schemas.microsoft.com/office/drawing/2014/main" val="1488980449"/>
                    </a:ext>
                  </a:extLst>
                </a:gridCol>
              </a:tblGrid>
              <a:tr h="35506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Pick 3E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68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0CDBC1-523E-4FC9-AA2D-778EC85E3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1" y="0"/>
            <a:ext cx="479336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4F15A-2B72-44D2-8DE6-929D665147A6}"/>
              </a:ext>
            </a:extLst>
          </p:cNvPr>
          <p:cNvSpPr txBox="1"/>
          <p:nvPr/>
        </p:nvSpPr>
        <p:spPr>
          <a:xfrm>
            <a:off x="10564427" y="98929"/>
            <a:ext cx="12502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3F8D3-442B-4122-A204-24DF3473CAC1}"/>
              </a:ext>
            </a:extLst>
          </p:cNvPr>
          <p:cNvSpPr txBox="1"/>
          <p:nvPr/>
        </p:nvSpPr>
        <p:spPr>
          <a:xfrm>
            <a:off x="3506679" y="6409677"/>
            <a:ext cx="389729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deposit greater than XXX you receive bonus of </a:t>
            </a:r>
            <a:r>
              <a:rPr lang="en-US" sz="1200" dirty="0" err="1">
                <a:solidFill>
                  <a:schemeClr val="bg1"/>
                </a:solidFill>
              </a:rPr>
              <a:t>YY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BE6AC-79F8-464F-AFBB-57457CA4A0EB}"/>
              </a:ext>
            </a:extLst>
          </p:cNvPr>
          <p:cNvSpPr txBox="1"/>
          <p:nvPr/>
        </p:nvSpPr>
        <p:spPr>
          <a:xfrm>
            <a:off x="3506678" y="4324905"/>
            <a:ext cx="2589322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Hurry Up! A pool is ending In 00:00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6383D-4168-4CEC-BC81-54C23C744785}"/>
              </a:ext>
            </a:extLst>
          </p:cNvPr>
          <p:cNvSpPr txBox="1"/>
          <p:nvPr/>
        </p:nvSpPr>
        <p:spPr>
          <a:xfrm>
            <a:off x="3506679" y="2648505"/>
            <a:ext cx="2373535" cy="276999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Hurry Up! A pool is ending in 00:00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10FB94-4060-4B64-B32E-2E3E3FA32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2" t="63971" r="19812" b="33517"/>
          <a:stretch/>
        </p:blipFill>
        <p:spPr>
          <a:xfrm>
            <a:off x="5905629" y="2613523"/>
            <a:ext cx="1000877" cy="346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AC1463-DA65-4702-B385-EE6736BC0B4C}"/>
              </a:ext>
            </a:extLst>
          </p:cNvPr>
          <p:cNvSpPr txBox="1"/>
          <p:nvPr/>
        </p:nvSpPr>
        <p:spPr>
          <a:xfrm>
            <a:off x="5554402" y="-31876"/>
            <a:ext cx="6516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6303EEE-83CD-453C-9099-7E74C372BA38}"/>
              </a:ext>
            </a:extLst>
          </p:cNvPr>
          <p:cNvSpPr/>
          <p:nvPr/>
        </p:nvSpPr>
        <p:spPr>
          <a:xfrm>
            <a:off x="785091" y="2161309"/>
            <a:ext cx="1551709" cy="1034473"/>
          </a:xfrm>
          <a:prstGeom prst="wedgeEllipseCallout">
            <a:avLst>
              <a:gd name="adj1" fmla="val 126786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Entertainment Pool</a:t>
            </a:r>
          </a:p>
          <a:p>
            <a:pPr algn="ctr"/>
            <a:r>
              <a:rPr lang="en-US" sz="1100" dirty="0"/>
              <a:t>From system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BD5BC363-888E-4A75-9265-7127E7BE7117}"/>
              </a:ext>
            </a:extLst>
          </p:cNvPr>
          <p:cNvSpPr/>
          <p:nvPr/>
        </p:nvSpPr>
        <p:spPr>
          <a:xfrm>
            <a:off x="722761" y="3874654"/>
            <a:ext cx="1551709" cy="1034473"/>
          </a:xfrm>
          <a:prstGeom prst="wedgeEllipseCallout">
            <a:avLst>
              <a:gd name="adj1" fmla="val 126786"/>
              <a:gd name="adj2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Sports Pool</a:t>
            </a:r>
          </a:p>
          <a:p>
            <a:pPr algn="ctr"/>
            <a:r>
              <a:rPr lang="en-US" sz="1100" dirty="0"/>
              <a:t>From System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55F3BFC-81EA-4F39-808B-10F6386085B0}"/>
              </a:ext>
            </a:extLst>
          </p:cNvPr>
          <p:cNvSpPr/>
          <p:nvPr/>
        </p:nvSpPr>
        <p:spPr>
          <a:xfrm>
            <a:off x="8492836" y="3071091"/>
            <a:ext cx="1620982" cy="1034473"/>
          </a:xfrm>
          <a:prstGeom prst="wedgeEllipseCallout">
            <a:avLst>
              <a:gd name="adj1" fmla="val -155952"/>
              <a:gd name="adj2" fmla="val 12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 JPEG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Click anywhere  to go to next 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E155E6F-728F-4AA6-82C3-08DEC674C01B}"/>
              </a:ext>
            </a:extLst>
          </p:cNvPr>
          <p:cNvSpPr/>
          <p:nvPr/>
        </p:nvSpPr>
        <p:spPr>
          <a:xfrm>
            <a:off x="8562109" y="5052291"/>
            <a:ext cx="1551709" cy="1034473"/>
          </a:xfrm>
          <a:prstGeom prst="wedgeEllipseCallout">
            <a:avLst>
              <a:gd name="adj1" fmla="val -155952"/>
              <a:gd name="adj2" fmla="val 12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 JPEG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Caracul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1802484-E66C-4A7B-BBF9-CD096C5D1152}"/>
              </a:ext>
            </a:extLst>
          </p:cNvPr>
          <p:cNvSpPr/>
          <p:nvPr/>
        </p:nvSpPr>
        <p:spPr>
          <a:xfrm>
            <a:off x="8630094" y="6121040"/>
            <a:ext cx="1551709" cy="577273"/>
          </a:xfrm>
          <a:prstGeom prst="wedgeEllipseCallout">
            <a:avLst>
              <a:gd name="adj1" fmla="val -128490"/>
              <a:gd name="adj2" fmla="val 2787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From the system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DCC6927-4E22-43D9-97E4-B4AF5BE6339D}"/>
              </a:ext>
            </a:extLst>
          </p:cNvPr>
          <p:cNvSpPr/>
          <p:nvPr/>
        </p:nvSpPr>
        <p:spPr>
          <a:xfrm>
            <a:off x="1096771" y="587838"/>
            <a:ext cx="1551709" cy="1034473"/>
          </a:xfrm>
          <a:prstGeom prst="wedgeEllipseCallout">
            <a:avLst>
              <a:gd name="adj1" fmla="val 102889"/>
              <a:gd name="adj2" fmla="val -192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 JPEG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48387-5877-4CB4-8105-41F112339B06}"/>
              </a:ext>
            </a:extLst>
          </p:cNvPr>
          <p:cNvSpPr/>
          <p:nvPr/>
        </p:nvSpPr>
        <p:spPr>
          <a:xfrm>
            <a:off x="5477522" y="1944089"/>
            <a:ext cx="1367161" cy="26161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F406648A-209C-4406-B7E2-A3808CFCB560}"/>
              </a:ext>
            </a:extLst>
          </p:cNvPr>
          <p:cNvSpPr/>
          <p:nvPr/>
        </p:nvSpPr>
        <p:spPr>
          <a:xfrm>
            <a:off x="7716982" y="344465"/>
            <a:ext cx="1551709" cy="1034473"/>
          </a:xfrm>
          <a:prstGeom prst="wedgeEllipseCallout">
            <a:avLst>
              <a:gd name="adj1" fmla="val -101358"/>
              <a:gd name="adj2" fmla="val -173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Missing Screen Name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B2C5CC69-561F-4457-B31E-1A0B28BC4317}"/>
              </a:ext>
            </a:extLst>
          </p:cNvPr>
          <p:cNvSpPr/>
          <p:nvPr/>
        </p:nvSpPr>
        <p:spPr>
          <a:xfrm>
            <a:off x="7237470" y="2205699"/>
            <a:ext cx="959024" cy="413619"/>
          </a:xfrm>
          <a:prstGeom prst="wedgeEllipseCallout">
            <a:avLst>
              <a:gd name="adj1" fmla="val -101358"/>
              <a:gd name="adj2" fmla="val -1737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Hyper Link</a:t>
            </a:r>
          </a:p>
        </p:txBody>
      </p:sp>
    </p:spTree>
    <p:extLst>
      <p:ext uri="{BB962C8B-B14F-4D97-AF65-F5344CB8AC3E}">
        <p14:creationId xmlns:p14="http://schemas.microsoft.com/office/powerpoint/2010/main" val="6745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0A219B-BF24-4E6F-A46F-70187A977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2677213" y="895544"/>
            <a:ext cx="2215298" cy="179789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2A4618-26E3-4284-A588-2054695D0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2677213" y="4604292"/>
            <a:ext cx="2215298" cy="179789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F17F48-8475-40E5-9C86-DE58BB33D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2677213" y="2749918"/>
            <a:ext cx="2215298" cy="179789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280A54-0C03-4451-B3B3-2F1CEF4D0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7357574" y="2668370"/>
            <a:ext cx="2215298" cy="179789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9C5DC4-9FF3-4A9F-B4E9-5F5852C46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7337199" y="895544"/>
            <a:ext cx="2215298" cy="17978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15C65-F3EC-4AE8-9257-FC200B8E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5044482" y="4604292"/>
            <a:ext cx="2215298" cy="17978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9B8786-F69E-4E76-8B09-642730B88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36151" r="62687" b="35670"/>
          <a:stretch/>
        </p:blipFill>
        <p:spPr>
          <a:xfrm>
            <a:off x="7331075" y="4604292"/>
            <a:ext cx="2215298" cy="1797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CD4E94-0C21-4BD1-AA4D-E448EFC235DD}"/>
              </a:ext>
            </a:extLst>
          </p:cNvPr>
          <p:cNvSpPr txBox="1"/>
          <p:nvPr/>
        </p:nvSpPr>
        <p:spPr>
          <a:xfrm>
            <a:off x="7739937" y="3347430"/>
            <a:ext cx="1122423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Leaderboard</a:t>
            </a:r>
          </a:p>
          <a:p>
            <a:r>
              <a:rPr lang="en-US" sz="1100" dirty="0"/>
              <a:t>Sports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51CB7-9072-463E-8EEA-89399D0C5E44}"/>
              </a:ext>
            </a:extLst>
          </p:cNvPr>
          <p:cNvSpPr txBox="1"/>
          <p:nvPr/>
        </p:nvSpPr>
        <p:spPr>
          <a:xfrm>
            <a:off x="3117865" y="3274458"/>
            <a:ext cx="1122423" cy="43088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Communication </a:t>
            </a:r>
          </a:p>
          <a:p>
            <a:r>
              <a:rPr lang="en-US" sz="1100" dirty="0"/>
              <a:t>Sports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4A902-8B5C-42B1-9A73-3D6E9A090CF3}"/>
              </a:ext>
            </a:extLst>
          </p:cNvPr>
          <p:cNvSpPr txBox="1"/>
          <p:nvPr/>
        </p:nvSpPr>
        <p:spPr>
          <a:xfrm>
            <a:off x="7739937" y="5145323"/>
            <a:ext cx="1122423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Winner</a:t>
            </a:r>
          </a:p>
          <a:p>
            <a:r>
              <a:rPr lang="en-US" sz="1100" dirty="0"/>
              <a:t>Realtime Pools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EB60B-6C35-4753-A7E4-717A91FC392C}"/>
              </a:ext>
            </a:extLst>
          </p:cNvPr>
          <p:cNvSpPr txBox="1"/>
          <p:nvPr/>
        </p:nvSpPr>
        <p:spPr>
          <a:xfrm>
            <a:off x="5460426" y="5153051"/>
            <a:ext cx="1186636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Realtime </a:t>
            </a:r>
          </a:p>
          <a:p>
            <a:pPr algn="ctr"/>
            <a:r>
              <a:rPr lang="en-US" sz="1100" dirty="0"/>
              <a:t>Pools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B5D45-EAEC-4713-99A7-27FB785D7E19}"/>
              </a:ext>
            </a:extLst>
          </p:cNvPr>
          <p:cNvSpPr txBox="1"/>
          <p:nvPr/>
        </p:nvSpPr>
        <p:spPr>
          <a:xfrm>
            <a:off x="3117864" y="5072351"/>
            <a:ext cx="1122423" cy="43088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Communication </a:t>
            </a:r>
          </a:p>
          <a:p>
            <a:r>
              <a:rPr lang="en-US" sz="1100" dirty="0"/>
              <a:t>Realtime pools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C7019-006F-401E-AC44-4D29C3A9629E}"/>
              </a:ext>
            </a:extLst>
          </p:cNvPr>
          <p:cNvSpPr txBox="1"/>
          <p:nvPr/>
        </p:nvSpPr>
        <p:spPr>
          <a:xfrm>
            <a:off x="3117865" y="1443604"/>
            <a:ext cx="1122423" cy="43088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Communication </a:t>
            </a:r>
          </a:p>
          <a:p>
            <a:r>
              <a:rPr lang="en-US" sz="1100" dirty="0"/>
              <a:t>Entertainment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A0B1C-BE4B-4BDF-B30A-50FE397A6619}"/>
              </a:ext>
            </a:extLst>
          </p:cNvPr>
          <p:cNvSpPr txBox="1"/>
          <p:nvPr/>
        </p:nvSpPr>
        <p:spPr>
          <a:xfrm>
            <a:off x="7777645" y="1402612"/>
            <a:ext cx="1036418" cy="4308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Leaderboards</a:t>
            </a:r>
          </a:p>
          <a:p>
            <a:r>
              <a:rPr lang="en-US" sz="1100" dirty="0"/>
              <a:t>Entrainment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AAD42-8699-4160-9B7E-9E8B7860F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8" r="14025" b="91340"/>
          <a:stretch/>
        </p:blipFill>
        <p:spPr>
          <a:xfrm>
            <a:off x="2677211" y="56481"/>
            <a:ext cx="6905702" cy="839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CF81DD-39EB-422A-83AE-9ACC551EAB09}"/>
              </a:ext>
            </a:extLst>
          </p:cNvPr>
          <p:cNvSpPr txBox="1"/>
          <p:nvPr/>
        </p:nvSpPr>
        <p:spPr>
          <a:xfrm>
            <a:off x="10734357" y="148494"/>
            <a:ext cx="12251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61724D55-D348-4A1B-9368-B63E32E660A7}"/>
              </a:ext>
            </a:extLst>
          </p:cNvPr>
          <p:cNvSpPr/>
          <p:nvPr/>
        </p:nvSpPr>
        <p:spPr>
          <a:xfrm>
            <a:off x="620224" y="958104"/>
            <a:ext cx="1179025" cy="603723"/>
          </a:xfrm>
          <a:prstGeom prst="wedgeEllipseCallout">
            <a:avLst>
              <a:gd name="adj1" fmla="val 130535"/>
              <a:gd name="adj2" fmla="val -65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 TICKER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699AD44B-4CBE-479B-9AC0-A14270ECE6B1}"/>
              </a:ext>
            </a:extLst>
          </p:cNvPr>
          <p:cNvSpPr/>
          <p:nvPr/>
        </p:nvSpPr>
        <p:spPr>
          <a:xfrm>
            <a:off x="232525" y="1831340"/>
            <a:ext cx="1459692" cy="734308"/>
          </a:xfrm>
          <a:prstGeom prst="wedgeEllipseCallout">
            <a:avLst>
              <a:gd name="adj1" fmla="val 115476"/>
              <a:gd name="adj2" fmla="val -535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Image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1917151-E826-4D3D-BE0A-463A7F16CD1F}"/>
              </a:ext>
            </a:extLst>
          </p:cNvPr>
          <p:cNvSpPr/>
          <p:nvPr/>
        </p:nvSpPr>
        <p:spPr>
          <a:xfrm>
            <a:off x="83559" y="3277761"/>
            <a:ext cx="1551709" cy="734309"/>
          </a:xfrm>
          <a:prstGeom prst="wedgeEllipseCallout">
            <a:avLst>
              <a:gd name="adj1" fmla="val 115476"/>
              <a:gd name="adj2" fmla="val -535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Image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62885029-94BB-4E5A-8B68-EC824742A20C}"/>
              </a:ext>
            </a:extLst>
          </p:cNvPr>
          <p:cNvSpPr/>
          <p:nvPr/>
        </p:nvSpPr>
        <p:spPr>
          <a:xfrm>
            <a:off x="150357" y="4851257"/>
            <a:ext cx="1551709" cy="848207"/>
          </a:xfrm>
          <a:prstGeom prst="wedgeEllipseCallout">
            <a:avLst>
              <a:gd name="adj1" fmla="val 115476"/>
              <a:gd name="adj2" fmla="val -535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Single 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5DEC-8322-4AAB-B555-EE1D8185F864}"/>
              </a:ext>
            </a:extLst>
          </p:cNvPr>
          <p:cNvSpPr txBox="1"/>
          <p:nvPr/>
        </p:nvSpPr>
        <p:spPr>
          <a:xfrm>
            <a:off x="7255599" y="148494"/>
            <a:ext cx="1044092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Date &amp; Time</a:t>
            </a: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EFE1F7DD-B7D5-4E8E-A8DB-B3B34CB1CA4B}"/>
              </a:ext>
            </a:extLst>
          </p:cNvPr>
          <p:cNvSpPr/>
          <p:nvPr/>
        </p:nvSpPr>
        <p:spPr>
          <a:xfrm>
            <a:off x="140507" y="6451"/>
            <a:ext cx="1357173" cy="603723"/>
          </a:xfrm>
          <a:prstGeom prst="wedgeEllipseCallout">
            <a:avLst>
              <a:gd name="adj1" fmla="val 144365"/>
              <a:gd name="adj2" fmla="val -1859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NO Hamburger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8C413A-B7ED-401B-AE08-5F685A74E35F}"/>
              </a:ext>
            </a:extLst>
          </p:cNvPr>
          <p:cNvSpPr txBox="1"/>
          <p:nvPr/>
        </p:nvSpPr>
        <p:spPr>
          <a:xfrm>
            <a:off x="6005575" y="148494"/>
            <a:ext cx="1044092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Ref. #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7B0A842-8CD7-4842-8C25-0EE3616D22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9" t="39861" r="32767" b="32361"/>
          <a:stretch/>
        </p:blipFill>
        <p:spPr>
          <a:xfrm>
            <a:off x="4953581" y="921990"/>
            <a:ext cx="2319755" cy="19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696349-373A-454E-BBD2-B9F5D570B5B6}"/>
              </a:ext>
            </a:extLst>
          </p:cNvPr>
          <p:cNvSpPr txBox="1"/>
          <p:nvPr/>
        </p:nvSpPr>
        <p:spPr>
          <a:xfrm>
            <a:off x="4975213" y="2156240"/>
            <a:ext cx="2215298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Trial Pools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4B7FA-B32E-4A98-A196-005B51952BEE}"/>
              </a:ext>
            </a:extLst>
          </p:cNvPr>
          <p:cNvSpPr txBox="1"/>
          <p:nvPr/>
        </p:nvSpPr>
        <p:spPr>
          <a:xfrm>
            <a:off x="4973042" y="2431008"/>
            <a:ext cx="2215298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Trial Pools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A0F5A3-FDE7-4FF4-AE1C-2365AA82C4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39" t="13064" r="33429" b="60134"/>
          <a:stretch/>
        </p:blipFill>
        <p:spPr>
          <a:xfrm>
            <a:off x="4973042" y="2709773"/>
            <a:ext cx="2253674" cy="18380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E16FCAE-B19B-4B7E-85D7-7896740FB236}"/>
              </a:ext>
            </a:extLst>
          </p:cNvPr>
          <p:cNvSpPr txBox="1"/>
          <p:nvPr/>
        </p:nvSpPr>
        <p:spPr>
          <a:xfrm>
            <a:off x="5014345" y="4220706"/>
            <a:ext cx="2215298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Trial Pools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E48C04-B452-48A5-AA82-971A46358E10}"/>
              </a:ext>
            </a:extLst>
          </p:cNvPr>
          <p:cNvSpPr txBox="1"/>
          <p:nvPr/>
        </p:nvSpPr>
        <p:spPr>
          <a:xfrm>
            <a:off x="5012882" y="3943549"/>
            <a:ext cx="2215298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Trial Pools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7AFB99-C486-4C9D-BBB9-52D705FBE62D}"/>
              </a:ext>
            </a:extLst>
          </p:cNvPr>
          <p:cNvSpPr txBox="1"/>
          <p:nvPr/>
        </p:nvSpPr>
        <p:spPr>
          <a:xfrm>
            <a:off x="6701030" y="4309695"/>
            <a:ext cx="509675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7D77C-8463-45D7-B014-5A46ED0EC096}"/>
              </a:ext>
            </a:extLst>
          </p:cNvPr>
          <p:cNvSpPr txBox="1"/>
          <p:nvPr/>
        </p:nvSpPr>
        <p:spPr>
          <a:xfrm>
            <a:off x="6688852" y="2498002"/>
            <a:ext cx="509675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09915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379-E5A3-4253-933F-3E86AF32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0416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 Subscription &amp; Bonus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E7034-9855-496C-8684-0E8BB3C010B1}"/>
              </a:ext>
            </a:extLst>
          </p:cNvPr>
          <p:cNvSpPr txBox="1"/>
          <p:nvPr/>
        </p:nvSpPr>
        <p:spPr>
          <a:xfrm>
            <a:off x="902070" y="1550372"/>
            <a:ext cx="8419484" cy="203132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THERE WILL BE NO SUBSCRIPTION. There will be Initial Deposit and Top-Up.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Player will get a bonus amount on their initial deposit (either a % of the deposit or a fixed amount).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Player will get a bonus amount (either a % of the deposit or a fixed amount) if they top-up with amount over a certain threshold.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400" dirty="0"/>
              <a:t>This bonus will be in addition to any bonus they be entitled to under the Loyalty program.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D79F2-E779-425B-A1A9-A7988E5D3E38}"/>
              </a:ext>
            </a:extLst>
          </p:cNvPr>
          <p:cNvSpPr txBox="1"/>
          <p:nvPr/>
        </p:nvSpPr>
        <p:spPr>
          <a:xfrm>
            <a:off x="11246036" y="121319"/>
            <a:ext cx="81871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84924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0D6F20-D2E2-407D-94BF-14C9A2299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6"/>
          <a:stretch/>
        </p:blipFill>
        <p:spPr>
          <a:xfrm>
            <a:off x="0" y="1300579"/>
            <a:ext cx="12192000" cy="4052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A9ED0-7EE2-4A74-B5FB-E2F2BDCC554C}"/>
              </a:ext>
            </a:extLst>
          </p:cNvPr>
          <p:cNvSpPr txBox="1"/>
          <p:nvPr/>
        </p:nvSpPr>
        <p:spPr>
          <a:xfrm>
            <a:off x="3679739" y="4903280"/>
            <a:ext cx="5163593" cy="24622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Any deposit over _______ will earn % of deposit amount  or bonus amount of _______.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E2A74-EB29-4F59-86C0-B7CE06B872E7}"/>
              </a:ext>
            </a:extLst>
          </p:cNvPr>
          <p:cNvSpPr txBox="1"/>
          <p:nvPr/>
        </p:nvSpPr>
        <p:spPr>
          <a:xfrm>
            <a:off x="11246036" y="121319"/>
            <a:ext cx="81871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53A9DF89-1F47-4182-802C-1B10DC85018B}"/>
              </a:ext>
            </a:extLst>
          </p:cNvPr>
          <p:cNvSpPr/>
          <p:nvPr/>
        </p:nvSpPr>
        <p:spPr>
          <a:xfrm>
            <a:off x="7837602" y="3919584"/>
            <a:ext cx="1535837" cy="887856"/>
          </a:xfrm>
          <a:prstGeom prst="wedgeEllipseCallout">
            <a:avLst>
              <a:gd name="adj1" fmla="val -152165"/>
              <a:gd name="adj2" fmla="val 22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This will only display on Initial deposit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6C480-3FF0-4F37-9535-4FBFC1A41F4B}"/>
              </a:ext>
            </a:extLst>
          </p:cNvPr>
          <p:cNvSpPr txBox="1"/>
          <p:nvPr/>
        </p:nvSpPr>
        <p:spPr>
          <a:xfrm>
            <a:off x="1533743" y="4453326"/>
            <a:ext cx="4862228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Minimum amount _____________ for Initial  Deposit will earn ________ in Bonus.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E567A18-DE8E-4151-B90A-D60E1F8CDE68}"/>
              </a:ext>
            </a:extLst>
          </p:cNvPr>
          <p:cNvSpPr/>
          <p:nvPr/>
        </p:nvSpPr>
        <p:spPr>
          <a:xfrm>
            <a:off x="10437795" y="4605726"/>
            <a:ext cx="1535837" cy="887856"/>
          </a:xfrm>
          <a:prstGeom prst="wedgeEllipseCallout">
            <a:avLst>
              <a:gd name="adj1" fmla="val -157367"/>
              <a:gd name="adj2" fmla="val -23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Will display for top-ups</a:t>
            </a:r>
          </a:p>
        </p:txBody>
      </p:sp>
    </p:spTree>
    <p:extLst>
      <p:ext uri="{BB962C8B-B14F-4D97-AF65-F5344CB8AC3E}">
        <p14:creationId xmlns:p14="http://schemas.microsoft.com/office/powerpoint/2010/main" val="309494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7C3420-C67B-4D21-98D7-986D57F0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8474"/>
            <a:ext cx="1219200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BE81847-960C-45FB-9EB7-BF3BA0195CCC}"/>
              </a:ext>
            </a:extLst>
          </p:cNvPr>
          <p:cNvSpPr/>
          <p:nvPr/>
        </p:nvSpPr>
        <p:spPr>
          <a:xfrm>
            <a:off x="2798407" y="2051273"/>
            <a:ext cx="3630968" cy="1807847"/>
          </a:xfrm>
          <a:prstGeom prst="wedgeEllipseCallout">
            <a:avLst>
              <a:gd name="adj1" fmla="val 77084"/>
              <a:gd name="adj2" fmla="val 67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each option allow one or the other option but not both. In/active button.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0DE48-9480-4F88-8784-B39F033D2F36}"/>
              </a:ext>
            </a:extLst>
          </p:cNvPr>
          <p:cNvSpPr txBox="1"/>
          <p:nvPr/>
        </p:nvSpPr>
        <p:spPr>
          <a:xfrm>
            <a:off x="9412624" y="3882862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Amt/% to add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73525-9E01-494B-B05D-422D3B6B45A1}"/>
              </a:ext>
            </a:extLst>
          </p:cNvPr>
          <p:cNvSpPr txBox="1"/>
          <p:nvPr/>
        </p:nvSpPr>
        <p:spPr>
          <a:xfrm>
            <a:off x="7748915" y="4196398"/>
            <a:ext cx="11490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   Initial Deposit   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C4BED-5E07-4CD8-BD2B-1DF77F7E000B}"/>
              </a:ext>
            </a:extLst>
          </p:cNvPr>
          <p:cNvSpPr txBox="1"/>
          <p:nvPr/>
        </p:nvSpPr>
        <p:spPr>
          <a:xfrm>
            <a:off x="7901372" y="3964904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Min. Amount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B2424-BF82-4209-9A85-CAAE7CA79C84}"/>
              </a:ext>
            </a:extLst>
          </p:cNvPr>
          <p:cNvSpPr txBox="1"/>
          <p:nvPr/>
        </p:nvSpPr>
        <p:spPr>
          <a:xfrm>
            <a:off x="11246036" y="121319"/>
            <a:ext cx="81871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2E9E59-0339-4B82-BA43-654F51EB62F3}"/>
              </a:ext>
            </a:extLst>
          </p:cNvPr>
          <p:cNvSpPr/>
          <p:nvPr/>
        </p:nvSpPr>
        <p:spPr>
          <a:xfrm>
            <a:off x="9111427" y="4139322"/>
            <a:ext cx="3048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3A332D-FBB2-4DD9-92BB-898F1EC4A3DC}"/>
              </a:ext>
            </a:extLst>
          </p:cNvPr>
          <p:cNvSpPr/>
          <p:nvPr/>
        </p:nvSpPr>
        <p:spPr>
          <a:xfrm>
            <a:off x="9116975" y="4444599"/>
            <a:ext cx="304801" cy="290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454999-6EAC-4B3F-B8FC-5CF68F1BE5FB}"/>
              </a:ext>
            </a:extLst>
          </p:cNvPr>
          <p:cNvSpPr txBox="1"/>
          <p:nvPr/>
        </p:nvSpPr>
        <p:spPr>
          <a:xfrm>
            <a:off x="9575496" y="4149562"/>
            <a:ext cx="646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               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5CA2AD-95B3-4154-BB35-8FCB3E10DECF}"/>
              </a:ext>
            </a:extLst>
          </p:cNvPr>
          <p:cNvSpPr/>
          <p:nvPr/>
        </p:nvSpPr>
        <p:spPr>
          <a:xfrm>
            <a:off x="6643207" y="4129083"/>
            <a:ext cx="885904" cy="361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A799B-DF82-4138-B04C-AA793D7D6EAF}"/>
              </a:ext>
            </a:extLst>
          </p:cNvPr>
          <p:cNvSpPr txBox="1"/>
          <p:nvPr/>
        </p:nvSpPr>
        <p:spPr>
          <a:xfrm>
            <a:off x="7792944" y="4563113"/>
            <a:ext cx="110504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  Top-up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33C58-25AC-43CF-90BB-EFE5688429A5}"/>
              </a:ext>
            </a:extLst>
          </p:cNvPr>
          <p:cNvSpPr txBox="1"/>
          <p:nvPr/>
        </p:nvSpPr>
        <p:spPr>
          <a:xfrm>
            <a:off x="9614179" y="4563113"/>
            <a:ext cx="64633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204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BC91-4783-4EB3-9610-05B9B10A9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F6E6-CE3D-41E8-982D-FB0CAD28A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BE81847-960C-45FB-9EB7-BF3BA0195CCC}"/>
              </a:ext>
            </a:extLst>
          </p:cNvPr>
          <p:cNvSpPr/>
          <p:nvPr/>
        </p:nvSpPr>
        <p:spPr>
          <a:xfrm>
            <a:off x="1573164" y="3901868"/>
            <a:ext cx="3181166" cy="1349494"/>
          </a:xfrm>
          <a:prstGeom prst="wedgeEllipseCallout">
            <a:avLst>
              <a:gd name="adj1" fmla="val 75987"/>
              <a:gd name="adj2" fmla="val -38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Bonus Amount per subscription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AF308-A281-4FE7-825A-F6B096A4877E}"/>
              </a:ext>
            </a:extLst>
          </p:cNvPr>
          <p:cNvSpPr txBox="1"/>
          <p:nvPr/>
        </p:nvSpPr>
        <p:spPr>
          <a:xfrm>
            <a:off x="11246036" y="121319"/>
            <a:ext cx="81871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Phase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B05CB-BB6B-49F7-868F-168D55636BE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9E3DF0-CDB4-402A-8A52-ED896D870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3AD7F-2D49-44EF-97BC-2E61EFF4C4E8}"/>
                </a:ext>
              </a:extLst>
            </p:cNvPr>
            <p:cNvSpPr txBox="1"/>
            <p:nvPr/>
          </p:nvSpPr>
          <p:spPr>
            <a:xfrm>
              <a:off x="7062541" y="4076690"/>
              <a:ext cx="1047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Amt/% to add  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C71319-24D7-49F3-93A7-1D25D729C54E}"/>
                </a:ext>
              </a:extLst>
            </p:cNvPr>
            <p:cNvSpPr/>
            <p:nvPr/>
          </p:nvSpPr>
          <p:spPr>
            <a:xfrm>
              <a:off x="6594882" y="4286174"/>
              <a:ext cx="304800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%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E25DD9-8C21-4791-8DB2-6F334188163E}"/>
                </a:ext>
              </a:extLst>
            </p:cNvPr>
            <p:cNvSpPr/>
            <p:nvPr/>
          </p:nvSpPr>
          <p:spPr>
            <a:xfrm>
              <a:off x="6594882" y="4576615"/>
              <a:ext cx="304800" cy="266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5848F-EB57-4442-A42D-66695AE7749D}"/>
                </a:ext>
              </a:extLst>
            </p:cNvPr>
            <p:cNvSpPr txBox="1"/>
            <p:nvPr/>
          </p:nvSpPr>
          <p:spPr>
            <a:xfrm>
              <a:off x="7187307" y="4438565"/>
              <a:ext cx="64633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highlight>
                    <a:srgbClr val="FFFF00"/>
                  </a:highlight>
                </a:rPr>
                <a:t>               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15597AF-3403-48A5-9E4B-F7C1E8FB98CF}"/>
                </a:ext>
              </a:extLst>
            </p:cNvPr>
            <p:cNvSpPr/>
            <p:nvPr/>
          </p:nvSpPr>
          <p:spPr>
            <a:xfrm>
              <a:off x="5558649" y="4199801"/>
              <a:ext cx="906958" cy="60952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379-E5A3-4253-933F-3E86AF32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0416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Trial Pools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4E129-E3E4-4111-84C9-22AE8FB054D2}"/>
              </a:ext>
            </a:extLst>
          </p:cNvPr>
          <p:cNvSpPr txBox="1"/>
          <p:nvPr/>
        </p:nvSpPr>
        <p:spPr>
          <a:xfrm>
            <a:off x="1118586" y="751344"/>
            <a:ext cx="8380521" cy="2462213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This feature will allow players to try out limited number of special pools before depositing any funds.</a:t>
            </a:r>
          </a:p>
          <a:p>
            <a:r>
              <a:rPr lang="en-US" sz="1400" dirty="0"/>
              <a:t>Option 1</a:t>
            </a:r>
          </a:p>
          <a:p>
            <a:pPr marL="342900" indent="-342900">
              <a:buAutoNum type="arabicPeriod"/>
            </a:pPr>
            <a:r>
              <a:rPr lang="en-US" sz="1400" dirty="0"/>
              <a:t>Player will register on the site.</a:t>
            </a:r>
          </a:p>
          <a:p>
            <a:pPr marL="342900" indent="-342900">
              <a:buAutoNum type="arabicPeriod"/>
            </a:pPr>
            <a:r>
              <a:rPr lang="en-US" sz="1400" dirty="0"/>
              <a:t>There only be 2 sports and 2 entertainment pools active at any given time.</a:t>
            </a:r>
          </a:p>
          <a:p>
            <a:pPr marL="342900" indent="-342900">
              <a:buAutoNum type="arabicPeriod"/>
            </a:pPr>
            <a:r>
              <a:rPr lang="en-US" sz="1400" dirty="0"/>
              <a:t>After successful registration, player status will be set to </a:t>
            </a:r>
            <a:r>
              <a:rPr lang="en-US" sz="1400" dirty="0">
                <a:solidFill>
                  <a:srgbClr val="FF0000"/>
                </a:solidFill>
              </a:rPr>
              <a:t>Trial</a:t>
            </a:r>
            <a:r>
              <a:rPr lang="en-US" sz="1400" dirty="0"/>
              <a:t> for 30 days.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System should allow pool with price point on Rs. 0. This means players can bet on this pool with no funds in their wallet.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Pools can be played by all Trial and Active players but not Inactive players.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Players cannot </a:t>
            </a:r>
            <a:r>
              <a:rPr lang="en-US" sz="1400" dirty="0" err="1"/>
              <a:t>cashout</a:t>
            </a:r>
            <a:r>
              <a:rPr lang="en-US" sz="1400" dirty="0"/>
              <a:t> unless they make the initial deposit and thus become an Active player.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the player has not made a deposit within 30 days his player status will be set to Inactive.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7FD9F-1DA6-460C-87E0-3FB2E0FCA9E7}"/>
              </a:ext>
            </a:extLst>
          </p:cNvPr>
          <p:cNvSpPr txBox="1"/>
          <p:nvPr/>
        </p:nvSpPr>
        <p:spPr>
          <a:xfrm>
            <a:off x="11246036" y="121319"/>
            <a:ext cx="81871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1410108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485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GIG Development Schedule - 2020</vt:lpstr>
      <vt:lpstr>PowerPoint Presentation</vt:lpstr>
      <vt:lpstr>PowerPoint Presentation</vt:lpstr>
      <vt:lpstr>NO Subscription &amp; Bonus amount</vt:lpstr>
      <vt:lpstr>PowerPoint Presentation</vt:lpstr>
      <vt:lpstr>PowerPoint Presentation</vt:lpstr>
      <vt:lpstr>PowerPoint Presentation</vt:lpstr>
      <vt:lpstr>Trial Pools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Terminology</dc:title>
  <dc:creator>akumar</dc:creator>
  <cp:lastModifiedBy>anup kumar</cp:lastModifiedBy>
  <cp:revision>67</cp:revision>
  <cp:lastPrinted>2020-02-11T05:16:30Z</cp:lastPrinted>
  <dcterms:created xsi:type="dcterms:W3CDTF">2019-11-08T01:57:30Z</dcterms:created>
  <dcterms:modified xsi:type="dcterms:W3CDTF">2020-02-11T09:33:19Z</dcterms:modified>
</cp:coreProperties>
</file>