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22" r:id="rId3"/>
    <p:sldId id="256" r:id="rId4"/>
    <p:sldId id="263" r:id="rId5"/>
    <p:sldId id="333" r:id="rId6"/>
    <p:sldId id="340" r:id="rId7"/>
    <p:sldId id="334" r:id="rId8"/>
    <p:sldId id="335" r:id="rId9"/>
    <p:sldId id="258" r:id="rId10"/>
    <p:sldId id="339" r:id="rId11"/>
    <p:sldId id="336" r:id="rId12"/>
    <p:sldId id="338" r:id="rId13"/>
    <p:sldId id="262" r:id="rId14"/>
    <p:sldId id="337" r:id="rId15"/>
    <p:sldId id="257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DBBB3-1C8B-4601-A162-038150300949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9CC0F-C806-4CC5-A4FC-4CEC7BBE10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7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A49F-6779-4515-9045-360E527F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537B3-3E7B-4EBC-91B0-431C0A0EB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1631-7454-4131-8BA3-0143EE53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2152-FF8F-40CC-9B3F-5DFD3C2C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C4E2-2CA3-42E7-AD93-E90E8E8C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6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F4CB-A370-46D7-9E61-BF2E35DD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C850C-A8A6-4602-8056-520944D4A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373A-6602-477A-B847-8B466923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20C4E-A80E-4A0E-A0EB-71FDDDF2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42AB-8D45-43C1-815B-FC458CD5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474C0-8058-414B-9FC6-3DD3A7489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70731-7B57-4F14-A715-6C9B1146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B20D-114C-491D-A993-3A93D891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5CA4-92D6-4FBE-9317-1AB5DF83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BDB8-E000-48E5-B7ED-F8045E71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5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9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0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51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0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2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097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1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E8FE-5739-4AA3-BEB9-97A800F6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0CD8-DE66-4F33-A72A-C97EBB2B4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7979A-3125-4536-AA5F-48D074A6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56EB-5CB3-450B-82AF-8B34E0F20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573F-B694-4212-98F0-05ED0D12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17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64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9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4182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11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137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32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877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2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36EF-0F84-40D9-84BC-18BF6785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46B92-227A-4660-A3FE-4BB02FB9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27A8-4C96-407B-9C23-C5CA3DCC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4A961-2878-4E66-961D-3FBE745B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E7B4-1E4D-4598-A519-7A5745C4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6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3E4-0F06-47B3-91B7-FD50FC17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AF79-8FAD-4A97-8EBA-F2896704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EA149-AE45-4171-9B45-5C09C58B9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4BF40-6E9F-4CCA-90EC-FD6ECFCC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2AFB5-0954-4A37-90DB-3DC1D516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E1A06-4848-40B1-B007-A072A79C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8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4BE5-5C91-4A32-BB07-F0A1673F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EA4FC-630D-4155-ABB4-9BC679DB8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870F6-5CC6-4BC2-8B6D-9C372A0DD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6BFDD-2AB3-457B-AE26-BD9611529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F606D-EA5C-4908-9E03-3C12289A4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42823-7898-4801-8795-D155A73D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4FC08-8F90-4D4B-B6B8-E8B9182D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6E94B-A475-4052-A022-59CBAE8A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7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D822-1D3A-4BAD-ABFA-A7CCA597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38214-10C4-4400-8E46-EF5F6EC2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CB07D-C5F2-4473-BFE6-7C703B2C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8D7E3-A4AE-4F72-B0E8-EB72CF54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8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3321E-07FB-47CA-8FBF-81AEA7EB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FF619-8FD7-4C19-8145-FCDD33038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8FEA-DF1C-483F-A0BD-960D7654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4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DB11-C6FD-4E00-9421-F2B8232F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DA0B-2D3F-488A-AB72-2E38D7005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AB8CC-1213-4428-ADC4-E1F2D12F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0037B-E52A-44C0-B65D-FC2599C1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2EA45-62AF-4762-9F33-E369055D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0055-345E-4813-AB2D-F945842B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7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1AF8-F240-4EBC-8834-AA396B43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EB084-57A5-4E08-8A90-1828F76C6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03F56-4833-4434-9DB8-06797F872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A03C-D82C-4087-B203-AE78A91E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3DDED-DC15-4C4B-A809-6A95ED13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DF655-CF03-49CA-B1DB-98412008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43116-C44C-4907-9D8A-3F8D5CFE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B7E47-4A97-421A-A71B-2396E10C5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2847-CB22-4175-9690-2426963E2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3874-0E58-4CE5-BD5E-A36FAA06C58A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4C76B-23C7-46D5-9198-42DD47392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76DDF-0029-4807-ADD8-C33EB0EBB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8534-0751-4A30-94BD-84789D7A0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0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BABA5-8D5C-4222-92E0-9C89205CEC12}" type="datetimeFigureOut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584E77-355E-46AD-808C-FF400370A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9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379-E5A3-4253-933F-3E86AF325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50416"/>
          </a:xfrm>
          <a:solidFill>
            <a:srgbClr val="66FFFF"/>
          </a:solidFill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Internal Development </a:t>
            </a:r>
            <a:r>
              <a:rPr lang="en-US" sz="2800" b="1">
                <a:solidFill>
                  <a:schemeClr val="tx1"/>
                </a:solidFill>
              </a:rPr>
              <a:t>Schedule – 6 </a:t>
            </a:r>
            <a:r>
              <a:rPr lang="en-US" sz="2800" b="1" dirty="0">
                <a:solidFill>
                  <a:schemeClr val="tx1"/>
                </a:solidFill>
              </a:rPr>
              <a:t>months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118203-B03B-4CDC-AD33-115EF75B1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60016"/>
              </p:ext>
            </p:extLst>
          </p:nvPr>
        </p:nvGraphicFramePr>
        <p:xfrm>
          <a:off x="2069234" y="1613516"/>
          <a:ext cx="7065887" cy="2195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5887">
                  <a:extLst>
                    <a:ext uri="{9D8B030D-6E8A-4147-A177-3AD203B41FA5}">
                      <a16:colId xmlns:a16="http://schemas.microsoft.com/office/drawing/2014/main" val="288267026"/>
                    </a:ext>
                  </a:extLst>
                </a:gridCol>
              </a:tblGrid>
              <a:tr h="54875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AGENDA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890568"/>
                  </a:ext>
                </a:extLst>
              </a:tr>
              <a:tr h="54875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Work environment and revenue challenges</a:t>
                      </a:r>
                      <a:endParaRPr lang="en-US" sz="1800" dirty="0"/>
                    </a:p>
                  </a:txBody>
                  <a:tcP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06094"/>
                  </a:ext>
                </a:extLst>
              </a:tr>
              <a:tr h="54875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Current workload and follow-up issues</a:t>
                      </a:r>
                      <a:endParaRPr lang="en-US" sz="1800" dirty="0"/>
                    </a:p>
                  </a:txBody>
                  <a:tcP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128515"/>
                  </a:ext>
                </a:extLst>
              </a:tr>
              <a:tr h="54875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Plans for next 6 months</a:t>
                      </a:r>
                      <a:endParaRPr lang="en-US" sz="1800" dirty="0"/>
                    </a:p>
                  </a:txBody>
                  <a:tcP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4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1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607651" y="6446306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Loxley International Foundation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2" y="6330863"/>
            <a:ext cx="378489" cy="477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6D310-C979-4093-8CDC-EFED1A235419}"/>
              </a:ext>
            </a:extLst>
          </p:cNvPr>
          <p:cNvSpPr txBox="1"/>
          <p:nvPr/>
        </p:nvSpPr>
        <p:spPr>
          <a:xfrm>
            <a:off x="0" y="53268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Admin.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DE319-32A7-4FDB-8066-BF67405E5843}"/>
              </a:ext>
            </a:extLst>
          </p:cNvPr>
          <p:cNvSpPr txBox="1"/>
          <p:nvPr/>
        </p:nvSpPr>
        <p:spPr>
          <a:xfrm>
            <a:off x="10120436" y="109365"/>
            <a:ext cx="615874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5CD88-FA8A-4D9D-80D7-8934629267EC}"/>
              </a:ext>
            </a:extLst>
          </p:cNvPr>
          <p:cNvSpPr txBox="1"/>
          <p:nvPr/>
        </p:nvSpPr>
        <p:spPr>
          <a:xfrm>
            <a:off x="11334146" y="105006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59B88F-ED8D-4997-832E-2E55799A0022}"/>
              </a:ext>
            </a:extLst>
          </p:cNvPr>
          <p:cNvSpPr txBox="1"/>
          <p:nvPr/>
        </p:nvSpPr>
        <p:spPr>
          <a:xfrm>
            <a:off x="3916101" y="2495907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Add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6EB048-A968-4F2B-8463-C5587EA21F37}"/>
              </a:ext>
            </a:extLst>
          </p:cNvPr>
          <p:cNvSpPr txBox="1"/>
          <p:nvPr/>
        </p:nvSpPr>
        <p:spPr>
          <a:xfrm>
            <a:off x="11436136" y="6523149"/>
            <a:ext cx="489236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2A02E10-9D28-4493-B939-677BA72EEA84}"/>
              </a:ext>
            </a:extLst>
          </p:cNvPr>
          <p:cNvSpPr txBox="1"/>
          <p:nvPr/>
        </p:nvSpPr>
        <p:spPr>
          <a:xfrm>
            <a:off x="4941904" y="2495907"/>
            <a:ext cx="755138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Trivia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EDC30F-9E21-438E-84AF-323F8DD5049A}"/>
              </a:ext>
            </a:extLst>
          </p:cNvPr>
          <p:cNvSpPr txBox="1"/>
          <p:nvPr/>
        </p:nvSpPr>
        <p:spPr>
          <a:xfrm>
            <a:off x="5856040" y="2495907"/>
            <a:ext cx="755138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Survey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1E063D-9430-486B-98A7-028D62F53FB3}"/>
              </a:ext>
            </a:extLst>
          </p:cNvPr>
          <p:cNvSpPr txBox="1"/>
          <p:nvPr/>
        </p:nvSpPr>
        <p:spPr>
          <a:xfrm>
            <a:off x="6770176" y="2495907"/>
            <a:ext cx="82147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Jeopardy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14617D0-BB6A-44BE-8DE1-7FEBBCE1D19A}"/>
              </a:ext>
            </a:extLst>
          </p:cNvPr>
          <p:cNvSpPr txBox="1"/>
          <p:nvPr/>
        </p:nvSpPr>
        <p:spPr>
          <a:xfrm>
            <a:off x="75914" y="1832768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Level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4C9389-1079-4672-9CE6-5F8627D19D2E}"/>
              </a:ext>
            </a:extLst>
          </p:cNvPr>
          <p:cNvSpPr txBox="1"/>
          <p:nvPr/>
        </p:nvSpPr>
        <p:spPr>
          <a:xfrm>
            <a:off x="94249" y="2495907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of Game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B8C7602-9F4C-4164-80E9-30198DE2C24D}"/>
              </a:ext>
            </a:extLst>
          </p:cNvPr>
          <p:cNvSpPr txBox="1"/>
          <p:nvPr/>
        </p:nvSpPr>
        <p:spPr>
          <a:xfrm>
            <a:off x="94249" y="3348360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Group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89D31AE-4F32-4795-BA98-9396CB5045BE}"/>
              </a:ext>
            </a:extLst>
          </p:cNvPr>
          <p:cNvSpPr txBox="1"/>
          <p:nvPr/>
        </p:nvSpPr>
        <p:spPr>
          <a:xfrm>
            <a:off x="1986840" y="1832768"/>
            <a:ext cx="1732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to 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DFEC8D-9DEC-41B9-8829-25D71C433C75}"/>
              </a:ext>
            </a:extLst>
          </p:cNvPr>
          <p:cNvSpPr txBox="1"/>
          <p:nvPr/>
        </p:nvSpPr>
        <p:spPr>
          <a:xfrm>
            <a:off x="2005175" y="2495907"/>
            <a:ext cx="1732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Trivia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5298A24-1416-4A06-9606-52002CE743F7}"/>
              </a:ext>
            </a:extLst>
          </p:cNvPr>
          <p:cNvSpPr txBox="1"/>
          <p:nvPr/>
        </p:nvSpPr>
        <p:spPr>
          <a:xfrm>
            <a:off x="2005175" y="3348360"/>
            <a:ext cx="1732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Movies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9121F3-8CEC-4100-9EBC-878904EF91A4}"/>
              </a:ext>
            </a:extLst>
          </p:cNvPr>
          <p:cNvSpPr txBox="1"/>
          <p:nvPr/>
        </p:nvSpPr>
        <p:spPr>
          <a:xfrm>
            <a:off x="4941904" y="3339658"/>
            <a:ext cx="127262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Calibri" panose="020F0502020204030204"/>
              </a:rPr>
              <a:t>Group Sports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FEFDA10-9D05-4B43-A0E0-732A45E60812}"/>
              </a:ext>
            </a:extLst>
          </p:cNvPr>
          <p:cNvSpPr txBox="1"/>
          <p:nvPr/>
        </p:nvSpPr>
        <p:spPr>
          <a:xfrm>
            <a:off x="6363014" y="3360288"/>
            <a:ext cx="1204358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Calibri" panose="020F0502020204030204"/>
              </a:rPr>
              <a:t>Group 3 - Music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D2AB532-944A-48E8-BE8E-FA14FB0B1612}"/>
              </a:ext>
            </a:extLst>
          </p:cNvPr>
          <p:cNvSpPr txBox="1"/>
          <p:nvPr/>
        </p:nvSpPr>
        <p:spPr>
          <a:xfrm>
            <a:off x="3916101" y="1849748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Add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916D013-304B-4DC3-B310-79F369F6B231}"/>
              </a:ext>
            </a:extLst>
          </p:cNvPr>
          <p:cNvSpPr txBox="1"/>
          <p:nvPr/>
        </p:nvSpPr>
        <p:spPr>
          <a:xfrm>
            <a:off x="3884083" y="3339658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Add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5D0554-28DE-4A17-A740-0F8487891029}"/>
              </a:ext>
            </a:extLst>
          </p:cNvPr>
          <p:cNvSpPr txBox="1"/>
          <p:nvPr/>
        </p:nvSpPr>
        <p:spPr>
          <a:xfrm>
            <a:off x="4529753" y="1395937"/>
            <a:ext cx="2435440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Default to Level 1 – Normal game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Calibri" panose="020F0502020204030204"/>
              </a:rPr>
              <a:t>Future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Calibri" panose="020F0502020204030204"/>
              </a:rPr>
              <a:t>Level 2 to 7 – Badge of Honor games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Level 8 to 12</a:t>
            </a:r>
            <a:r>
              <a:rPr lang="en-US" sz="1100" dirty="0">
                <a:latin typeface="Calibri" panose="020F0502020204030204"/>
              </a:rPr>
              <a:t> – Loyalty games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Level 13  to 20 – additional fee </a:t>
            </a:r>
            <a:r>
              <a:rPr lang="en-US" sz="1100" dirty="0">
                <a:latin typeface="Calibri" panose="020F0502020204030204"/>
              </a:rPr>
              <a:t>to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play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20CE3CF-937B-4D5B-9E8B-DC06127B6BA2}"/>
              </a:ext>
            </a:extLst>
          </p:cNvPr>
          <p:cNvSpPr/>
          <p:nvPr/>
        </p:nvSpPr>
        <p:spPr>
          <a:xfrm flipH="1">
            <a:off x="341892" y="3993593"/>
            <a:ext cx="5595938" cy="22612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of game = Channel</a:t>
            </a:r>
          </a:p>
          <a:p>
            <a:pPr algn="ctr"/>
            <a:r>
              <a:rPr lang="en-US" dirty="0"/>
              <a:t>Group = Category</a:t>
            </a:r>
          </a:p>
          <a:p>
            <a:pPr algn="ctr"/>
            <a:r>
              <a:rPr lang="en-US" dirty="0"/>
              <a:t>Session = Event</a:t>
            </a:r>
          </a:p>
          <a:p>
            <a:pPr algn="ctr"/>
            <a:r>
              <a:rPr lang="en-US" dirty="0"/>
              <a:t>Question = Element</a:t>
            </a:r>
          </a:p>
          <a:p>
            <a:pPr algn="ctr"/>
            <a:r>
              <a:rPr lang="en-US" dirty="0"/>
              <a:t>Options = Sub-Element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6CE576-663C-47EC-978F-EE19F2B9876A}"/>
              </a:ext>
            </a:extLst>
          </p:cNvPr>
          <p:cNvSpPr txBox="1"/>
          <p:nvPr/>
        </p:nvSpPr>
        <p:spPr>
          <a:xfrm>
            <a:off x="1513818" y="508658"/>
            <a:ext cx="801865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38B7C6-0242-49F0-A4E4-D22808E1DAFE}"/>
              </a:ext>
            </a:extLst>
          </p:cNvPr>
          <p:cNvSpPr txBox="1"/>
          <p:nvPr/>
        </p:nvSpPr>
        <p:spPr>
          <a:xfrm>
            <a:off x="2338659" y="508658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F7CF596-9A66-4992-B445-413A0011CEF1}"/>
              </a:ext>
            </a:extLst>
          </p:cNvPr>
          <p:cNvSpPr txBox="1"/>
          <p:nvPr/>
        </p:nvSpPr>
        <p:spPr>
          <a:xfrm>
            <a:off x="73787" y="525272"/>
            <a:ext cx="1301642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Game Information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7DCD5-E861-43C6-BC7E-10EBB3E91AFA}"/>
              </a:ext>
            </a:extLst>
          </p:cNvPr>
          <p:cNvSpPr txBox="1"/>
          <p:nvPr/>
        </p:nvSpPr>
        <p:spPr>
          <a:xfrm>
            <a:off x="3443116" y="498633"/>
            <a:ext cx="1132555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Approve Games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ECE4C-DCDE-4497-AC6C-9C3AA826949C}"/>
              </a:ext>
            </a:extLst>
          </p:cNvPr>
          <p:cNvSpPr txBox="1"/>
          <p:nvPr/>
        </p:nvSpPr>
        <p:spPr>
          <a:xfrm>
            <a:off x="4696492" y="500116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Player account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BDC35-8B46-4EA1-8DAB-2684D9F68B70}"/>
              </a:ext>
            </a:extLst>
          </p:cNvPr>
          <p:cNvSpPr txBox="1"/>
          <p:nvPr/>
        </p:nvSpPr>
        <p:spPr>
          <a:xfrm>
            <a:off x="5769709" y="492291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Reports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88B87-1DE8-4F21-8C6A-1C1B84AC43F3}"/>
              </a:ext>
            </a:extLst>
          </p:cNvPr>
          <p:cNvSpPr txBox="1"/>
          <p:nvPr/>
        </p:nvSpPr>
        <p:spPr>
          <a:xfrm>
            <a:off x="6857460" y="487399"/>
            <a:ext cx="1126748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Content Update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6AB72-05EE-4DE7-BC93-838C1FF41D49}"/>
              </a:ext>
            </a:extLst>
          </p:cNvPr>
          <p:cNvSpPr txBox="1"/>
          <p:nvPr/>
        </p:nvSpPr>
        <p:spPr>
          <a:xfrm>
            <a:off x="10917073" y="491840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Secure Section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4D52AC-7C51-448C-B640-3A313C481E06}"/>
              </a:ext>
            </a:extLst>
          </p:cNvPr>
          <p:cNvSpPr txBox="1"/>
          <p:nvPr/>
        </p:nvSpPr>
        <p:spPr>
          <a:xfrm>
            <a:off x="7991470" y="489970"/>
            <a:ext cx="1126748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Configurations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30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116FE8E2-5FDF-4AEC-AF3D-6A8F3A359A29}"/>
              </a:ext>
            </a:extLst>
          </p:cNvPr>
          <p:cNvSpPr/>
          <p:nvPr/>
        </p:nvSpPr>
        <p:spPr>
          <a:xfrm>
            <a:off x="37072" y="710635"/>
            <a:ext cx="1465050" cy="558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607651" y="6446306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Loxley International Foundation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2" y="6330863"/>
            <a:ext cx="378489" cy="477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6D310-C979-4093-8CDC-EFED1A235419}"/>
              </a:ext>
            </a:extLst>
          </p:cNvPr>
          <p:cNvSpPr txBox="1"/>
          <p:nvPr/>
        </p:nvSpPr>
        <p:spPr>
          <a:xfrm>
            <a:off x="0" y="53268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Admin.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DE319-32A7-4FDB-8066-BF67405E5843}"/>
              </a:ext>
            </a:extLst>
          </p:cNvPr>
          <p:cNvSpPr txBox="1"/>
          <p:nvPr/>
        </p:nvSpPr>
        <p:spPr>
          <a:xfrm>
            <a:off x="10120436" y="109365"/>
            <a:ext cx="615874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5CD88-FA8A-4D9D-80D7-8934629267EC}"/>
              </a:ext>
            </a:extLst>
          </p:cNvPr>
          <p:cNvSpPr txBox="1"/>
          <p:nvPr/>
        </p:nvSpPr>
        <p:spPr>
          <a:xfrm>
            <a:off x="11334146" y="105006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527927-F6F5-416D-8838-70481D6325DE}"/>
              </a:ext>
            </a:extLst>
          </p:cNvPr>
          <p:cNvSpPr txBox="1"/>
          <p:nvPr/>
        </p:nvSpPr>
        <p:spPr>
          <a:xfrm>
            <a:off x="1701189" y="1532131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 Duration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44F61E-5DE2-49E5-BE00-B1477F89F703}"/>
              </a:ext>
            </a:extLst>
          </p:cNvPr>
          <p:cNvSpPr txBox="1"/>
          <p:nvPr/>
        </p:nvSpPr>
        <p:spPr>
          <a:xfrm>
            <a:off x="1701189" y="1933148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1F0C-C7FA-400F-AC66-0504C101102B}"/>
              </a:ext>
            </a:extLst>
          </p:cNvPr>
          <p:cNvSpPr txBox="1"/>
          <p:nvPr/>
        </p:nvSpPr>
        <p:spPr>
          <a:xfrm>
            <a:off x="1692544" y="2289612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Difficulty 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Level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93F691-FB48-43C0-83FC-09AF758999A8}"/>
              </a:ext>
            </a:extLst>
          </p:cNvPr>
          <p:cNvSpPr txBox="1"/>
          <p:nvPr/>
        </p:nvSpPr>
        <p:spPr>
          <a:xfrm>
            <a:off x="1718077" y="997263"/>
            <a:ext cx="10346675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 (200 characters)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653446-A38F-40C3-8564-8F84E6A070CC}"/>
              </a:ext>
            </a:extLst>
          </p:cNvPr>
          <p:cNvSpPr txBox="1"/>
          <p:nvPr/>
        </p:nvSpPr>
        <p:spPr>
          <a:xfrm>
            <a:off x="3478671" y="1532131"/>
            <a:ext cx="744098" cy="2494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9DF532-B04C-4010-8228-1451C87508E0}"/>
              </a:ext>
            </a:extLst>
          </p:cNvPr>
          <p:cNvSpPr txBox="1"/>
          <p:nvPr/>
        </p:nvSpPr>
        <p:spPr>
          <a:xfrm>
            <a:off x="3501424" y="1924021"/>
            <a:ext cx="744098" cy="266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7AAEB-5C7B-4A77-AE5B-E2C9D21420D6}"/>
              </a:ext>
            </a:extLst>
          </p:cNvPr>
          <p:cNvSpPr txBox="1"/>
          <p:nvPr/>
        </p:nvSpPr>
        <p:spPr>
          <a:xfrm>
            <a:off x="3476886" y="2259821"/>
            <a:ext cx="712230" cy="307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810F4D-50EE-4B3F-8E57-9086BC3AEE9E}"/>
              </a:ext>
            </a:extLst>
          </p:cNvPr>
          <p:cNvSpPr txBox="1"/>
          <p:nvPr/>
        </p:nvSpPr>
        <p:spPr>
          <a:xfrm>
            <a:off x="7854518" y="2118744"/>
            <a:ext cx="1732400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OPTIONS – 100 Characters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D7EBBE-62D1-4E77-A482-31831D448081}"/>
              </a:ext>
            </a:extLst>
          </p:cNvPr>
          <p:cNvSpPr txBox="1"/>
          <p:nvPr/>
        </p:nvSpPr>
        <p:spPr>
          <a:xfrm>
            <a:off x="5566177" y="2880953"/>
            <a:ext cx="6399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EF7176-2206-446E-B9F1-5557CB610323}"/>
              </a:ext>
            </a:extLst>
          </p:cNvPr>
          <p:cNvSpPr txBox="1"/>
          <p:nvPr/>
        </p:nvSpPr>
        <p:spPr>
          <a:xfrm>
            <a:off x="5545676" y="3295362"/>
            <a:ext cx="6399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1A3873-94D8-4F09-9D6D-E0C5002FDA26}"/>
              </a:ext>
            </a:extLst>
          </p:cNvPr>
          <p:cNvSpPr txBox="1"/>
          <p:nvPr/>
        </p:nvSpPr>
        <p:spPr>
          <a:xfrm>
            <a:off x="5576656" y="3716432"/>
            <a:ext cx="6399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52C606-AF18-4CB1-B169-BF38ED2F4203}"/>
              </a:ext>
            </a:extLst>
          </p:cNvPr>
          <p:cNvSpPr txBox="1"/>
          <p:nvPr/>
        </p:nvSpPr>
        <p:spPr>
          <a:xfrm>
            <a:off x="5601689" y="4106445"/>
            <a:ext cx="6399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BF1FC0-043B-4125-B577-F46B43C49679}"/>
              </a:ext>
            </a:extLst>
          </p:cNvPr>
          <p:cNvSpPr txBox="1"/>
          <p:nvPr/>
        </p:nvSpPr>
        <p:spPr>
          <a:xfrm>
            <a:off x="5576656" y="4504372"/>
            <a:ext cx="6399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EF184B-041F-4417-A452-367AFB07C9A0}"/>
              </a:ext>
            </a:extLst>
          </p:cNvPr>
          <p:cNvSpPr txBox="1"/>
          <p:nvPr/>
        </p:nvSpPr>
        <p:spPr>
          <a:xfrm>
            <a:off x="5576656" y="4894385"/>
            <a:ext cx="6399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239A5E-21F2-47BD-BE0E-57CD6A14763E}"/>
              </a:ext>
            </a:extLst>
          </p:cNvPr>
          <p:cNvSpPr txBox="1"/>
          <p:nvPr/>
        </p:nvSpPr>
        <p:spPr>
          <a:xfrm>
            <a:off x="5576656" y="5242992"/>
            <a:ext cx="6399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741B91-DEA5-498C-A5DA-F7C9BD66E9BF}"/>
              </a:ext>
            </a:extLst>
          </p:cNvPr>
          <p:cNvSpPr txBox="1"/>
          <p:nvPr/>
        </p:nvSpPr>
        <p:spPr>
          <a:xfrm>
            <a:off x="5576656" y="5678597"/>
            <a:ext cx="6399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EC2236-CDAF-4497-8A7A-6EC5DA9C4398}"/>
              </a:ext>
            </a:extLst>
          </p:cNvPr>
          <p:cNvSpPr txBox="1"/>
          <p:nvPr/>
        </p:nvSpPr>
        <p:spPr>
          <a:xfrm>
            <a:off x="5576656" y="6114202"/>
            <a:ext cx="6399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9AD5A5-93F0-42C9-8B10-9332E6AFA7B7}"/>
              </a:ext>
            </a:extLst>
          </p:cNvPr>
          <p:cNvSpPr txBox="1"/>
          <p:nvPr/>
        </p:nvSpPr>
        <p:spPr>
          <a:xfrm>
            <a:off x="5576656" y="2466544"/>
            <a:ext cx="639912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OPTION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59B88F-ED8D-4997-832E-2E55799A0022}"/>
              </a:ext>
            </a:extLst>
          </p:cNvPr>
          <p:cNvSpPr txBox="1"/>
          <p:nvPr/>
        </p:nvSpPr>
        <p:spPr>
          <a:xfrm>
            <a:off x="9178216" y="6540920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E551BB-CB9E-4A16-8CB7-F914FBAE3308}"/>
              </a:ext>
            </a:extLst>
          </p:cNvPr>
          <p:cNvSpPr txBox="1"/>
          <p:nvPr/>
        </p:nvSpPr>
        <p:spPr>
          <a:xfrm>
            <a:off x="9834954" y="6540920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BC5C02-5B49-4F03-B560-802821704AB2}"/>
              </a:ext>
            </a:extLst>
          </p:cNvPr>
          <p:cNvSpPr txBox="1"/>
          <p:nvPr/>
        </p:nvSpPr>
        <p:spPr>
          <a:xfrm>
            <a:off x="10491692" y="6523149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6EB048-A968-4F2B-8463-C5587EA21F37}"/>
              </a:ext>
            </a:extLst>
          </p:cNvPr>
          <p:cNvSpPr txBox="1"/>
          <p:nvPr/>
        </p:nvSpPr>
        <p:spPr>
          <a:xfrm>
            <a:off x="11436136" y="6523149"/>
            <a:ext cx="489236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B0D99E-311B-4349-BA08-1BDBA0FCF8E0}"/>
              </a:ext>
            </a:extLst>
          </p:cNvPr>
          <p:cNvSpPr txBox="1"/>
          <p:nvPr/>
        </p:nvSpPr>
        <p:spPr>
          <a:xfrm>
            <a:off x="5092113" y="2486130"/>
            <a:ext cx="328304" cy="24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4A5448-E400-4780-A58E-68898C2D13C9}"/>
              </a:ext>
            </a:extLst>
          </p:cNvPr>
          <p:cNvSpPr txBox="1"/>
          <p:nvPr/>
        </p:nvSpPr>
        <p:spPr>
          <a:xfrm>
            <a:off x="5087246" y="3754482"/>
            <a:ext cx="328304" cy="24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69DDE3-C024-4E39-811E-ED71C919E8CD}"/>
              </a:ext>
            </a:extLst>
          </p:cNvPr>
          <p:cNvSpPr txBox="1"/>
          <p:nvPr/>
        </p:nvSpPr>
        <p:spPr>
          <a:xfrm>
            <a:off x="5087246" y="4147715"/>
            <a:ext cx="328304" cy="24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65DF3E-ECC5-4F80-AB00-79A7E67DCFA4}"/>
              </a:ext>
            </a:extLst>
          </p:cNvPr>
          <p:cNvSpPr txBox="1"/>
          <p:nvPr/>
        </p:nvSpPr>
        <p:spPr>
          <a:xfrm>
            <a:off x="5087246" y="4504372"/>
            <a:ext cx="328304" cy="24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CFBC8D-1832-40B9-AA2C-BD842DA271E4}"/>
              </a:ext>
            </a:extLst>
          </p:cNvPr>
          <p:cNvSpPr txBox="1"/>
          <p:nvPr/>
        </p:nvSpPr>
        <p:spPr>
          <a:xfrm>
            <a:off x="5087246" y="4889489"/>
            <a:ext cx="328304" cy="24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BEE696-BD8B-420D-9AD8-60FB0C2EE2DA}"/>
              </a:ext>
            </a:extLst>
          </p:cNvPr>
          <p:cNvSpPr txBox="1"/>
          <p:nvPr/>
        </p:nvSpPr>
        <p:spPr>
          <a:xfrm>
            <a:off x="5087246" y="5282722"/>
            <a:ext cx="328304" cy="24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F0F14B4-460D-495F-B81A-02F35BA5C605}"/>
              </a:ext>
            </a:extLst>
          </p:cNvPr>
          <p:cNvSpPr txBox="1"/>
          <p:nvPr/>
        </p:nvSpPr>
        <p:spPr>
          <a:xfrm>
            <a:off x="5116837" y="5707939"/>
            <a:ext cx="328304" cy="24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5E2042-FF56-4D9D-B5FD-AEA3C829FDFA}"/>
              </a:ext>
            </a:extLst>
          </p:cNvPr>
          <p:cNvSpPr txBox="1"/>
          <p:nvPr/>
        </p:nvSpPr>
        <p:spPr>
          <a:xfrm>
            <a:off x="5116837" y="6140710"/>
            <a:ext cx="328304" cy="24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4E6EB0-F30A-4EF3-86A8-400ED3F8C457}"/>
              </a:ext>
            </a:extLst>
          </p:cNvPr>
          <p:cNvSpPr txBox="1"/>
          <p:nvPr/>
        </p:nvSpPr>
        <p:spPr>
          <a:xfrm>
            <a:off x="5105173" y="2923579"/>
            <a:ext cx="328304" cy="24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56437D-EB41-41D5-873C-3DD38F2CA25F}"/>
              </a:ext>
            </a:extLst>
          </p:cNvPr>
          <p:cNvSpPr txBox="1"/>
          <p:nvPr/>
        </p:nvSpPr>
        <p:spPr>
          <a:xfrm>
            <a:off x="5087246" y="3331213"/>
            <a:ext cx="328304" cy="24083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C4CA10-B405-4966-B40C-C688193DD4C1}"/>
              </a:ext>
            </a:extLst>
          </p:cNvPr>
          <p:cNvSpPr txBox="1"/>
          <p:nvPr/>
        </p:nvSpPr>
        <p:spPr>
          <a:xfrm>
            <a:off x="4865615" y="2076612"/>
            <a:ext cx="680061" cy="2616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Correct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199ADB7-FAB2-49E9-BF86-BD1C920E9483}"/>
              </a:ext>
            </a:extLst>
          </p:cNvPr>
          <p:cNvGrpSpPr/>
          <p:nvPr/>
        </p:nvGrpSpPr>
        <p:grpSpPr>
          <a:xfrm>
            <a:off x="177667" y="4336587"/>
            <a:ext cx="1309910" cy="1489515"/>
            <a:chOff x="145807" y="4619496"/>
            <a:chExt cx="1309910" cy="1489515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8B3AA84-E7D4-4065-A901-09520DD8F676}"/>
                </a:ext>
              </a:extLst>
            </p:cNvPr>
            <p:cNvSpPr txBox="1"/>
            <p:nvPr/>
          </p:nvSpPr>
          <p:spPr>
            <a:xfrm>
              <a:off x="196955" y="4619496"/>
              <a:ext cx="755138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CBD3848-E67F-4D33-9846-B1EE80BF731D}"/>
                </a:ext>
              </a:extLst>
            </p:cNvPr>
            <p:cNvSpPr txBox="1"/>
            <p:nvPr/>
          </p:nvSpPr>
          <p:spPr>
            <a:xfrm>
              <a:off x="183091" y="4944894"/>
              <a:ext cx="1272626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 Sports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94F5AC6-7BF2-4331-A2EC-96930EA7EE45}"/>
                </a:ext>
              </a:extLst>
            </p:cNvPr>
            <p:cNvSpPr txBox="1"/>
            <p:nvPr/>
          </p:nvSpPr>
          <p:spPr>
            <a:xfrm>
              <a:off x="183091" y="5446329"/>
              <a:ext cx="1204358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 - Movies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C0D4035-DF39-4F8C-A395-9DE9294EF0CD}"/>
                </a:ext>
              </a:extLst>
            </p:cNvPr>
            <p:cNvSpPr txBox="1"/>
            <p:nvPr/>
          </p:nvSpPr>
          <p:spPr>
            <a:xfrm>
              <a:off x="145807" y="5847401"/>
              <a:ext cx="1204358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Group 3 - Music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47AD7F-8BBB-410B-8C72-A619DB12CBC1}"/>
              </a:ext>
            </a:extLst>
          </p:cNvPr>
          <p:cNvGrpSpPr/>
          <p:nvPr/>
        </p:nvGrpSpPr>
        <p:grpSpPr>
          <a:xfrm>
            <a:off x="214951" y="2629845"/>
            <a:ext cx="872715" cy="1429722"/>
            <a:chOff x="128149" y="2969553"/>
            <a:chExt cx="872715" cy="142972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234E0F-3BA6-48FB-A3CF-B172D1B8B844}"/>
                </a:ext>
              </a:extLst>
            </p:cNvPr>
            <p:cNvSpPr txBox="1"/>
            <p:nvPr/>
          </p:nvSpPr>
          <p:spPr>
            <a:xfrm>
              <a:off x="128149" y="2969553"/>
              <a:ext cx="872715" cy="2308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Game Level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1749A57-7DB8-480F-945A-4124A48A6A7B}"/>
                </a:ext>
              </a:extLst>
            </p:cNvPr>
            <p:cNvSpPr txBox="1"/>
            <p:nvPr/>
          </p:nvSpPr>
          <p:spPr>
            <a:xfrm>
              <a:off x="205317" y="3354862"/>
              <a:ext cx="784823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20EEF8-56EF-417C-A3A8-07230D47F486}"/>
                </a:ext>
              </a:extLst>
            </p:cNvPr>
            <p:cNvSpPr txBox="1"/>
            <p:nvPr/>
          </p:nvSpPr>
          <p:spPr>
            <a:xfrm>
              <a:off x="216041" y="3703281"/>
              <a:ext cx="784823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D3A13B-265A-48FF-AE9F-8C4D2C66031D}"/>
                </a:ext>
              </a:extLst>
            </p:cNvPr>
            <p:cNvSpPr txBox="1"/>
            <p:nvPr/>
          </p:nvSpPr>
          <p:spPr>
            <a:xfrm>
              <a:off x="207944" y="4137665"/>
              <a:ext cx="784823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CF368B-4B6E-408E-98BD-0F4E4BCB134E}"/>
              </a:ext>
            </a:extLst>
          </p:cNvPr>
          <p:cNvGrpSpPr/>
          <p:nvPr/>
        </p:nvGrpSpPr>
        <p:grpSpPr>
          <a:xfrm>
            <a:off x="221453" y="948963"/>
            <a:ext cx="1212067" cy="1419216"/>
            <a:chOff x="221453" y="948963"/>
            <a:chExt cx="1212067" cy="1419216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8580BBB-A021-4126-88C1-735B0A8BFC4B}"/>
                </a:ext>
              </a:extLst>
            </p:cNvPr>
            <p:cNvSpPr txBox="1"/>
            <p:nvPr/>
          </p:nvSpPr>
          <p:spPr>
            <a:xfrm>
              <a:off x="229162" y="948963"/>
              <a:ext cx="1204358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Type of game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3DB42F0-E9B6-402F-B25F-4AA38148E149}"/>
                </a:ext>
              </a:extLst>
            </p:cNvPr>
            <p:cNvSpPr txBox="1"/>
            <p:nvPr/>
          </p:nvSpPr>
          <p:spPr>
            <a:xfrm>
              <a:off x="229162" y="1340204"/>
              <a:ext cx="755138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Trivia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414CCC-54FA-406E-A384-827003566AC4}"/>
                </a:ext>
              </a:extLst>
            </p:cNvPr>
            <p:cNvSpPr txBox="1"/>
            <p:nvPr/>
          </p:nvSpPr>
          <p:spPr>
            <a:xfrm>
              <a:off x="229162" y="1722491"/>
              <a:ext cx="755138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Survey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3376BEA-81E8-434A-BD3C-8789C250301E}"/>
                </a:ext>
              </a:extLst>
            </p:cNvPr>
            <p:cNvSpPr txBox="1"/>
            <p:nvPr/>
          </p:nvSpPr>
          <p:spPr>
            <a:xfrm>
              <a:off x="221453" y="2106569"/>
              <a:ext cx="821472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Jeopardy</a:t>
              </a:r>
            </a:p>
          </p:txBody>
        </p: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CFBC2F7C-A0E7-4B5A-A1D0-55740FBFADC4}"/>
              </a:ext>
            </a:extLst>
          </p:cNvPr>
          <p:cNvSpPr/>
          <p:nvPr/>
        </p:nvSpPr>
        <p:spPr>
          <a:xfrm>
            <a:off x="2050179" y="4204784"/>
            <a:ext cx="1732400" cy="122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question created  is now linked to Type of game, Game Level and Group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941965-912D-4491-8481-66E57F983DED}"/>
              </a:ext>
            </a:extLst>
          </p:cNvPr>
          <p:cNvSpPr txBox="1"/>
          <p:nvPr/>
        </p:nvSpPr>
        <p:spPr>
          <a:xfrm>
            <a:off x="1513818" y="445582"/>
            <a:ext cx="801865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32EAF1-1CDC-4053-9C57-AD600E64B803}"/>
              </a:ext>
            </a:extLst>
          </p:cNvPr>
          <p:cNvSpPr txBox="1"/>
          <p:nvPr/>
        </p:nvSpPr>
        <p:spPr>
          <a:xfrm>
            <a:off x="2356415" y="445582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603FFF3-612A-4BC4-9040-7B2319B2A806}"/>
              </a:ext>
            </a:extLst>
          </p:cNvPr>
          <p:cNvSpPr txBox="1"/>
          <p:nvPr/>
        </p:nvSpPr>
        <p:spPr>
          <a:xfrm>
            <a:off x="73787" y="462196"/>
            <a:ext cx="1301642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Game Information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31FD7E-A9F4-4C7F-A7AD-DFDAEA99C6EF}"/>
              </a:ext>
            </a:extLst>
          </p:cNvPr>
          <p:cNvSpPr txBox="1"/>
          <p:nvPr/>
        </p:nvSpPr>
        <p:spPr>
          <a:xfrm>
            <a:off x="3423668" y="462196"/>
            <a:ext cx="1132555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Approve Games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BD7F53-1076-4102-804B-A23244F561C6}"/>
              </a:ext>
            </a:extLst>
          </p:cNvPr>
          <p:cNvSpPr txBox="1"/>
          <p:nvPr/>
        </p:nvSpPr>
        <p:spPr>
          <a:xfrm>
            <a:off x="4614898" y="463679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Player account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DAFE34A-F905-4ABC-92F2-F153AE6F0E45}"/>
              </a:ext>
            </a:extLst>
          </p:cNvPr>
          <p:cNvSpPr txBox="1"/>
          <p:nvPr/>
        </p:nvSpPr>
        <p:spPr>
          <a:xfrm>
            <a:off x="5688115" y="455854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Reports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94FE3F-0CA5-415E-8F40-A1B1F54DEBD4}"/>
              </a:ext>
            </a:extLst>
          </p:cNvPr>
          <p:cNvSpPr txBox="1"/>
          <p:nvPr/>
        </p:nvSpPr>
        <p:spPr>
          <a:xfrm>
            <a:off x="6775866" y="450962"/>
            <a:ext cx="1126748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Content Update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04ED11A-C03B-49AC-A8EA-521FC62B8FB8}"/>
              </a:ext>
            </a:extLst>
          </p:cNvPr>
          <p:cNvSpPr txBox="1"/>
          <p:nvPr/>
        </p:nvSpPr>
        <p:spPr>
          <a:xfrm>
            <a:off x="10835479" y="455403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Secure Section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B60692-81FD-4482-BF7B-1C145B0502D7}"/>
              </a:ext>
            </a:extLst>
          </p:cNvPr>
          <p:cNvSpPr txBox="1"/>
          <p:nvPr/>
        </p:nvSpPr>
        <p:spPr>
          <a:xfrm>
            <a:off x="7909876" y="453533"/>
            <a:ext cx="1126748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Configurations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C8773C-1582-4741-93DD-2C8164AE5D59}"/>
              </a:ext>
            </a:extLst>
          </p:cNvPr>
          <p:cNvSpPr txBox="1"/>
          <p:nvPr/>
        </p:nvSpPr>
        <p:spPr>
          <a:xfrm>
            <a:off x="1692544" y="2702838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Voting Duration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FB6F788-9A88-4C67-B5CC-15E5DD503382}"/>
              </a:ext>
            </a:extLst>
          </p:cNvPr>
          <p:cNvSpPr txBox="1"/>
          <p:nvPr/>
        </p:nvSpPr>
        <p:spPr>
          <a:xfrm>
            <a:off x="3496650" y="2702838"/>
            <a:ext cx="762166" cy="266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0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607651" y="6446306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Loxley International Foundation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2" y="6330863"/>
            <a:ext cx="378489" cy="477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6D310-C979-4093-8CDC-EFED1A235419}"/>
              </a:ext>
            </a:extLst>
          </p:cNvPr>
          <p:cNvSpPr txBox="1"/>
          <p:nvPr/>
        </p:nvSpPr>
        <p:spPr>
          <a:xfrm>
            <a:off x="0" y="53268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Admin.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DE319-32A7-4FDB-8066-BF67405E5843}"/>
              </a:ext>
            </a:extLst>
          </p:cNvPr>
          <p:cNvSpPr txBox="1"/>
          <p:nvPr/>
        </p:nvSpPr>
        <p:spPr>
          <a:xfrm>
            <a:off x="10120436" y="109365"/>
            <a:ext cx="615874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5CD88-FA8A-4D9D-80D7-8934629267EC}"/>
              </a:ext>
            </a:extLst>
          </p:cNvPr>
          <p:cNvSpPr txBox="1"/>
          <p:nvPr/>
        </p:nvSpPr>
        <p:spPr>
          <a:xfrm>
            <a:off x="11334146" y="105006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D0640-13ED-4656-BEEB-B5A4E1334717}"/>
              </a:ext>
            </a:extLst>
          </p:cNvPr>
          <p:cNvSpPr txBox="1"/>
          <p:nvPr/>
        </p:nvSpPr>
        <p:spPr>
          <a:xfrm>
            <a:off x="229162" y="948963"/>
            <a:ext cx="1204358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Calibri" panose="020F0502020204030204"/>
              </a:rPr>
              <a:t>Type of game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985D5-851D-4070-B95C-810E8E281EB5}"/>
              </a:ext>
            </a:extLst>
          </p:cNvPr>
          <p:cNvSpPr txBox="1"/>
          <p:nvPr/>
        </p:nvSpPr>
        <p:spPr>
          <a:xfrm>
            <a:off x="229162" y="1340204"/>
            <a:ext cx="755138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Trivia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C56895-0924-48D8-8A4F-46348AAD173F}"/>
              </a:ext>
            </a:extLst>
          </p:cNvPr>
          <p:cNvSpPr txBox="1"/>
          <p:nvPr/>
        </p:nvSpPr>
        <p:spPr>
          <a:xfrm>
            <a:off x="229162" y="1722491"/>
            <a:ext cx="755138" cy="2616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Survey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3D5980-1AA6-4D46-A87D-335334F96B44}"/>
              </a:ext>
            </a:extLst>
          </p:cNvPr>
          <p:cNvSpPr txBox="1"/>
          <p:nvPr/>
        </p:nvSpPr>
        <p:spPr>
          <a:xfrm>
            <a:off x="221453" y="2106569"/>
            <a:ext cx="82147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Jeopardy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F94F83-9D13-4025-970D-F26411EF59CE}"/>
              </a:ext>
            </a:extLst>
          </p:cNvPr>
          <p:cNvGrpSpPr/>
          <p:nvPr/>
        </p:nvGrpSpPr>
        <p:grpSpPr>
          <a:xfrm>
            <a:off x="153185" y="4343782"/>
            <a:ext cx="1280335" cy="1633203"/>
            <a:chOff x="199009" y="2628891"/>
            <a:chExt cx="1280335" cy="16332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0E3812-1AD3-46BD-9997-D077E963EE41}"/>
                </a:ext>
              </a:extLst>
            </p:cNvPr>
            <p:cNvSpPr txBox="1"/>
            <p:nvPr/>
          </p:nvSpPr>
          <p:spPr>
            <a:xfrm>
              <a:off x="206718" y="2628891"/>
              <a:ext cx="1272626" cy="26161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schemeClr val="bg1"/>
                  </a:solidFill>
                  <a:latin typeface="Calibri" panose="020F0502020204030204"/>
                </a:rPr>
                <a:t>Group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A929EA-D267-402D-9848-14FE17014AE9}"/>
                </a:ext>
              </a:extLst>
            </p:cNvPr>
            <p:cNvSpPr txBox="1"/>
            <p:nvPr/>
          </p:nvSpPr>
          <p:spPr>
            <a:xfrm>
              <a:off x="199009" y="3053667"/>
              <a:ext cx="1272626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latin typeface="Calibri" panose="020F0502020204030204"/>
                </a:rPr>
                <a:t>Group Sports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69CAF3E-1ECB-4D24-AB15-DF08D108E52E}"/>
                </a:ext>
              </a:extLst>
            </p:cNvPr>
            <p:cNvSpPr txBox="1"/>
            <p:nvPr/>
          </p:nvSpPr>
          <p:spPr>
            <a:xfrm>
              <a:off x="199009" y="3555102"/>
              <a:ext cx="1204358" cy="2616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latin typeface="Calibri" panose="020F0502020204030204"/>
                </a:rPr>
                <a:t>Group - Movies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5C9DF0-EF88-4C29-97D0-D0ABB78C1FFB}"/>
                </a:ext>
              </a:extLst>
            </p:cNvPr>
            <p:cNvSpPr txBox="1"/>
            <p:nvPr/>
          </p:nvSpPr>
          <p:spPr>
            <a:xfrm>
              <a:off x="221453" y="4000484"/>
              <a:ext cx="1204358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latin typeface="Calibri" panose="020F0502020204030204"/>
                </a:rPr>
                <a:t>Group 3 - Music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2E8BBE1-501F-402F-B313-32F5BF45F933}"/>
              </a:ext>
            </a:extLst>
          </p:cNvPr>
          <p:cNvSpPr txBox="1"/>
          <p:nvPr/>
        </p:nvSpPr>
        <p:spPr>
          <a:xfrm>
            <a:off x="2283703" y="992716"/>
            <a:ext cx="8144670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Session details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62BA4C-DBD3-47CC-8B4A-F3F59CEFDB8A}"/>
              </a:ext>
            </a:extLst>
          </p:cNvPr>
          <p:cNvSpPr txBox="1"/>
          <p:nvPr/>
        </p:nvSpPr>
        <p:spPr>
          <a:xfrm>
            <a:off x="2283703" y="1383957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latin typeface="Calibri" panose="020F0502020204030204"/>
              </a:rPr>
              <a:t>Active   Date/Time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2D3906-6744-4869-A4DD-D5FC0855233F}"/>
              </a:ext>
            </a:extLst>
          </p:cNvPr>
          <p:cNvSpPr txBox="1"/>
          <p:nvPr/>
        </p:nvSpPr>
        <p:spPr>
          <a:xfrm>
            <a:off x="7902616" y="1364889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Join Duration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FA6DA9-7816-4A81-93B3-0824FB09A3EA}"/>
              </a:ext>
            </a:extLst>
          </p:cNvPr>
          <p:cNvSpPr txBox="1"/>
          <p:nvPr/>
        </p:nvSpPr>
        <p:spPr>
          <a:xfrm>
            <a:off x="4173193" y="1383956"/>
            <a:ext cx="1732400" cy="2494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29861F-6B0A-464E-AFA0-7ADC27440C37}"/>
              </a:ext>
            </a:extLst>
          </p:cNvPr>
          <p:cNvGrpSpPr/>
          <p:nvPr/>
        </p:nvGrpSpPr>
        <p:grpSpPr>
          <a:xfrm>
            <a:off x="175629" y="2668643"/>
            <a:ext cx="795547" cy="1462359"/>
            <a:chOff x="205317" y="2936916"/>
            <a:chExt cx="795547" cy="1462359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BFA4F9-E241-42BE-A5AE-D9DD72D58918}"/>
                </a:ext>
              </a:extLst>
            </p:cNvPr>
            <p:cNvSpPr txBox="1"/>
            <p:nvPr/>
          </p:nvSpPr>
          <p:spPr>
            <a:xfrm>
              <a:off x="251141" y="2936916"/>
              <a:ext cx="738999" cy="2308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Game Level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BF1BE66-AF7D-439A-B129-F62C259BE7CA}"/>
                </a:ext>
              </a:extLst>
            </p:cNvPr>
            <p:cNvSpPr txBox="1"/>
            <p:nvPr/>
          </p:nvSpPr>
          <p:spPr>
            <a:xfrm>
              <a:off x="205317" y="3354862"/>
              <a:ext cx="784823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AA48DA4-049A-4EB2-9BEE-E09FD0793695}"/>
                </a:ext>
              </a:extLst>
            </p:cNvPr>
            <p:cNvSpPr txBox="1"/>
            <p:nvPr/>
          </p:nvSpPr>
          <p:spPr>
            <a:xfrm>
              <a:off x="216041" y="3703281"/>
              <a:ext cx="784823" cy="2616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EBFCFC-F638-4622-9895-AD41400D5A07}"/>
                </a:ext>
              </a:extLst>
            </p:cNvPr>
            <p:cNvSpPr txBox="1"/>
            <p:nvPr/>
          </p:nvSpPr>
          <p:spPr>
            <a:xfrm>
              <a:off x="207944" y="4137665"/>
              <a:ext cx="784823" cy="2616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200ABC2-277C-4E91-A230-43332BA4E562}"/>
              </a:ext>
            </a:extLst>
          </p:cNvPr>
          <p:cNvSpPr txBox="1"/>
          <p:nvPr/>
        </p:nvSpPr>
        <p:spPr>
          <a:xfrm>
            <a:off x="1770007" y="1763073"/>
            <a:ext cx="10346675" cy="1277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 of Questions 1</a:t>
            </a:r>
          </a:p>
          <a:p>
            <a:pPr lvl="0">
              <a:defRPr/>
            </a:pPr>
            <a:r>
              <a:rPr lang="en-US" sz="1100" dirty="0">
                <a:solidFill>
                  <a:prstClr val="black"/>
                </a:solidFill>
              </a:rPr>
              <a:t>List of Questions  2</a:t>
            </a:r>
          </a:p>
          <a:p>
            <a:pPr lvl="0">
              <a:defRPr/>
            </a:pPr>
            <a:r>
              <a:rPr lang="en-US" sz="1100" dirty="0">
                <a:solidFill>
                  <a:prstClr val="black"/>
                </a:solidFill>
              </a:rPr>
              <a:t>List of Questions 3</a:t>
            </a:r>
          </a:p>
          <a:p>
            <a:pPr lvl="0">
              <a:defRPr/>
            </a:pPr>
            <a:r>
              <a:rPr lang="en-US" sz="1100" dirty="0">
                <a:solidFill>
                  <a:prstClr val="black"/>
                </a:solidFill>
              </a:rPr>
              <a:t>List of Questions 4</a:t>
            </a:r>
          </a:p>
          <a:p>
            <a:pPr lvl="0">
              <a:defRPr/>
            </a:pPr>
            <a:r>
              <a:rPr lang="en-US" sz="1100" b="1" dirty="0">
                <a:solidFill>
                  <a:srgbClr val="C00000"/>
                </a:solidFill>
              </a:rPr>
              <a:t>List of Questions 5</a:t>
            </a:r>
          </a:p>
          <a:p>
            <a:pPr lvl="0">
              <a:defRPr/>
            </a:pPr>
            <a:r>
              <a:rPr lang="en-US" sz="1100" dirty="0">
                <a:solidFill>
                  <a:prstClr val="black"/>
                </a:solidFill>
              </a:rPr>
              <a:t>List of Questions 6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1" name="Table 13">
            <a:extLst>
              <a:ext uri="{FF2B5EF4-FFF2-40B4-BE49-F238E27FC236}">
                <a16:creationId xmlns:a16="http://schemas.microsoft.com/office/drawing/2014/main" id="{D1D697F0-7288-448C-9F71-BCFCB5995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708125"/>
              </p:ext>
            </p:extLst>
          </p:nvPr>
        </p:nvGraphicFramePr>
        <p:xfrm>
          <a:off x="1801108" y="3217394"/>
          <a:ext cx="10075105" cy="2621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46318">
                  <a:extLst>
                    <a:ext uri="{9D8B030D-6E8A-4147-A177-3AD203B41FA5}">
                      <a16:colId xmlns:a16="http://schemas.microsoft.com/office/drawing/2014/main" val="959260345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1899617217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96635182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1180837069"/>
                    </a:ext>
                  </a:extLst>
                </a:gridCol>
                <a:gridCol w="1039863">
                  <a:extLst>
                    <a:ext uri="{9D8B030D-6E8A-4147-A177-3AD203B41FA5}">
                      <a16:colId xmlns:a16="http://schemas.microsoft.com/office/drawing/2014/main" val="112991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List of Questions</a:t>
                      </a:r>
                      <a:endParaRPr 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Question</a:t>
                      </a:r>
                    </a:p>
                    <a:p>
                      <a:r>
                        <a:rPr lang="en-US" sz="10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Gap -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Difficulty level - 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List of Questions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5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88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70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0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9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4195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19CC9F2D-0CA8-4D9D-A970-D20BE4F8C811}"/>
              </a:ext>
            </a:extLst>
          </p:cNvPr>
          <p:cNvSpPr txBox="1"/>
          <p:nvPr/>
        </p:nvSpPr>
        <p:spPr>
          <a:xfrm>
            <a:off x="9795555" y="1377012"/>
            <a:ext cx="649762" cy="2494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71DBB6-6413-469F-BBD2-66A3A98299DA}"/>
              </a:ext>
            </a:extLst>
          </p:cNvPr>
          <p:cNvSpPr txBox="1"/>
          <p:nvPr/>
        </p:nvSpPr>
        <p:spPr>
          <a:xfrm>
            <a:off x="10849173" y="6430917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D249FF-14FD-4D88-B45E-19CA6A36A43C}"/>
              </a:ext>
            </a:extLst>
          </p:cNvPr>
          <p:cNvSpPr txBox="1"/>
          <p:nvPr/>
        </p:nvSpPr>
        <p:spPr>
          <a:xfrm>
            <a:off x="11473602" y="6430917"/>
            <a:ext cx="489236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Next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4B9E551-D766-4952-9570-E2639C2CCA7A}"/>
              </a:ext>
            </a:extLst>
          </p:cNvPr>
          <p:cNvSpPr txBox="1"/>
          <p:nvPr/>
        </p:nvSpPr>
        <p:spPr>
          <a:xfrm>
            <a:off x="1513820" y="502722"/>
            <a:ext cx="801865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4216FD9-5E61-4EA1-97C6-5BBEFA03DD51}"/>
              </a:ext>
            </a:extLst>
          </p:cNvPr>
          <p:cNvSpPr txBox="1"/>
          <p:nvPr/>
        </p:nvSpPr>
        <p:spPr>
          <a:xfrm>
            <a:off x="2338661" y="502722"/>
            <a:ext cx="1038126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1 of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369146-177C-4A91-B181-23B9096C6ED6}"/>
              </a:ext>
            </a:extLst>
          </p:cNvPr>
          <p:cNvSpPr txBox="1"/>
          <p:nvPr/>
        </p:nvSpPr>
        <p:spPr>
          <a:xfrm>
            <a:off x="73789" y="519336"/>
            <a:ext cx="1301642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Game Information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155E26-0617-4980-A85C-8D0C07595CCE}"/>
              </a:ext>
            </a:extLst>
          </p:cNvPr>
          <p:cNvSpPr txBox="1"/>
          <p:nvPr/>
        </p:nvSpPr>
        <p:spPr>
          <a:xfrm>
            <a:off x="3423670" y="519336"/>
            <a:ext cx="1132555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Approve Games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98C219-0F44-4E53-B482-A691C887A2AD}"/>
              </a:ext>
            </a:extLst>
          </p:cNvPr>
          <p:cNvSpPr txBox="1"/>
          <p:nvPr/>
        </p:nvSpPr>
        <p:spPr>
          <a:xfrm>
            <a:off x="4614900" y="520819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Player account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F3A9FA-38AA-4A23-868F-112CFD83B116}"/>
              </a:ext>
            </a:extLst>
          </p:cNvPr>
          <p:cNvSpPr txBox="1"/>
          <p:nvPr/>
        </p:nvSpPr>
        <p:spPr>
          <a:xfrm>
            <a:off x="5688117" y="512994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Reports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BD3AFE-1272-4B21-87BA-107439724860}"/>
              </a:ext>
            </a:extLst>
          </p:cNvPr>
          <p:cNvSpPr txBox="1"/>
          <p:nvPr/>
        </p:nvSpPr>
        <p:spPr>
          <a:xfrm>
            <a:off x="6775868" y="508102"/>
            <a:ext cx="1126748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Content Update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916986-9DB6-4B21-8BA3-1FD4744E8F89}"/>
              </a:ext>
            </a:extLst>
          </p:cNvPr>
          <p:cNvSpPr txBox="1"/>
          <p:nvPr/>
        </p:nvSpPr>
        <p:spPr>
          <a:xfrm>
            <a:off x="10835481" y="512543"/>
            <a:ext cx="103812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Secure Section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B9ECFA-0205-4E3A-85CC-4F124B75ADC9}"/>
              </a:ext>
            </a:extLst>
          </p:cNvPr>
          <p:cNvSpPr txBox="1"/>
          <p:nvPr/>
        </p:nvSpPr>
        <p:spPr>
          <a:xfrm>
            <a:off x="7909878" y="510673"/>
            <a:ext cx="1126748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Configurations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B3716A-1253-4E65-9EF9-8656FABCC1D4}"/>
              </a:ext>
            </a:extLst>
          </p:cNvPr>
          <p:cNvSpPr txBox="1"/>
          <p:nvPr/>
        </p:nvSpPr>
        <p:spPr>
          <a:xfrm>
            <a:off x="5972460" y="1384475"/>
            <a:ext cx="1732400" cy="2494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815779-264E-4493-97A5-E3714D512CA3}"/>
              </a:ext>
            </a:extLst>
          </p:cNvPr>
          <p:cNvSpPr txBox="1"/>
          <p:nvPr/>
        </p:nvSpPr>
        <p:spPr>
          <a:xfrm>
            <a:off x="10524292" y="1370950"/>
            <a:ext cx="649762" cy="2494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20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607651" y="6446306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Loxley International Foundation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2" y="6330863"/>
            <a:ext cx="378489" cy="477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86D310-C979-4093-8CDC-EFED1A235419}"/>
              </a:ext>
            </a:extLst>
          </p:cNvPr>
          <p:cNvSpPr txBox="1"/>
          <p:nvPr/>
        </p:nvSpPr>
        <p:spPr>
          <a:xfrm>
            <a:off x="0" y="53268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Admin.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DE319-32A7-4FDB-8066-BF67405E5843}"/>
              </a:ext>
            </a:extLst>
          </p:cNvPr>
          <p:cNvSpPr txBox="1"/>
          <p:nvPr/>
        </p:nvSpPr>
        <p:spPr>
          <a:xfrm>
            <a:off x="10120436" y="109365"/>
            <a:ext cx="615874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5CD88-FA8A-4D9D-80D7-8934629267EC}"/>
              </a:ext>
            </a:extLst>
          </p:cNvPr>
          <p:cNvSpPr txBox="1"/>
          <p:nvPr/>
        </p:nvSpPr>
        <p:spPr>
          <a:xfrm>
            <a:off x="11334146" y="105006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527927-F6F5-416D-8838-70481D6325DE}"/>
              </a:ext>
            </a:extLst>
          </p:cNvPr>
          <p:cNvSpPr txBox="1"/>
          <p:nvPr/>
        </p:nvSpPr>
        <p:spPr>
          <a:xfrm>
            <a:off x="168143" y="996561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Name of the game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44F61E-5DE2-49E5-BE00-B1477F89F703}"/>
              </a:ext>
            </a:extLst>
          </p:cNvPr>
          <p:cNvSpPr txBox="1"/>
          <p:nvPr/>
        </p:nvSpPr>
        <p:spPr>
          <a:xfrm>
            <a:off x="168143" y="1450849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Entry  Fee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2E1123-7A9E-4D81-AA21-9C2FF78C0B07}"/>
              </a:ext>
            </a:extLst>
          </p:cNvPr>
          <p:cNvSpPr txBox="1"/>
          <p:nvPr/>
        </p:nvSpPr>
        <p:spPr>
          <a:xfrm>
            <a:off x="150027" y="1864973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Prize Payout %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1F0C-C7FA-400F-AC66-0504C101102B}"/>
              </a:ext>
            </a:extLst>
          </p:cNvPr>
          <p:cNvSpPr txBox="1"/>
          <p:nvPr/>
        </p:nvSpPr>
        <p:spPr>
          <a:xfrm>
            <a:off x="150027" y="2297331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Jackpot Seed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F4F7C7-1F07-41B0-AD8C-1E4EE035A87D}"/>
              </a:ext>
            </a:extLst>
          </p:cNvPr>
          <p:cNvSpPr txBox="1"/>
          <p:nvPr/>
        </p:nvSpPr>
        <p:spPr>
          <a:xfrm>
            <a:off x="159626" y="2652454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Minimum # of members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653446-A38F-40C3-8564-8F84E6A070CC}"/>
              </a:ext>
            </a:extLst>
          </p:cNvPr>
          <p:cNvSpPr txBox="1"/>
          <p:nvPr/>
        </p:nvSpPr>
        <p:spPr>
          <a:xfrm>
            <a:off x="2001451" y="989194"/>
            <a:ext cx="974890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 characters  with special characters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9DF532-B04C-4010-8228-1451C87508E0}"/>
              </a:ext>
            </a:extLst>
          </p:cNvPr>
          <p:cNvSpPr txBox="1"/>
          <p:nvPr/>
        </p:nvSpPr>
        <p:spPr>
          <a:xfrm>
            <a:off x="2001451" y="1442653"/>
            <a:ext cx="1732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zero and decimal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5A1520-EE8E-4D4F-909B-8E1A31A43BC7}"/>
              </a:ext>
            </a:extLst>
          </p:cNvPr>
          <p:cNvSpPr txBox="1"/>
          <p:nvPr/>
        </p:nvSpPr>
        <p:spPr>
          <a:xfrm>
            <a:off x="1996248" y="1887732"/>
            <a:ext cx="1732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up to 100%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F7AAEB-5C7B-4A77-AE5B-E2C9D21420D6}"/>
              </a:ext>
            </a:extLst>
          </p:cNvPr>
          <p:cNvSpPr txBox="1"/>
          <p:nvPr/>
        </p:nvSpPr>
        <p:spPr>
          <a:xfrm>
            <a:off x="1996248" y="2297331"/>
            <a:ext cx="1732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zero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2CE0F9-15E9-4558-B5C7-45EFE7091085}"/>
              </a:ext>
            </a:extLst>
          </p:cNvPr>
          <p:cNvSpPr txBox="1"/>
          <p:nvPr/>
        </p:nvSpPr>
        <p:spPr>
          <a:xfrm>
            <a:off x="1996248" y="2649398"/>
            <a:ext cx="1732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59B88F-ED8D-4997-832E-2E55799A0022}"/>
              </a:ext>
            </a:extLst>
          </p:cNvPr>
          <p:cNvSpPr txBox="1"/>
          <p:nvPr/>
        </p:nvSpPr>
        <p:spPr>
          <a:xfrm>
            <a:off x="11074849" y="6414279"/>
            <a:ext cx="887989" cy="2616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Cancel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6EB048-A968-4F2B-8463-C5587EA21F37}"/>
              </a:ext>
            </a:extLst>
          </p:cNvPr>
          <p:cNvSpPr txBox="1"/>
          <p:nvPr/>
        </p:nvSpPr>
        <p:spPr>
          <a:xfrm>
            <a:off x="7151549" y="6447275"/>
            <a:ext cx="1157950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Save as Draft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DD6F1C-2B65-425F-B72C-FCDCEF9CD445}"/>
              </a:ext>
            </a:extLst>
          </p:cNvPr>
          <p:cNvSpPr txBox="1"/>
          <p:nvPr/>
        </p:nvSpPr>
        <p:spPr>
          <a:xfrm>
            <a:off x="6103804" y="6446306"/>
            <a:ext cx="887989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Previous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2D0772-D0A1-47B6-BD8B-DC9F77D6D61C}"/>
              </a:ext>
            </a:extLst>
          </p:cNvPr>
          <p:cNvSpPr txBox="1"/>
          <p:nvPr/>
        </p:nvSpPr>
        <p:spPr>
          <a:xfrm>
            <a:off x="8469255" y="6439646"/>
            <a:ext cx="1393836" cy="2616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Send for approval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DAE800-54EA-4B25-9F52-566457D8A752}"/>
              </a:ext>
            </a:extLst>
          </p:cNvPr>
          <p:cNvSpPr txBox="1"/>
          <p:nvPr/>
        </p:nvSpPr>
        <p:spPr>
          <a:xfrm>
            <a:off x="178709" y="3339093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Player Description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53692D-D4CE-4637-BDC6-2B8CB6EF025B}"/>
              </a:ext>
            </a:extLst>
          </p:cNvPr>
          <p:cNvSpPr/>
          <p:nvPr/>
        </p:nvSpPr>
        <p:spPr>
          <a:xfrm>
            <a:off x="2024930" y="3314330"/>
            <a:ext cx="32050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 Char.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9D79FE-F326-4686-8512-483E3CF40B32}"/>
              </a:ext>
            </a:extLst>
          </p:cNvPr>
          <p:cNvSpPr txBox="1"/>
          <p:nvPr/>
        </p:nvSpPr>
        <p:spPr>
          <a:xfrm>
            <a:off x="173829" y="4387098"/>
            <a:ext cx="1732400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URL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6C300D21-02DE-4431-A150-2EC98514C796}"/>
              </a:ext>
            </a:extLst>
          </p:cNvPr>
          <p:cNvSpPr/>
          <p:nvPr/>
        </p:nvSpPr>
        <p:spPr>
          <a:xfrm>
            <a:off x="2020050" y="4362335"/>
            <a:ext cx="3205019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200 Char.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18F5E22-978F-4974-83D6-C59B76CA5AD9}"/>
              </a:ext>
            </a:extLst>
          </p:cNvPr>
          <p:cNvSpPr/>
          <p:nvPr/>
        </p:nvSpPr>
        <p:spPr>
          <a:xfrm>
            <a:off x="145148" y="5079667"/>
            <a:ext cx="1498926" cy="9144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Game picture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B7B97F1-7C3E-479B-B95D-B7A383F5D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64402"/>
              </p:ext>
            </p:extLst>
          </p:nvPr>
        </p:nvGraphicFramePr>
        <p:xfrm>
          <a:off x="6023595" y="3038932"/>
          <a:ext cx="588440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714">
                  <a:extLst>
                    <a:ext uri="{9D8B030D-6E8A-4147-A177-3AD203B41FA5}">
                      <a16:colId xmlns:a16="http://schemas.microsoft.com/office/drawing/2014/main" val="4155793753"/>
                    </a:ext>
                  </a:extLst>
                </a:gridCol>
                <a:gridCol w="3389745">
                  <a:extLst>
                    <a:ext uri="{9D8B030D-6E8A-4147-A177-3AD203B41FA5}">
                      <a16:colId xmlns:a16="http://schemas.microsoft.com/office/drawing/2014/main" val="1640290886"/>
                    </a:ext>
                  </a:extLst>
                </a:gridCol>
                <a:gridCol w="1386941">
                  <a:extLst>
                    <a:ext uri="{9D8B030D-6E8A-4147-A177-3AD203B41FA5}">
                      <a16:colId xmlns:a16="http://schemas.microsoft.com/office/drawing/2014/main" val="549336665"/>
                    </a:ext>
                  </a:extLst>
                </a:gridCol>
              </a:tblGrid>
              <a:tr h="237511">
                <a:tc>
                  <a:txBody>
                    <a:bodyPr/>
                    <a:lstStyle/>
                    <a:p>
                      <a:r>
                        <a:rPr lang="en-US" sz="1100" dirty="0"/>
                        <a:t>Prize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% of the jackpot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94240"/>
                  </a:ext>
                </a:extLst>
              </a:tr>
              <a:tr h="2375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83823"/>
                  </a:ext>
                </a:extLst>
              </a:tr>
              <a:tr h="23751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27546"/>
                  </a:ext>
                </a:extLst>
              </a:tr>
              <a:tr h="23751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43607"/>
                  </a:ext>
                </a:extLst>
              </a:tr>
              <a:tr h="23751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886257"/>
                  </a:ext>
                </a:extLst>
              </a:tr>
              <a:tr h="23751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82510"/>
                  </a:ext>
                </a:extLst>
              </a:tr>
              <a:tr h="23751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22633"/>
                  </a:ext>
                </a:extLst>
              </a:tr>
              <a:tr h="237511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Must add to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653656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0ADDEB47-6001-46F6-9E63-395E898113A6}"/>
              </a:ext>
            </a:extLst>
          </p:cNvPr>
          <p:cNvGrpSpPr/>
          <p:nvPr/>
        </p:nvGrpSpPr>
        <p:grpSpPr>
          <a:xfrm>
            <a:off x="155381" y="482019"/>
            <a:ext cx="11799818" cy="279707"/>
            <a:chOff x="155381" y="482019"/>
            <a:chExt cx="11799818" cy="27970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A1C7CD1-FDE2-41B5-AFC9-5FD5914B19B1}"/>
                </a:ext>
              </a:extLst>
            </p:cNvPr>
            <p:cNvGrpSpPr/>
            <p:nvPr/>
          </p:nvGrpSpPr>
          <p:grpSpPr>
            <a:xfrm>
              <a:off x="155381" y="482019"/>
              <a:ext cx="3302998" cy="278224"/>
              <a:chOff x="1384" y="472215"/>
              <a:chExt cx="3302998" cy="278224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9B85EBC-06C3-4F96-8A11-F00C71B37DEA}"/>
                  </a:ext>
                </a:extLst>
              </p:cNvPr>
              <p:cNvSpPr txBox="1"/>
              <p:nvPr/>
            </p:nvSpPr>
            <p:spPr>
              <a:xfrm>
                <a:off x="1441415" y="472215"/>
                <a:ext cx="801865" cy="261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Question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675C91-361B-470E-88A6-5B33E5F0CB08}"/>
                  </a:ext>
                </a:extLst>
              </p:cNvPr>
              <p:cNvSpPr txBox="1"/>
              <p:nvPr/>
            </p:nvSpPr>
            <p:spPr>
              <a:xfrm>
                <a:off x="2266256" y="472215"/>
                <a:ext cx="1038126" cy="26161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Game 2 0f 2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8CEB0C2-C2C4-4C22-B135-F6890FEDB3E5}"/>
                  </a:ext>
                </a:extLst>
              </p:cNvPr>
              <p:cNvSpPr txBox="1"/>
              <p:nvPr/>
            </p:nvSpPr>
            <p:spPr>
              <a:xfrm>
                <a:off x="1384" y="488829"/>
                <a:ext cx="1301642" cy="261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dirty="0">
                    <a:solidFill>
                      <a:prstClr val="white"/>
                    </a:solidFill>
                    <a:latin typeface="Calibri" panose="020F0502020204030204"/>
                  </a:rPr>
                  <a:t>Game Information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9098C1-2CB3-4CA6-894E-043AB6F62411}"/>
                </a:ext>
              </a:extLst>
            </p:cNvPr>
            <p:cNvSpPr txBox="1"/>
            <p:nvPr/>
          </p:nvSpPr>
          <p:spPr>
            <a:xfrm>
              <a:off x="3505262" y="498633"/>
              <a:ext cx="1132555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prstClr val="white"/>
                  </a:solidFill>
                  <a:latin typeface="Calibri" panose="020F0502020204030204"/>
                </a:rPr>
                <a:t>Approve Games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EE0396-744B-4586-B6A6-1E94F82DA981}"/>
                </a:ext>
              </a:extLst>
            </p:cNvPr>
            <p:cNvSpPr txBox="1"/>
            <p:nvPr/>
          </p:nvSpPr>
          <p:spPr>
            <a:xfrm>
              <a:off x="4696492" y="500116"/>
              <a:ext cx="1038126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prstClr val="white"/>
                  </a:solidFill>
                  <a:latin typeface="Calibri" panose="020F0502020204030204"/>
                </a:rPr>
                <a:t>Player account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CFCE38-12DE-4E6D-AFEB-10B8CF9FC50F}"/>
                </a:ext>
              </a:extLst>
            </p:cNvPr>
            <p:cNvSpPr txBox="1"/>
            <p:nvPr/>
          </p:nvSpPr>
          <p:spPr>
            <a:xfrm>
              <a:off x="5769709" y="492291"/>
              <a:ext cx="1038126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prstClr val="white"/>
                  </a:solidFill>
                  <a:latin typeface="Calibri" panose="020F0502020204030204"/>
                </a:rPr>
                <a:t>Reports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A7E7BE-88C3-4A89-8311-2E915182D06E}"/>
                </a:ext>
              </a:extLst>
            </p:cNvPr>
            <p:cNvSpPr txBox="1"/>
            <p:nvPr/>
          </p:nvSpPr>
          <p:spPr>
            <a:xfrm>
              <a:off x="6857460" y="487399"/>
              <a:ext cx="1126748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prstClr val="white"/>
                  </a:solidFill>
                  <a:latin typeface="Calibri" panose="020F0502020204030204"/>
                </a:rPr>
                <a:t>Content Update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C760950-71F2-431D-95AE-4360E518F07D}"/>
                </a:ext>
              </a:extLst>
            </p:cNvPr>
            <p:cNvSpPr txBox="1"/>
            <p:nvPr/>
          </p:nvSpPr>
          <p:spPr>
            <a:xfrm>
              <a:off x="10917073" y="491840"/>
              <a:ext cx="1038126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Secure Section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FF22ED-4BBF-4AE1-9555-B9B06BD12784}"/>
                </a:ext>
              </a:extLst>
            </p:cNvPr>
            <p:cNvSpPr txBox="1"/>
            <p:nvPr/>
          </p:nvSpPr>
          <p:spPr>
            <a:xfrm>
              <a:off x="7991470" y="489970"/>
              <a:ext cx="1126748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dirty="0">
                  <a:solidFill>
                    <a:prstClr val="white"/>
                  </a:solidFill>
                  <a:latin typeface="Calibri" panose="020F0502020204030204"/>
                </a:rPr>
                <a:t>Configurations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00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607651" y="6446306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Loxley International Foundation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2" y="6330863"/>
            <a:ext cx="378489" cy="47710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9E152D-F2E4-4794-AD79-51B6B5D42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25" y="140756"/>
            <a:ext cx="5238750" cy="6181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76E3D6-7B3F-4A55-8544-CABFB0102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" y="149138"/>
            <a:ext cx="6738938" cy="261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4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005008EC-985A-4D93-87A2-4C71F3A2B172}"/>
              </a:ext>
            </a:extLst>
          </p:cNvPr>
          <p:cNvSpPr/>
          <p:nvPr/>
        </p:nvSpPr>
        <p:spPr>
          <a:xfrm>
            <a:off x="28851" y="1470039"/>
            <a:ext cx="12100264" cy="418576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 Social Network Gaming System (SNGS) is a peer-to-peer online game played in virtual halls. The gameplay mechanics requires multiplayer participation and the outcome is based on some level of  skill abilities of the players.  </a:t>
            </a:r>
          </a:p>
          <a:p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The first cross-platform "Facebook-to-Mobile" social-network game was developed in 2011 by a Finnish company Star Arcade.</a:t>
            </a: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Social-network games are amongst the most popular games played in the world, with several products with tens of millions of players. </a:t>
            </a:r>
            <a:r>
              <a:rPr lang="en-US" sz="1400" i="1" dirty="0">
                <a:solidFill>
                  <a:srgbClr val="202122"/>
                </a:solidFill>
                <a:latin typeface="Arial" panose="020B0604020202020204" pitchFamily="34" charset="0"/>
              </a:rPr>
              <a:t>(Lil) Green Patch, Happy Farm,Farm Town, YoVille and Mob Wars were some of the first successful games of this genre. </a:t>
            </a:r>
          </a:p>
          <a:p>
            <a:r>
              <a:rPr lang="en-US" sz="1400" i="1" dirty="0">
                <a:solidFill>
                  <a:srgbClr val="202122"/>
                </a:solidFill>
                <a:latin typeface="Arial" panose="020B0604020202020204" pitchFamily="34" charset="0"/>
              </a:rPr>
              <a:t>FarmVille, Mafia Wars, FrontierVille, CityVille, Gardens of Time, Kantai Collection and The Sims Social are more recent examples of popular social-network games.</a:t>
            </a:r>
          </a:p>
          <a:p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Major companies that made or published social-network games include Zynga, Wooga, Bigpoint Games, Gameforge, Goodgame Studios, MegaZebra, </a:t>
            </a: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5 Minutes, Playfish, Plinga, Playdom, Kabam, Crowdstar, RockYou and Booyah.</a:t>
            </a: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Tradinally social games have some level of free play and normally players do not win cash prizes.</a:t>
            </a:r>
          </a:p>
          <a:p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Social games require certain level of skill in order to win and there are sometimes referred to as Skill-based games. These are can have cash prizes as well. These are very popular in India.</a:t>
            </a:r>
          </a:p>
          <a:p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</a:rPr>
              <a:t>Number of regulatory jurisdictions have published their own definition of a skill based games. </a:t>
            </a:r>
          </a:p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</a:rPr>
              <a:t>If the system is certified to these standards then it can give out cash prizes subject to appropriate regulatory approvals and licenses.</a:t>
            </a:r>
          </a:p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</a:rPr>
              <a:t>One such skill-based game definition is published by AGCO.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BB809EE-0DFC-4DC6-A6DC-5C955E7887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" y="52543"/>
            <a:ext cx="795020" cy="10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B62195-A73F-4F08-933A-21FFF21D8B80}"/>
              </a:ext>
            </a:extLst>
          </p:cNvPr>
          <p:cNvSpPr/>
          <p:nvPr/>
        </p:nvSpPr>
        <p:spPr>
          <a:xfrm>
            <a:off x="3819390" y="339264"/>
            <a:ext cx="45191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Social Network Gaming System (SNGS)</a:t>
            </a:r>
          </a:p>
        </p:txBody>
      </p:sp>
    </p:spTree>
    <p:extLst>
      <p:ext uri="{BB962C8B-B14F-4D97-AF65-F5344CB8AC3E}">
        <p14:creationId xmlns:p14="http://schemas.microsoft.com/office/powerpoint/2010/main" val="293385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607651" y="6446306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Loxley International Foundation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2" y="6330863"/>
            <a:ext cx="378489" cy="477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63A804-ED35-479D-B00E-903FAE33B349}"/>
              </a:ext>
            </a:extLst>
          </p:cNvPr>
          <p:cNvSpPr txBox="1"/>
          <p:nvPr/>
        </p:nvSpPr>
        <p:spPr>
          <a:xfrm>
            <a:off x="5338132" y="3059668"/>
            <a:ext cx="15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Gaming Portal</a:t>
            </a:r>
          </a:p>
        </p:txBody>
      </p:sp>
    </p:spTree>
    <p:extLst>
      <p:ext uri="{BB962C8B-B14F-4D97-AF65-F5344CB8AC3E}">
        <p14:creationId xmlns:p14="http://schemas.microsoft.com/office/powerpoint/2010/main" val="248640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687657" y="6423196"/>
            <a:ext cx="2163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Loxley International Foundation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E39CF-E10D-4B72-8B60-4D3FAE7CDDBC}"/>
              </a:ext>
            </a:extLst>
          </p:cNvPr>
          <p:cNvSpPr txBox="1"/>
          <p:nvPr/>
        </p:nvSpPr>
        <p:spPr>
          <a:xfrm>
            <a:off x="6096000" y="6466329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507AB-8A88-4248-8501-3AB569B82A4A}"/>
              </a:ext>
            </a:extLst>
          </p:cNvPr>
          <p:cNvSpPr txBox="1"/>
          <p:nvPr/>
        </p:nvSpPr>
        <p:spPr>
          <a:xfrm>
            <a:off x="7095495" y="6466329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&amp; 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731C5-8108-48C0-8335-28A41360059C}"/>
              </a:ext>
            </a:extLst>
          </p:cNvPr>
          <p:cNvSpPr txBox="1"/>
          <p:nvPr/>
        </p:nvSpPr>
        <p:spPr>
          <a:xfrm>
            <a:off x="7887215" y="6466329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137C0-C064-4C71-8ABB-D30122F2573D}"/>
              </a:ext>
            </a:extLst>
          </p:cNvPr>
          <p:cNvSpPr txBox="1"/>
          <p:nvPr/>
        </p:nvSpPr>
        <p:spPr>
          <a:xfrm>
            <a:off x="8963025" y="6466329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Privacy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4AF7B-4973-4001-9D8D-7E26C055ED15}"/>
              </a:ext>
            </a:extLst>
          </p:cNvPr>
          <p:cNvSpPr txBox="1"/>
          <p:nvPr/>
        </p:nvSpPr>
        <p:spPr>
          <a:xfrm>
            <a:off x="0" y="53268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Landing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2DD6B-5EBB-4451-AFE3-37CCD27B08A6}"/>
              </a:ext>
            </a:extLst>
          </p:cNvPr>
          <p:cNvSpPr/>
          <p:nvPr/>
        </p:nvSpPr>
        <p:spPr>
          <a:xfrm>
            <a:off x="75954" y="523782"/>
            <a:ext cx="1624614" cy="177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 Information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B258C-76FB-43B1-B123-24B3D3510441}"/>
              </a:ext>
            </a:extLst>
          </p:cNvPr>
          <p:cNvSpPr/>
          <p:nvPr/>
        </p:nvSpPr>
        <p:spPr>
          <a:xfrm>
            <a:off x="1763627" y="523782"/>
            <a:ext cx="8558074" cy="55927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2" y="6313485"/>
            <a:ext cx="392275" cy="494487"/>
          </a:xfrm>
          <a:prstGeom prst="rect">
            <a:avLst/>
          </a:prstGeom>
        </p:spPr>
      </p:pic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6C324AD-17E4-4BA3-8B89-03D4DFFB7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28557"/>
              </p:ext>
            </p:extLst>
          </p:nvPr>
        </p:nvGraphicFramePr>
        <p:xfrm>
          <a:off x="1811661" y="1147399"/>
          <a:ext cx="8462006" cy="2499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86876">
                  <a:extLst>
                    <a:ext uri="{9D8B030D-6E8A-4147-A177-3AD203B41FA5}">
                      <a16:colId xmlns:a16="http://schemas.microsoft.com/office/drawing/2014/main" val="144683377"/>
                    </a:ext>
                  </a:extLst>
                </a:gridCol>
                <a:gridCol w="1415026">
                  <a:extLst>
                    <a:ext uri="{9D8B030D-6E8A-4147-A177-3AD203B41FA5}">
                      <a16:colId xmlns:a16="http://schemas.microsoft.com/office/drawing/2014/main" val="707805409"/>
                    </a:ext>
                  </a:extLst>
                </a:gridCol>
                <a:gridCol w="1415026">
                  <a:extLst>
                    <a:ext uri="{9D8B030D-6E8A-4147-A177-3AD203B41FA5}">
                      <a16:colId xmlns:a16="http://schemas.microsoft.com/office/drawing/2014/main" val="3530721002"/>
                    </a:ext>
                  </a:extLst>
                </a:gridCol>
                <a:gridCol w="1415026">
                  <a:extLst>
                    <a:ext uri="{9D8B030D-6E8A-4147-A177-3AD203B41FA5}">
                      <a16:colId xmlns:a16="http://schemas.microsoft.com/office/drawing/2014/main" val="1561056414"/>
                    </a:ext>
                  </a:extLst>
                </a:gridCol>
                <a:gridCol w="1415026">
                  <a:extLst>
                    <a:ext uri="{9D8B030D-6E8A-4147-A177-3AD203B41FA5}">
                      <a16:colId xmlns:a16="http://schemas.microsoft.com/office/drawing/2014/main" val="382288045"/>
                    </a:ext>
                  </a:extLst>
                </a:gridCol>
                <a:gridCol w="1415026">
                  <a:extLst>
                    <a:ext uri="{9D8B030D-6E8A-4147-A177-3AD203B41FA5}">
                      <a16:colId xmlns:a16="http://schemas.microsoft.com/office/drawing/2014/main" val="3760300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Hall #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Type of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Game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 &amp;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Entry 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Trivia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Game #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02/06/2020 - 19:30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15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Game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02/06/2020-19:30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6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Trivia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Sports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Game # 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02/03/2020–18:00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100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86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97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207484"/>
                  </a:ext>
                </a:extLst>
              </a:tr>
            </a:tbl>
          </a:graphicData>
        </a:graphic>
      </p:graphicFrame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1ABD47-63DF-4368-A8D6-DAFEB8EB4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005" y="876593"/>
            <a:ext cx="1478283" cy="1423419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AB02B7-D7EB-4C13-BDF6-36748F8E4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005" y="2883672"/>
            <a:ext cx="1478283" cy="142341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F86D49F-2B74-4D86-840E-9FB2C63FA075}"/>
              </a:ext>
            </a:extLst>
          </p:cNvPr>
          <p:cNvSpPr txBox="1"/>
          <p:nvPr/>
        </p:nvSpPr>
        <p:spPr>
          <a:xfrm>
            <a:off x="10401603" y="571680"/>
            <a:ext cx="175614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Cash Reward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Leaderboard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DBE26E-F927-4D32-9AEC-7C206BAA4916}"/>
              </a:ext>
            </a:extLst>
          </p:cNvPr>
          <p:cNvSpPr txBox="1"/>
          <p:nvPr/>
        </p:nvSpPr>
        <p:spPr>
          <a:xfrm>
            <a:off x="10748889" y="2505076"/>
            <a:ext cx="122501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Skill</a:t>
            </a: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Leaderboard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4CA0E3A-91C3-4912-BAC2-BB7B82DD4F24}"/>
              </a:ext>
            </a:extLst>
          </p:cNvPr>
          <p:cNvSpPr/>
          <p:nvPr/>
        </p:nvSpPr>
        <p:spPr>
          <a:xfrm>
            <a:off x="3596516" y="659323"/>
            <a:ext cx="4599598" cy="31878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Game List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8411DA-1783-4793-9007-CA7D6D723E76}"/>
              </a:ext>
            </a:extLst>
          </p:cNvPr>
          <p:cNvSpPr txBox="1"/>
          <p:nvPr/>
        </p:nvSpPr>
        <p:spPr>
          <a:xfrm>
            <a:off x="10209213" y="119939"/>
            <a:ext cx="615874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Sign Up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27F681-E9B3-412D-A7A8-2F7A7ADFB833}"/>
              </a:ext>
            </a:extLst>
          </p:cNvPr>
          <p:cNvSpPr txBox="1"/>
          <p:nvPr/>
        </p:nvSpPr>
        <p:spPr>
          <a:xfrm>
            <a:off x="11334146" y="105006"/>
            <a:ext cx="489236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Login</a:t>
            </a:r>
          </a:p>
        </p:txBody>
      </p:sp>
      <p:pic>
        <p:nvPicPr>
          <p:cNvPr id="1030" name="Picture 6" descr="Group of friends relaxing and playing cards together. Young people hanging out together around a table during a party playing a game of cards.">
            <a:extLst>
              <a:ext uri="{FF2B5EF4-FFF2-40B4-BE49-F238E27FC236}">
                <a16:creationId xmlns:a16="http://schemas.microsoft.com/office/drawing/2014/main" id="{7FD31C16-C9C6-42A1-8C1E-00031C30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29" y="3880704"/>
            <a:ext cx="2618536" cy="192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6B8CE98-4057-4AC5-85E3-A0CB5E2DDB92}"/>
              </a:ext>
            </a:extLst>
          </p:cNvPr>
          <p:cNvSpPr/>
          <p:nvPr/>
        </p:nvSpPr>
        <p:spPr>
          <a:xfrm>
            <a:off x="45577" y="4356721"/>
            <a:ext cx="1654991" cy="161795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Party Games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98FA9D-D5B2-483D-B3FF-4E83F57CB175}"/>
              </a:ext>
            </a:extLst>
          </p:cNvPr>
          <p:cNvSpPr/>
          <p:nvPr/>
        </p:nvSpPr>
        <p:spPr>
          <a:xfrm>
            <a:off x="59111" y="2456123"/>
            <a:ext cx="1624614" cy="1776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 Information 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FDC78F-99D8-44AA-818D-E8216D29A32C}"/>
              </a:ext>
            </a:extLst>
          </p:cNvPr>
          <p:cNvCxnSpPr>
            <a:cxnSpLocks/>
          </p:cNvCxnSpPr>
          <p:nvPr/>
        </p:nvCxnSpPr>
        <p:spPr>
          <a:xfrm>
            <a:off x="4429957" y="1147399"/>
            <a:ext cx="0" cy="273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8DF3C9-4291-4EB2-8134-0C7AD96D1CEA}"/>
              </a:ext>
            </a:extLst>
          </p:cNvPr>
          <p:cNvCxnSpPr>
            <a:cxnSpLocks/>
          </p:cNvCxnSpPr>
          <p:nvPr/>
        </p:nvCxnSpPr>
        <p:spPr>
          <a:xfrm>
            <a:off x="5736454" y="1147399"/>
            <a:ext cx="0" cy="273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71EAD0-87A2-450B-9716-75F6546C86D2}"/>
              </a:ext>
            </a:extLst>
          </p:cNvPr>
          <p:cNvCxnSpPr>
            <a:cxnSpLocks/>
          </p:cNvCxnSpPr>
          <p:nvPr/>
        </p:nvCxnSpPr>
        <p:spPr>
          <a:xfrm>
            <a:off x="10120436" y="1147399"/>
            <a:ext cx="0" cy="2730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A03893C-6D48-4C27-AE2A-3E1F0E582A6E}"/>
              </a:ext>
            </a:extLst>
          </p:cNvPr>
          <p:cNvSpPr/>
          <p:nvPr/>
        </p:nvSpPr>
        <p:spPr>
          <a:xfrm>
            <a:off x="4695260" y="3871020"/>
            <a:ext cx="2775775" cy="1921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Game List search options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Type of games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Game Group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Entry Fee</a:t>
            </a:r>
          </a:p>
        </p:txBody>
      </p:sp>
      <p:graphicFrame>
        <p:nvGraphicFramePr>
          <p:cNvPr id="14" name="Table 15">
            <a:extLst>
              <a:ext uri="{FF2B5EF4-FFF2-40B4-BE49-F238E27FC236}">
                <a16:creationId xmlns:a16="http://schemas.microsoft.com/office/drawing/2014/main" id="{94833542-02EA-481A-A8B9-24BAF043F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42688"/>
              </p:ext>
            </p:extLst>
          </p:nvPr>
        </p:nvGraphicFramePr>
        <p:xfrm>
          <a:off x="7545927" y="3931224"/>
          <a:ext cx="277577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827">
                  <a:extLst>
                    <a:ext uri="{9D8B030D-6E8A-4147-A177-3AD203B41FA5}">
                      <a16:colId xmlns:a16="http://schemas.microsoft.com/office/drawing/2014/main" val="14909602"/>
                    </a:ext>
                  </a:extLst>
                </a:gridCol>
                <a:gridCol w="838508">
                  <a:extLst>
                    <a:ext uri="{9D8B030D-6E8A-4147-A177-3AD203B41FA5}">
                      <a16:colId xmlns:a16="http://schemas.microsoft.com/office/drawing/2014/main" val="1739638992"/>
                    </a:ext>
                  </a:extLst>
                </a:gridCol>
                <a:gridCol w="1463439">
                  <a:extLst>
                    <a:ext uri="{9D8B030D-6E8A-4147-A177-3AD203B41FA5}">
                      <a16:colId xmlns:a16="http://schemas.microsoft.com/office/drawing/2014/main" val="2757674592"/>
                    </a:ext>
                  </a:extLst>
                </a:gridCol>
              </a:tblGrid>
              <a:tr h="150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Hall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Game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732237"/>
                  </a:ext>
                </a:extLst>
              </a:tr>
              <a:tr h="15011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728090"/>
                  </a:ext>
                </a:extLst>
              </a:tr>
              <a:tr h="15011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695744"/>
                  </a:ext>
                </a:extLst>
              </a:tr>
              <a:tr h="15011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20984"/>
                  </a:ext>
                </a:extLst>
              </a:tr>
              <a:tr h="15011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4349"/>
                  </a:ext>
                </a:extLst>
              </a:tr>
              <a:tr h="15011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45591"/>
                  </a:ext>
                </a:extLst>
              </a:tr>
              <a:tr h="15011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3451"/>
                  </a:ext>
                </a:extLst>
              </a:tr>
              <a:tr h="150110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5219"/>
                  </a:ext>
                </a:extLst>
              </a:tr>
            </a:tbl>
          </a:graphicData>
        </a:graphic>
      </p:graphicFrame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A26AED4-1D35-4736-92A0-78931D7E3FAC}"/>
              </a:ext>
            </a:extLst>
          </p:cNvPr>
          <p:cNvSpPr/>
          <p:nvPr/>
        </p:nvSpPr>
        <p:spPr>
          <a:xfrm>
            <a:off x="7940045" y="3747941"/>
            <a:ext cx="1987538" cy="171836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Winners List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BFA32-36FE-4AB9-A120-AB53CFB87FB7}"/>
              </a:ext>
            </a:extLst>
          </p:cNvPr>
          <p:cNvSpPr txBox="1"/>
          <p:nvPr/>
        </p:nvSpPr>
        <p:spPr>
          <a:xfrm>
            <a:off x="117362" y="105006"/>
            <a:ext cx="1040670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Loyalty Points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63F6DF-2AE8-41E1-B0F9-C93AA303FEBF}"/>
              </a:ext>
            </a:extLst>
          </p:cNvPr>
          <p:cNvSpPr txBox="1"/>
          <p:nvPr/>
        </p:nvSpPr>
        <p:spPr>
          <a:xfrm>
            <a:off x="1335464" y="105006"/>
            <a:ext cx="856325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Skill Points 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ADB3B61-74FC-4725-8282-16755131B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933" y="4802673"/>
            <a:ext cx="1478283" cy="142341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236EE19-7CD1-477C-83F6-DA1CC4413C1E}"/>
              </a:ext>
            </a:extLst>
          </p:cNvPr>
          <p:cNvSpPr txBox="1"/>
          <p:nvPr/>
        </p:nvSpPr>
        <p:spPr>
          <a:xfrm>
            <a:off x="10641488" y="4436758"/>
            <a:ext cx="1391728" cy="263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Loyalty Leaderboard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607651" y="6446306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Loxley International Foundation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2" y="6330863"/>
            <a:ext cx="378489" cy="477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63A804-ED35-479D-B00E-903FAE33B349}"/>
              </a:ext>
            </a:extLst>
          </p:cNvPr>
          <p:cNvSpPr txBox="1"/>
          <p:nvPr/>
        </p:nvSpPr>
        <p:spPr>
          <a:xfrm>
            <a:off x="499801" y="609431"/>
            <a:ext cx="76410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Leaderboard Definition</a:t>
            </a:r>
          </a:p>
          <a:p>
            <a:endParaRPr lang="en-US" dirty="0"/>
          </a:p>
          <a:p>
            <a:r>
              <a:rPr lang="en-US" b="1" dirty="0"/>
              <a:t>Cash Reward Leaderboard</a:t>
            </a:r>
          </a:p>
          <a:p>
            <a:r>
              <a:rPr lang="en-US" dirty="0"/>
              <a:t>Frequency Weekly</a:t>
            </a:r>
          </a:p>
          <a:p>
            <a:r>
              <a:rPr lang="en-US" dirty="0"/>
              <a:t># of correct answers. 1 point for each correct answer.</a:t>
            </a:r>
          </a:p>
          <a:p>
            <a:endParaRPr lang="en-US" dirty="0"/>
          </a:p>
          <a:p>
            <a:r>
              <a:rPr lang="en-US" b="1" dirty="0"/>
              <a:t>Skills Leaderboard</a:t>
            </a:r>
          </a:p>
          <a:p>
            <a:r>
              <a:rPr lang="en-US" dirty="0"/>
              <a:t>Frequency - Monthly </a:t>
            </a:r>
          </a:p>
          <a:p>
            <a:r>
              <a:rPr lang="en-US" dirty="0"/>
              <a:t># of correct answers + # of game participated.– 1 point for each correct answer and 2 points for each game participated.</a:t>
            </a:r>
          </a:p>
          <a:p>
            <a:endParaRPr lang="en-US" dirty="0"/>
          </a:p>
          <a:p>
            <a:r>
              <a:rPr lang="en-US" b="1" dirty="0"/>
              <a:t>Loyalty Leaderboard </a:t>
            </a:r>
          </a:p>
          <a:p>
            <a:r>
              <a:rPr lang="en-US" dirty="0"/>
              <a:t>Frequency - Yearly </a:t>
            </a:r>
          </a:p>
          <a:p>
            <a:r>
              <a:rPr lang="en-US" dirty="0"/>
              <a:t>Total amount spent on placing bets.– Sum of total spend on games.</a:t>
            </a:r>
          </a:p>
        </p:txBody>
      </p:sp>
    </p:spTree>
    <p:extLst>
      <p:ext uri="{BB962C8B-B14F-4D97-AF65-F5344CB8AC3E}">
        <p14:creationId xmlns:p14="http://schemas.microsoft.com/office/powerpoint/2010/main" val="97050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843871" y="6330863"/>
            <a:ext cx="2163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Loxley International Foundation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E39CF-E10D-4B72-8B60-4D3FAE7CDDBC}"/>
              </a:ext>
            </a:extLst>
          </p:cNvPr>
          <p:cNvSpPr txBox="1"/>
          <p:nvPr/>
        </p:nvSpPr>
        <p:spPr>
          <a:xfrm>
            <a:off x="6096000" y="6466329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507AB-8A88-4248-8501-3AB569B82A4A}"/>
              </a:ext>
            </a:extLst>
          </p:cNvPr>
          <p:cNvSpPr txBox="1"/>
          <p:nvPr/>
        </p:nvSpPr>
        <p:spPr>
          <a:xfrm>
            <a:off x="7095495" y="6466329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&amp; 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731C5-8108-48C0-8335-28A41360059C}"/>
              </a:ext>
            </a:extLst>
          </p:cNvPr>
          <p:cNvSpPr txBox="1"/>
          <p:nvPr/>
        </p:nvSpPr>
        <p:spPr>
          <a:xfrm>
            <a:off x="7762929" y="6466329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137C0-C064-4C71-8ABB-D30122F2573D}"/>
              </a:ext>
            </a:extLst>
          </p:cNvPr>
          <p:cNvSpPr txBox="1"/>
          <p:nvPr/>
        </p:nvSpPr>
        <p:spPr>
          <a:xfrm>
            <a:off x="8963025" y="6466329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Privacy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4AF7B-4973-4001-9D8D-7E26C055ED15}"/>
              </a:ext>
            </a:extLst>
          </p:cNvPr>
          <p:cNvSpPr txBox="1"/>
          <p:nvPr/>
        </p:nvSpPr>
        <p:spPr>
          <a:xfrm>
            <a:off x="0" y="53268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Virtual Hall Game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2DD6B-5EBB-4451-AFE3-37CCD27B08A6}"/>
              </a:ext>
            </a:extLst>
          </p:cNvPr>
          <p:cNvSpPr/>
          <p:nvPr/>
        </p:nvSpPr>
        <p:spPr>
          <a:xfrm>
            <a:off x="103574" y="523781"/>
            <a:ext cx="1624614" cy="558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58B3F-2CB0-4F57-9FC6-AF2396F41E2C}"/>
              </a:ext>
            </a:extLst>
          </p:cNvPr>
          <p:cNvSpPr/>
          <p:nvPr/>
        </p:nvSpPr>
        <p:spPr>
          <a:xfrm>
            <a:off x="10522996" y="523782"/>
            <a:ext cx="1624614" cy="211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Players Joined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7E136D-584A-4479-8B6E-C8AF50CAB327}"/>
              </a:ext>
            </a:extLst>
          </p:cNvPr>
          <p:cNvSpPr/>
          <p:nvPr/>
        </p:nvSpPr>
        <p:spPr>
          <a:xfrm>
            <a:off x="10491323" y="2737849"/>
            <a:ext cx="1624614" cy="2832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Interactive Chat Relay (IRC)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861-0833-4442-843E-2784A8282F97}"/>
              </a:ext>
            </a:extLst>
          </p:cNvPr>
          <p:cNvSpPr/>
          <p:nvPr/>
        </p:nvSpPr>
        <p:spPr>
          <a:xfrm>
            <a:off x="10478689" y="5692657"/>
            <a:ext cx="1624614" cy="423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 Chat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B258C-76FB-43B1-B123-24B3D3510441}"/>
              </a:ext>
            </a:extLst>
          </p:cNvPr>
          <p:cNvSpPr/>
          <p:nvPr/>
        </p:nvSpPr>
        <p:spPr>
          <a:xfrm>
            <a:off x="1798146" y="534729"/>
            <a:ext cx="8558074" cy="5581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Play Area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3" y="6217307"/>
            <a:ext cx="468572" cy="5906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8393B8-C41D-4D47-AF65-E65A20BDF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76" t="27738" r="6311" b="41452"/>
          <a:stretch/>
        </p:blipFill>
        <p:spPr>
          <a:xfrm>
            <a:off x="10592954" y="523781"/>
            <a:ext cx="1510349" cy="19797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AEA173-508A-4E93-9C69-BACA88148CAD}"/>
              </a:ext>
            </a:extLst>
          </p:cNvPr>
          <p:cNvSpPr txBox="1"/>
          <p:nvPr/>
        </p:nvSpPr>
        <p:spPr>
          <a:xfrm>
            <a:off x="117362" y="105006"/>
            <a:ext cx="1040670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Loyalty Points 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54321-208E-43D7-9584-A7A4805F00FA}"/>
              </a:ext>
            </a:extLst>
          </p:cNvPr>
          <p:cNvSpPr txBox="1"/>
          <p:nvPr/>
        </p:nvSpPr>
        <p:spPr>
          <a:xfrm>
            <a:off x="1335464" y="105006"/>
            <a:ext cx="856325" cy="2616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Skill Points 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B836E8-A9D1-4789-808A-F81A915F9FC0}"/>
              </a:ext>
            </a:extLst>
          </p:cNvPr>
          <p:cNvSpPr txBox="1"/>
          <p:nvPr/>
        </p:nvSpPr>
        <p:spPr>
          <a:xfrm>
            <a:off x="9442483" y="98238"/>
            <a:ext cx="664151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3BF502-BFEF-4876-9D32-8A9092479629}"/>
              </a:ext>
            </a:extLst>
          </p:cNvPr>
          <p:cNvSpPr txBox="1"/>
          <p:nvPr/>
        </p:nvSpPr>
        <p:spPr>
          <a:xfrm>
            <a:off x="10683977" y="91294"/>
            <a:ext cx="664151" cy="2616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white"/>
                </a:solidFill>
                <a:latin typeface="Calibri" panose="020F0502020204030204"/>
              </a:rPr>
              <a:t>Balance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58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843871" y="6330863"/>
            <a:ext cx="2163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Loxley International Foundation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E39CF-E10D-4B72-8B60-4D3FAE7CDDBC}"/>
              </a:ext>
            </a:extLst>
          </p:cNvPr>
          <p:cNvSpPr txBox="1"/>
          <p:nvPr/>
        </p:nvSpPr>
        <p:spPr>
          <a:xfrm>
            <a:off x="6096000" y="6466329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About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507AB-8A88-4248-8501-3AB569B82A4A}"/>
              </a:ext>
            </a:extLst>
          </p:cNvPr>
          <p:cNvSpPr txBox="1"/>
          <p:nvPr/>
        </p:nvSpPr>
        <p:spPr>
          <a:xfrm>
            <a:off x="7095495" y="6466329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&amp; 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731C5-8108-48C0-8335-28A41360059C}"/>
              </a:ext>
            </a:extLst>
          </p:cNvPr>
          <p:cNvSpPr txBox="1"/>
          <p:nvPr/>
        </p:nvSpPr>
        <p:spPr>
          <a:xfrm>
            <a:off x="7762929" y="6466329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137C0-C064-4C71-8ABB-D30122F2573D}"/>
              </a:ext>
            </a:extLst>
          </p:cNvPr>
          <p:cNvSpPr txBox="1"/>
          <p:nvPr/>
        </p:nvSpPr>
        <p:spPr>
          <a:xfrm>
            <a:off x="8963025" y="6466329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Privacy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4AF7B-4973-4001-9D8D-7E26C055ED15}"/>
              </a:ext>
            </a:extLst>
          </p:cNvPr>
          <p:cNvSpPr txBox="1"/>
          <p:nvPr/>
        </p:nvSpPr>
        <p:spPr>
          <a:xfrm>
            <a:off x="0" y="53268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Virtual Hall Game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C2DD6B-5EBB-4451-AFE3-37CCD27B08A6}"/>
              </a:ext>
            </a:extLst>
          </p:cNvPr>
          <p:cNvSpPr/>
          <p:nvPr/>
        </p:nvSpPr>
        <p:spPr>
          <a:xfrm>
            <a:off x="103574" y="523781"/>
            <a:ext cx="1624614" cy="558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Information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A58B3F-2CB0-4F57-9FC6-AF2396F41E2C}"/>
              </a:ext>
            </a:extLst>
          </p:cNvPr>
          <p:cNvSpPr/>
          <p:nvPr/>
        </p:nvSpPr>
        <p:spPr>
          <a:xfrm>
            <a:off x="10522996" y="523782"/>
            <a:ext cx="1624614" cy="2112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Players Joined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7E136D-584A-4479-8B6E-C8AF50CAB327}"/>
              </a:ext>
            </a:extLst>
          </p:cNvPr>
          <p:cNvSpPr/>
          <p:nvPr/>
        </p:nvSpPr>
        <p:spPr>
          <a:xfrm>
            <a:off x="10491323" y="2737849"/>
            <a:ext cx="1624614" cy="28325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Chat Relay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861-0833-4442-843E-2784A8282F97}"/>
              </a:ext>
            </a:extLst>
          </p:cNvPr>
          <p:cNvSpPr/>
          <p:nvPr/>
        </p:nvSpPr>
        <p:spPr>
          <a:xfrm>
            <a:off x="10478689" y="5692657"/>
            <a:ext cx="1624614" cy="423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 Chat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B258C-76FB-43B1-B123-24B3D3510441}"/>
              </a:ext>
            </a:extLst>
          </p:cNvPr>
          <p:cNvSpPr/>
          <p:nvPr/>
        </p:nvSpPr>
        <p:spPr>
          <a:xfrm>
            <a:off x="1840721" y="518080"/>
            <a:ext cx="8558074" cy="55818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 Play Area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3" y="6217307"/>
            <a:ext cx="468572" cy="5906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8393B8-C41D-4D47-AF65-E65A20BDF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776" t="27738" r="6311" b="41452"/>
          <a:stretch/>
        </p:blipFill>
        <p:spPr>
          <a:xfrm>
            <a:off x="10592954" y="523781"/>
            <a:ext cx="1510349" cy="19797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823A0C-3092-4859-BBFB-92AB6B9AFF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19" r="83689" b="5711"/>
          <a:stretch/>
        </p:blipFill>
        <p:spPr>
          <a:xfrm>
            <a:off x="106399" y="522089"/>
            <a:ext cx="1683798" cy="422915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522F0F4-E928-4216-9DA2-05515D2CF74A}"/>
              </a:ext>
            </a:extLst>
          </p:cNvPr>
          <p:cNvSpPr/>
          <p:nvPr/>
        </p:nvSpPr>
        <p:spPr>
          <a:xfrm>
            <a:off x="325306" y="5187339"/>
            <a:ext cx="1245983" cy="863906"/>
          </a:xfrm>
          <a:prstGeom prst="ellipse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Click Here to enter this pool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50A68F-9185-4996-AB12-31EAE221FB9D}"/>
              </a:ext>
            </a:extLst>
          </p:cNvPr>
          <p:cNvGrpSpPr/>
          <p:nvPr/>
        </p:nvGrpSpPr>
        <p:grpSpPr>
          <a:xfrm>
            <a:off x="80113" y="4741889"/>
            <a:ext cx="1553501" cy="317391"/>
            <a:chOff x="-355034" y="4805571"/>
            <a:chExt cx="1257038" cy="271562"/>
          </a:xfrm>
          <a:solidFill>
            <a:schemeClr val="accent6">
              <a:lumMod val="50000"/>
            </a:schemeClr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493158-6227-42E4-9683-2D9139D79870}"/>
                </a:ext>
              </a:extLst>
            </p:cNvPr>
            <p:cNvSpPr txBox="1"/>
            <p:nvPr/>
          </p:nvSpPr>
          <p:spPr>
            <a:xfrm>
              <a:off x="-355034" y="4813797"/>
              <a:ext cx="909367" cy="26333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Entry Fee Rs.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9FDD66-11C0-41E3-8FC0-A69F0C0950A4}"/>
                </a:ext>
              </a:extLst>
            </p:cNvPr>
            <p:cNvSpPr txBox="1"/>
            <p:nvPr/>
          </p:nvSpPr>
          <p:spPr>
            <a:xfrm>
              <a:off x="604710" y="4805571"/>
              <a:ext cx="297294" cy="26333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25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71BC149-9E5E-4615-A811-27AE8C0CFF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986" t="32362" r="25073" b="40462"/>
          <a:stretch/>
        </p:blipFill>
        <p:spPr>
          <a:xfrm>
            <a:off x="2648589" y="1070365"/>
            <a:ext cx="6942338" cy="18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843871" y="6330863"/>
            <a:ext cx="2163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Loxley International Foundation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E39CF-E10D-4B72-8B60-4D3FAE7CDDBC}"/>
              </a:ext>
            </a:extLst>
          </p:cNvPr>
          <p:cNvSpPr txBox="1"/>
          <p:nvPr/>
        </p:nvSpPr>
        <p:spPr>
          <a:xfrm>
            <a:off x="6096000" y="6466329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About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507AB-8A88-4248-8501-3AB569B82A4A}"/>
              </a:ext>
            </a:extLst>
          </p:cNvPr>
          <p:cNvSpPr txBox="1"/>
          <p:nvPr/>
        </p:nvSpPr>
        <p:spPr>
          <a:xfrm>
            <a:off x="7095495" y="6466329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T &amp;  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731C5-8108-48C0-8335-28A41360059C}"/>
              </a:ext>
            </a:extLst>
          </p:cNvPr>
          <p:cNvSpPr txBox="1"/>
          <p:nvPr/>
        </p:nvSpPr>
        <p:spPr>
          <a:xfrm>
            <a:off x="7762929" y="6466329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How to 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137C0-C064-4C71-8ABB-D30122F2573D}"/>
              </a:ext>
            </a:extLst>
          </p:cNvPr>
          <p:cNvSpPr txBox="1"/>
          <p:nvPr/>
        </p:nvSpPr>
        <p:spPr>
          <a:xfrm>
            <a:off x="8963025" y="6466329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Privacy Policy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4AF7B-4973-4001-9D8D-7E26C055ED15}"/>
              </a:ext>
            </a:extLst>
          </p:cNvPr>
          <p:cNvSpPr txBox="1"/>
          <p:nvPr/>
        </p:nvSpPr>
        <p:spPr>
          <a:xfrm>
            <a:off x="0" y="53268"/>
            <a:ext cx="121919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Games – GIG POOLS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2" y="6116567"/>
            <a:ext cx="548489" cy="6914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081720-42BB-45FF-A053-E80034BFC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85" t="14991" r="8399" b="20139"/>
          <a:stretch/>
        </p:blipFill>
        <p:spPr>
          <a:xfrm>
            <a:off x="496368" y="554637"/>
            <a:ext cx="11506242" cy="50931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7E136D-584A-4479-8B6E-C8AF50CAB327}"/>
              </a:ext>
            </a:extLst>
          </p:cNvPr>
          <p:cNvSpPr/>
          <p:nvPr/>
        </p:nvSpPr>
        <p:spPr>
          <a:xfrm>
            <a:off x="10377996" y="5875062"/>
            <a:ext cx="1624614" cy="363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32E49-81B7-47E3-9568-09D022ED78CD}"/>
              </a:ext>
            </a:extLst>
          </p:cNvPr>
          <p:cNvSpPr/>
          <p:nvPr/>
        </p:nvSpPr>
        <p:spPr>
          <a:xfrm>
            <a:off x="8735626" y="5875059"/>
            <a:ext cx="1624614" cy="3639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 Again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07B9C-88FF-4702-87B5-664C7453CAB2}"/>
              </a:ext>
            </a:extLst>
          </p:cNvPr>
          <p:cNvSpPr/>
          <p:nvPr/>
        </p:nvSpPr>
        <p:spPr>
          <a:xfrm>
            <a:off x="7095495" y="5875059"/>
            <a:ext cx="1624614" cy="3639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Entry Fee</a:t>
            </a:r>
          </a:p>
        </p:txBody>
      </p:sp>
    </p:spTree>
    <p:extLst>
      <p:ext uri="{BB962C8B-B14F-4D97-AF65-F5344CB8AC3E}">
        <p14:creationId xmlns:p14="http://schemas.microsoft.com/office/powerpoint/2010/main" val="76677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01BD5519-F513-4E3E-BA35-09C7CDFA42DA}"/>
              </a:ext>
            </a:extLst>
          </p:cNvPr>
          <p:cNvSpPr txBox="1"/>
          <p:nvPr/>
        </p:nvSpPr>
        <p:spPr>
          <a:xfrm>
            <a:off x="607651" y="6446306"/>
            <a:ext cx="1843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</a:rPr>
              <a:t>Loxley International Foundation</a:t>
            </a:r>
          </a:p>
        </p:txBody>
      </p:sp>
      <p:pic>
        <p:nvPicPr>
          <p:cNvPr id="17" name="Picture 16" descr="A picture containing shirt&#10;&#10;Description automatically generated">
            <a:extLst>
              <a:ext uri="{FF2B5EF4-FFF2-40B4-BE49-F238E27FC236}">
                <a16:creationId xmlns:a16="http://schemas.microsoft.com/office/drawing/2014/main" id="{460CE0D6-DCEE-40B2-ABEA-63F44331D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6181" r="68617" b="60647"/>
          <a:stretch/>
        </p:blipFill>
        <p:spPr>
          <a:xfrm>
            <a:off x="229162" y="6330863"/>
            <a:ext cx="378489" cy="477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CD930-1CA8-4276-9D0F-8677B0A5CCF1}"/>
              </a:ext>
            </a:extLst>
          </p:cNvPr>
          <p:cNvSpPr txBox="1"/>
          <p:nvPr/>
        </p:nvSpPr>
        <p:spPr>
          <a:xfrm>
            <a:off x="5000780" y="3059668"/>
            <a:ext cx="15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Admin.  Portal</a:t>
            </a:r>
          </a:p>
        </p:txBody>
      </p:sp>
    </p:spTree>
    <p:extLst>
      <p:ext uri="{BB962C8B-B14F-4D97-AF65-F5344CB8AC3E}">
        <p14:creationId xmlns:p14="http://schemas.microsoft.com/office/powerpoint/2010/main" val="374054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714</Words>
  <Application>Microsoft Office PowerPoint</Application>
  <PresentationFormat>Widescreen</PresentationFormat>
  <Paragraphs>304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Trebuchet MS</vt:lpstr>
      <vt:lpstr>Wingdings 3</vt:lpstr>
      <vt:lpstr>Office Theme</vt:lpstr>
      <vt:lpstr>Facet</vt:lpstr>
      <vt:lpstr>Internal Development Schedule – 6 months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akumar</dc:creator>
  <cp:lastModifiedBy>akumar</cp:lastModifiedBy>
  <cp:revision>58</cp:revision>
  <cp:lastPrinted>2020-05-25T15:55:49Z</cp:lastPrinted>
  <dcterms:created xsi:type="dcterms:W3CDTF">2020-05-25T10:56:03Z</dcterms:created>
  <dcterms:modified xsi:type="dcterms:W3CDTF">2020-06-01T16:02:33Z</dcterms:modified>
</cp:coreProperties>
</file>