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CA56C-C728-4393-BA05-D67DEB45F1C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759D73D5-FB71-4293-859C-7482C16E1E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B14FDF5-D75D-4E23-8824-D359F706249A}"/>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5" name="Marcador de pie de página 4">
            <a:extLst>
              <a:ext uri="{FF2B5EF4-FFF2-40B4-BE49-F238E27FC236}">
                <a16:creationId xmlns:a16="http://schemas.microsoft.com/office/drawing/2014/main" id="{D3123F91-5693-4968-90C2-24B02E962AC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4146B50-6FFB-488B-81E9-FDE51C8A97E3}"/>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94018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EB08-C7BA-4E0C-AAAA-C05A18D6FF78}"/>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CBE12FE8-70A8-4684-80AD-02F9F05DEC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47E20EB0-E0A0-4339-9276-CC87580E922A}"/>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5" name="Marcador de pie de página 4">
            <a:extLst>
              <a:ext uri="{FF2B5EF4-FFF2-40B4-BE49-F238E27FC236}">
                <a16:creationId xmlns:a16="http://schemas.microsoft.com/office/drawing/2014/main" id="{DA83D921-4E2B-4DC6-85D9-954D61346AB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D4CC8AF7-42E7-4F01-8DBA-4956B5217FB8}"/>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368710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4E3A73B-0428-4951-AC5D-9E2661F5764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1AC0D855-DA5C-4CB1-A041-B6AA2732C6C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D23030B-7367-4F6A-9408-F274AE2E3F92}"/>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5" name="Marcador de pie de página 4">
            <a:extLst>
              <a:ext uri="{FF2B5EF4-FFF2-40B4-BE49-F238E27FC236}">
                <a16:creationId xmlns:a16="http://schemas.microsoft.com/office/drawing/2014/main" id="{1A2DC499-CEA3-4BF8-8E66-EFAE11023F5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FE94E3E-4602-40B1-BDDC-E60625BE1FCD}"/>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3453224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EEA63C-78B6-4608-B4E2-3ABF609A968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0C4ECAF-6224-43B4-BB75-93016BBDB3C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4C7577B-8F56-44E6-80BD-78016BDEF5B4}"/>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5" name="Marcador de pie de página 4">
            <a:extLst>
              <a:ext uri="{FF2B5EF4-FFF2-40B4-BE49-F238E27FC236}">
                <a16:creationId xmlns:a16="http://schemas.microsoft.com/office/drawing/2014/main" id="{44816B1C-684A-4833-8F6A-9480EC1D69F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71596F3-5C1A-4565-A9D9-E195975445CB}"/>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7763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E374E-E476-49B2-AB71-7305762EC66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C862F3C8-71C8-40B5-B8FB-7B9FD289B8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B86433D-B311-460D-AFC5-9FE40937DF4E}"/>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5" name="Marcador de pie de página 4">
            <a:extLst>
              <a:ext uri="{FF2B5EF4-FFF2-40B4-BE49-F238E27FC236}">
                <a16:creationId xmlns:a16="http://schemas.microsoft.com/office/drawing/2014/main" id="{BEC3CE15-EF64-4E38-BB5D-AC45C4E3E116}"/>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2D754B7-10C6-43C2-931F-801B5EB3793F}"/>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279690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ECD41-0187-4B75-A43F-F42D1998EB9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7E4F985-13DF-480E-B9DC-28629532568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59E65191-0AC4-4DCF-BB28-D747A2FA6F7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61FA9664-B8D2-4D1C-A61D-34448F8EE177}"/>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6" name="Marcador de pie de página 5">
            <a:extLst>
              <a:ext uri="{FF2B5EF4-FFF2-40B4-BE49-F238E27FC236}">
                <a16:creationId xmlns:a16="http://schemas.microsoft.com/office/drawing/2014/main" id="{23263878-ECAB-4384-B38A-A0185B4C18B1}"/>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0144926-3AC5-4657-90FB-E71E26971CB8}"/>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330343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98EB0-CC9E-40A7-A114-69401AD381E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9F44F052-46BD-434C-9E52-BE68B87091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5111730-5D2F-4B38-B20C-387144AEBE8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5B28C27F-681B-4800-83D6-D323B95CC0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2EF9961-7A0A-41F8-8BB1-E9A41E949DE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6230F1C2-8DF8-422B-8254-CAB446E0A602}"/>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8" name="Marcador de pie de página 7">
            <a:extLst>
              <a:ext uri="{FF2B5EF4-FFF2-40B4-BE49-F238E27FC236}">
                <a16:creationId xmlns:a16="http://schemas.microsoft.com/office/drawing/2014/main" id="{50199EDF-E03E-42DF-89AD-C1D0404441BC}"/>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366BBF20-ADDC-441C-98BF-0F4BD4512D29}"/>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317260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F85DD-9F4E-46CC-9FAC-26D9B324B66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4F3B5C9D-33A4-4CD2-8B1C-2AE34F63E0CD}"/>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4" name="Marcador de pie de página 3">
            <a:extLst>
              <a:ext uri="{FF2B5EF4-FFF2-40B4-BE49-F238E27FC236}">
                <a16:creationId xmlns:a16="http://schemas.microsoft.com/office/drawing/2014/main" id="{DE029F47-E999-4AC0-A9F9-C487B5BEF161}"/>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3248B329-FF91-4EAC-8E64-C0F464BA3AEF}"/>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1229927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E8E95DD-FB40-4C75-8B7B-0C00F456A6E3}"/>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3" name="Marcador de pie de página 2">
            <a:extLst>
              <a:ext uri="{FF2B5EF4-FFF2-40B4-BE49-F238E27FC236}">
                <a16:creationId xmlns:a16="http://schemas.microsoft.com/office/drawing/2014/main" id="{51EADB7B-BEFE-4B14-9F43-2B0C7110857E}"/>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BEB3BDF1-EA7D-445C-AB65-0DE449F243DF}"/>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162730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035EBC-B6B6-46E1-8F45-94B689C78A6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AE274F61-B431-4B1E-90BB-B1B44E7E3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6E42FB9B-FB17-468C-A791-1BAF31B2D1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C9A609C-57F7-4766-95E4-94D0AC6A0E53}"/>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6" name="Marcador de pie de página 5">
            <a:extLst>
              <a:ext uri="{FF2B5EF4-FFF2-40B4-BE49-F238E27FC236}">
                <a16:creationId xmlns:a16="http://schemas.microsoft.com/office/drawing/2014/main" id="{B414C143-68F4-4FD1-BB57-7FC27554FCB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F493FC5-0B27-4046-8CDB-1B2725F070E3}"/>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159739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5B21A9-526D-43BE-8DAC-97EC800D49C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BC9EF9D8-BB26-4734-89EF-3FE9FB482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51F8D539-3421-48D7-ACB2-B316088F3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116C29-3069-4BF2-B011-8BE017AEF60C}"/>
              </a:ext>
            </a:extLst>
          </p:cNvPr>
          <p:cNvSpPr>
            <a:spLocks noGrp="1"/>
          </p:cNvSpPr>
          <p:nvPr>
            <p:ph type="dt" sz="half" idx="10"/>
          </p:nvPr>
        </p:nvSpPr>
        <p:spPr/>
        <p:txBody>
          <a:bodyPr/>
          <a:lstStyle/>
          <a:p>
            <a:fld id="{BF96AA71-7900-44BB-ADBE-52AA06F3D2C2}" type="datetimeFigureOut">
              <a:rPr lang="en-US" smtClean="0"/>
              <a:t>11/13/2023</a:t>
            </a:fld>
            <a:endParaRPr lang="en-US"/>
          </a:p>
        </p:txBody>
      </p:sp>
      <p:sp>
        <p:nvSpPr>
          <p:cNvPr id="6" name="Marcador de pie de página 5">
            <a:extLst>
              <a:ext uri="{FF2B5EF4-FFF2-40B4-BE49-F238E27FC236}">
                <a16:creationId xmlns:a16="http://schemas.microsoft.com/office/drawing/2014/main" id="{D11AA78A-33F8-4151-81AE-05DF6C237951}"/>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065F02FB-EE46-4251-9895-18DE4E5EF6BA}"/>
              </a:ext>
            </a:extLst>
          </p:cNvPr>
          <p:cNvSpPr>
            <a:spLocks noGrp="1"/>
          </p:cNvSpPr>
          <p:nvPr>
            <p:ph type="sldNum" sz="quarter" idx="12"/>
          </p:nvPr>
        </p:nvSpPr>
        <p:spPr/>
        <p:txBody>
          <a:bodyPr/>
          <a:lstStyle/>
          <a:p>
            <a:fld id="{38D760AC-78B2-4AEB-B0BF-2566A3DAF3BD}" type="slidenum">
              <a:rPr lang="en-US" smtClean="0"/>
              <a:t>‹Nº›</a:t>
            </a:fld>
            <a:endParaRPr lang="en-US"/>
          </a:p>
        </p:txBody>
      </p:sp>
    </p:spTree>
    <p:extLst>
      <p:ext uri="{BB962C8B-B14F-4D97-AF65-F5344CB8AC3E}">
        <p14:creationId xmlns:p14="http://schemas.microsoft.com/office/powerpoint/2010/main" val="412001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0C6B205-8BCC-49AB-9717-8C0DEA083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054E87C-A8B2-4BC3-9442-8044860A5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51BB4BC-7735-4594-A0FE-B96DB2E3D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96AA71-7900-44BB-ADBE-52AA06F3D2C2}" type="datetimeFigureOut">
              <a:rPr lang="en-US" smtClean="0"/>
              <a:t>11/13/2023</a:t>
            </a:fld>
            <a:endParaRPr lang="en-US"/>
          </a:p>
        </p:txBody>
      </p:sp>
      <p:sp>
        <p:nvSpPr>
          <p:cNvPr id="5" name="Marcador de pie de página 4">
            <a:extLst>
              <a:ext uri="{FF2B5EF4-FFF2-40B4-BE49-F238E27FC236}">
                <a16:creationId xmlns:a16="http://schemas.microsoft.com/office/drawing/2014/main" id="{5B35163F-BF28-45D0-9931-9652CA08E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DC69535E-0148-4CEC-9BFD-101F428426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760AC-78B2-4AEB-B0BF-2566A3DAF3BD}" type="slidenum">
              <a:rPr lang="en-US" smtClean="0"/>
              <a:t>‹Nº›</a:t>
            </a:fld>
            <a:endParaRPr lang="en-US"/>
          </a:p>
        </p:txBody>
      </p:sp>
    </p:spTree>
    <p:extLst>
      <p:ext uri="{BB962C8B-B14F-4D97-AF65-F5344CB8AC3E}">
        <p14:creationId xmlns:p14="http://schemas.microsoft.com/office/powerpoint/2010/main" val="10134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25302E-C837-48D4-A3AF-7C27408BCD4B}"/>
              </a:ext>
            </a:extLst>
          </p:cNvPr>
          <p:cNvSpPr>
            <a:spLocks noGrp="1"/>
          </p:cNvSpPr>
          <p:nvPr>
            <p:ph type="ctrTitle"/>
          </p:nvPr>
        </p:nvSpPr>
        <p:spPr/>
        <p:txBody>
          <a:bodyPr/>
          <a:lstStyle/>
          <a:p>
            <a:r>
              <a:rPr lang="es-MX" dirty="0"/>
              <a:t>El matrimonio y ahora que?</a:t>
            </a:r>
            <a:endParaRPr lang="en-US" dirty="0"/>
          </a:p>
        </p:txBody>
      </p:sp>
      <p:sp>
        <p:nvSpPr>
          <p:cNvPr id="3" name="Subtítulo 2">
            <a:extLst>
              <a:ext uri="{FF2B5EF4-FFF2-40B4-BE49-F238E27FC236}">
                <a16:creationId xmlns:a16="http://schemas.microsoft.com/office/drawing/2014/main" id="{34C322B5-8C30-4826-90AF-CA583CD270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997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C1EFC-8747-4EA3-BE1E-41F5DF98C692}"/>
              </a:ext>
            </a:extLst>
          </p:cNvPr>
          <p:cNvSpPr>
            <a:spLocks noGrp="1"/>
          </p:cNvSpPr>
          <p:nvPr>
            <p:ph type="title"/>
          </p:nvPr>
        </p:nvSpPr>
        <p:spPr/>
        <p:txBody>
          <a:bodyPr/>
          <a:lstStyle/>
          <a:p>
            <a:r>
              <a:rPr lang="es-MX" dirty="0"/>
              <a:t>Vida Juntos</a:t>
            </a:r>
            <a:endParaRPr lang="en-US" dirty="0"/>
          </a:p>
        </p:txBody>
      </p:sp>
      <p:sp>
        <p:nvSpPr>
          <p:cNvPr id="3" name="Marcador de contenido 2">
            <a:extLst>
              <a:ext uri="{FF2B5EF4-FFF2-40B4-BE49-F238E27FC236}">
                <a16:creationId xmlns:a16="http://schemas.microsoft.com/office/drawing/2014/main" id="{7F459435-3E7F-474A-AFEE-5638138F0714}"/>
              </a:ext>
            </a:extLst>
          </p:cNvPr>
          <p:cNvSpPr>
            <a:spLocks noGrp="1"/>
          </p:cNvSpPr>
          <p:nvPr>
            <p:ph idx="1"/>
          </p:nvPr>
        </p:nvSpPr>
        <p:spPr/>
        <p:txBody>
          <a:bodyPr/>
          <a:lstStyle/>
          <a:p>
            <a:r>
              <a:rPr lang="es-MX" dirty="0">
                <a:solidFill>
                  <a:srgbClr val="374151"/>
                </a:solidFill>
                <a:latin typeface="Söhne"/>
              </a:rPr>
              <a:t>L</a:t>
            </a:r>
            <a:r>
              <a:rPr lang="es-MX" b="0" i="0" dirty="0">
                <a:solidFill>
                  <a:srgbClr val="374151"/>
                </a:solidFill>
                <a:effectLst/>
                <a:latin typeface="Söhne"/>
              </a:rPr>
              <a:t>a vida matrimonial se considera un proyecto compartido, una colaboración entre dos personas que buscan alcanzar metas comunes. Este enfoque refleja la idea de que el matrimonio no es simplemente un estado civil, sino una asociación dinámica en la que las parejas trabajan juntas para construir una vida plena y significativa. </a:t>
            </a:r>
            <a:endParaRPr lang="en-US" dirty="0"/>
          </a:p>
        </p:txBody>
      </p:sp>
    </p:spTree>
    <p:extLst>
      <p:ext uri="{BB962C8B-B14F-4D97-AF65-F5344CB8AC3E}">
        <p14:creationId xmlns:p14="http://schemas.microsoft.com/office/powerpoint/2010/main" val="324525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F519D-2AF1-4C93-BF3B-007625DF9290}"/>
              </a:ext>
            </a:extLst>
          </p:cNvPr>
          <p:cNvSpPr>
            <a:spLocks noGrp="1"/>
          </p:cNvSpPr>
          <p:nvPr>
            <p:ph type="title"/>
          </p:nvPr>
        </p:nvSpPr>
        <p:spPr/>
        <p:txBody>
          <a:bodyPr/>
          <a:lstStyle/>
          <a:p>
            <a:r>
              <a:rPr lang="es-MX" dirty="0"/>
              <a:t>Vida Juntos</a:t>
            </a:r>
            <a:endParaRPr lang="en-US" dirty="0"/>
          </a:p>
        </p:txBody>
      </p:sp>
      <p:sp>
        <p:nvSpPr>
          <p:cNvPr id="3" name="Marcador de contenido 2">
            <a:extLst>
              <a:ext uri="{FF2B5EF4-FFF2-40B4-BE49-F238E27FC236}">
                <a16:creationId xmlns:a16="http://schemas.microsoft.com/office/drawing/2014/main" id="{0F21E99C-6DBC-4C97-9278-D22CA103AFDD}"/>
              </a:ext>
            </a:extLst>
          </p:cNvPr>
          <p:cNvSpPr>
            <a:spLocks noGrp="1"/>
          </p:cNvSpPr>
          <p:nvPr>
            <p:ph idx="1"/>
          </p:nvPr>
        </p:nvSpPr>
        <p:spPr/>
        <p:txBody>
          <a:bodyPr>
            <a:normAutofit fontScale="40000" lnSpcReduction="20000"/>
          </a:bodyPr>
          <a:lstStyle/>
          <a:p>
            <a:pPr algn="l">
              <a:buFont typeface="+mj-lt"/>
              <a:buAutoNum type="arabicPeriod"/>
            </a:pPr>
            <a:r>
              <a:rPr lang="es-MX" b="1" i="0" dirty="0">
                <a:solidFill>
                  <a:srgbClr val="374151"/>
                </a:solidFill>
                <a:effectLst/>
                <a:latin typeface="Söhne"/>
              </a:rPr>
              <a:t>Visión Compartida:</a:t>
            </a:r>
            <a:endParaRPr lang="es-MX" dirty="0">
              <a:solidFill>
                <a:srgbClr val="374151"/>
              </a:solidFill>
              <a:latin typeface="Söhne"/>
            </a:endParaRPr>
          </a:p>
          <a:p>
            <a:pPr marL="0" indent="0" algn="l">
              <a:buNone/>
            </a:pPr>
            <a:r>
              <a:rPr lang="es-MX" b="0" i="0" dirty="0">
                <a:solidFill>
                  <a:srgbClr val="374151"/>
                </a:solidFill>
                <a:effectLst/>
                <a:latin typeface="Söhne"/>
              </a:rPr>
              <a:t>En el matrimonio, es esencial tener una visión compartida del futuro. Esto implica discutir y establecer metas y aspiraciones que ambos cónyuges deseen alcanzar juntos. Ya sea en el ámbito personal, familiar, profesional o espiritual, la pareja trabaja como un equipo para lograr un propósito común.</a:t>
            </a:r>
          </a:p>
          <a:p>
            <a:pPr algn="l">
              <a:buFont typeface="+mj-lt"/>
              <a:buAutoNum type="arabicPeriod"/>
            </a:pPr>
            <a:r>
              <a:rPr lang="es-MX" b="1" i="0" dirty="0">
                <a:solidFill>
                  <a:srgbClr val="374151"/>
                </a:solidFill>
                <a:effectLst/>
                <a:latin typeface="Söhne"/>
              </a:rPr>
              <a:t>Planificación a Largo Plazo:</a:t>
            </a:r>
            <a:endParaRPr lang="es-MX" dirty="0">
              <a:solidFill>
                <a:srgbClr val="374151"/>
              </a:solidFill>
              <a:latin typeface="Söhne"/>
            </a:endParaRPr>
          </a:p>
          <a:p>
            <a:pPr marL="0" indent="0" algn="l">
              <a:buNone/>
            </a:pPr>
            <a:r>
              <a:rPr lang="es-MX" b="0" i="0" dirty="0">
                <a:solidFill>
                  <a:srgbClr val="374151"/>
                </a:solidFill>
                <a:effectLst/>
                <a:latin typeface="Söhne"/>
              </a:rPr>
              <a:t>El matrimonio como proyecto en común implica la planificación a largo plazo. Las parejas católicas son alentadas a considerar sus objetivos a largo plazo, como la formación de una familia, la educación de los hijos, el apoyo mutuo en las carreras profesionales y el enriquecimiento espiritual.</a:t>
            </a:r>
          </a:p>
          <a:p>
            <a:pPr algn="l">
              <a:buFont typeface="+mj-lt"/>
              <a:buAutoNum type="arabicPeriod"/>
            </a:pPr>
            <a:r>
              <a:rPr lang="es-MX" b="1" i="0" dirty="0">
                <a:solidFill>
                  <a:srgbClr val="374151"/>
                </a:solidFill>
                <a:effectLst/>
                <a:latin typeface="Söhne"/>
              </a:rPr>
              <a:t>Apoyo Mutuo en las Metas Individuales:</a:t>
            </a:r>
            <a:endParaRPr lang="es-MX" dirty="0">
              <a:solidFill>
                <a:srgbClr val="374151"/>
              </a:solidFill>
              <a:latin typeface="Söhne"/>
            </a:endParaRPr>
          </a:p>
          <a:p>
            <a:pPr marL="0" indent="0" algn="l">
              <a:buNone/>
            </a:pPr>
            <a:r>
              <a:rPr lang="es-MX" b="0" i="0" dirty="0">
                <a:solidFill>
                  <a:srgbClr val="374151"/>
                </a:solidFill>
                <a:effectLst/>
                <a:latin typeface="Söhne"/>
              </a:rPr>
              <a:t>Aunque hay metas compartidas, también es crucial apoyar las metas individuales de cada cónyuge. Esto implica reconocer y alentar los sueños personales, brindando apoyo emocional y práctico para que ambos puedan crecer y desarrollarse como individuos.</a:t>
            </a:r>
          </a:p>
          <a:p>
            <a:pPr algn="l">
              <a:buFont typeface="+mj-lt"/>
              <a:buAutoNum type="arabicPeriod"/>
            </a:pPr>
            <a:r>
              <a:rPr lang="es-MX" b="1" i="0" dirty="0">
                <a:solidFill>
                  <a:srgbClr val="374151"/>
                </a:solidFill>
                <a:effectLst/>
                <a:latin typeface="Söhne"/>
              </a:rPr>
              <a:t>Adaptabilidad y Flexibilidad:</a:t>
            </a:r>
            <a:endParaRPr lang="es-MX" dirty="0">
              <a:solidFill>
                <a:srgbClr val="374151"/>
              </a:solidFill>
              <a:latin typeface="Söhne"/>
            </a:endParaRPr>
          </a:p>
          <a:p>
            <a:pPr marL="0" indent="0" algn="l">
              <a:buNone/>
            </a:pPr>
            <a:r>
              <a:rPr lang="es-MX" b="0" i="0" dirty="0">
                <a:solidFill>
                  <a:srgbClr val="374151"/>
                </a:solidFill>
                <a:effectLst/>
                <a:latin typeface="Söhne"/>
              </a:rPr>
              <a:t>La vida matrimonial como proyecto en común implica la capacidad de adaptarse y ser flexible. A medida que evolucionan las circunstancias y las metas cambian, la pareja debe ser capaz de ajustar su planificación y estrategias para mantenerse en sintonía con sus objetivos a largo plazo.</a:t>
            </a:r>
          </a:p>
          <a:p>
            <a:pPr algn="l">
              <a:buFont typeface="+mj-lt"/>
              <a:buAutoNum type="arabicPeriod"/>
            </a:pPr>
            <a:r>
              <a:rPr lang="es-MX" b="1" i="0" dirty="0">
                <a:solidFill>
                  <a:srgbClr val="374151"/>
                </a:solidFill>
                <a:effectLst/>
                <a:latin typeface="Söhne"/>
              </a:rPr>
              <a:t>Comunicación Abierta:</a:t>
            </a:r>
            <a:endParaRPr lang="es-MX" dirty="0">
              <a:solidFill>
                <a:srgbClr val="374151"/>
              </a:solidFill>
              <a:latin typeface="Söhne"/>
            </a:endParaRPr>
          </a:p>
          <a:p>
            <a:pPr marL="0" indent="0" algn="l">
              <a:buNone/>
            </a:pPr>
            <a:r>
              <a:rPr lang="es-MX" b="0" i="0" dirty="0">
                <a:solidFill>
                  <a:srgbClr val="374151"/>
                </a:solidFill>
                <a:effectLst/>
                <a:latin typeface="Söhne"/>
              </a:rPr>
              <a:t>La clave para cualquier proyecto exitoso es la comunicación abierta y honesta. Las parejas deben compartir sus expectativas, preocupaciones y sueños de manera continua. La comunicación efectiva es esencial para mantener una comprensión mutua y resolver conflictos que puedan surgir.</a:t>
            </a:r>
          </a:p>
          <a:p>
            <a:pPr algn="l">
              <a:buFont typeface="+mj-lt"/>
              <a:buAutoNum type="arabicPeriod"/>
            </a:pPr>
            <a:r>
              <a:rPr lang="es-MX" b="1" i="0" dirty="0">
                <a:solidFill>
                  <a:srgbClr val="374151"/>
                </a:solidFill>
                <a:effectLst/>
                <a:latin typeface="Söhne"/>
              </a:rPr>
              <a:t>Cultivo de la Espiritualidad en Pareja:</a:t>
            </a:r>
            <a:endParaRPr lang="es-MX" dirty="0">
              <a:solidFill>
                <a:srgbClr val="374151"/>
              </a:solidFill>
              <a:latin typeface="Söhne"/>
            </a:endParaRPr>
          </a:p>
          <a:p>
            <a:pPr marL="0" indent="0" algn="l">
              <a:buNone/>
            </a:pPr>
            <a:r>
              <a:rPr lang="es-MX" b="0" i="0" dirty="0">
                <a:solidFill>
                  <a:srgbClr val="374151"/>
                </a:solidFill>
                <a:effectLst/>
                <a:latin typeface="Söhne"/>
              </a:rPr>
              <a:t>La dimensión espiritual es fundamental en el matrimonio católico. Las parejas son alentadas a orar juntas, participar en actividades religiosas y cultivar su relación con Dios como parte integral de su proyecto en común. Esto fortalece su vínculo espiritual y les proporciona una base sólida en momentos difíciles.</a:t>
            </a:r>
          </a:p>
          <a:p>
            <a:pPr algn="l">
              <a:buFont typeface="+mj-lt"/>
              <a:buAutoNum type="arabicPeriod"/>
            </a:pPr>
            <a:r>
              <a:rPr lang="es-MX" b="1" i="0" dirty="0">
                <a:solidFill>
                  <a:srgbClr val="374151"/>
                </a:solidFill>
                <a:effectLst/>
                <a:latin typeface="Söhne"/>
              </a:rPr>
              <a:t>Celebración de los Logros y Superación de Desafíos:</a:t>
            </a:r>
            <a:endParaRPr lang="es-MX" dirty="0">
              <a:solidFill>
                <a:srgbClr val="374151"/>
              </a:solidFill>
              <a:latin typeface="Söhne"/>
            </a:endParaRPr>
          </a:p>
          <a:p>
            <a:pPr marL="0" indent="0" algn="l">
              <a:buNone/>
            </a:pPr>
            <a:r>
              <a:rPr lang="es-MX" b="0" i="0" dirty="0">
                <a:solidFill>
                  <a:srgbClr val="374151"/>
                </a:solidFill>
                <a:effectLst/>
                <a:latin typeface="Söhne"/>
              </a:rPr>
              <a:t>A lo largo del camino, las parejas deben celebrar sus éxitos, grandes o pequeños, y enfrentar juntos los desafíos. Estos momentos fortalecen el vínculo y ayudan a mantener la motivación para trabajar hacia sus metas.</a:t>
            </a:r>
          </a:p>
          <a:p>
            <a:endParaRPr lang="en-US" dirty="0"/>
          </a:p>
        </p:txBody>
      </p:sp>
    </p:spTree>
    <p:extLst>
      <p:ext uri="{BB962C8B-B14F-4D97-AF65-F5344CB8AC3E}">
        <p14:creationId xmlns:p14="http://schemas.microsoft.com/office/powerpoint/2010/main" val="55718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01068-8C02-4E46-875E-2954730130CF}"/>
              </a:ext>
            </a:extLst>
          </p:cNvPr>
          <p:cNvSpPr>
            <a:spLocks noGrp="1"/>
          </p:cNvSpPr>
          <p:nvPr>
            <p:ph type="title"/>
          </p:nvPr>
        </p:nvSpPr>
        <p:spPr/>
        <p:txBody>
          <a:bodyPr/>
          <a:lstStyle/>
          <a:p>
            <a:r>
              <a:rPr lang="es-MX" dirty="0"/>
              <a:t>Construcción</a:t>
            </a:r>
            <a:endParaRPr lang="en-US" dirty="0"/>
          </a:p>
        </p:txBody>
      </p:sp>
      <p:sp>
        <p:nvSpPr>
          <p:cNvPr id="3" name="Marcador de contenido 2">
            <a:extLst>
              <a:ext uri="{FF2B5EF4-FFF2-40B4-BE49-F238E27FC236}">
                <a16:creationId xmlns:a16="http://schemas.microsoft.com/office/drawing/2014/main" id="{C951A975-073E-4007-AFC4-7C2504E7ED69}"/>
              </a:ext>
            </a:extLst>
          </p:cNvPr>
          <p:cNvSpPr>
            <a:spLocks noGrp="1"/>
          </p:cNvSpPr>
          <p:nvPr>
            <p:ph idx="1"/>
          </p:nvPr>
        </p:nvSpPr>
        <p:spPr/>
        <p:txBody>
          <a:bodyPr/>
          <a:lstStyle/>
          <a:p>
            <a:r>
              <a:rPr lang="es-MX" b="0" i="0" dirty="0">
                <a:solidFill>
                  <a:srgbClr val="374151"/>
                </a:solidFill>
                <a:effectLst/>
                <a:latin typeface="Söhne"/>
              </a:rPr>
              <a:t>El concepto de construcción en el matrimonio implica una reflexión profunda sobre la naturaleza dinámica de la relación. En lugar de considerar el matrimonio como un estado estático, se trata de reconocer que está en constante evolución y desarrollo</a:t>
            </a:r>
            <a:endParaRPr lang="en-US" dirty="0"/>
          </a:p>
        </p:txBody>
      </p:sp>
    </p:spTree>
    <p:extLst>
      <p:ext uri="{BB962C8B-B14F-4D97-AF65-F5344CB8AC3E}">
        <p14:creationId xmlns:p14="http://schemas.microsoft.com/office/powerpoint/2010/main" val="351062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946622-B9E2-4DF5-98E7-4B6229B0B1A9}"/>
              </a:ext>
            </a:extLst>
          </p:cNvPr>
          <p:cNvSpPr>
            <a:spLocks noGrp="1"/>
          </p:cNvSpPr>
          <p:nvPr>
            <p:ph type="title"/>
          </p:nvPr>
        </p:nvSpPr>
        <p:spPr/>
        <p:txBody>
          <a:bodyPr/>
          <a:lstStyle/>
          <a:p>
            <a:r>
              <a:rPr lang="es-MX" dirty="0"/>
              <a:t>Construcción</a:t>
            </a:r>
            <a:endParaRPr lang="en-US" dirty="0"/>
          </a:p>
        </p:txBody>
      </p:sp>
      <p:sp>
        <p:nvSpPr>
          <p:cNvPr id="3" name="Marcador de contenido 2">
            <a:extLst>
              <a:ext uri="{FF2B5EF4-FFF2-40B4-BE49-F238E27FC236}">
                <a16:creationId xmlns:a16="http://schemas.microsoft.com/office/drawing/2014/main" id="{699AA529-3789-423A-BC5F-5EDD25E8E5B6}"/>
              </a:ext>
            </a:extLst>
          </p:cNvPr>
          <p:cNvSpPr>
            <a:spLocks noGrp="1"/>
          </p:cNvSpPr>
          <p:nvPr>
            <p:ph idx="1"/>
          </p:nvPr>
        </p:nvSpPr>
        <p:spPr/>
        <p:txBody>
          <a:bodyPr>
            <a:normAutofit fontScale="32500" lnSpcReduction="20000"/>
          </a:bodyPr>
          <a:lstStyle/>
          <a:p>
            <a:pPr algn="l">
              <a:buFont typeface="+mj-lt"/>
              <a:buAutoNum type="arabicPeriod"/>
            </a:pPr>
            <a:r>
              <a:rPr lang="es-MX" b="1" i="0" dirty="0">
                <a:solidFill>
                  <a:srgbClr val="374151"/>
                </a:solidFill>
                <a:effectLst/>
                <a:latin typeface="Söhne"/>
              </a:rPr>
              <a:t>Autoevaluación:</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Invita a las parejas a reflexionar sobre el estado actual de su matrimonio. Preguntas como "¿Cómo nos percibimos como pareja?" y "¿Qué aspectos de nuestra relación son sólidos y en qué áreas podemos mejorar?" pueden servir como punto de partida.</a:t>
            </a:r>
          </a:p>
          <a:p>
            <a:pPr algn="l">
              <a:buFont typeface="+mj-lt"/>
              <a:buAutoNum type="arabicPeriod"/>
            </a:pPr>
            <a:r>
              <a:rPr lang="es-MX" b="1" i="0" dirty="0">
                <a:solidFill>
                  <a:srgbClr val="374151"/>
                </a:solidFill>
                <a:effectLst/>
                <a:latin typeface="Söhne"/>
              </a:rPr>
              <a:t>Tipos de Matrimonio:</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Presenta diferentes modelos de matrimonio, destacando la importancia de elegir conscientemente el tipo de relación que están construyendo. Esto podría incluir el matrimonio centrado en la fe, el matrimonio centrado en la familia, el matrimonio como equipo, entre otros.</a:t>
            </a:r>
          </a:p>
          <a:p>
            <a:pPr algn="l">
              <a:buFont typeface="+mj-lt"/>
              <a:buAutoNum type="arabicPeriod"/>
            </a:pPr>
            <a:r>
              <a:rPr lang="es-MX" b="1" i="0" dirty="0">
                <a:solidFill>
                  <a:srgbClr val="374151"/>
                </a:solidFill>
                <a:effectLst/>
                <a:latin typeface="Söhne"/>
              </a:rPr>
              <a:t>Construcción Positiva:</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Fomenta la idea de construir un matrimonio positivo y saludable. Esto implica la promoción de la comunicación abierta, la empatía, el apoyo mutuo y el respeto. Explora ejemplos de comportamientos y actitudes que fortalezcan la construcción positiva del matrimonio.</a:t>
            </a:r>
          </a:p>
          <a:p>
            <a:pPr algn="l">
              <a:buFont typeface="+mj-lt"/>
              <a:buAutoNum type="arabicPeriod"/>
            </a:pPr>
            <a:r>
              <a:rPr lang="es-MX" b="1" i="0" dirty="0">
                <a:solidFill>
                  <a:srgbClr val="374151"/>
                </a:solidFill>
                <a:effectLst/>
                <a:latin typeface="Söhne"/>
              </a:rPr>
              <a:t>Desarrollo Personal y Mutuo:</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Discute la importancia del crecimiento personal y mutuo en la relación. ¿Cómo están contribuyendo cada uno a la realización del otro? ¿Están fomentando el desarrollo individual y compartido?</a:t>
            </a:r>
          </a:p>
          <a:p>
            <a:pPr algn="l">
              <a:buFont typeface="+mj-lt"/>
              <a:buAutoNum type="arabicPeriod"/>
            </a:pPr>
            <a:r>
              <a:rPr lang="es-MX" b="1" i="0" dirty="0">
                <a:solidFill>
                  <a:srgbClr val="374151"/>
                </a:solidFill>
                <a:effectLst/>
                <a:latin typeface="Söhne"/>
              </a:rPr>
              <a:t>Superación de Obstáculos:</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Reconoce que todos los matrimonios enfrentan desafíos. Habla sobre la importancia de abordar los conflictos de manera constructiva, buscando soluciones en lugar de culpas. Destaca la capacidad de superar obstáculos como un componente clave de la construcción matrimonial.</a:t>
            </a:r>
          </a:p>
          <a:p>
            <a:pPr algn="l">
              <a:buFont typeface="+mj-lt"/>
              <a:buAutoNum type="arabicPeriod"/>
            </a:pPr>
            <a:r>
              <a:rPr lang="es-MX" b="1" i="0" dirty="0">
                <a:solidFill>
                  <a:srgbClr val="374151"/>
                </a:solidFill>
                <a:effectLst/>
                <a:latin typeface="Söhne"/>
              </a:rPr>
              <a:t>Cimientos Espirituales:</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Enfatiza la dimensión espiritual del matrimonio. ¿Cómo están cultivando su relación con Dios y cómo esto influye en la construcción de su matrimonio? La oración conjunta, la participación en actividades religiosas y el apoyo mutuo en el crecimiento espiritual son aspectos cruciales.</a:t>
            </a:r>
          </a:p>
          <a:p>
            <a:pPr algn="l">
              <a:buFont typeface="+mj-lt"/>
              <a:buAutoNum type="arabicPeriod"/>
            </a:pPr>
            <a:r>
              <a:rPr lang="es-MX" b="1" i="0" dirty="0">
                <a:solidFill>
                  <a:srgbClr val="374151"/>
                </a:solidFill>
                <a:effectLst/>
                <a:latin typeface="Söhne"/>
              </a:rPr>
              <a:t>Proyecto en Construcción Constante:</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Ilustra la idea de que el matrimonio no es un proyecto con un punto final, sino una construcción constante. Invita a las parejas a ver su relación como un proceso de crecimiento continuo, donde siempre hay oportunidades para fortalecer y mejorar.</a:t>
            </a:r>
          </a:p>
          <a:p>
            <a:pPr algn="l">
              <a:buFont typeface="+mj-lt"/>
              <a:buAutoNum type="arabicPeriod"/>
            </a:pPr>
            <a:r>
              <a:rPr lang="es-MX" b="1" i="0" dirty="0">
                <a:solidFill>
                  <a:srgbClr val="374151"/>
                </a:solidFill>
                <a:effectLst/>
                <a:latin typeface="Söhne"/>
              </a:rPr>
              <a:t>Revisión Periódica:</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Sugiere la importancia de revisiones periódicas. Establecer momentos específicos para evaluar y ajustar la dirección de la relación permite a las parejas mantenerse enfocadas en sus metas y asegurarse de que ambos estén comprometidos con la construcción del matrimonio.</a:t>
            </a:r>
          </a:p>
          <a:p>
            <a:pPr marL="0" indent="0" algn="l">
              <a:buNone/>
            </a:pPr>
            <a:r>
              <a:rPr lang="es-MX" b="1" i="0" dirty="0">
                <a:solidFill>
                  <a:srgbClr val="374151"/>
                </a:solidFill>
                <a:effectLst/>
                <a:latin typeface="Söhne"/>
              </a:rPr>
              <a:t>Centro en Cristo:</a:t>
            </a:r>
            <a:endParaRPr lang="es-MX" b="0" i="0" dirty="0">
              <a:solidFill>
                <a:srgbClr val="374151"/>
              </a:solidFill>
              <a:effectLst/>
              <a:latin typeface="Söhne"/>
            </a:endParaRPr>
          </a:p>
          <a:p>
            <a:pPr algn="l">
              <a:buFont typeface="Arial" panose="020B0604020202020204" pitchFamily="34" charset="0"/>
              <a:buChar char="•"/>
            </a:pPr>
            <a:r>
              <a:rPr lang="es-MX" b="0" i="0" dirty="0">
                <a:solidFill>
                  <a:srgbClr val="374151"/>
                </a:solidFill>
                <a:effectLst/>
                <a:latin typeface="Söhne"/>
              </a:rPr>
              <a:t>Resalta la importancia de tener a Cristo en el centro del matrimonio. La construcción implica buscar la voluntad de Dios juntos, orar en pareja, participar en la vida sacramental y permitir que la fe enriquezca todos los aspectos de la vida matrimonial.</a:t>
            </a:r>
          </a:p>
          <a:p>
            <a:pPr marL="742950" lvl="1" indent="-285750" algn="l">
              <a:buFont typeface="+mj-lt"/>
              <a:buAutoNum type="arabicPeriod"/>
            </a:pPr>
            <a:endParaRPr lang="es-MX"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98838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2D33A-092B-47C3-822F-4C5DAC1F9F91}"/>
              </a:ext>
            </a:extLst>
          </p:cNvPr>
          <p:cNvSpPr>
            <a:spLocks noGrp="1"/>
          </p:cNvSpPr>
          <p:nvPr>
            <p:ph type="title"/>
          </p:nvPr>
        </p:nvSpPr>
        <p:spPr/>
        <p:txBody>
          <a:bodyPr/>
          <a:lstStyle/>
          <a:p>
            <a:r>
              <a:rPr lang="es-MX" dirty="0"/>
              <a:t>Pilares </a:t>
            </a:r>
            <a:endParaRPr lang="en-US" dirty="0"/>
          </a:p>
        </p:txBody>
      </p:sp>
      <p:sp>
        <p:nvSpPr>
          <p:cNvPr id="3" name="Marcador de contenido 2">
            <a:extLst>
              <a:ext uri="{FF2B5EF4-FFF2-40B4-BE49-F238E27FC236}">
                <a16:creationId xmlns:a16="http://schemas.microsoft.com/office/drawing/2014/main" id="{11818933-BAF8-4965-BAE5-C2DA7C018720}"/>
              </a:ext>
            </a:extLst>
          </p:cNvPr>
          <p:cNvSpPr>
            <a:spLocks noGrp="1"/>
          </p:cNvSpPr>
          <p:nvPr>
            <p:ph idx="1"/>
          </p:nvPr>
        </p:nvSpPr>
        <p:spPr/>
        <p:txBody>
          <a:bodyPr/>
          <a:lstStyle/>
          <a:p>
            <a:r>
              <a:rPr lang="es-MX" b="0" i="0" dirty="0">
                <a:solidFill>
                  <a:srgbClr val="374151"/>
                </a:solidFill>
                <a:effectLst/>
                <a:latin typeface="Söhne"/>
              </a:rPr>
              <a:t>En la perspectiva de la fe católica, la presencia de Dios en el matrimonio no es simplemente un elemento más, sino el pilar fundamental que sostiene la unión conyugal. </a:t>
            </a:r>
            <a:endParaRPr lang="en-US" dirty="0"/>
          </a:p>
        </p:txBody>
      </p:sp>
    </p:spTree>
    <p:extLst>
      <p:ext uri="{BB962C8B-B14F-4D97-AF65-F5344CB8AC3E}">
        <p14:creationId xmlns:p14="http://schemas.microsoft.com/office/powerpoint/2010/main" val="413622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02D33A-092B-47C3-822F-4C5DAC1F9F91}"/>
              </a:ext>
            </a:extLst>
          </p:cNvPr>
          <p:cNvSpPr>
            <a:spLocks noGrp="1"/>
          </p:cNvSpPr>
          <p:nvPr>
            <p:ph type="title"/>
          </p:nvPr>
        </p:nvSpPr>
        <p:spPr/>
        <p:txBody>
          <a:bodyPr/>
          <a:lstStyle/>
          <a:p>
            <a:r>
              <a:rPr lang="es-MX" dirty="0"/>
              <a:t>Pilares </a:t>
            </a:r>
            <a:endParaRPr lang="en-US" dirty="0"/>
          </a:p>
        </p:txBody>
      </p:sp>
      <p:sp>
        <p:nvSpPr>
          <p:cNvPr id="6" name="Rectangle 2">
            <a:extLst>
              <a:ext uri="{FF2B5EF4-FFF2-40B4-BE49-F238E27FC236}">
                <a16:creationId xmlns:a16="http://schemas.microsoft.com/office/drawing/2014/main" id="{A7D62F32-D94E-494E-AF5B-CC604E3BFCA4}"/>
              </a:ext>
            </a:extLst>
          </p:cNvPr>
          <p:cNvSpPr>
            <a:spLocks noGrp="1" noChangeArrowheads="1"/>
          </p:cNvSpPr>
          <p:nvPr>
            <p:ph idx="1"/>
          </p:nvPr>
        </p:nvSpPr>
        <p:spPr bwMode="auto">
          <a:xfrm>
            <a:off x="838200" y="1554471"/>
            <a:ext cx="10306538" cy="489364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br>
              <a:rPr kumimoji="0" lang="en-US" altLang="en-US" sz="1200" b="1" i="0" u="none" strike="noStrike" cap="none" normalizeH="0" baseline="0" dirty="0">
                <a:ln>
                  <a:noFill/>
                </a:ln>
                <a:solidFill>
                  <a:srgbClr val="374151"/>
                </a:solidFill>
                <a:effectLst/>
                <a:latin typeface="Söhne"/>
              </a:rPr>
            </a:br>
            <a:r>
              <a:rPr kumimoji="0" lang="en-US" altLang="en-US" sz="1200" b="1" i="0" u="none" strike="noStrike" cap="none" normalizeH="0" baseline="0" dirty="0">
                <a:ln>
                  <a:noFill/>
                </a:ln>
                <a:solidFill>
                  <a:srgbClr val="374151"/>
                </a:solidFill>
                <a:effectLst/>
                <a:latin typeface="Söhne"/>
              </a:rPr>
              <a:t>La </a:t>
            </a:r>
            <a:r>
              <a:rPr kumimoji="0" lang="en-US" altLang="en-US" sz="1200" b="1" i="0" u="none" strike="noStrike" cap="none" normalizeH="0" baseline="0" dirty="0" err="1">
                <a:ln>
                  <a:noFill/>
                </a:ln>
                <a:solidFill>
                  <a:srgbClr val="374151"/>
                </a:solidFill>
                <a:effectLst/>
                <a:latin typeface="Söhne"/>
              </a:rPr>
              <a:t>Presencia</a:t>
            </a:r>
            <a:r>
              <a:rPr kumimoji="0" lang="en-US" altLang="en-US" sz="1200" b="1" i="0" u="none" strike="noStrike" cap="none" normalizeH="0" baseline="0" dirty="0">
                <a:ln>
                  <a:noFill/>
                </a:ln>
                <a:solidFill>
                  <a:srgbClr val="374151"/>
                </a:solidFill>
                <a:effectLst/>
                <a:latin typeface="Söhne"/>
              </a:rPr>
              <a:t> de Dios </a:t>
            </a:r>
            <a:r>
              <a:rPr kumimoji="0" lang="en-US" altLang="en-US" sz="1200" b="1" i="0" u="none" strike="noStrike" cap="none" normalizeH="0" baseline="0" dirty="0" err="1">
                <a:ln>
                  <a:noFill/>
                </a:ln>
                <a:solidFill>
                  <a:srgbClr val="374151"/>
                </a:solidFill>
                <a:effectLst/>
                <a:latin typeface="Söhne"/>
              </a:rPr>
              <a:t>en</a:t>
            </a:r>
            <a:r>
              <a:rPr kumimoji="0" lang="en-US" altLang="en-US" sz="1200" b="1" i="0" u="none" strike="noStrike" cap="none" normalizeH="0" baseline="0" dirty="0">
                <a:ln>
                  <a:noFill/>
                </a:ln>
                <a:solidFill>
                  <a:srgbClr val="374151"/>
                </a:solidFill>
                <a:effectLst/>
                <a:latin typeface="Söhne"/>
              </a:rPr>
              <a:t> la </a:t>
            </a:r>
            <a:r>
              <a:rPr kumimoji="0" lang="en-US" altLang="en-US" sz="1200" b="1" i="0" u="none" strike="noStrike" cap="none" normalizeH="0" baseline="0" dirty="0" err="1">
                <a:ln>
                  <a:noFill/>
                </a:ln>
                <a:solidFill>
                  <a:srgbClr val="374151"/>
                </a:solidFill>
                <a:effectLst/>
                <a:latin typeface="Söhne"/>
              </a:rPr>
              <a:t>Relación</a:t>
            </a:r>
            <a:r>
              <a:rPr kumimoji="0" lang="en-US" altLang="en-US" sz="1200" b="1" i="0" u="none" strike="noStrike" cap="none" normalizeH="0" baseline="0" dirty="0">
                <a:ln>
                  <a:noFill/>
                </a:ln>
                <a:solidFill>
                  <a:srgbClr val="374151"/>
                </a:solidFill>
                <a:effectLst/>
                <a:latin typeface="Söhne"/>
              </a:rPr>
              <a: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Introduce la idea de que Dios no es solo un </a:t>
            </a:r>
            <a:r>
              <a:rPr kumimoji="0" lang="en-US" altLang="en-US" sz="1200" b="0" i="0" u="none" strike="noStrike" cap="none" normalizeH="0" baseline="0" dirty="0" err="1">
                <a:ln>
                  <a:noFill/>
                </a:ln>
                <a:solidFill>
                  <a:srgbClr val="374151"/>
                </a:solidFill>
                <a:effectLst/>
                <a:latin typeface="Söhne"/>
              </a:rPr>
              <a:t>observador</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externo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sino</a:t>
            </a:r>
            <a:r>
              <a:rPr kumimoji="0" lang="en-US" altLang="en-US" sz="1200" b="0" i="0" u="none" strike="noStrike" cap="none" normalizeH="0" baseline="0" dirty="0">
                <a:ln>
                  <a:noFill/>
                </a:ln>
                <a:solidFill>
                  <a:srgbClr val="374151"/>
                </a:solidFill>
                <a:effectLst/>
                <a:latin typeface="Söhne"/>
              </a:rPr>
              <a:t> una </a:t>
            </a:r>
            <a:r>
              <a:rPr kumimoji="0" lang="en-US" altLang="en-US" sz="1200" b="0" i="0" u="none" strike="noStrike" cap="none" normalizeH="0" baseline="0" dirty="0" err="1">
                <a:ln>
                  <a:noFill/>
                </a:ln>
                <a:solidFill>
                  <a:srgbClr val="374151"/>
                </a:solidFill>
                <a:effectLst/>
                <a:latin typeface="Söhne"/>
              </a:rPr>
              <a:t>presencia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activa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relación</a:t>
            </a:r>
            <a:r>
              <a:rPr kumimoji="0" lang="en-US" altLang="en-US" sz="1200" b="0" i="0" u="none" strike="noStrike" cap="none" normalizeH="0" baseline="0" dirty="0">
                <a:ln>
                  <a:noFill/>
                </a:ln>
                <a:solidFill>
                  <a:srgbClr val="374151"/>
                </a:solidFill>
                <a:effectLst/>
                <a:latin typeface="Söhne"/>
              </a:rPr>
              <a:t> matrimonial. Al </a:t>
            </a:r>
            <a:r>
              <a:rPr kumimoji="0" lang="en-US" altLang="en-US" sz="1200" b="0" i="0" u="none" strike="noStrike" cap="none" normalizeH="0" baseline="0" dirty="0" err="1">
                <a:ln>
                  <a:noFill/>
                </a:ln>
                <a:solidFill>
                  <a:srgbClr val="374151"/>
                </a:solidFill>
                <a:effectLst/>
                <a:latin typeface="Söhne"/>
              </a:rPr>
              <a:t>invitar</a:t>
            </a:r>
            <a:r>
              <a:rPr kumimoji="0" lang="en-US" altLang="en-US" sz="1200" b="0" i="0" u="none" strike="noStrike" cap="none" normalizeH="0" baseline="0" dirty="0">
                <a:ln>
                  <a:noFill/>
                </a:ln>
                <a:solidFill>
                  <a:srgbClr val="374151"/>
                </a:solidFill>
                <a:effectLst/>
                <a:latin typeface="Söhne"/>
              </a:rPr>
              <a:t> a Dios a ser </a:t>
            </a:r>
            <a:r>
              <a:rPr kumimoji="0" lang="en-US" altLang="en-US" sz="1200" b="0" i="0" u="none" strike="noStrike" cap="none" normalizeH="0" baseline="0" dirty="0" err="1">
                <a:ln>
                  <a:noFill/>
                </a:ln>
                <a:solidFill>
                  <a:srgbClr val="374151"/>
                </a:solidFill>
                <a:effectLst/>
                <a:latin typeface="Söhne"/>
              </a:rPr>
              <a:t>parte</a:t>
            </a:r>
            <a:r>
              <a:rPr kumimoji="0" lang="en-US" altLang="en-US" sz="1200" b="0" i="0" u="none" strike="noStrike" cap="none" normalizeH="0" baseline="0" dirty="0">
                <a:ln>
                  <a:noFill/>
                </a:ln>
                <a:solidFill>
                  <a:srgbClr val="374151"/>
                </a:solidFill>
                <a:effectLst/>
                <a:latin typeface="Söhne"/>
              </a:rPr>
              <a:t> integral de la </a:t>
            </a:r>
            <a:r>
              <a:rPr kumimoji="0" lang="en-US" altLang="en-US" sz="1200" b="0" i="0" u="none" strike="noStrike" cap="none" normalizeH="0" baseline="0" dirty="0" err="1">
                <a:ln>
                  <a:noFill/>
                </a:ln>
                <a:solidFill>
                  <a:srgbClr val="374151"/>
                </a:solidFill>
                <a:effectLst/>
                <a:latin typeface="Söhne"/>
              </a:rPr>
              <a:t>vida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conyugal</a:t>
            </a:r>
            <a:r>
              <a:rPr kumimoji="0" lang="en-US" altLang="en-US" sz="1200" b="0" i="0" u="none" strike="noStrike" cap="none" normalizeH="0" baseline="0" dirty="0">
                <a:ln>
                  <a:noFill/>
                </a:ln>
                <a:solidFill>
                  <a:srgbClr val="374151"/>
                </a:solidFill>
                <a:effectLst/>
                <a:latin typeface="Söhne"/>
              </a:rPr>
              <a:t>, las parejas </a:t>
            </a:r>
            <a:r>
              <a:rPr kumimoji="0" lang="en-US" altLang="en-US" sz="1200" b="0" i="0" u="none" strike="noStrike" cap="none" normalizeH="0" baseline="0" dirty="0" err="1">
                <a:ln>
                  <a:noFill/>
                </a:ln>
                <a:solidFill>
                  <a:srgbClr val="374151"/>
                </a:solidFill>
                <a:effectLst/>
                <a:latin typeface="Söhne"/>
              </a:rPr>
              <a:t>experimentan</a:t>
            </a:r>
            <a:r>
              <a:rPr kumimoji="0" lang="en-US" altLang="en-US" sz="1200" b="0" i="0" u="none" strike="noStrike" cap="none" normalizeH="0" baseline="0" dirty="0">
                <a:ln>
                  <a:noFill/>
                </a:ln>
                <a:solidFill>
                  <a:srgbClr val="374151"/>
                </a:solidFill>
                <a:effectLst/>
                <a:latin typeface="Söhne"/>
              </a:rPr>
              <a:t> una </a:t>
            </a:r>
            <a:r>
              <a:rPr kumimoji="0" lang="en-US" altLang="en-US" sz="1200" b="0" i="0" u="none" strike="noStrike" cap="none" normalizeH="0" baseline="0" dirty="0" err="1">
                <a:ln>
                  <a:noFill/>
                </a:ln>
                <a:solidFill>
                  <a:srgbClr val="374151"/>
                </a:solidFill>
                <a:effectLst/>
                <a:latin typeface="Söhne"/>
              </a:rPr>
              <a:t>conexión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más</a:t>
            </a:r>
            <a:r>
              <a:rPr kumimoji="0" lang="en-US" altLang="en-US" sz="1200" b="0" i="0" u="none" strike="noStrike" cap="none" normalizeH="0" baseline="0" dirty="0">
                <a:ln>
                  <a:noFill/>
                </a:ln>
                <a:solidFill>
                  <a:srgbClr val="374151"/>
                </a:solidFill>
                <a:effectLst/>
                <a:latin typeface="Söhne"/>
              </a:rPr>
              <a:t> profunda y </a:t>
            </a:r>
            <a:r>
              <a:rPr kumimoji="0" lang="en-US" altLang="en-US" sz="1200" b="0" i="0" u="none" strike="noStrike" cap="none" normalizeH="0" baseline="0" dirty="0" err="1">
                <a:ln>
                  <a:noFill/>
                </a:ln>
                <a:solidFill>
                  <a:srgbClr val="374151"/>
                </a:solidFill>
                <a:effectLst/>
                <a:latin typeface="Söhne"/>
              </a:rPr>
              <a:t>significativa</a:t>
            </a: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rgbClr val="374151"/>
                </a:solidFill>
                <a:effectLst/>
                <a:latin typeface="Söhne"/>
              </a:rPr>
              <a:t>Oración</a:t>
            </a:r>
            <a:r>
              <a:rPr kumimoji="0" lang="en-US" altLang="en-US" sz="1200" b="1" i="0" u="none" strike="noStrike" cap="none" normalizeH="0" baseline="0" dirty="0">
                <a:ln>
                  <a:noFill/>
                </a:ln>
                <a:solidFill>
                  <a:srgbClr val="374151"/>
                </a:solidFill>
                <a:effectLst/>
                <a:latin typeface="Söhne"/>
              </a:rPr>
              <a:t> </a:t>
            </a:r>
            <a:r>
              <a:rPr kumimoji="0" lang="en-US" altLang="en-US" sz="1200" b="1" i="0" u="none" strike="noStrike" cap="none" normalizeH="0" baseline="0" dirty="0" err="1">
                <a:ln>
                  <a:noFill/>
                </a:ln>
                <a:solidFill>
                  <a:srgbClr val="374151"/>
                </a:solidFill>
                <a:effectLst/>
                <a:latin typeface="Söhne"/>
              </a:rPr>
              <a:t>en</a:t>
            </a:r>
            <a:r>
              <a:rPr kumimoji="0" lang="en-US" altLang="en-US" sz="1200" b="1" i="0" u="none" strike="noStrike" cap="none" normalizeH="0" baseline="0" dirty="0">
                <a:ln>
                  <a:noFill/>
                </a:ln>
                <a:solidFill>
                  <a:srgbClr val="374151"/>
                </a:solidFill>
                <a:effectLst/>
                <a:latin typeface="Söhne"/>
              </a:rPr>
              <a:t> Pareja:</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374151"/>
                </a:solidFill>
                <a:effectLst/>
                <a:latin typeface="Söhne"/>
              </a:rPr>
              <a:t>Fomenta</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práctica</a:t>
            </a:r>
            <a:r>
              <a:rPr kumimoji="0" lang="en-US" altLang="en-US" sz="1200" b="0" i="0" u="none" strike="noStrike" cap="none" normalizeH="0" baseline="0" dirty="0">
                <a:ln>
                  <a:noFill/>
                </a:ln>
                <a:solidFill>
                  <a:srgbClr val="374151"/>
                </a:solidFill>
                <a:effectLst/>
                <a:latin typeface="Söhne"/>
              </a:rPr>
              <a:t> de la </a:t>
            </a:r>
            <a:r>
              <a:rPr kumimoji="0" lang="en-US" altLang="en-US" sz="1200" b="0" i="0" u="none" strike="noStrike" cap="none" normalizeH="0" baseline="0" dirty="0" err="1">
                <a:ln>
                  <a:noFill/>
                </a:ln>
                <a:solidFill>
                  <a:srgbClr val="374151"/>
                </a:solidFill>
                <a:effectLst/>
                <a:latin typeface="Söhne"/>
              </a:rPr>
              <a:t>oración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pareja </a:t>
            </a:r>
            <a:r>
              <a:rPr kumimoji="0" lang="en-US" altLang="en-US" sz="1200" b="0" i="0" u="none" strike="noStrike" cap="none" normalizeH="0" baseline="0" dirty="0" err="1">
                <a:ln>
                  <a:noFill/>
                </a:ln>
                <a:solidFill>
                  <a:srgbClr val="374151"/>
                </a:solidFill>
                <a:effectLst/>
                <a:latin typeface="Söhne"/>
              </a:rPr>
              <a:t>como</a:t>
            </a:r>
            <a:r>
              <a:rPr kumimoji="0" lang="en-US" altLang="en-US" sz="1200" b="0" i="0" u="none" strike="noStrike" cap="none" normalizeH="0" baseline="0" dirty="0">
                <a:ln>
                  <a:noFill/>
                </a:ln>
                <a:solidFill>
                  <a:srgbClr val="374151"/>
                </a:solidFill>
                <a:effectLst/>
                <a:latin typeface="Söhne"/>
              </a:rPr>
              <a:t> un medio para </a:t>
            </a:r>
            <a:r>
              <a:rPr kumimoji="0" lang="en-US" altLang="en-US" sz="1200" b="0" i="0" u="none" strike="noStrike" cap="none" normalizeH="0" baseline="0" dirty="0" err="1">
                <a:ln>
                  <a:noFill/>
                </a:ln>
                <a:solidFill>
                  <a:srgbClr val="374151"/>
                </a:solidFill>
                <a:effectLst/>
                <a:latin typeface="Söhne"/>
              </a:rPr>
              <a:t>fortalecer</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vínculo</a:t>
            </a:r>
            <a:r>
              <a:rPr kumimoji="0" lang="en-US" altLang="en-US" sz="1200" b="0" i="0" u="none" strike="noStrike" cap="none" normalizeH="0" baseline="0" dirty="0">
                <a:ln>
                  <a:noFill/>
                </a:ln>
                <a:solidFill>
                  <a:srgbClr val="374151"/>
                </a:solidFill>
                <a:effectLst/>
                <a:latin typeface="Söhne"/>
              </a:rPr>
              <a:t> con Dios y entre los </a:t>
            </a:r>
            <a:r>
              <a:rPr kumimoji="0" lang="en-US" altLang="en-US" sz="1200" b="0" i="0" u="none" strike="noStrike" cap="none" normalizeH="0" baseline="0" dirty="0" err="1">
                <a:ln>
                  <a:noFill/>
                </a:ln>
                <a:solidFill>
                  <a:srgbClr val="374151"/>
                </a:solidFill>
                <a:effectLst/>
                <a:latin typeface="Söhne"/>
              </a:rPr>
              <a:t>cónyuges</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oración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conjunta</a:t>
            </a:r>
            <a:r>
              <a:rPr kumimoji="0" lang="en-US" altLang="en-US" sz="1200" b="0" i="0" u="none" strike="noStrike" cap="none" normalizeH="0" baseline="0" dirty="0">
                <a:ln>
                  <a:noFill/>
                </a:ln>
                <a:solidFill>
                  <a:srgbClr val="374151"/>
                </a:solidFill>
                <a:effectLst/>
                <a:latin typeface="Söhne"/>
              </a:rPr>
              <a:t> no solo </a:t>
            </a:r>
            <a:r>
              <a:rPr kumimoji="0" lang="en-US" altLang="en-US" sz="1200" b="0" i="0" u="none" strike="noStrike" cap="none" normalizeH="0" baseline="0" dirty="0" err="1">
                <a:ln>
                  <a:noFill/>
                </a:ln>
                <a:solidFill>
                  <a:srgbClr val="374151"/>
                </a:solidFill>
                <a:effectLst/>
                <a:latin typeface="Söhne"/>
              </a:rPr>
              <a:t>nutre</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vida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espiritual</a:t>
            </a:r>
            <a:r>
              <a:rPr kumimoji="0" lang="en-US" altLang="en-US" sz="1200" b="0" i="0" u="none" strike="noStrike" cap="none" normalizeH="0" baseline="0" dirty="0">
                <a:ln>
                  <a:noFill/>
                </a:ln>
                <a:solidFill>
                  <a:srgbClr val="374151"/>
                </a:solidFill>
                <a:effectLst/>
                <a:latin typeface="Söhne"/>
              </a:rPr>
              <a:t> individual, </a:t>
            </a:r>
            <a:r>
              <a:rPr kumimoji="0" lang="en-US" altLang="en-US" sz="1200" b="0" i="0" u="none" strike="noStrike" cap="none" normalizeH="0" baseline="0" dirty="0" err="1">
                <a:ln>
                  <a:noFill/>
                </a:ln>
                <a:solidFill>
                  <a:srgbClr val="374151"/>
                </a:solidFill>
                <a:effectLst/>
                <a:latin typeface="Söhne"/>
              </a:rPr>
              <a:t>sino</a:t>
            </a:r>
            <a:r>
              <a:rPr kumimoji="0" lang="en-US" altLang="en-US" sz="1200" b="0" i="0" u="none" strike="noStrike" cap="none" normalizeH="0" baseline="0" dirty="0">
                <a:ln>
                  <a:noFill/>
                </a:ln>
                <a:solidFill>
                  <a:srgbClr val="374151"/>
                </a:solidFill>
                <a:effectLst/>
                <a:latin typeface="Söhne"/>
              </a:rPr>
              <a:t> que </a:t>
            </a:r>
            <a:r>
              <a:rPr kumimoji="0" lang="en-US" altLang="en-US" sz="1200" b="0" i="0" u="none" strike="noStrike" cap="none" normalizeH="0" baseline="0" dirty="0" err="1">
                <a:ln>
                  <a:noFill/>
                </a:ln>
                <a:solidFill>
                  <a:srgbClr val="374151"/>
                </a:solidFill>
                <a:effectLst/>
                <a:latin typeface="Söhne"/>
              </a:rPr>
              <a:t>también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crea</a:t>
            </a:r>
            <a:r>
              <a:rPr kumimoji="0" lang="en-US" altLang="en-US" sz="1200" b="0" i="0" u="none" strike="noStrike" cap="none" normalizeH="0" baseline="0" dirty="0">
                <a:ln>
                  <a:noFill/>
                </a:ln>
                <a:solidFill>
                  <a:srgbClr val="374151"/>
                </a:solidFill>
                <a:effectLst/>
                <a:latin typeface="Söhne"/>
              </a:rPr>
              <a:t> un </a:t>
            </a:r>
            <a:r>
              <a:rPr kumimoji="0" lang="en-US" altLang="en-US" sz="1200" b="0" i="0" u="none" strike="noStrike" cap="none" normalizeH="0" baseline="0" dirty="0" err="1">
                <a:ln>
                  <a:noFill/>
                </a:ln>
                <a:solidFill>
                  <a:srgbClr val="374151"/>
                </a:solidFill>
                <a:effectLst/>
                <a:latin typeface="Söhne"/>
              </a:rPr>
              <a:t>espacio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sagrado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donde</a:t>
            </a:r>
            <a:r>
              <a:rPr kumimoji="0" lang="en-US" altLang="en-US" sz="1200" b="0" i="0" u="none" strike="noStrike" cap="none" normalizeH="0" baseline="0" dirty="0">
                <a:ln>
                  <a:noFill/>
                </a:ln>
                <a:solidFill>
                  <a:srgbClr val="374151"/>
                </a:solidFill>
                <a:effectLst/>
                <a:latin typeface="Söhne"/>
              </a:rPr>
              <a:t> la pareja </a:t>
            </a:r>
            <a:r>
              <a:rPr kumimoji="0" lang="en-US" altLang="en-US" sz="1200" b="0" i="0" u="none" strike="noStrike" cap="none" normalizeH="0" baseline="0" dirty="0" err="1">
                <a:ln>
                  <a:noFill/>
                </a:ln>
                <a:solidFill>
                  <a:srgbClr val="374151"/>
                </a:solidFill>
                <a:effectLst/>
                <a:latin typeface="Söhne"/>
              </a:rPr>
              <a:t>puede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compartir</a:t>
            </a:r>
            <a:r>
              <a:rPr kumimoji="0" lang="en-US" altLang="en-US" sz="1200" b="0" i="0" u="none" strike="noStrike" cap="none" normalizeH="0" baseline="0" dirty="0">
                <a:ln>
                  <a:noFill/>
                </a:ln>
                <a:solidFill>
                  <a:srgbClr val="374151"/>
                </a:solidFill>
                <a:effectLst/>
                <a:latin typeface="Söhne"/>
              </a:rPr>
              <a:t> sus </a:t>
            </a:r>
            <a:r>
              <a:rPr kumimoji="0" lang="en-US" altLang="en-US" sz="1200" b="0" i="0" u="none" strike="noStrike" cap="none" normalizeH="0" baseline="0" dirty="0" err="1">
                <a:ln>
                  <a:noFill/>
                </a:ln>
                <a:solidFill>
                  <a:srgbClr val="374151"/>
                </a:solidFill>
                <a:effectLst/>
                <a:latin typeface="Söhne"/>
              </a:rPr>
              <a:t>alegrías</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preocupaciones</a:t>
            </a:r>
            <a:r>
              <a:rPr kumimoji="0" lang="en-US" altLang="en-US" sz="1200" b="0" i="0" u="none" strike="noStrike" cap="none" normalizeH="0" baseline="0" dirty="0">
                <a:ln>
                  <a:noFill/>
                </a:ln>
                <a:solidFill>
                  <a:srgbClr val="374151"/>
                </a:solidFill>
                <a:effectLst/>
                <a:latin typeface="Söhne"/>
              </a:rPr>
              <a:t> y </a:t>
            </a:r>
            <a:r>
              <a:rPr kumimoji="0" lang="en-US" altLang="en-US" sz="1200" b="0" i="0" u="none" strike="noStrike" cap="none" normalizeH="0" baseline="0" dirty="0" err="1">
                <a:ln>
                  <a:noFill/>
                </a:ln>
                <a:solidFill>
                  <a:srgbClr val="374151"/>
                </a:solidFill>
                <a:effectLst/>
                <a:latin typeface="Söhne"/>
              </a:rPr>
              <a:t>agradecimientos</a:t>
            </a: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374151"/>
                </a:solidFill>
                <a:effectLst/>
                <a:latin typeface="Söhne"/>
              </a:rPr>
              <a:t>Sacramento del </a:t>
            </a:r>
            <a:r>
              <a:rPr kumimoji="0" lang="en-US" altLang="en-US" sz="1200" b="1" i="0" u="none" strike="noStrike" cap="none" normalizeH="0" baseline="0" dirty="0" err="1">
                <a:ln>
                  <a:noFill/>
                </a:ln>
                <a:solidFill>
                  <a:srgbClr val="374151"/>
                </a:solidFill>
                <a:effectLst/>
                <a:latin typeface="Söhne"/>
              </a:rPr>
              <a:t>Matrimonio</a:t>
            </a:r>
            <a:r>
              <a:rPr kumimoji="0" lang="en-US" altLang="en-US" sz="1200" b="1" i="0" u="none" strike="noStrike" cap="none" normalizeH="0" baseline="0" dirty="0">
                <a:ln>
                  <a:noFill/>
                </a:ln>
                <a:solidFill>
                  <a:srgbClr val="374151"/>
                </a:solidFill>
                <a:effectLst/>
                <a:latin typeface="Söhne"/>
              </a:rPr>
              <a: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374151"/>
                </a:solidFill>
                <a:effectLst/>
                <a:latin typeface="Söhne"/>
              </a:rPr>
              <a:t>Destaca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matrimonio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como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sacramento</a:t>
            </a:r>
            <a:r>
              <a:rPr kumimoji="0" lang="en-US" altLang="en-US" sz="1200" b="0" i="0" u="none" strike="noStrike" cap="none" normalizeH="0" baseline="0" dirty="0">
                <a:ln>
                  <a:noFill/>
                </a:ln>
                <a:solidFill>
                  <a:srgbClr val="374151"/>
                </a:solidFill>
                <a:effectLst/>
                <a:latin typeface="Söhne"/>
              </a:rPr>
              <a:t> y </a:t>
            </a:r>
            <a:r>
              <a:rPr kumimoji="0" lang="en-US" altLang="en-US" sz="1200" b="0" i="0" u="none" strike="noStrike" cap="none" normalizeH="0" baseline="0" dirty="0" err="1">
                <a:ln>
                  <a:noFill/>
                </a:ln>
                <a:solidFill>
                  <a:srgbClr val="374151"/>
                </a:solidFill>
                <a:effectLst/>
                <a:latin typeface="Söhne"/>
              </a:rPr>
              <a:t>cómo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este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actúa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como</a:t>
            </a:r>
            <a:r>
              <a:rPr kumimoji="0" lang="en-US" altLang="en-US" sz="1200" b="0" i="0" u="none" strike="noStrike" cap="none" normalizeH="0" baseline="0" dirty="0">
                <a:ln>
                  <a:noFill/>
                </a:ln>
                <a:solidFill>
                  <a:srgbClr val="374151"/>
                </a:solidFill>
                <a:effectLst/>
                <a:latin typeface="Söhne"/>
              </a:rPr>
              <a:t> un canal de </a:t>
            </a:r>
            <a:r>
              <a:rPr kumimoji="0" lang="en-US" altLang="en-US" sz="1200" b="0" i="0" u="none" strike="noStrike" cap="none" normalizeH="0" baseline="0" dirty="0" err="1">
                <a:ln>
                  <a:noFill/>
                </a:ln>
                <a:solidFill>
                  <a:srgbClr val="374151"/>
                </a:solidFill>
                <a:effectLst/>
                <a:latin typeface="Söhne"/>
              </a:rPr>
              <a:t>gracia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divina</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participación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activa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este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sacramento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fortalece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vínculo</a:t>
            </a:r>
            <a:r>
              <a:rPr kumimoji="0" lang="en-US" altLang="en-US" sz="1200" b="0" i="0" u="none" strike="noStrike" cap="none" normalizeH="0" baseline="0" dirty="0">
                <a:ln>
                  <a:noFill/>
                </a:ln>
                <a:solidFill>
                  <a:srgbClr val="374151"/>
                </a:solidFill>
                <a:effectLst/>
                <a:latin typeface="Söhne"/>
              </a:rPr>
              <a:t> entre la pareja y con Dios, </a:t>
            </a:r>
            <a:r>
              <a:rPr kumimoji="0" lang="en-US" altLang="en-US" sz="1200" b="0" i="0" u="none" strike="noStrike" cap="none" normalizeH="0" baseline="0" dirty="0" err="1">
                <a:ln>
                  <a:noFill/>
                </a:ln>
                <a:solidFill>
                  <a:srgbClr val="374151"/>
                </a:solidFill>
                <a:effectLst/>
                <a:latin typeface="Söhne"/>
              </a:rPr>
              <a:t>proporcionando</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gracia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necesaria</a:t>
            </a:r>
            <a:r>
              <a:rPr kumimoji="0" lang="en-US" altLang="en-US" sz="1200" b="0" i="0" u="none" strike="noStrike" cap="none" normalizeH="0" baseline="0" dirty="0">
                <a:ln>
                  <a:noFill/>
                </a:ln>
                <a:solidFill>
                  <a:srgbClr val="374151"/>
                </a:solidFill>
                <a:effectLst/>
                <a:latin typeface="Söhne"/>
              </a:rPr>
              <a:t> para </a:t>
            </a:r>
            <a:r>
              <a:rPr kumimoji="0" lang="en-US" altLang="en-US" sz="1200" b="0" i="0" u="none" strike="noStrike" cap="none" normalizeH="0" baseline="0" dirty="0" err="1">
                <a:ln>
                  <a:noFill/>
                </a:ln>
                <a:solidFill>
                  <a:srgbClr val="374151"/>
                </a:solidFill>
                <a:effectLst/>
                <a:latin typeface="Söhne"/>
              </a:rPr>
              <a:t>enfrentar</a:t>
            </a:r>
            <a:r>
              <a:rPr kumimoji="0" lang="en-US" altLang="en-US" sz="1200" b="0" i="0" u="none" strike="noStrike" cap="none" normalizeH="0" baseline="0" dirty="0">
                <a:ln>
                  <a:noFill/>
                </a:ln>
                <a:solidFill>
                  <a:srgbClr val="374151"/>
                </a:solidFill>
                <a:effectLst/>
                <a:latin typeface="Söhne"/>
              </a:rPr>
              <a:t> los </a:t>
            </a:r>
            <a:r>
              <a:rPr kumimoji="0" lang="en-US" altLang="en-US" sz="1200" b="0" i="0" u="none" strike="noStrike" cap="none" normalizeH="0" baseline="0" dirty="0" err="1">
                <a:ln>
                  <a:noFill/>
                </a:ln>
                <a:solidFill>
                  <a:srgbClr val="374151"/>
                </a:solidFill>
                <a:effectLst/>
                <a:latin typeface="Söhne"/>
              </a:rPr>
              <a:t>desafíos</a:t>
            </a:r>
            <a:r>
              <a:rPr kumimoji="0" lang="en-US" altLang="en-US" sz="1200" b="0" i="0" u="none" strike="noStrike" cap="none" normalizeH="0" baseline="0" dirty="0">
                <a:ln>
                  <a:noFill/>
                </a:ln>
                <a:solidFill>
                  <a:srgbClr val="374151"/>
                </a:solidFill>
                <a:effectLst/>
                <a:latin typeface="Söhne"/>
              </a:rPr>
              <a:t> y </a:t>
            </a:r>
            <a:r>
              <a:rPr kumimoji="0" lang="en-US" altLang="en-US" sz="1200" b="0" i="0" u="none" strike="noStrike" cap="none" normalizeH="0" baseline="0" dirty="0" err="1">
                <a:ln>
                  <a:noFill/>
                </a:ln>
                <a:solidFill>
                  <a:srgbClr val="374151"/>
                </a:solidFill>
                <a:effectLst/>
                <a:latin typeface="Söhne"/>
              </a:rPr>
              <a:t>crecer</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juntos</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santidad</a:t>
            </a: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374151"/>
                </a:solidFill>
                <a:effectLst/>
                <a:latin typeface="Söhne"/>
              </a:rPr>
              <a:t>Refugio </a:t>
            </a:r>
            <a:r>
              <a:rPr kumimoji="0" lang="en-US" altLang="en-US" sz="1200" b="1" i="0" u="none" strike="noStrike" cap="none" normalizeH="0" baseline="0" dirty="0" err="1">
                <a:ln>
                  <a:noFill/>
                </a:ln>
                <a:solidFill>
                  <a:srgbClr val="374151"/>
                </a:solidFill>
                <a:effectLst/>
                <a:latin typeface="Söhne"/>
              </a:rPr>
              <a:t>en</a:t>
            </a:r>
            <a:r>
              <a:rPr kumimoji="0" lang="en-US" altLang="en-US" sz="1200" b="1" i="0" u="none" strike="noStrike" cap="none" normalizeH="0" baseline="0" dirty="0">
                <a:ln>
                  <a:noFill/>
                </a:ln>
                <a:solidFill>
                  <a:srgbClr val="374151"/>
                </a:solidFill>
                <a:effectLst/>
                <a:latin typeface="Söhne"/>
              </a:rPr>
              <a:t> los </a:t>
            </a:r>
            <a:r>
              <a:rPr kumimoji="0" lang="en-US" altLang="en-US" sz="1200" b="1" i="0" u="none" strike="noStrike" cap="none" normalizeH="0" baseline="0" dirty="0" err="1">
                <a:ln>
                  <a:noFill/>
                </a:ln>
                <a:solidFill>
                  <a:srgbClr val="374151"/>
                </a:solidFill>
                <a:effectLst/>
                <a:latin typeface="Söhne"/>
              </a:rPr>
              <a:t>Momentos</a:t>
            </a:r>
            <a:r>
              <a:rPr kumimoji="0" lang="en-US" altLang="en-US" sz="1200" b="1" i="0" u="none" strike="noStrike" cap="none" normalizeH="0" baseline="0" dirty="0">
                <a:ln>
                  <a:noFill/>
                </a:ln>
                <a:solidFill>
                  <a:srgbClr val="374151"/>
                </a:solidFill>
                <a:effectLst/>
                <a:latin typeface="Söhne"/>
              </a:rPr>
              <a:t> </a:t>
            </a:r>
            <a:r>
              <a:rPr kumimoji="0" lang="en-US" altLang="en-US" sz="1200" b="1" i="0" u="none" strike="noStrike" cap="none" normalizeH="0" baseline="0" dirty="0" err="1">
                <a:ln>
                  <a:noFill/>
                </a:ln>
                <a:solidFill>
                  <a:srgbClr val="374151"/>
                </a:solidFill>
                <a:effectLst/>
                <a:latin typeface="Söhne"/>
              </a:rPr>
              <a:t>Difíciles</a:t>
            </a:r>
            <a:r>
              <a:rPr kumimoji="0" lang="en-US" altLang="en-US" sz="1200" b="1" i="0" u="none" strike="noStrike" cap="none" normalizeH="0" baseline="0" dirty="0">
                <a:ln>
                  <a:noFill/>
                </a:ln>
                <a:solidFill>
                  <a:srgbClr val="374151"/>
                </a:solidFill>
                <a:effectLst/>
                <a:latin typeface="Söhne"/>
              </a:rPr>
              <a: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374151"/>
                </a:solidFill>
                <a:effectLst/>
                <a:latin typeface="Söhne"/>
              </a:rPr>
              <a:t>Enfatiza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cómo</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fe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Dios se </a:t>
            </a:r>
            <a:r>
              <a:rPr kumimoji="0" lang="en-US" altLang="en-US" sz="1200" b="0" i="0" u="none" strike="noStrike" cap="none" normalizeH="0" baseline="0" dirty="0" err="1">
                <a:ln>
                  <a:noFill/>
                </a:ln>
                <a:solidFill>
                  <a:srgbClr val="374151"/>
                </a:solidFill>
                <a:effectLst/>
                <a:latin typeface="Söhne"/>
              </a:rPr>
              <a:t>convierte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un </a:t>
            </a:r>
            <a:r>
              <a:rPr kumimoji="0" lang="en-US" altLang="en-US" sz="1200" b="0" i="0" u="none" strike="noStrike" cap="none" normalizeH="0" baseline="0" dirty="0" err="1">
                <a:ln>
                  <a:noFill/>
                </a:ln>
                <a:solidFill>
                  <a:srgbClr val="374151"/>
                </a:solidFill>
                <a:effectLst/>
                <a:latin typeface="Söhne"/>
              </a:rPr>
              <a:t>refugio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durante</a:t>
            </a:r>
            <a:r>
              <a:rPr kumimoji="0" lang="en-US" altLang="en-US" sz="1200" b="0" i="0" u="none" strike="noStrike" cap="none" normalizeH="0" baseline="0" dirty="0">
                <a:ln>
                  <a:noFill/>
                </a:ln>
                <a:solidFill>
                  <a:srgbClr val="374151"/>
                </a:solidFill>
                <a:effectLst/>
                <a:latin typeface="Söhne"/>
              </a:rPr>
              <a:t> los </a:t>
            </a:r>
            <a:r>
              <a:rPr kumimoji="0" lang="en-US" altLang="en-US" sz="1200" b="0" i="0" u="none" strike="noStrike" cap="none" normalizeH="0" baseline="0" dirty="0" err="1">
                <a:ln>
                  <a:noFill/>
                </a:ln>
                <a:solidFill>
                  <a:srgbClr val="374151"/>
                </a:solidFill>
                <a:effectLst/>
                <a:latin typeface="Söhne"/>
              </a:rPr>
              <a:t>momentos</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difíciles</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lugar</a:t>
            </a:r>
            <a:r>
              <a:rPr kumimoji="0" lang="en-US" altLang="en-US" sz="1200" b="0" i="0" u="none" strike="noStrike" cap="none" normalizeH="0" baseline="0" dirty="0">
                <a:ln>
                  <a:noFill/>
                </a:ln>
                <a:solidFill>
                  <a:srgbClr val="374151"/>
                </a:solidFill>
                <a:effectLst/>
                <a:latin typeface="Söhne"/>
              </a:rPr>
              <a:t> de </a:t>
            </a:r>
            <a:r>
              <a:rPr kumimoji="0" lang="en-US" altLang="en-US" sz="1200" b="0" i="0" u="none" strike="noStrike" cap="none" normalizeH="0" baseline="0" dirty="0" err="1">
                <a:ln>
                  <a:noFill/>
                </a:ln>
                <a:solidFill>
                  <a:srgbClr val="374151"/>
                </a:solidFill>
                <a:effectLst/>
                <a:latin typeface="Söhne"/>
              </a:rPr>
              <a:t>depender</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únicamente</a:t>
            </a:r>
            <a:r>
              <a:rPr kumimoji="0" lang="en-US" altLang="en-US" sz="1200" b="0" i="0" u="none" strike="noStrike" cap="none" normalizeH="0" baseline="0" dirty="0">
                <a:ln>
                  <a:noFill/>
                </a:ln>
                <a:solidFill>
                  <a:srgbClr val="374151"/>
                </a:solidFill>
                <a:effectLst/>
                <a:latin typeface="Söhne"/>
              </a:rPr>
              <a:t> de la </a:t>
            </a:r>
            <a:r>
              <a:rPr kumimoji="0" lang="en-US" altLang="en-US" sz="1200" b="0" i="0" u="none" strike="noStrike" cap="none" normalizeH="0" baseline="0" dirty="0" err="1">
                <a:ln>
                  <a:noFill/>
                </a:ln>
                <a:solidFill>
                  <a:srgbClr val="374151"/>
                </a:solidFill>
                <a:effectLst/>
                <a:latin typeface="Söhne"/>
              </a:rPr>
              <a:t>fortaleza</a:t>
            </a:r>
            <a:r>
              <a:rPr kumimoji="0" lang="en-US" altLang="en-US" sz="1200" b="0" i="0" u="none" strike="noStrike" cap="none" normalizeH="0" baseline="0" dirty="0">
                <a:ln>
                  <a:noFill/>
                </a:ln>
                <a:solidFill>
                  <a:srgbClr val="374151"/>
                </a:solidFill>
                <a:effectLst/>
                <a:latin typeface="Söhne"/>
              </a:rPr>
              <a:t> individual, las parejas </a:t>
            </a:r>
            <a:r>
              <a:rPr kumimoji="0" lang="en-US" altLang="en-US" sz="1200" b="0" i="0" u="none" strike="noStrike" cap="none" normalizeH="0" baseline="0" dirty="0" err="1">
                <a:ln>
                  <a:noFill/>
                </a:ln>
                <a:solidFill>
                  <a:srgbClr val="374151"/>
                </a:solidFill>
                <a:effectLst/>
                <a:latin typeface="Söhne"/>
              </a:rPr>
              <a:t>encuentran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consuelo</a:t>
            </a:r>
            <a:r>
              <a:rPr kumimoji="0" lang="en-US" altLang="en-US" sz="1200" b="0" i="0" u="none" strike="noStrike" cap="none" normalizeH="0" baseline="0" dirty="0">
                <a:ln>
                  <a:noFill/>
                </a:ln>
                <a:solidFill>
                  <a:srgbClr val="374151"/>
                </a:solidFill>
                <a:effectLst/>
                <a:latin typeface="Söhne"/>
              </a:rPr>
              <a:t> y </a:t>
            </a:r>
            <a:r>
              <a:rPr kumimoji="0" lang="en-US" altLang="en-US" sz="1200" b="0" i="0" u="none" strike="noStrike" cap="none" normalizeH="0" baseline="0" dirty="0" err="1">
                <a:ln>
                  <a:noFill/>
                </a:ln>
                <a:solidFill>
                  <a:srgbClr val="374151"/>
                </a:solidFill>
                <a:effectLst/>
                <a:latin typeface="Söhne"/>
              </a:rPr>
              <a:t>apoyo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creencia</a:t>
            </a:r>
            <a:r>
              <a:rPr kumimoji="0" lang="en-US" altLang="en-US" sz="1200" b="0" i="0" u="none" strike="noStrike" cap="none" normalizeH="0" baseline="0" dirty="0">
                <a:ln>
                  <a:noFill/>
                </a:ln>
                <a:solidFill>
                  <a:srgbClr val="374151"/>
                </a:solidFill>
                <a:effectLst/>
                <a:latin typeface="Söhne"/>
              </a:rPr>
              <a:t> de que Dios </a:t>
            </a:r>
            <a:r>
              <a:rPr kumimoji="0" lang="en-US" altLang="en-US" sz="1200" b="0" i="0" u="none" strike="noStrike" cap="none" normalizeH="0" baseline="0" dirty="0" err="1">
                <a:ln>
                  <a:noFill/>
                </a:ln>
                <a:solidFill>
                  <a:srgbClr val="374151"/>
                </a:solidFill>
                <a:effectLst/>
                <a:latin typeface="Söhne"/>
              </a:rPr>
              <a:t>está</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presente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medio de las </a:t>
            </a:r>
            <a:r>
              <a:rPr kumimoji="0" lang="en-US" altLang="en-US" sz="1200" b="0" i="0" u="none" strike="noStrike" cap="none" normalizeH="0" baseline="0" dirty="0" err="1">
                <a:ln>
                  <a:noFill/>
                </a:ln>
                <a:solidFill>
                  <a:srgbClr val="374151"/>
                </a:solidFill>
                <a:effectLst/>
                <a:latin typeface="Söhne"/>
              </a:rPr>
              <a:t>adversidades</a:t>
            </a: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rgbClr val="374151"/>
                </a:solidFill>
                <a:effectLst/>
                <a:latin typeface="Söhne"/>
              </a:rPr>
              <a:t>Modelo</a:t>
            </a:r>
            <a:r>
              <a:rPr kumimoji="0" lang="en-US" altLang="en-US" sz="1200" b="1" i="0" u="none" strike="noStrike" cap="none" normalizeH="0" baseline="0" dirty="0">
                <a:ln>
                  <a:noFill/>
                </a:ln>
                <a:solidFill>
                  <a:srgbClr val="374151"/>
                </a:solidFill>
                <a:effectLst/>
                <a:latin typeface="Söhne"/>
              </a:rPr>
              <a:t> de Amor </a:t>
            </a:r>
            <a:r>
              <a:rPr kumimoji="0" lang="en-US" altLang="en-US" sz="1200" b="1" i="0" u="none" strike="noStrike" cap="none" normalizeH="0" baseline="0" dirty="0" err="1">
                <a:ln>
                  <a:noFill/>
                </a:ln>
                <a:solidFill>
                  <a:srgbClr val="374151"/>
                </a:solidFill>
                <a:effectLst/>
                <a:latin typeface="Söhne"/>
              </a:rPr>
              <a:t>Divino</a:t>
            </a:r>
            <a:r>
              <a:rPr kumimoji="0" lang="en-US" altLang="en-US" sz="1200" b="1" i="0" u="none" strike="noStrike" cap="none" normalizeH="0" baseline="0" dirty="0">
                <a:ln>
                  <a:noFill/>
                </a:ln>
                <a:solidFill>
                  <a:srgbClr val="374151"/>
                </a:solidFill>
                <a:effectLst/>
                <a:latin typeface="Söhne"/>
              </a:rPr>
              <a: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374151"/>
                </a:solidFill>
                <a:effectLst/>
                <a:latin typeface="Söhne"/>
              </a:rPr>
              <a:t>Explica</a:t>
            </a:r>
            <a:r>
              <a:rPr kumimoji="0" lang="en-US" altLang="en-US" sz="1200" b="0" i="0" u="none" strike="noStrike" cap="none" normalizeH="0" baseline="0" dirty="0">
                <a:ln>
                  <a:noFill/>
                </a:ln>
                <a:solidFill>
                  <a:srgbClr val="374151"/>
                </a:solidFill>
                <a:effectLst/>
                <a:latin typeface="Söhne"/>
              </a:rPr>
              <a:t> que al </a:t>
            </a:r>
            <a:r>
              <a:rPr kumimoji="0" lang="en-US" altLang="en-US" sz="1200" b="0" i="0" u="none" strike="noStrike" cap="none" normalizeH="0" baseline="0" dirty="0" err="1">
                <a:ln>
                  <a:noFill/>
                </a:ln>
                <a:solidFill>
                  <a:srgbClr val="374151"/>
                </a:solidFill>
                <a:effectLst/>
                <a:latin typeface="Söhne"/>
              </a:rPr>
              <a:t>reconocer</a:t>
            </a:r>
            <a:r>
              <a:rPr kumimoji="0" lang="en-US" altLang="en-US" sz="1200" b="0" i="0" u="none" strike="noStrike" cap="none" normalizeH="0" baseline="0" dirty="0">
                <a:ln>
                  <a:noFill/>
                </a:ln>
                <a:solidFill>
                  <a:srgbClr val="374151"/>
                </a:solidFill>
                <a:effectLst/>
                <a:latin typeface="Söhne"/>
              </a:rPr>
              <a:t> a Dios </a:t>
            </a:r>
            <a:r>
              <a:rPr kumimoji="0" lang="en-US" altLang="en-US" sz="1200" b="0" i="0" u="none" strike="noStrike" cap="none" normalizeH="0" baseline="0" dirty="0" err="1">
                <a:ln>
                  <a:noFill/>
                </a:ln>
                <a:solidFill>
                  <a:srgbClr val="374151"/>
                </a:solidFill>
                <a:effectLst/>
                <a:latin typeface="Söhne"/>
              </a:rPr>
              <a:t>como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vínculo</a:t>
            </a:r>
            <a:r>
              <a:rPr kumimoji="0" lang="en-US" altLang="en-US" sz="1200" b="0" i="0" u="none" strike="noStrike" cap="none" normalizeH="0" baseline="0" dirty="0">
                <a:ln>
                  <a:noFill/>
                </a:ln>
                <a:solidFill>
                  <a:srgbClr val="374151"/>
                </a:solidFill>
                <a:effectLst/>
                <a:latin typeface="Söhne"/>
              </a:rPr>
              <a:t> central, las parejas </a:t>
            </a:r>
            <a:r>
              <a:rPr kumimoji="0" lang="en-US" altLang="en-US" sz="1200" b="0" i="0" u="none" strike="noStrike" cap="none" normalizeH="0" baseline="0" dirty="0" err="1">
                <a:ln>
                  <a:noFill/>
                </a:ln>
                <a:solidFill>
                  <a:srgbClr val="374151"/>
                </a:solidFill>
                <a:effectLst/>
                <a:latin typeface="Söhne"/>
              </a:rPr>
              <a:t>buscan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modelar</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su</a:t>
            </a:r>
            <a:r>
              <a:rPr kumimoji="0" lang="en-US" altLang="en-US" sz="1200" b="0" i="0" u="none" strike="noStrike" cap="none" normalizeH="0" baseline="0" dirty="0">
                <a:ln>
                  <a:noFill/>
                </a:ln>
                <a:solidFill>
                  <a:srgbClr val="374151"/>
                </a:solidFill>
                <a:effectLst/>
                <a:latin typeface="Söhne"/>
              </a:rPr>
              <a:t> amor </a:t>
            </a:r>
            <a:r>
              <a:rPr kumimoji="0" lang="en-US" altLang="en-US" sz="1200" b="0" i="0" u="none" strike="noStrike" cap="none" normalizeH="0" baseline="0" dirty="0" err="1">
                <a:ln>
                  <a:noFill/>
                </a:ln>
                <a:solidFill>
                  <a:srgbClr val="374151"/>
                </a:solidFill>
                <a:effectLst/>
                <a:latin typeface="Söhne"/>
              </a:rPr>
              <a:t>conyugal</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según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amor </a:t>
            </a:r>
            <a:r>
              <a:rPr kumimoji="0" lang="en-US" altLang="en-US" sz="1200" b="0" i="0" u="none" strike="noStrike" cap="none" normalizeH="0" baseline="0" dirty="0" err="1">
                <a:ln>
                  <a:noFill/>
                </a:ln>
                <a:solidFill>
                  <a:srgbClr val="374151"/>
                </a:solidFill>
                <a:effectLst/>
                <a:latin typeface="Söhne"/>
              </a:rPr>
              <a:t>divino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Esto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implica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practicar</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perdón</a:t>
            </a:r>
            <a:r>
              <a:rPr kumimoji="0" lang="en-US" altLang="en-US" sz="1200" b="0" i="0" u="none" strike="noStrike" cap="none" normalizeH="0" baseline="0" dirty="0">
                <a:ln>
                  <a:noFill/>
                </a:ln>
                <a:solidFill>
                  <a:srgbClr val="374151"/>
                </a:solidFill>
                <a:effectLst/>
                <a:latin typeface="Söhne"/>
              </a:rPr>
              <a:t>, la misericordia y la </a:t>
            </a:r>
            <a:r>
              <a:rPr kumimoji="0" lang="en-US" altLang="en-US" sz="1200" b="0" i="0" u="none" strike="noStrike" cap="none" normalizeH="0" baseline="0" dirty="0" err="1">
                <a:ln>
                  <a:noFill/>
                </a:ln>
                <a:solidFill>
                  <a:srgbClr val="374151"/>
                </a:solidFill>
                <a:effectLst/>
                <a:latin typeface="Söhne"/>
              </a:rPr>
              <a:t>compasión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reflejando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amor </a:t>
            </a:r>
            <a:r>
              <a:rPr kumimoji="0" lang="en-US" altLang="en-US" sz="1200" b="0" i="0" u="none" strike="noStrike" cap="none" normalizeH="0" baseline="0" dirty="0" err="1">
                <a:ln>
                  <a:noFill/>
                </a:ln>
                <a:solidFill>
                  <a:srgbClr val="374151"/>
                </a:solidFill>
                <a:effectLst/>
                <a:latin typeface="Söhne"/>
              </a:rPr>
              <a:t>incondicional</a:t>
            </a:r>
            <a:r>
              <a:rPr kumimoji="0" lang="en-US" altLang="en-US" sz="1200" b="0" i="0" u="none" strike="noStrike" cap="none" normalizeH="0" baseline="0" dirty="0">
                <a:ln>
                  <a:noFill/>
                </a:ln>
                <a:solidFill>
                  <a:srgbClr val="374151"/>
                </a:solidFill>
                <a:effectLst/>
                <a:latin typeface="Söhne"/>
              </a:rPr>
              <a:t> de Dios.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rgbClr val="374151"/>
                </a:solidFill>
                <a:effectLst/>
                <a:latin typeface="Söhne"/>
              </a:rPr>
              <a:t>Guiados</a:t>
            </a:r>
            <a:r>
              <a:rPr kumimoji="0" lang="en-US" altLang="en-US" sz="1200" b="1" i="0" u="none" strike="noStrike" cap="none" normalizeH="0" baseline="0" dirty="0">
                <a:ln>
                  <a:noFill/>
                </a:ln>
                <a:solidFill>
                  <a:srgbClr val="374151"/>
                </a:solidFill>
                <a:effectLst/>
                <a:latin typeface="Söhne"/>
              </a:rPr>
              <a:t> por la </a:t>
            </a:r>
            <a:r>
              <a:rPr kumimoji="0" lang="en-US" altLang="en-US" sz="1200" b="1" i="0" u="none" strike="noStrike" cap="none" normalizeH="0" baseline="0" dirty="0" err="1">
                <a:ln>
                  <a:noFill/>
                </a:ln>
                <a:solidFill>
                  <a:srgbClr val="374151"/>
                </a:solidFill>
                <a:effectLst/>
                <a:latin typeface="Söhne"/>
              </a:rPr>
              <a:t>Voluntad</a:t>
            </a:r>
            <a:r>
              <a:rPr kumimoji="0" lang="en-US" altLang="en-US" sz="1200" b="1" i="0" u="none" strike="noStrike" cap="none" normalizeH="0" baseline="0" dirty="0">
                <a:ln>
                  <a:noFill/>
                </a:ln>
                <a:solidFill>
                  <a:srgbClr val="374151"/>
                </a:solidFill>
                <a:effectLst/>
                <a:latin typeface="Söhne"/>
              </a:rPr>
              <a:t> de Dios:</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374151"/>
                </a:solidFill>
                <a:effectLst/>
                <a:latin typeface="Söhne"/>
              </a:rPr>
              <a:t>Invita</a:t>
            </a:r>
            <a:r>
              <a:rPr kumimoji="0" lang="en-US" altLang="en-US" sz="1200" b="0" i="0" u="none" strike="noStrike" cap="none" normalizeH="0" baseline="0" dirty="0">
                <a:ln>
                  <a:noFill/>
                </a:ln>
                <a:solidFill>
                  <a:srgbClr val="374151"/>
                </a:solidFill>
                <a:effectLst/>
                <a:latin typeface="Söhne"/>
              </a:rPr>
              <a:t> a las parejas a </a:t>
            </a:r>
            <a:r>
              <a:rPr kumimoji="0" lang="en-US" altLang="en-US" sz="1200" b="0" i="0" u="none" strike="noStrike" cap="none" normalizeH="0" baseline="0" dirty="0" err="1">
                <a:ln>
                  <a:noFill/>
                </a:ln>
                <a:solidFill>
                  <a:srgbClr val="374151"/>
                </a:solidFill>
                <a:effectLst/>
                <a:latin typeface="Söhne"/>
              </a:rPr>
              <a:t>buscar</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voluntad</a:t>
            </a:r>
            <a:r>
              <a:rPr kumimoji="0" lang="en-US" altLang="en-US" sz="1200" b="0" i="0" u="none" strike="noStrike" cap="none" normalizeH="0" baseline="0" dirty="0">
                <a:ln>
                  <a:noFill/>
                </a:ln>
                <a:solidFill>
                  <a:srgbClr val="374151"/>
                </a:solidFill>
                <a:effectLst/>
                <a:latin typeface="Söhne"/>
              </a:rPr>
              <a:t> de Dios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sus </a:t>
            </a:r>
            <a:r>
              <a:rPr kumimoji="0" lang="en-US" altLang="en-US" sz="1200" b="0" i="0" u="none" strike="noStrike" cap="none" normalizeH="0" baseline="0" dirty="0" err="1">
                <a:ln>
                  <a:noFill/>
                </a:ln>
                <a:solidFill>
                  <a:srgbClr val="374151"/>
                </a:solidFill>
                <a:effectLst/>
                <a:latin typeface="Söhne"/>
              </a:rPr>
              <a:t>decisiones</a:t>
            </a:r>
            <a:r>
              <a:rPr kumimoji="0" lang="en-US" altLang="en-US" sz="1200" b="0" i="0" u="none" strike="noStrike" cap="none" normalizeH="0" baseline="0" dirty="0">
                <a:ln>
                  <a:noFill/>
                </a:ln>
                <a:solidFill>
                  <a:srgbClr val="374151"/>
                </a:solidFill>
                <a:effectLst/>
                <a:latin typeface="Söhne"/>
              </a:rPr>
              <a:t> y </a:t>
            </a:r>
            <a:r>
              <a:rPr kumimoji="0" lang="en-US" altLang="en-US" sz="1200" b="0" i="0" u="none" strike="noStrike" cap="none" normalizeH="0" baseline="0" dirty="0" err="1">
                <a:ln>
                  <a:noFill/>
                </a:ln>
                <a:solidFill>
                  <a:srgbClr val="374151"/>
                </a:solidFill>
                <a:effectLst/>
                <a:latin typeface="Söhne"/>
              </a:rPr>
              <a:t>acciones</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construcción</a:t>
            </a:r>
            <a:r>
              <a:rPr kumimoji="0" lang="en-US" altLang="en-US" sz="1200" b="0" i="0" u="none" strike="noStrike" cap="none" normalizeH="0" baseline="0" dirty="0">
                <a:ln>
                  <a:noFill/>
                </a:ln>
                <a:solidFill>
                  <a:srgbClr val="374151"/>
                </a:solidFill>
                <a:effectLst/>
                <a:latin typeface="Söhne"/>
              </a:rPr>
              <a:t> del </a:t>
            </a:r>
            <a:r>
              <a:rPr kumimoji="0" lang="en-US" altLang="en-US" sz="1200" b="0" i="0" u="none" strike="noStrike" cap="none" normalizeH="0" baseline="0" dirty="0" err="1">
                <a:ln>
                  <a:noFill/>
                </a:ln>
                <a:solidFill>
                  <a:srgbClr val="374151"/>
                </a:solidFill>
                <a:effectLst/>
                <a:latin typeface="Söhne"/>
              </a:rPr>
              <a:t>matrimonio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implica</a:t>
            </a:r>
            <a:r>
              <a:rPr kumimoji="0" lang="en-US" altLang="en-US" sz="1200" b="0" i="0" u="none" strike="noStrike" cap="none" normalizeH="0" baseline="0" dirty="0">
                <a:ln>
                  <a:noFill/>
                </a:ln>
                <a:solidFill>
                  <a:srgbClr val="374151"/>
                </a:solidFill>
                <a:effectLst/>
                <a:latin typeface="Söhne"/>
              </a:rPr>
              <a:t> no solo </a:t>
            </a:r>
            <a:r>
              <a:rPr kumimoji="0" lang="en-US" altLang="en-US" sz="1200" b="0" i="0" u="none" strike="noStrike" cap="none" normalizeH="0" baseline="0" dirty="0" err="1">
                <a:ln>
                  <a:noFill/>
                </a:ln>
                <a:solidFill>
                  <a:srgbClr val="374151"/>
                </a:solidFill>
                <a:effectLst/>
                <a:latin typeface="Söhne"/>
              </a:rPr>
              <a:t>seguir</a:t>
            </a:r>
            <a:r>
              <a:rPr kumimoji="0" lang="en-US" altLang="en-US" sz="1200" b="0" i="0" u="none" strike="noStrike" cap="none" normalizeH="0" baseline="0" dirty="0">
                <a:ln>
                  <a:noFill/>
                </a:ln>
                <a:solidFill>
                  <a:srgbClr val="374151"/>
                </a:solidFill>
                <a:effectLst/>
                <a:latin typeface="Söhne"/>
              </a:rPr>
              <a:t> sus </a:t>
            </a:r>
            <a:r>
              <a:rPr kumimoji="0" lang="en-US" altLang="en-US" sz="1200" b="0" i="0" u="none" strike="noStrike" cap="none" normalizeH="0" baseline="0" dirty="0" err="1">
                <a:ln>
                  <a:noFill/>
                </a:ln>
                <a:solidFill>
                  <a:srgbClr val="374151"/>
                </a:solidFill>
                <a:effectLst/>
                <a:latin typeface="Söhne"/>
              </a:rPr>
              <a:t>propios</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deseos</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sino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también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alinear</a:t>
            </a:r>
            <a:r>
              <a:rPr kumimoji="0" lang="en-US" altLang="en-US" sz="1200" b="0" i="0" u="none" strike="noStrike" cap="none" normalizeH="0" baseline="0" dirty="0">
                <a:ln>
                  <a:noFill/>
                </a:ln>
                <a:solidFill>
                  <a:srgbClr val="374151"/>
                </a:solidFill>
                <a:effectLst/>
                <a:latin typeface="Söhne"/>
              </a:rPr>
              <a:t> sus </a:t>
            </a:r>
            <a:r>
              <a:rPr kumimoji="0" lang="en-US" altLang="en-US" sz="1200" b="0" i="0" u="none" strike="noStrike" cap="none" normalizeH="0" baseline="0" dirty="0" err="1">
                <a:ln>
                  <a:noFill/>
                </a:ln>
                <a:solidFill>
                  <a:srgbClr val="374151"/>
                </a:solidFill>
                <a:effectLst/>
                <a:latin typeface="Söhne"/>
              </a:rPr>
              <a:t>vidas</a:t>
            </a:r>
            <a:r>
              <a:rPr kumimoji="0" lang="en-US" altLang="en-US" sz="1200" b="0" i="0" u="none" strike="noStrike" cap="none" normalizeH="0" baseline="0" dirty="0">
                <a:ln>
                  <a:noFill/>
                </a:ln>
                <a:solidFill>
                  <a:srgbClr val="374151"/>
                </a:solidFill>
                <a:effectLst/>
                <a:latin typeface="Söhne"/>
              </a:rPr>
              <a:t> con los </a:t>
            </a:r>
            <a:r>
              <a:rPr kumimoji="0" lang="en-US" altLang="en-US" sz="1200" b="0" i="0" u="none" strike="noStrike" cap="none" normalizeH="0" baseline="0" dirty="0" err="1">
                <a:ln>
                  <a:noFill/>
                </a:ln>
                <a:solidFill>
                  <a:srgbClr val="374151"/>
                </a:solidFill>
                <a:effectLst/>
                <a:latin typeface="Söhne"/>
              </a:rPr>
              <a:t>principios</a:t>
            </a:r>
            <a:r>
              <a:rPr kumimoji="0" lang="en-US" altLang="en-US" sz="1200" b="0" i="0" u="none" strike="noStrike" cap="none" normalizeH="0" baseline="0" dirty="0">
                <a:ln>
                  <a:noFill/>
                </a:ln>
                <a:solidFill>
                  <a:srgbClr val="374151"/>
                </a:solidFill>
                <a:effectLst/>
                <a:latin typeface="Söhne"/>
              </a:rPr>
              <a:t> y </a:t>
            </a:r>
            <a:r>
              <a:rPr kumimoji="0" lang="en-US" altLang="en-US" sz="1200" b="0" i="0" u="none" strike="noStrike" cap="none" normalizeH="0" baseline="0" dirty="0" err="1">
                <a:ln>
                  <a:noFill/>
                </a:ln>
                <a:solidFill>
                  <a:srgbClr val="374151"/>
                </a:solidFill>
                <a:effectLst/>
                <a:latin typeface="Söhne"/>
              </a:rPr>
              <a:t>valores</a:t>
            </a:r>
            <a:r>
              <a:rPr kumimoji="0" lang="en-US" altLang="en-US" sz="1200" b="0" i="0" u="none" strike="noStrike" cap="none" normalizeH="0" baseline="0" dirty="0">
                <a:ln>
                  <a:noFill/>
                </a:ln>
                <a:solidFill>
                  <a:srgbClr val="374151"/>
                </a:solidFill>
                <a:effectLst/>
                <a:latin typeface="Söhne"/>
              </a:rPr>
              <a:t> que </a:t>
            </a:r>
            <a:r>
              <a:rPr kumimoji="0" lang="en-US" altLang="en-US" sz="1200" b="0" i="0" u="none" strike="noStrike" cap="none" normalizeH="0" baseline="0" dirty="0" err="1">
                <a:ln>
                  <a:noFill/>
                </a:ln>
                <a:solidFill>
                  <a:srgbClr val="374151"/>
                </a:solidFill>
                <a:effectLst/>
                <a:latin typeface="Söhne"/>
              </a:rPr>
              <a:t>emanan</a:t>
            </a:r>
            <a:r>
              <a:rPr kumimoji="0" lang="en-US" altLang="en-US" sz="1200" b="0" i="0" u="none" strike="noStrike" cap="none" normalizeH="0" baseline="0" dirty="0">
                <a:ln>
                  <a:noFill/>
                </a:ln>
                <a:solidFill>
                  <a:srgbClr val="374151"/>
                </a:solidFill>
                <a:effectLst/>
                <a:latin typeface="Söhne"/>
              </a:rPr>
              <a:t> de la </a:t>
            </a:r>
            <a:r>
              <a:rPr kumimoji="0" lang="en-US" altLang="en-US" sz="1200" b="0" i="0" u="none" strike="noStrike" cap="none" normalizeH="0" baseline="0" dirty="0" err="1">
                <a:ln>
                  <a:noFill/>
                </a:ln>
                <a:solidFill>
                  <a:srgbClr val="374151"/>
                </a:solidFill>
                <a:effectLst/>
                <a:latin typeface="Söhne"/>
              </a:rPr>
              <a:t>fe</a:t>
            </a:r>
            <a:r>
              <a:rPr kumimoji="0" lang="en-US" altLang="en-US" sz="1200" b="0" i="0" u="none" strike="noStrike" cap="none" normalizeH="0" baseline="0" dirty="0">
                <a:ln>
                  <a:noFill/>
                </a:ln>
                <a:solidFill>
                  <a:srgbClr val="374151"/>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rgbClr val="374151"/>
                </a:solidFill>
                <a:effectLst/>
                <a:latin typeface="Söhne"/>
              </a:rPr>
              <a:t>Celebración</a:t>
            </a:r>
            <a:r>
              <a:rPr kumimoji="0" lang="en-US" altLang="en-US" sz="1200" b="1" i="0" u="none" strike="noStrike" cap="none" normalizeH="0" baseline="0" dirty="0">
                <a:ln>
                  <a:noFill/>
                </a:ln>
                <a:solidFill>
                  <a:srgbClr val="374151"/>
                </a:solidFill>
                <a:effectLst/>
                <a:latin typeface="Söhne"/>
              </a:rPr>
              <a:t> de la </a:t>
            </a:r>
            <a:r>
              <a:rPr kumimoji="0" lang="en-US" altLang="en-US" sz="1200" b="1" i="0" u="none" strike="noStrike" cap="none" normalizeH="0" baseline="0" dirty="0" err="1">
                <a:ln>
                  <a:noFill/>
                </a:ln>
                <a:solidFill>
                  <a:srgbClr val="374151"/>
                </a:solidFill>
                <a:effectLst/>
                <a:latin typeface="Söhne"/>
              </a:rPr>
              <a:t>Alegría</a:t>
            </a:r>
            <a:r>
              <a:rPr kumimoji="0" lang="en-US" altLang="en-US" sz="1200" b="1" i="0" u="none" strike="noStrike" cap="none" normalizeH="0" baseline="0" dirty="0">
                <a:ln>
                  <a:noFill/>
                </a:ln>
                <a:solidFill>
                  <a:srgbClr val="374151"/>
                </a:solidFill>
                <a:effectLst/>
                <a:latin typeface="Söhne"/>
              </a:rPr>
              <a:t> </a:t>
            </a:r>
            <a:r>
              <a:rPr kumimoji="0" lang="en-US" altLang="en-US" sz="1200" b="1" i="0" u="none" strike="noStrike" cap="none" normalizeH="0" baseline="0" dirty="0" err="1">
                <a:ln>
                  <a:noFill/>
                </a:ln>
                <a:solidFill>
                  <a:srgbClr val="374151"/>
                </a:solidFill>
                <a:effectLst/>
                <a:latin typeface="Söhne"/>
              </a:rPr>
              <a:t>Compartida</a:t>
            </a:r>
            <a:r>
              <a:rPr kumimoji="0" lang="en-US" altLang="en-US" sz="1200" b="1" i="0" u="none" strike="noStrike" cap="none" normalizeH="0" baseline="0" dirty="0">
                <a:ln>
                  <a:noFill/>
                </a:ln>
                <a:solidFill>
                  <a:srgbClr val="374151"/>
                </a:solidFill>
                <a:effectLst/>
                <a:latin typeface="Söhne"/>
              </a:rPr>
              <a: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374151"/>
                </a:solidFill>
                <a:effectLst/>
                <a:latin typeface="Söhne"/>
              </a:rPr>
              <a:t>Resalta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cómo</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fe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Dios </a:t>
            </a:r>
            <a:r>
              <a:rPr kumimoji="0" lang="en-US" altLang="en-US" sz="1200" b="0" i="0" u="none" strike="noStrike" cap="none" normalizeH="0" baseline="0" dirty="0" err="1">
                <a:ln>
                  <a:noFill/>
                </a:ln>
                <a:solidFill>
                  <a:srgbClr val="374151"/>
                </a:solidFill>
                <a:effectLst/>
                <a:latin typeface="Söhne"/>
              </a:rPr>
              <a:t>añade</a:t>
            </a:r>
            <a:r>
              <a:rPr kumimoji="0" lang="en-US" altLang="en-US" sz="1200" b="0" i="0" u="none" strike="noStrike" cap="none" normalizeH="0" baseline="0" dirty="0">
                <a:ln>
                  <a:noFill/>
                </a:ln>
                <a:solidFill>
                  <a:srgbClr val="374151"/>
                </a:solidFill>
                <a:effectLst/>
                <a:latin typeface="Söhne"/>
              </a:rPr>
              <a:t> una </a:t>
            </a:r>
            <a:r>
              <a:rPr kumimoji="0" lang="en-US" altLang="en-US" sz="1200" b="0" i="0" u="none" strike="noStrike" cap="none" normalizeH="0" baseline="0" dirty="0" err="1">
                <a:ln>
                  <a:noFill/>
                </a:ln>
                <a:solidFill>
                  <a:srgbClr val="374151"/>
                </a:solidFill>
                <a:effectLst/>
                <a:latin typeface="Söhne"/>
              </a:rPr>
              <a:t>dimensión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espiritual</a:t>
            </a:r>
            <a:r>
              <a:rPr kumimoji="0" lang="en-US" altLang="en-US" sz="1200" b="0" i="0" u="none" strike="noStrike" cap="none" normalizeH="0" baseline="0" dirty="0">
                <a:ln>
                  <a:noFill/>
                </a:ln>
                <a:solidFill>
                  <a:srgbClr val="374151"/>
                </a:solidFill>
                <a:effectLst/>
                <a:latin typeface="Söhne"/>
              </a:rPr>
              <a:t> a las </a:t>
            </a:r>
            <a:r>
              <a:rPr kumimoji="0" lang="en-US" altLang="en-US" sz="1200" b="0" i="0" u="none" strike="noStrike" cap="none" normalizeH="0" baseline="0" dirty="0" err="1">
                <a:ln>
                  <a:noFill/>
                </a:ln>
                <a:solidFill>
                  <a:srgbClr val="374151"/>
                </a:solidFill>
                <a:effectLst/>
                <a:latin typeface="Söhne"/>
              </a:rPr>
              <a:t>alegrías</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compartidas</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matrimonio</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gratitud</a:t>
            </a:r>
            <a:r>
              <a:rPr kumimoji="0" lang="en-US" altLang="en-US" sz="1200" b="0" i="0" u="none" strike="noStrike" cap="none" normalizeH="0" baseline="0" dirty="0">
                <a:ln>
                  <a:noFill/>
                </a:ln>
                <a:solidFill>
                  <a:srgbClr val="374151"/>
                </a:solidFill>
                <a:effectLst/>
                <a:latin typeface="Söhne"/>
              </a:rPr>
              <a:t> se </a:t>
            </a:r>
            <a:r>
              <a:rPr kumimoji="0" lang="en-US" altLang="en-US" sz="1200" b="0" i="0" u="none" strike="noStrike" cap="none" normalizeH="0" baseline="0" dirty="0" err="1">
                <a:ln>
                  <a:noFill/>
                </a:ln>
                <a:solidFill>
                  <a:srgbClr val="374151"/>
                </a:solidFill>
                <a:effectLst/>
                <a:latin typeface="Söhne"/>
              </a:rPr>
              <a:t>convierte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una </a:t>
            </a:r>
            <a:r>
              <a:rPr kumimoji="0" lang="en-US" altLang="en-US" sz="1200" b="0" i="0" u="none" strike="noStrike" cap="none" normalizeH="0" baseline="0" dirty="0" err="1">
                <a:ln>
                  <a:noFill/>
                </a:ln>
                <a:solidFill>
                  <a:srgbClr val="374151"/>
                </a:solidFill>
                <a:effectLst/>
                <a:latin typeface="Söhne"/>
              </a:rPr>
              <a:t>expresión</a:t>
            </a:r>
            <a:r>
              <a:rPr kumimoji="0" lang="en-US" altLang="en-US" sz="1200" b="0" i="0" u="none" strike="noStrike" cap="none" normalizeH="0" baseline="0" dirty="0">
                <a:ln>
                  <a:noFill/>
                </a:ln>
                <a:solidFill>
                  <a:srgbClr val="374151"/>
                </a:solidFill>
                <a:effectLst/>
                <a:latin typeface="Söhne"/>
              </a:rPr>
              <a:t> de la </a:t>
            </a:r>
            <a:r>
              <a:rPr kumimoji="0" lang="en-US" altLang="en-US" sz="1200" b="0" i="0" u="none" strike="noStrike" cap="none" normalizeH="0" baseline="0" dirty="0" err="1">
                <a:ln>
                  <a:noFill/>
                </a:ln>
                <a:solidFill>
                  <a:srgbClr val="374151"/>
                </a:solidFill>
                <a:effectLst/>
                <a:latin typeface="Söhne"/>
              </a:rPr>
              <a:t>conexión</a:t>
            </a:r>
            <a:r>
              <a:rPr kumimoji="0" lang="en-US" altLang="en-US" sz="1200" b="0" i="0" u="none" strike="noStrike" cap="none" normalizeH="0" baseline="0" dirty="0">
                <a:ln>
                  <a:noFill/>
                </a:ln>
                <a:solidFill>
                  <a:srgbClr val="374151"/>
                </a:solidFill>
                <a:effectLst/>
                <a:latin typeface="Söhne"/>
              </a:rPr>
              <a:t> con la </a:t>
            </a:r>
            <a:r>
              <a:rPr kumimoji="0" lang="en-US" altLang="en-US" sz="1200" b="0" i="0" u="none" strike="noStrike" cap="none" normalizeH="0" baseline="0" dirty="0" err="1">
                <a:ln>
                  <a:noFill/>
                </a:ln>
                <a:solidFill>
                  <a:srgbClr val="374151"/>
                </a:solidFill>
                <a:effectLst/>
                <a:latin typeface="Söhne"/>
              </a:rPr>
              <a:t>providencia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divina</a:t>
            </a:r>
            <a:r>
              <a:rPr kumimoji="0" lang="en-US" altLang="en-US" sz="1200" b="0" i="0" u="none" strike="noStrike" cap="none" normalizeH="0" baseline="0" dirty="0">
                <a:ln>
                  <a:noFill/>
                </a:ln>
                <a:solidFill>
                  <a:srgbClr val="374151"/>
                </a:solidFill>
                <a:effectLst/>
                <a:latin typeface="Söhne"/>
              </a:rPr>
              <a:t>, y la </a:t>
            </a:r>
            <a:r>
              <a:rPr kumimoji="0" lang="en-US" altLang="en-US" sz="1200" b="0" i="0" u="none" strike="noStrike" cap="none" normalizeH="0" baseline="0" dirty="0" err="1">
                <a:ln>
                  <a:noFill/>
                </a:ln>
                <a:solidFill>
                  <a:srgbClr val="374151"/>
                </a:solidFill>
                <a:effectLst/>
                <a:latin typeface="Söhne"/>
              </a:rPr>
              <a:t>alegría</a:t>
            </a:r>
            <a:r>
              <a:rPr kumimoji="0" lang="en-US" altLang="en-US" sz="1200" b="0" i="0" u="none" strike="noStrike" cap="none" normalizeH="0" baseline="0" dirty="0">
                <a:ln>
                  <a:noFill/>
                </a:ln>
                <a:solidFill>
                  <a:srgbClr val="374151"/>
                </a:solidFill>
                <a:effectLst/>
                <a:latin typeface="Söhne"/>
              </a:rPr>
              <a:t> se </a:t>
            </a:r>
            <a:r>
              <a:rPr kumimoji="0" lang="en-US" altLang="en-US" sz="1200" b="0" i="0" u="none" strike="noStrike" cap="none" normalizeH="0" baseline="0" dirty="0" err="1">
                <a:ln>
                  <a:noFill/>
                </a:ln>
                <a:solidFill>
                  <a:srgbClr val="374151"/>
                </a:solidFill>
                <a:effectLst/>
                <a:latin typeface="Söhne"/>
              </a:rPr>
              <a:t>celebra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como</a:t>
            </a:r>
            <a:r>
              <a:rPr kumimoji="0" lang="en-US" altLang="en-US" sz="1200" b="0" i="0" u="none" strike="noStrike" cap="none" normalizeH="0" baseline="0" dirty="0">
                <a:ln>
                  <a:noFill/>
                </a:ln>
                <a:solidFill>
                  <a:srgbClr val="374151"/>
                </a:solidFill>
                <a:effectLst/>
                <a:latin typeface="Söhne"/>
              </a:rPr>
              <a:t> un regalo de Dios.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rgbClr val="374151"/>
                </a:solidFill>
                <a:effectLst/>
                <a:latin typeface="Söhne"/>
              </a:rPr>
              <a:t>Eucaristía</a:t>
            </a:r>
            <a:r>
              <a:rPr kumimoji="0" lang="en-US" altLang="en-US" sz="1200" b="1" i="0" u="none" strike="noStrike" cap="none" normalizeH="0" baseline="0" dirty="0">
                <a:ln>
                  <a:noFill/>
                </a:ln>
                <a:solidFill>
                  <a:srgbClr val="374151"/>
                </a:solidFill>
                <a:effectLst/>
                <a:latin typeface="Söhne"/>
              </a:rPr>
              <a:t> y </a:t>
            </a:r>
            <a:r>
              <a:rPr kumimoji="0" lang="en-US" altLang="en-US" sz="1200" b="1" i="0" u="none" strike="noStrike" cap="none" normalizeH="0" baseline="0" dirty="0" err="1">
                <a:ln>
                  <a:noFill/>
                </a:ln>
                <a:solidFill>
                  <a:srgbClr val="374151"/>
                </a:solidFill>
                <a:effectLst/>
                <a:latin typeface="Söhne"/>
              </a:rPr>
              <a:t>Comunión</a:t>
            </a:r>
            <a:r>
              <a:rPr kumimoji="0" lang="en-US" altLang="en-US" sz="1200" b="1" i="0" u="none" strike="noStrike" cap="none" normalizeH="0" baseline="0" dirty="0">
                <a:ln>
                  <a:noFill/>
                </a:ln>
                <a:solidFill>
                  <a:srgbClr val="374151"/>
                </a:solidFill>
                <a:effectLst/>
                <a:latin typeface="Söhne"/>
              </a:rPr>
              <a: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rgbClr val="374151"/>
                </a:solidFill>
                <a:effectLst/>
                <a:latin typeface="Söhne"/>
              </a:rPr>
              <a:t>Destaca</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importancia</a:t>
            </a:r>
            <a:r>
              <a:rPr kumimoji="0" lang="en-US" altLang="en-US" sz="1200" b="0" i="0" u="none" strike="noStrike" cap="none" normalizeH="0" baseline="0" dirty="0">
                <a:ln>
                  <a:noFill/>
                </a:ln>
                <a:solidFill>
                  <a:srgbClr val="374151"/>
                </a:solidFill>
                <a:effectLst/>
                <a:latin typeface="Söhne"/>
              </a:rPr>
              <a:t> de </a:t>
            </a:r>
            <a:r>
              <a:rPr kumimoji="0" lang="en-US" altLang="en-US" sz="1200" b="0" i="0" u="none" strike="noStrike" cap="none" normalizeH="0" baseline="0" dirty="0" err="1">
                <a:ln>
                  <a:noFill/>
                </a:ln>
                <a:solidFill>
                  <a:srgbClr val="374151"/>
                </a:solidFill>
                <a:effectLst/>
                <a:latin typeface="Söhne"/>
              </a:rPr>
              <a:t>participar</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Eucaristía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como</a:t>
            </a:r>
            <a:r>
              <a:rPr kumimoji="0" lang="en-US" altLang="en-US" sz="1200" b="0" i="0" u="none" strike="noStrike" cap="none" normalizeH="0" baseline="0" dirty="0">
                <a:ln>
                  <a:noFill/>
                </a:ln>
                <a:solidFill>
                  <a:srgbClr val="374151"/>
                </a:solidFill>
                <a:effectLst/>
                <a:latin typeface="Söhne"/>
              </a:rPr>
              <a:t> un </a:t>
            </a:r>
            <a:r>
              <a:rPr kumimoji="0" lang="en-US" altLang="en-US" sz="1200" b="0" i="0" u="none" strike="noStrike" cap="none" normalizeH="0" baseline="0" dirty="0" err="1">
                <a:ln>
                  <a:noFill/>
                </a:ln>
                <a:solidFill>
                  <a:srgbClr val="374151"/>
                </a:solidFill>
                <a:effectLst/>
                <a:latin typeface="Söhne"/>
              </a:rPr>
              <a:t>acto</a:t>
            </a:r>
            <a:r>
              <a:rPr kumimoji="0" lang="en-US" altLang="en-US" sz="1200" b="0" i="0" u="none" strike="noStrike" cap="none" normalizeH="0" baseline="0" dirty="0">
                <a:ln>
                  <a:noFill/>
                </a:ln>
                <a:solidFill>
                  <a:srgbClr val="374151"/>
                </a:solidFill>
                <a:effectLst/>
                <a:latin typeface="Söhne"/>
              </a:rPr>
              <a:t> de </a:t>
            </a:r>
            <a:r>
              <a:rPr kumimoji="0" lang="en-US" altLang="en-US" sz="1200" b="0" i="0" u="none" strike="noStrike" cap="none" normalizeH="0" baseline="0" dirty="0" err="1">
                <a:ln>
                  <a:noFill/>
                </a:ln>
                <a:solidFill>
                  <a:srgbClr val="374151"/>
                </a:solidFill>
                <a:effectLst/>
                <a:latin typeface="Söhne"/>
              </a:rPr>
              <a:t>comunión</a:t>
            </a:r>
            <a:r>
              <a:rPr kumimoji="0" lang="en-US" altLang="en-US" sz="1200" b="0" i="0" u="none" strike="noStrike" cap="none" normalizeH="0" baseline="0" dirty="0">
                <a:ln>
                  <a:noFill/>
                </a:ln>
                <a:solidFill>
                  <a:srgbClr val="374151"/>
                </a:solidFill>
                <a:effectLst/>
                <a:latin typeface="Söhne"/>
              </a:rPr>
              <a:t> no solo con Cristo, </a:t>
            </a:r>
            <a:r>
              <a:rPr kumimoji="0" lang="en-US" altLang="en-US" sz="1200" b="0" i="0" u="none" strike="noStrike" cap="none" normalizeH="0" baseline="0" dirty="0" err="1">
                <a:ln>
                  <a:noFill/>
                </a:ln>
                <a:solidFill>
                  <a:srgbClr val="374151"/>
                </a:solidFill>
                <a:effectLst/>
                <a:latin typeface="Söhne"/>
              </a:rPr>
              <a:t>sino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también</a:t>
            </a:r>
            <a:r>
              <a:rPr kumimoji="0" lang="en-US" altLang="en-US" sz="1200" b="0" i="0" u="none" strike="noStrike" cap="none" normalizeH="0" baseline="0" dirty="0">
                <a:ln>
                  <a:noFill/>
                </a:ln>
                <a:solidFill>
                  <a:srgbClr val="374151"/>
                </a:solidFill>
                <a:effectLst/>
                <a:latin typeface="Söhne"/>
              </a:rPr>
              <a:t> entre los </a:t>
            </a:r>
            <a:r>
              <a:rPr kumimoji="0" lang="en-US" altLang="en-US" sz="1200" b="0" i="0" u="none" strike="noStrike" cap="none" normalizeH="0" baseline="0" dirty="0" err="1">
                <a:ln>
                  <a:noFill/>
                </a:ln>
                <a:solidFill>
                  <a:srgbClr val="374151"/>
                </a:solidFill>
                <a:effectLst/>
                <a:latin typeface="Söhne"/>
              </a:rPr>
              <a:t>cónyuges</a:t>
            </a:r>
            <a:r>
              <a:rPr kumimoji="0" lang="en-US" altLang="en-US" sz="1200" b="0" i="0" u="none" strike="noStrike" cap="none" normalizeH="0" baseline="0" dirty="0">
                <a:ln>
                  <a:noFill/>
                </a:ln>
                <a:solidFill>
                  <a:srgbClr val="374151"/>
                </a:solidFill>
                <a:effectLst/>
                <a:latin typeface="Söhne"/>
              </a:rPr>
              <a:t>. La </a:t>
            </a:r>
            <a:r>
              <a:rPr kumimoji="0" lang="en-US" altLang="en-US" sz="1200" b="0" i="0" u="none" strike="noStrike" cap="none" normalizeH="0" baseline="0" dirty="0" err="1">
                <a:ln>
                  <a:noFill/>
                </a:ln>
                <a:solidFill>
                  <a:srgbClr val="374151"/>
                </a:solidFill>
                <a:effectLst/>
                <a:latin typeface="Söhne"/>
              </a:rPr>
              <a:t>participación</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la Santa Misa </a:t>
            </a:r>
            <a:r>
              <a:rPr kumimoji="0" lang="en-US" altLang="en-US" sz="1200" b="0" i="0" u="none" strike="noStrike" cap="none" normalizeH="0" baseline="0" dirty="0" err="1">
                <a:ln>
                  <a:noFill/>
                </a:ln>
                <a:solidFill>
                  <a:srgbClr val="374151"/>
                </a:solidFill>
                <a:effectLst/>
                <a:latin typeface="Söhne"/>
              </a:rPr>
              <a:t>fortalece</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vínculo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espiritual</a:t>
            </a:r>
            <a:r>
              <a:rPr kumimoji="0" lang="en-US" altLang="en-US" sz="1200" b="0" i="0" u="none" strike="noStrike" cap="none" normalizeH="0" baseline="0" dirty="0">
                <a:ln>
                  <a:noFill/>
                </a:ln>
                <a:solidFill>
                  <a:srgbClr val="374151"/>
                </a:solidFill>
                <a:effectLst/>
                <a:latin typeface="Söhne"/>
              </a:rPr>
              <a:t> y </a:t>
            </a:r>
            <a:r>
              <a:rPr kumimoji="0" lang="en-US" altLang="en-US" sz="1200" b="0" i="0" u="none" strike="noStrike" cap="none" normalizeH="0" baseline="0" dirty="0" err="1">
                <a:ln>
                  <a:noFill/>
                </a:ln>
                <a:solidFill>
                  <a:srgbClr val="374151"/>
                </a:solidFill>
                <a:effectLst/>
                <a:latin typeface="Söhne"/>
              </a:rPr>
              <a:t>renueva</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el</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compromiso</a:t>
            </a:r>
            <a:r>
              <a:rPr kumimoji="0" lang="en-US" altLang="en-US" sz="1200" b="0" i="0" u="none" strike="noStrike" cap="none" normalizeH="0" baseline="0" dirty="0">
                <a:ln>
                  <a:noFill/>
                </a:ln>
                <a:solidFill>
                  <a:srgbClr val="374151"/>
                </a:solidFill>
                <a:effectLst/>
                <a:latin typeface="Söhne"/>
              </a:rPr>
              <a:t> de </a:t>
            </a:r>
            <a:r>
              <a:rPr kumimoji="0" lang="en-US" altLang="en-US" sz="1200" b="0" i="0" u="none" strike="noStrike" cap="none" normalizeH="0" baseline="0" dirty="0" err="1">
                <a:ln>
                  <a:noFill/>
                </a:ln>
                <a:solidFill>
                  <a:srgbClr val="374151"/>
                </a:solidFill>
                <a:effectLst/>
                <a:latin typeface="Söhne"/>
              </a:rPr>
              <a:t>construir</a:t>
            </a:r>
            <a:r>
              <a:rPr kumimoji="0" lang="en-US" altLang="en-US" sz="1200" b="0" i="0" u="none" strike="noStrike" cap="none" normalizeH="0" baseline="0" dirty="0">
                <a:ln>
                  <a:noFill/>
                </a:ln>
                <a:solidFill>
                  <a:srgbClr val="374151"/>
                </a:solidFill>
                <a:effectLst/>
                <a:latin typeface="Söhne"/>
              </a:rPr>
              <a:t> un </a:t>
            </a:r>
            <a:r>
              <a:rPr kumimoji="0" lang="en-US" altLang="en-US" sz="1200" b="0" i="0" u="none" strike="noStrike" cap="none" normalizeH="0" baseline="0" dirty="0" err="1">
                <a:ln>
                  <a:noFill/>
                </a:ln>
                <a:solidFill>
                  <a:srgbClr val="374151"/>
                </a:solidFill>
                <a:effectLst/>
                <a:latin typeface="Söhne"/>
              </a:rPr>
              <a:t>matrimonio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centrado</a:t>
            </a:r>
            <a:r>
              <a:rPr kumimoji="0" lang="en-US" altLang="en-US" sz="1200" b="0" i="0" u="none" strike="noStrike" cap="none" normalizeH="0" baseline="0" dirty="0">
                <a:ln>
                  <a:noFill/>
                </a:ln>
                <a:solidFill>
                  <a:srgbClr val="374151"/>
                </a:solidFill>
                <a:effectLst/>
                <a:latin typeface="Söhne"/>
              </a:rPr>
              <a:t> </a:t>
            </a:r>
            <a:r>
              <a:rPr kumimoji="0" lang="en-US" altLang="en-US" sz="1200" b="0" i="0" u="none" strike="noStrike" cap="none" normalizeH="0" baseline="0" dirty="0" err="1">
                <a:ln>
                  <a:noFill/>
                </a:ln>
                <a:solidFill>
                  <a:srgbClr val="374151"/>
                </a:solidFill>
                <a:effectLst/>
                <a:latin typeface="Söhne"/>
              </a:rPr>
              <a:t>en</a:t>
            </a:r>
            <a:r>
              <a:rPr kumimoji="0" lang="en-US" altLang="en-US" sz="1200" b="0" i="0" u="none" strike="noStrike" cap="none" normalizeH="0" baseline="0" dirty="0">
                <a:ln>
                  <a:noFill/>
                </a:ln>
                <a:solidFill>
                  <a:srgbClr val="374151"/>
                </a:solidFill>
                <a:effectLst/>
                <a:latin typeface="Söhne"/>
              </a:rPr>
              <a:t> Dios.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992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043E8-1098-4DA7-A178-98F9198CB6C2}"/>
              </a:ext>
            </a:extLst>
          </p:cNvPr>
          <p:cNvSpPr>
            <a:spLocks noGrp="1"/>
          </p:cNvSpPr>
          <p:nvPr>
            <p:ph type="title"/>
          </p:nvPr>
        </p:nvSpPr>
        <p:spPr/>
        <p:txBody>
          <a:bodyPr/>
          <a:lstStyle/>
          <a:p>
            <a:r>
              <a:rPr lang="es-MX" dirty="0"/>
              <a:t>Amor</a:t>
            </a:r>
            <a:endParaRPr lang="en-US" dirty="0"/>
          </a:p>
        </p:txBody>
      </p:sp>
      <p:sp>
        <p:nvSpPr>
          <p:cNvPr id="3" name="Marcador de contenido 2">
            <a:extLst>
              <a:ext uri="{FF2B5EF4-FFF2-40B4-BE49-F238E27FC236}">
                <a16:creationId xmlns:a16="http://schemas.microsoft.com/office/drawing/2014/main" id="{0F62F824-0079-4C11-9AE2-5D47F3008FBF}"/>
              </a:ext>
            </a:extLst>
          </p:cNvPr>
          <p:cNvSpPr>
            <a:spLocks noGrp="1"/>
          </p:cNvSpPr>
          <p:nvPr>
            <p:ph idx="1"/>
          </p:nvPr>
        </p:nvSpPr>
        <p:spPr/>
        <p:txBody>
          <a:bodyPr/>
          <a:lstStyle/>
          <a:p>
            <a:r>
              <a:rPr lang="es-MX" b="0" i="0" dirty="0">
                <a:solidFill>
                  <a:srgbClr val="374151"/>
                </a:solidFill>
                <a:effectLst/>
                <a:latin typeface="Söhne"/>
              </a:rPr>
              <a:t>En la perspectiva de la fe católica, el amor se considera el fundamento sobre el cual se construye el matrimonio. Este amor no es simplemente una emoción o un sentimiento pasajero, sino un compromiso profundo y duradero que se refleja en el modelo de amor que Dios tiene por su pueblo. </a:t>
            </a:r>
            <a:endParaRPr lang="en-US" dirty="0"/>
          </a:p>
        </p:txBody>
      </p:sp>
    </p:spTree>
    <p:extLst>
      <p:ext uri="{BB962C8B-B14F-4D97-AF65-F5344CB8AC3E}">
        <p14:creationId xmlns:p14="http://schemas.microsoft.com/office/powerpoint/2010/main" val="126733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043E8-1098-4DA7-A178-98F9198CB6C2}"/>
              </a:ext>
            </a:extLst>
          </p:cNvPr>
          <p:cNvSpPr>
            <a:spLocks noGrp="1"/>
          </p:cNvSpPr>
          <p:nvPr>
            <p:ph type="title"/>
          </p:nvPr>
        </p:nvSpPr>
        <p:spPr/>
        <p:txBody>
          <a:bodyPr/>
          <a:lstStyle/>
          <a:p>
            <a:r>
              <a:rPr lang="es-MX" dirty="0"/>
              <a:t>Amor</a:t>
            </a:r>
            <a:endParaRPr lang="en-US" dirty="0"/>
          </a:p>
        </p:txBody>
      </p:sp>
      <p:sp>
        <p:nvSpPr>
          <p:cNvPr id="3" name="Marcador de contenido 2">
            <a:extLst>
              <a:ext uri="{FF2B5EF4-FFF2-40B4-BE49-F238E27FC236}">
                <a16:creationId xmlns:a16="http://schemas.microsoft.com/office/drawing/2014/main" id="{0F62F824-0079-4C11-9AE2-5D47F3008FBF}"/>
              </a:ext>
            </a:extLst>
          </p:cNvPr>
          <p:cNvSpPr>
            <a:spLocks noGrp="1"/>
          </p:cNvSpPr>
          <p:nvPr>
            <p:ph idx="1"/>
          </p:nvPr>
        </p:nvSpPr>
        <p:spPr/>
        <p:txBody>
          <a:bodyPr>
            <a:normAutofit fontScale="40000" lnSpcReduction="20000"/>
          </a:bodyPr>
          <a:lstStyle/>
          <a:p>
            <a:pPr algn="l">
              <a:buFont typeface="+mj-lt"/>
              <a:buAutoNum type="arabicPeriod"/>
            </a:pPr>
            <a:r>
              <a:rPr lang="es-MX" b="1" i="0" dirty="0">
                <a:solidFill>
                  <a:srgbClr val="374151"/>
                </a:solidFill>
                <a:effectLst/>
                <a:latin typeface="Söhne"/>
              </a:rPr>
              <a:t>Comprensión del Amor Católico:</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Introduce la noción de amor según la enseñanza católica, que se basa en la palabra griega "ágape", un amor incondicional y sacrificado. En el matrimonio, este tipo de amor va más allá de las emociones momentáneas y se convierte en una decisión consciente de buscar el bien del otro.</a:t>
            </a:r>
          </a:p>
          <a:p>
            <a:pPr algn="l">
              <a:buFont typeface="+mj-lt"/>
              <a:buAutoNum type="arabicPeriod"/>
            </a:pPr>
            <a:r>
              <a:rPr lang="es-MX" b="1" i="0" dirty="0">
                <a:solidFill>
                  <a:srgbClr val="374151"/>
                </a:solidFill>
                <a:effectLst/>
                <a:latin typeface="Söhne"/>
              </a:rPr>
              <a:t>Amor como Proyecto de Vida:</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Establece la idea de que el amor en el matrimonio es un proyecto de vida continuo. No es algo que simplemente sucede, sino algo que se elige y se construye diariamente. Las parejas católicas son llamadas a ver su amor como un proyecto en constante evolución, que se cultiva y desarrolla a lo largo del tiempo.</a:t>
            </a:r>
          </a:p>
          <a:p>
            <a:pPr algn="l">
              <a:buFont typeface="+mj-lt"/>
              <a:buAutoNum type="arabicPeriod"/>
            </a:pPr>
            <a:r>
              <a:rPr lang="es-MX" b="1" i="0" dirty="0">
                <a:solidFill>
                  <a:srgbClr val="374151"/>
                </a:solidFill>
                <a:effectLst/>
                <a:latin typeface="Söhne"/>
              </a:rPr>
              <a:t>Modelo de Amor Trinitario:</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Explora el concepto de la Trinidad como modelo de amor. Al igual que la relación amorosa entre el Padre, el Hijo y el Espíritu Santo, las parejas católicas buscan reflejar esta comunión de amor en su propia relación. Cada persona de la Trinidad ofrece un ejemplo único de amor: el amor generativo del Padre, el amor redentor del Hijo y el amor santificador del Espíritu Santo.</a:t>
            </a:r>
          </a:p>
          <a:p>
            <a:pPr algn="l">
              <a:buFont typeface="+mj-lt"/>
              <a:buAutoNum type="arabicPeriod"/>
            </a:pPr>
            <a:r>
              <a:rPr lang="es-MX" b="1" i="0" dirty="0">
                <a:solidFill>
                  <a:srgbClr val="374151"/>
                </a:solidFill>
                <a:effectLst/>
                <a:latin typeface="Söhne"/>
              </a:rPr>
              <a:t>Características del Amor en el Matrimonio:</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Detalla las características del amor conyugal, que incluyen la paciencia, la bondad, la tolerancia, la humildad, la generosidad y la disposición al perdón. Estas virtudes contribuyen a la construcción de una relación sólida y resistente.</a:t>
            </a:r>
          </a:p>
          <a:p>
            <a:pPr algn="l">
              <a:buFont typeface="+mj-lt"/>
              <a:buAutoNum type="arabicPeriod"/>
            </a:pPr>
            <a:r>
              <a:rPr lang="es-MX" b="1" i="0" dirty="0">
                <a:solidFill>
                  <a:srgbClr val="374151"/>
                </a:solidFill>
                <a:effectLst/>
                <a:latin typeface="Söhne"/>
              </a:rPr>
              <a:t>Amor como Compromiso:</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Subraya que el amor en el matrimonio va más allá de las emociones fugaces. Es un compromiso consciente de cuidar, apoyar y respetar al otro incluso en momentos difíciles. Este compromiso refleja el amor de Dios, que es constante y fiel.</a:t>
            </a:r>
          </a:p>
          <a:p>
            <a:pPr algn="l">
              <a:buFont typeface="+mj-lt"/>
              <a:buAutoNum type="arabicPeriod"/>
            </a:pPr>
            <a:r>
              <a:rPr lang="es-MX" b="1" i="0" dirty="0">
                <a:solidFill>
                  <a:srgbClr val="374151"/>
                </a:solidFill>
                <a:effectLst/>
                <a:latin typeface="Söhne"/>
              </a:rPr>
              <a:t>Celebra el Amor en la Cotidianidad:</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Invita a las parejas a encontrar y celebrar el amor en las pequeñas cosas de la vida cotidiana. Desde gestos de amabilidad hasta palabras de aliento, cada acto de amor contribuye a la construcción del proyecto conyugal.</a:t>
            </a:r>
          </a:p>
          <a:p>
            <a:pPr algn="l">
              <a:buFont typeface="+mj-lt"/>
              <a:buAutoNum type="arabicPeriod"/>
            </a:pPr>
            <a:r>
              <a:rPr lang="es-MX" b="1" i="0" dirty="0">
                <a:solidFill>
                  <a:srgbClr val="374151"/>
                </a:solidFill>
                <a:effectLst/>
                <a:latin typeface="Söhne"/>
              </a:rPr>
              <a:t>Fortalecimiento del Vínculo Espiritual:</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Destaca la importancia de fortalecer el vínculo espiritual a través del amor. La oración en pareja y la búsqueda conjunta de la voluntad de Dios fortalecen la conexión espiritual, enriqueciendo así el amor conyugal.</a:t>
            </a:r>
          </a:p>
          <a:p>
            <a:pPr algn="l">
              <a:buFont typeface="+mj-lt"/>
              <a:buAutoNum type="arabicPeriod"/>
            </a:pPr>
            <a:r>
              <a:rPr lang="es-MX" b="1" i="0" dirty="0">
                <a:solidFill>
                  <a:srgbClr val="374151"/>
                </a:solidFill>
                <a:effectLst/>
                <a:latin typeface="Söhne"/>
              </a:rPr>
              <a:t>Amor como Testimonio:</a:t>
            </a:r>
            <a:endParaRPr lang="es-MX" b="0" i="0" dirty="0">
              <a:solidFill>
                <a:srgbClr val="374151"/>
              </a:solidFill>
              <a:effectLst/>
              <a:latin typeface="Söhne"/>
            </a:endParaRPr>
          </a:p>
          <a:p>
            <a:pPr marL="742950" lvl="1" indent="-285750" algn="l">
              <a:buFont typeface="+mj-lt"/>
              <a:buAutoNum type="arabicPeriod"/>
            </a:pPr>
            <a:r>
              <a:rPr lang="es-MX" b="0" i="0" dirty="0">
                <a:solidFill>
                  <a:srgbClr val="374151"/>
                </a:solidFill>
                <a:effectLst/>
                <a:latin typeface="Söhne"/>
              </a:rPr>
              <a:t>Concluye resaltando que el amor en el matrimonio católico no solo es un regalo para la pareja, sino también un testimonio para el mundo. Las parejas católicas están llamadas a mostrar cómo el amor divino se refleja en su relación, inspirando a otros a buscar un amor similar en sus propias vidas.</a:t>
            </a:r>
          </a:p>
          <a:p>
            <a:endParaRPr lang="en-US" dirty="0"/>
          </a:p>
        </p:txBody>
      </p:sp>
    </p:spTree>
    <p:extLst>
      <p:ext uri="{BB962C8B-B14F-4D97-AF65-F5344CB8AC3E}">
        <p14:creationId xmlns:p14="http://schemas.microsoft.com/office/powerpoint/2010/main" val="8293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757EE-6CFC-4F3B-8AEF-F8F86C18FD30}"/>
              </a:ext>
            </a:extLst>
          </p:cNvPr>
          <p:cNvSpPr>
            <a:spLocks noGrp="1"/>
          </p:cNvSpPr>
          <p:nvPr>
            <p:ph type="title"/>
          </p:nvPr>
        </p:nvSpPr>
        <p:spPr/>
        <p:txBody>
          <a:bodyPr/>
          <a:lstStyle/>
          <a:p>
            <a:r>
              <a:rPr lang="es-MX" dirty="0"/>
              <a:t>Objetivo	</a:t>
            </a:r>
            <a:endParaRPr lang="en-US" dirty="0"/>
          </a:p>
        </p:txBody>
      </p:sp>
      <p:sp>
        <p:nvSpPr>
          <p:cNvPr id="3" name="Marcador de contenido 2">
            <a:extLst>
              <a:ext uri="{FF2B5EF4-FFF2-40B4-BE49-F238E27FC236}">
                <a16:creationId xmlns:a16="http://schemas.microsoft.com/office/drawing/2014/main" id="{FE8FCE96-E568-49E8-BFC4-A69E28463B9D}"/>
              </a:ext>
            </a:extLst>
          </p:cNvPr>
          <p:cNvSpPr>
            <a:spLocks noGrp="1"/>
          </p:cNvSpPr>
          <p:nvPr>
            <p:ph idx="1"/>
          </p:nvPr>
        </p:nvSpPr>
        <p:spPr/>
        <p:txBody>
          <a:bodyPr/>
          <a:lstStyle/>
          <a:p>
            <a:r>
              <a:rPr lang="es-MX" dirty="0"/>
              <a:t>Definir lo que queremos lograr como pareja durante nuestro matrimonio en el ámbito personal, conyugal, familiar, de vida social y de fe. </a:t>
            </a:r>
            <a:endParaRPr lang="en-US" dirty="0"/>
          </a:p>
        </p:txBody>
      </p:sp>
    </p:spTree>
    <p:extLst>
      <p:ext uri="{BB962C8B-B14F-4D97-AF65-F5344CB8AC3E}">
        <p14:creationId xmlns:p14="http://schemas.microsoft.com/office/powerpoint/2010/main" val="87797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48BBB9-8DB2-49A4-99C9-1AB5FEE8253A}"/>
              </a:ext>
            </a:extLst>
          </p:cNvPr>
          <p:cNvSpPr>
            <a:spLocks noGrp="1"/>
          </p:cNvSpPr>
          <p:nvPr>
            <p:ph type="title"/>
          </p:nvPr>
        </p:nvSpPr>
        <p:spPr/>
        <p:txBody>
          <a:bodyPr/>
          <a:lstStyle/>
          <a:p>
            <a:r>
              <a:rPr lang="es-MX" dirty="0"/>
              <a:t>Vida Juntos	</a:t>
            </a:r>
            <a:endParaRPr lang="en-US" dirty="0"/>
          </a:p>
        </p:txBody>
      </p:sp>
      <p:sp>
        <p:nvSpPr>
          <p:cNvPr id="3" name="Marcador de contenido 2">
            <a:extLst>
              <a:ext uri="{FF2B5EF4-FFF2-40B4-BE49-F238E27FC236}">
                <a16:creationId xmlns:a16="http://schemas.microsoft.com/office/drawing/2014/main" id="{48AE003F-41A6-4739-86DB-6220C310B41C}"/>
              </a:ext>
            </a:extLst>
          </p:cNvPr>
          <p:cNvSpPr>
            <a:spLocks noGrp="1"/>
          </p:cNvSpPr>
          <p:nvPr>
            <p:ph idx="1"/>
          </p:nvPr>
        </p:nvSpPr>
        <p:spPr/>
        <p:txBody>
          <a:bodyPr/>
          <a:lstStyle/>
          <a:p>
            <a:r>
              <a:rPr lang="es-MX" dirty="0"/>
              <a:t>La vida matrimonial es una proyecto en común, de lo que se quiere lograr juntos como pareja.</a:t>
            </a:r>
            <a:endParaRPr lang="en-US" dirty="0"/>
          </a:p>
        </p:txBody>
      </p:sp>
    </p:spTree>
    <p:extLst>
      <p:ext uri="{BB962C8B-B14F-4D97-AF65-F5344CB8AC3E}">
        <p14:creationId xmlns:p14="http://schemas.microsoft.com/office/powerpoint/2010/main" val="2045677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03ABC-A5B6-45F2-9F7F-465E95B1AC00}"/>
              </a:ext>
            </a:extLst>
          </p:cNvPr>
          <p:cNvSpPr>
            <a:spLocks noGrp="1"/>
          </p:cNvSpPr>
          <p:nvPr>
            <p:ph type="title"/>
          </p:nvPr>
        </p:nvSpPr>
        <p:spPr/>
        <p:txBody>
          <a:bodyPr/>
          <a:lstStyle/>
          <a:p>
            <a:r>
              <a:rPr lang="es-MX" dirty="0"/>
              <a:t>Construcción</a:t>
            </a:r>
            <a:endParaRPr lang="en-US" dirty="0"/>
          </a:p>
        </p:txBody>
      </p:sp>
      <p:sp>
        <p:nvSpPr>
          <p:cNvPr id="3" name="Marcador de contenido 2">
            <a:extLst>
              <a:ext uri="{FF2B5EF4-FFF2-40B4-BE49-F238E27FC236}">
                <a16:creationId xmlns:a16="http://schemas.microsoft.com/office/drawing/2014/main" id="{9B135BBB-B277-4011-BB54-60D013A8443A}"/>
              </a:ext>
            </a:extLst>
          </p:cNvPr>
          <p:cNvSpPr>
            <a:spLocks noGrp="1"/>
          </p:cNvSpPr>
          <p:nvPr>
            <p:ph idx="1"/>
          </p:nvPr>
        </p:nvSpPr>
        <p:spPr/>
        <p:txBody>
          <a:bodyPr/>
          <a:lstStyle/>
          <a:p>
            <a:r>
              <a:rPr lang="es-MX" dirty="0"/>
              <a:t>Qué tipo de matrimonio estamos construyendo.</a:t>
            </a:r>
            <a:endParaRPr lang="en-US" dirty="0"/>
          </a:p>
        </p:txBody>
      </p:sp>
    </p:spTree>
    <p:extLst>
      <p:ext uri="{BB962C8B-B14F-4D97-AF65-F5344CB8AC3E}">
        <p14:creationId xmlns:p14="http://schemas.microsoft.com/office/powerpoint/2010/main" val="300092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ADF4CF-30D4-49F5-A15C-8F0C51AD7230}"/>
              </a:ext>
            </a:extLst>
          </p:cNvPr>
          <p:cNvSpPr>
            <a:spLocks noGrp="1"/>
          </p:cNvSpPr>
          <p:nvPr>
            <p:ph type="title"/>
          </p:nvPr>
        </p:nvSpPr>
        <p:spPr/>
        <p:txBody>
          <a:bodyPr/>
          <a:lstStyle/>
          <a:p>
            <a:r>
              <a:rPr lang="es-MX" dirty="0"/>
              <a:t>Pilares</a:t>
            </a:r>
            <a:endParaRPr lang="en-US" dirty="0"/>
          </a:p>
        </p:txBody>
      </p:sp>
      <p:sp>
        <p:nvSpPr>
          <p:cNvPr id="3" name="Marcador de contenido 2">
            <a:extLst>
              <a:ext uri="{FF2B5EF4-FFF2-40B4-BE49-F238E27FC236}">
                <a16:creationId xmlns:a16="http://schemas.microsoft.com/office/drawing/2014/main" id="{6031B32D-7F5E-4B65-A749-AC05731ADFDC}"/>
              </a:ext>
            </a:extLst>
          </p:cNvPr>
          <p:cNvSpPr>
            <a:spLocks noGrp="1"/>
          </p:cNvSpPr>
          <p:nvPr>
            <p:ph idx="1"/>
          </p:nvPr>
        </p:nvSpPr>
        <p:spPr/>
        <p:txBody>
          <a:bodyPr/>
          <a:lstStyle/>
          <a:p>
            <a:r>
              <a:rPr lang="es-MX" dirty="0"/>
              <a:t>Dios es el vínculo que permite mantenerse unido.</a:t>
            </a:r>
            <a:endParaRPr lang="en-US" dirty="0"/>
          </a:p>
        </p:txBody>
      </p:sp>
    </p:spTree>
    <p:extLst>
      <p:ext uri="{BB962C8B-B14F-4D97-AF65-F5344CB8AC3E}">
        <p14:creationId xmlns:p14="http://schemas.microsoft.com/office/powerpoint/2010/main" val="274597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38B699-519C-40B5-921B-9BE88D4CB3F3}"/>
              </a:ext>
            </a:extLst>
          </p:cNvPr>
          <p:cNvSpPr>
            <a:spLocks noGrp="1"/>
          </p:cNvSpPr>
          <p:nvPr>
            <p:ph type="title"/>
          </p:nvPr>
        </p:nvSpPr>
        <p:spPr/>
        <p:txBody>
          <a:bodyPr/>
          <a:lstStyle/>
          <a:p>
            <a:r>
              <a:rPr lang="es-MX" dirty="0"/>
              <a:t>Amor</a:t>
            </a:r>
            <a:endParaRPr lang="en-US" dirty="0"/>
          </a:p>
        </p:txBody>
      </p:sp>
      <p:sp>
        <p:nvSpPr>
          <p:cNvPr id="3" name="Marcador de contenido 2">
            <a:extLst>
              <a:ext uri="{FF2B5EF4-FFF2-40B4-BE49-F238E27FC236}">
                <a16:creationId xmlns:a16="http://schemas.microsoft.com/office/drawing/2014/main" id="{FBDF0814-6D8C-4FEB-887E-6AA0A5F9FE3A}"/>
              </a:ext>
            </a:extLst>
          </p:cNvPr>
          <p:cNvSpPr>
            <a:spLocks noGrp="1"/>
          </p:cNvSpPr>
          <p:nvPr>
            <p:ph idx="1"/>
          </p:nvPr>
        </p:nvSpPr>
        <p:spPr/>
        <p:txBody>
          <a:bodyPr/>
          <a:lstStyle/>
          <a:p>
            <a:r>
              <a:rPr lang="es-MX" dirty="0"/>
              <a:t>Base en la cual se construye el matrimonio, el proyecto de amor. </a:t>
            </a:r>
            <a:endParaRPr lang="en-US" dirty="0"/>
          </a:p>
        </p:txBody>
      </p:sp>
    </p:spTree>
    <p:extLst>
      <p:ext uri="{BB962C8B-B14F-4D97-AF65-F5344CB8AC3E}">
        <p14:creationId xmlns:p14="http://schemas.microsoft.com/office/powerpoint/2010/main" val="117009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245987-6FCF-432D-B012-C5A49322B56D}"/>
              </a:ext>
            </a:extLst>
          </p:cNvPr>
          <p:cNvSpPr>
            <a:spLocks noGrp="1"/>
          </p:cNvSpPr>
          <p:nvPr>
            <p:ph type="title"/>
          </p:nvPr>
        </p:nvSpPr>
        <p:spPr/>
        <p:txBody>
          <a:bodyPr/>
          <a:lstStyle/>
          <a:p>
            <a:r>
              <a:rPr lang="es-MX" dirty="0"/>
              <a:t>Vida Juntos	</a:t>
            </a:r>
            <a:endParaRPr lang="en-US" dirty="0"/>
          </a:p>
        </p:txBody>
      </p:sp>
      <p:sp>
        <p:nvSpPr>
          <p:cNvPr id="3" name="Marcador de contenido 2">
            <a:extLst>
              <a:ext uri="{FF2B5EF4-FFF2-40B4-BE49-F238E27FC236}">
                <a16:creationId xmlns:a16="http://schemas.microsoft.com/office/drawing/2014/main" id="{4B87F8FB-5355-4FCB-A1CD-CC695AA5EE57}"/>
              </a:ext>
            </a:extLst>
          </p:cNvPr>
          <p:cNvSpPr>
            <a:spLocks noGrp="1"/>
          </p:cNvSpPr>
          <p:nvPr>
            <p:ph idx="1"/>
          </p:nvPr>
        </p:nvSpPr>
        <p:spPr>
          <a:xfrm>
            <a:off x="838200" y="1825625"/>
            <a:ext cx="10515600" cy="598793"/>
          </a:xfrm>
        </p:spPr>
        <p:txBody>
          <a:bodyPr/>
          <a:lstStyle/>
          <a:p>
            <a:r>
              <a:rPr lang="es-MX" dirty="0"/>
              <a:t>El matrimonio es el camino de santidad en el amor. </a:t>
            </a:r>
          </a:p>
          <a:p>
            <a:endParaRPr lang="en-US" dirty="0"/>
          </a:p>
        </p:txBody>
      </p:sp>
      <p:sp>
        <p:nvSpPr>
          <p:cNvPr id="5" name="CuadroTexto 4">
            <a:extLst>
              <a:ext uri="{FF2B5EF4-FFF2-40B4-BE49-F238E27FC236}">
                <a16:creationId xmlns:a16="http://schemas.microsoft.com/office/drawing/2014/main" id="{CD9530CA-E60D-4E74-BD77-2D19237F78AB}"/>
              </a:ext>
            </a:extLst>
          </p:cNvPr>
          <p:cNvSpPr txBox="1"/>
          <p:nvPr/>
        </p:nvSpPr>
        <p:spPr>
          <a:xfrm>
            <a:off x="838200" y="2374689"/>
            <a:ext cx="6094602" cy="369332"/>
          </a:xfrm>
          <a:prstGeom prst="rect">
            <a:avLst/>
          </a:prstGeom>
          <a:noFill/>
        </p:spPr>
        <p:txBody>
          <a:bodyPr wrap="square">
            <a:spAutoFit/>
          </a:bodyPr>
          <a:lstStyle/>
          <a:p>
            <a:r>
              <a:rPr lang="en-US"/>
              <a:t>GÉNESIS2,24</a:t>
            </a:r>
            <a:endParaRPr lang="en-US" dirty="0"/>
          </a:p>
        </p:txBody>
      </p:sp>
      <p:sp>
        <p:nvSpPr>
          <p:cNvPr id="7" name="CuadroTexto 6">
            <a:extLst>
              <a:ext uri="{FF2B5EF4-FFF2-40B4-BE49-F238E27FC236}">
                <a16:creationId xmlns:a16="http://schemas.microsoft.com/office/drawing/2014/main" id="{B9512857-FBA1-4BA2-B8BB-9333AB600763}"/>
              </a:ext>
            </a:extLst>
          </p:cNvPr>
          <p:cNvSpPr txBox="1"/>
          <p:nvPr/>
        </p:nvSpPr>
        <p:spPr>
          <a:xfrm>
            <a:off x="838200" y="2782669"/>
            <a:ext cx="6094602" cy="646331"/>
          </a:xfrm>
          <a:prstGeom prst="rect">
            <a:avLst/>
          </a:prstGeom>
          <a:noFill/>
        </p:spPr>
        <p:txBody>
          <a:bodyPr wrap="square">
            <a:spAutoFit/>
          </a:bodyPr>
          <a:lstStyle/>
          <a:p>
            <a:r>
              <a:rPr lang="es-MX" dirty="0"/>
              <a:t>Por eso abandonará el hombre a su padre y a su madre se unirá con su mujer y serán los dos una sola carne</a:t>
            </a:r>
            <a:endParaRPr lang="en-US" dirty="0"/>
          </a:p>
        </p:txBody>
      </p:sp>
    </p:spTree>
    <p:extLst>
      <p:ext uri="{BB962C8B-B14F-4D97-AF65-F5344CB8AC3E}">
        <p14:creationId xmlns:p14="http://schemas.microsoft.com/office/powerpoint/2010/main" val="66088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AD752-5884-4557-A74E-6F83D47403A9}"/>
              </a:ext>
            </a:extLst>
          </p:cNvPr>
          <p:cNvSpPr>
            <a:spLocks noGrp="1"/>
          </p:cNvSpPr>
          <p:nvPr>
            <p:ph type="title"/>
          </p:nvPr>
        </p:nvSpPr>
        <p:spPr/>
        <p:txBody>
          <a:bodyPr/>
          <a:lstStyle/>
          <a:p>
            <a:r>
              <a:rPr lang="es-MX" dirty="0"/>
              <a:t>Desarrollo del tema</a:t>
            </a:r>
            <a:endParaRPr lang="en-US" dirty="0"/>
          </a:p>
        </p:txBody>
      </p:sp>
      <p:sp>
        <p:nvSpPr>
          <p:cNvPr id="3" name="Marcador de contenido 2">
            <a:extLst>
              <a:ext uri="{FF2B5EF4-FFF2-40B4-BE49-F238E27FC236}">
                <a16:creationId xmlns:a16="http://schemas.microsoft.com/office/drawing/2014/main" id="{CBDBB3B8-5921-4297-8843-802B9D6D7F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0348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1393C-9ECC-4F7B-9B62-1B421F71A6A2}"/>
              </a:ext>
            </a:extLst>
          </p:cNvPr>
          <p:cNvSpPr>
            <a:spLocks noGrp="1"/>
          </p:cNvSpPr>
          <p:nvPr>
            <p:ph type="title"/>
          </p:nvPr>
        </p:nvSpPr>
        <p:spPr/>
        <p:txBody>
          <a:bodyPr/>
          <a:lstStyle/>
          <a:p>
            <a:r>
              <a:rPr lang="es-MX" dirty="0"/>
              <a:t>Importancia del matrimonio como proyecto de vida en la fe católica</a:t>
            </a:r>
            <a:endParaRPr lang="en-US" dirty="0"/>
          </a:p>
        </p:txBody>
      </p:sp>
      <p:sp>
        <p:nvSpPr>
          <p:cNvPr id="3" name="Marcador de contenido 2">
            <a:extLst>
              <a:ext uri="{FF2B5EF4-FFF2-40B4-BE49-F238E27FC236}">
                <a16:creationId xmlns:a16="http://schemas.microsoft.com/office/drawing/2014/main" id="{66860DC1-815C-42F4-B06E-95333B4353D7}"/>
              </a:ext>
            </a:extLst>
          </p:cNvPr>
          <p:cNvSpPr>
            <a:spLocks noGrp="1"/>
          </p:cNvSpPr>
          <p:nvPr>
            <p:ph idx="1"/>
          </p:nvPr>
        </p:nvSpPr>
        <p:spPr>
          <a:xfrm>
            <a:off x="838200" y="1950672"/>
            <a:ext cx="10515600" cy="4351338"/>
          </a:xfrm>
        </p:spPr>
        <p:txBody>
          <a:bodyPr>
            <a:normAutofit fontScale="70000" lnSpcReduction="20000"/>
          </a:bodyPr>
          <a:lstStyle/>
          <a:p>
            <a:r>
              <a:rPr lang="es-MX" b="0" i="0" dirty="0">
                <a:solidFill>
                  <a:srgbClr val="374151"/>
                </a:solidFill>
                <a:effectLst/>
                <a:latin typeface="Söhne"/>
              </a:rPr>
              <a:t>El matrimonio en la fe católica se considera un reflejo de la relación entre Cristo y la Iglesia. Así como Cristo ama y se entrega a la Iglesia, se espera que los esposos se amen y se entreguen el uno al otro.</a:t>
            </a:r>
          </a:p>
          <a:p>
            <a:r>
              <a:rPr lang="es-MX" b="0" i="0" dirty="0">
                <a:solidFill>
                  <a:srgbClr val="374151"/>
                </a:solidFill>
                <a:effectLst/>
                <a:latin typeface="Söhne"/>
              </a:rPr>
              <a:t>El matrimonio no es simplemente un contrato o una unión temporal, sino un proyecto de vida en común. Las parejas católicas están llamadas a compartir sus vidas en todos los aspectos: físico, emocional y espiritual. Juntos, deben buscar la santidad y el crecimiento en la fe.</a:t>
            </a:r>
            <a:endParaRPr lang="es-MX" dirty="0">
              <a:solidFill>
                <a:srgbClr val="374151"/>
              </a:solidFill>
              <a:latin typeface="Söhne"/>
            </a:endParaRPr>
          </a:p>
          <a:p>
            <a:r>
              <a:rPr lang="es-MX" b="0" i="0" dirty="0">
                <a:solidFill>
                  <a:srgbClr val="374151"/>
                </a:solidFill>
                <a:effectLst/>
                <a:latin typeface="Söhne"/>
              </a:rPr>
              <a:t>La fe católica enseña que el matrimonio tiene un propósito divino: la unión de los esposos y la procreación de la vida. La apertura a la vida y la disposición a recibir y educar a los hijos son aspectos fundamentales de este proyecto de vida.</a:t>
            </a:r>
          </a:p>
          <a:p>
            <a:r>
              <a:rPr lang="es-MX" b="0" i="0" dirty="0">
                <a:solidFill>
                  <a:srgbClr val="374151"/>
                </a:solidFill>
                <a:effectLst/>
                <a:latin typeface="Söhne"/>
              </a:rPr>
              <a:t>El matrimonio es considerado un camino hacia la santidad. Las parejas están llamadas a ayudarse mutuamente en su crecimiento espiritual, superando desafíos juntos y buscando la voluntad de Dios en sus vidas.</a:t>
            </a:r>
          </a:p>
          <a:p>
            <a:r>
              <a:rPr lang="es-MX" b="0" i="0" dirty="0">
                <a:solidFill>
                  <a:srgbClr val="374151"/>
                </a:solidFill>
                <a:effectLst/>
                <a:latin typeface="Söhne"/>
              </a:rPr>
              <a:t>Las parejas católicas son llamadas a ser un testimonio vivo del amor y la fidelidad de Dios. A través de su compromiso mutuo, pueden mostrar al mundo la belleza y la verdad del amor divino.</a:t>
            </a:r>
          </a:p>
          <a:p>
            <a:endParaRPr lang="en-US" dirty="0"/>
          </a:p>
        </p:txBody>
      </p:sp>
    </p:spTree>
    <p:extLst>
      <p:ext uri="{BB962C8B-B14F-4D97-AF65-F5344CB8AC3E}">
        <p14:creationId xmlns:p14="http://schemas.microsoft.com/office/powerpoint/2010/main" val="41164192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2206</Words>
  <Application>Microsoft Office PowerPoint</Application>
  <PresentationFormat>Panorámica</PresentationFormat>
  <Paragraphs>98</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Söhne</vt:lpstr>
      <vt:lpstr>Tema de Office</vt:lpstr>
      <vt:lpstr>El matrimonio y ahora que?</vt:lpstr>
      <vt:lpstr>Objetivo </vt:lpstr>
      <vt:lpstr>Vida Juntos </vt:lpstr>
      <vt:lpstr>Construcción</vt:lpstr>
      <vt:lpstr>Pilares</vt:lpstr>
      <vt:lpstr>Amor</vt:lpstr>
      <vt:lpstr>Vida Juntos </vt:lpstr>
      <vt:lpstr>Desarrollo del tema</vt:lpstr>
      <vt:lpstr>Importancia del matrimonio como proyecto de vida en la fe católica</vt:lpstr>
      <vt:lpstr>Vida Juntos</vt:lpstr>
      <vt:lpstr>Vida Juntos</vt:lpstr>
      <vt:lpstr>Construcción</vt:lpstr>
      <vt:lpstr>Construcción</vt:lpstr>
      <vt:lpstr>Pilares </vt:lpstr>
      <vt:lpstr>Pilares </vt:lpstr>
      <vt:lpstr>Amor</vt:lpstr>
      <vt:lpstr>Amor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matrimonio y ahora que?</dc:title>
  <dc:creator>Marco Vinicio Espinoza Murillo</dc:creator>
  <cp:lastModifiedBy>Marco Vinicio Espinoza Murillo</cp:lastModifiedBy>
  <cp:revision>8</cp:revision>
  <dcterms:created xsi:type="dcterms:W3CDTF">2023-11-13T23:14:11Z</dcterms:created>
  <dcterms:modified xsi:type="dcterms:W3CDTF">2023-11-14T04:59:43Z</dcterms:modified>
</cp:coreProperties>
</file>