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94"/>
  </p:normalViewPr>
  <p:slideViewPr>
    <p:cSldViewPr snapToGrid="0">
      <p:cViewPr varScale="1">
        <p:scale>
          <a:sx n="121" d="100"/>
          <a:sy n="121"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BEC6-CFBB-D155-F137-3E8D21E83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606556-9356-3B54-B3F7-1000D4D27A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15BC53-9512-E2A4-4644-D764D0CC91DF}"/>
              </a:ext>
            </a:extLst>
          </p:cNvPr>
          <p:cNvSpPr>
            <a:spLocks noGrp="1"/>
          </p:cNvSpPr>
          <p:nvPr>
            <p:ph type="dt" sz="half" idx="10"/>
          </p:nvPr>
        </p:nvSpPr>
        <p:spPr/>
        <p:txBody>
          <a:bodyPr/>
          <a:lstStyle/>
          <a:p>
            <a:fld id="{BA8322A6-753F-2044-BD1E-C672C2082993}" type="datetimeFigureOut">
              <a:rPr lang="en-US" smtClean="0"/>
              <a:t>11/1/24</a:t>
            </a:fld>
            <a:endParaRPr lang="en-US"/>
          </a:p>
        </p:txBody>
      </p:sp>
      <p:sp>
        <p:nvSpPr>
          <p:cNvPr id="5" name="Footer Placeholder 4">
            <a:extLst>
              <a:ext uri="{FF2B5EF4-FFF2-40B4-BE49-F238E27FC236}">
                <a16:creationId xmlns:a16="http://schemas.microsoft.com/office/drawing/2014/main" id="{6B0F5553-4E18-DD58-62F2-E1F499F24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D56F2-7ACA-9470-1E1D-1643E7757B33}"/>
              </a:ext>
            </a:extLst>
          </p:cNvPr>
          <p:cNvSpPr>
            <a:spLocks noGrp="1"/>
          </p:cNvSpPr>
          <p:nvPr>
            <p:ph type="sldNum" sz="quarter" idx="12"/>
          </p:nvPr>
        </p:nvSpPr>
        <p:spPr/>
        <p:txBody>
          <a:bodyPr/>
          <a:lstStyle/>
          <a:p>
            <a:fld id="{6FD8167E-2AE3-2142-AAB8-06965F85A70B}" type="slidenum">
              <a:rPr lang="en-US" smtClean="0"/>
              <a:t>‹#›</a:t>
            </a:fld>
            <a:endParaRPr lang="en-US"/>
          </a:p>
        </p:txBody>
      </p:sp>
    </p:spTree>
    <p:extLst>
      <p:ext uri="{BB962C8B-B14F-4D97-AF65-F5344CB8AC3E}">
        <p14:creationId xmlns:p14="http://schemas.microsoft.com/office/powerpoint/2010/main" val="198125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52C2-1AB6-5C36-A98B-77593897B5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593573-2FED-194A-F4E2-AB9437EFB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47137-2390-EA5F-C498-EC7170C44C40}"/>
              </a:ext>
            </a:extLst>
          </p:cNvPr>
          <p:cNvSpPr>
            <a:spLocks noGrp="1"/>
          </p:cNvSpPr>
          <p:nvPr>
            <p:ph type="dt" sz="half" idx="10"/>
          </p:nvPr>
        </p:nvSpPr>
        <p:spPr/>
        <p:txBody>
          <a:bodyPr/>
          <a:lstStyle/>
          <a:p>
            <a:fld id="{BA8322A6-753F-2044-BD1E-C672C2082993}" type="datetimeFigureOut">
              <a:rPr lang="en-US" smtClean="0"/>
              <a:t>11/1/24</a:t>
            </a:fld>
            <a:endParaRPr lang="en-US"/>
          </a:p>
        </p:txBody>
      </p:sp>
      <p:sp>
        <p:nvSpPr>
          <p:cNvPr id="5" name="Footer Placeholder 4">
            <a:extLst>
              <a:ext uri="{FF2B5EF4-FFF2-40B4-BE49-F238E27FC236}">
                <a16:creationId xmlns:a16="http://schemas.microsoft.com/office/drawing/2014/main" id="{A01CDEAA-3025-879C-B458-445D1C740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DF033-6BE5-3631-26C1-FB9B8D16C3E4}"/>
              </a:ext>
            </a:extLst>
          </p:cNvPr>
          <p:cNvSpPr>
            <a:spLocks noGrp="1"/>
          </p:cNvSpPr>
          <p:nvPr>
            <p:ph type="sldNum" sz="quarter" idx="12"/>
          </p:nvPr>
        </p:nvSpPr>
        <p:spPr/>
        <p:txBody>
          <a:bodyPr/>
          <a:lstStyle/>
          <a:p>
            <a:fld id="{6FD8167E-2AE3-2142-AAB8-06965F85A70B}" type="slidenum">
              <a:rPr lang="en-US" smtClean="0"/>
              <a:t>‹#›</a:t>
            </a:fld>
            <a:endParaRPr lang="en-US"/>
          </a:p>
        </p:txBody>
      </p:sp>
    </p:spTree>
    <p:extLst>
      <p:ext uri="{BB962C8B-B14F-4D97-AF65-F5344CB8AC3E}">
        <p14:creationId xmlns:p14="http://schemas.microsoft.com/office/powerpoint/2010/main" val="151640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E81875-48C0-1652-1A17-42E23A69ED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B221C5-542E-4D6B-1068-FA9FEE035D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01E04-B163-1CB1-3C5D-576B2DC482B3}"/>
              </a:ext>
            </a:extLst>
          </p:cNvPr>
          <p:cNvSpPr>
            <a:spLocks noGrp="1"/>
          </p:cNvSpPr>
          <p:nvPr>
            <p:ph type="dt" sz="half" idx="10"/>
          </p:nvPr>
        </p:nvSpPr>
        <p:spPr/>
        <p:txBody>
          <a:bodyPr/>
          <a:lstStyle/>
          <a:p>
            <a:fld id="{BA8322A6-753F-2044-BD1E-C672C2082993}" type="datetimeFigureOut">
              <a:rPr lang="en-US" smtClean="0"/>
              <a:t>11/1/24</a:t>
            </a:fld>
            <a:endParaRPr lang="en-US"/>
          </a:p>
        </p:txBody>
      </p:sp>
      <p:sp>
        <p:nvSpPr>
          <p:cNvPr id="5" name="Footer Placeholder 4">
            <a:extLst>
              <a:ext uri="{FF2B5EF4-FFF2-40B4-BE49-F238E27FC236}">
                <a16:creationId xmlns:a16="http://schemas.microsoft.com/office/drawing/2014/main" id="{093CB4C4-E944-A736-C6F6-DAED99720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007B6-0F13-8C0B-560B-7B539548B437}"/>
              </a:ext>
            </a:extLst>
          </p:cNvPr>
          <p:cNvSpPr>
            <a:spLocks noGrp="1"/>
          </p:cNvSpPr>
          <p:nvPr>
            <p:ph type="sldNum" sz="quarter" idx="12"/>
          </p:nvPr>
        </p:nvSpPr>
        <p:spPr/>
        <p:txBody>
          <a:bodyPr/>
          <a:lstStyle/>
          <a:p>
            <a:fld id="{6FD8167E-2AE3-2142-AAB8-06965F85A70B}" type="slidenum">
              <a:rPr lang="en-US" smtClean="0"/>
              <a:t>‹#›</a:t>
            </a:fld>
            <a:endParaRPr lang="en-US"/>
          </a:p>
        </p:txBody>
      </p:sp>
    </p:spTree>
    <p:extLst>
      <p:ext uri="{BB962C8B-B14F-4D97-AF65-F5344CB8AC3E}">
        <p14:creationId xmlns:p14="http://schemas.microsoft.com/office/powerpoint/2010/main" val="3820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4D62-3EC7-1107-F485-B178DA20F7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A08936-C079-D0D9-F9AC-51A1E5DC55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6293D-1E1D-C8B2-6884-E26D7C75C086}"/>
              </a:ext>
            </a:extLst>
          </p:cNvPr>
          <p:cNvSpPr>
            <a:spLocks noGrp="1"/>
          </p:cNvSpPr>
          <p:nvPr>
            <p:ph type="dt" sz="half" idx="10"/>
          </p:nvPr>
        </p:nvSpPr>
        <p:spPr/>
        <p:txBody>
          <a:bodyPr/>
          <a:lstStyle/>
          <a:p>
            <a:fld id="{BA8322A6-753F-2044-BD1E-C672C2082993}" type="datetimeFigureOut">
              <a:rPr lang="en-US" smtClean="0"/>
              <a:t>11/1/24</a:t>
            </a:fld>
            <a:endParaRPr lang="en-US"/>
          </a:p>
        </p:txBody>
      </p:sp>
      <p:sp>
        <p:nvSpPr>
          <p:cNvPr id="5" name="Footer Placeholder 4">
            <a:extLst>
              <a:ext uri="{FF2B5EF4-FFF2-40B4-BE49-F238E27FC236}">
                <a16:creationId xmlns:a16="http://schemas.microsoft.com/office/drawing/2014/main" id="{9BDD7BA4-59E7-5CE7-D05E-467D80CB9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FF14E-BA57-9FFA-C677-ABE2CA91F2D2}"/>
              </a:ext>
            </a:extLst>
          </p:cNvPr>
          <p:cNvSpPr>
            <a:spLocks noGrp="1"/>
          </p:cNvSpPr>
          <p:nvPr>
            <p:ph type="sldNum" sz="quarter" idx="12"/>
          </p:nvPr>
        </p:nvSpPr>
        <p:spPr/>
        <p:txBody>
          <a:bodyPr/>
          <a:lstStyle/>
          <a:p>
            <a:fld id="{6FD8167E-2AE3-2142-AAB8-06965F85A70B}" type="slidenum">
              <a:rPr lang="en-US" smtClean="0"/>
              <a:t>‹#›</a:t>
            </a:fld>
            <a:endParaRPr lang="en-US"/>
          </a:p>
        </p:txBody>
      </p:sp>
    </p:spTree>
    <p:extLst>
      <p:ext uri="{BB962C8B-B14F-4D97-AF65-F5344CB8AC3E}">
        <p14:creationId xmlns:p14="http://schemas.microsoft.com/office/powerpoint/2010/main" val="98300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1B5F-853A-52F9-945D-F848F71326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409568-C7AD-0E5C-4CA8-4ECB0105BC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7F0992-C0A5-9C53-2E78-8970BB1E671C}"/>
              </a:ext>
            </a:extLst>
          </p:cNvPr>
          <p:cNvSpPr>
            <a:spLocks noGrp="1"/>
          </p:cNvSpPr>
          <p:nvPr>
            <p:ph type="dt" sz="half" idx="10"/>
          </p:nvPr>
        </p:nvSpPr>
        <p:spPr/>
        <p:txBody>
          <a:bodyPr/>
          <a:lstStyle/>
          <a:p>
            <a:fld id="{BA8322A6-753F-2044-BD1E-C672C2082993}" type="datetimeFigureOut">
              <a:rPr lang="en-US" smtClean="0"/>
              <a:t>11/1/24</a:t>
            </a:fld>
            <a:endParaRPr lang="en-US"/>
          </a:p>
        </p:txBody>
      </p:sp>
      <p:sp>
        <p:nvSpPr>
          <p:cNvPr id="5" name="Footer Placeholder 4">
            <a:extLst>
              <a:ext uri="{FF2B5EF4-FFF2-40B4-BE49-F238E27FC236}">
                <a16:creationId xmlns:a16="http://schemas.microsoft.com/office/drawing/2014/main" id="{BF7B2F43-62BF-3F8A-936B-08CCE0A6E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8B73F-38B7-4520-9266-B6E3964A229A}"/>
              </a:ext>
            </a:extLst>
          </p:cNvPr>
          <p:cNvSpPr>
            <a:spLocks noGrp="1"/>
          </p:cNvSpPr>
          <p:nvPr>
            <p:ph type="sldNum" sz="quarter" idx="12"/>
          </p:nvPr>
        </p:nvSpPr>
        <p:spPr/>
        <p:txBody>
          <a:bodyPr/>
          <a:lstStyle/>
          <a:p>
            <a:fld id="{6FD8167E-2AE3-2142-AAB8-06965F85A70B}" type="slidenum">
              <a:rPr lang="en-US" smtClean="0"/>
              <a:t>‹#›</a:t>
            </a:fld>
            <a:endParaRPr lang="en-US"/>
          </a:p>
        </p:txBody>
      </p:sp>
    </p:spTree>
    <p:extLst>
      <p:ext uri="{BB962C8B-B14F-4D97-AF65-F5344CB8AC3E}">
        <p14:creationId xmlns:p14="http://schemas.microsoft.com/office/powerpoint/2010/main" val="2138419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F5E1-D081-5F0C-E28B-75760911C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780A1B-E773-3BC8-ADF9-080442F181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339874-AB58-A597-EA47-685F88DEC3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4AF558-4046-3AB7-161A-2E39D667BC2D}"/>
              </a:ext>
            </a:extLst>
          </p:cNvPr>
          <p:cNvSpPr>
            <a:spLocks noGrp="1"/>
          </p:cNvSpPr>
          <p:nvPr>
            <p:ph type="dt" sz="half" idx="10"/>
          </p:nvPr>
        </p:nvSpPr>
        <p:spPr/>
        <p:txBody>
          <a:bodyPr/>
          <a:lstStyle/>
          <a:p>
            <a:fld id="{BA8322A6-753F-2044-BD1E-C672C2082993}" type="datetimeFigureOut">
              <a:rPr lang="en-US" smtClean="0"/>
              <a:t>11/1/24</a:t>
            </a:fld>
            <a:endParaRPr lang="en-US"/>
          </a:p>
        </p:txBody>
      </p:sp>
      <p:sp>
        <p:nvSpPr>
          <p:cNvPr id="6" name="Footer Placeholder 5">
            <a:extLst>
              <a:ext uri="{FF2B5EF4-FFF2-40B4-BE49-F238E27FC236}">
                <a16:creationId xmlns:a16="http://schemas.microsoft.com/office/drawing/2014/main" id="{E0C16360-747A-70DC-312E-C4CDB24F8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BB47E-675B-77F0-98E1-8FCB9D9AAFA3}"/>
              </a:ext>
            </a:extLst>
          </p:cNvPr>
          <p:cNvSpPr>
            <a:spLocks noGrp="1"/>
          </p:cNvSpPr>
          <p:nvPr>
            <p:ph type="sldNum" sz="quarter" idx="12"/>
          </p:nvPr>
        </p:nvSpPr>
        <p:spPr/>
        <p:txBody>
          <a:bodyPr/>
          <a:lstStyle/>
          <a:p>
            <a:fld id="{6FD8167E-2AE3-2142-AAB8-06965F85A70B}" type="slidenum">
              <a:rPr lang="en-US" smtClean="0"/>
              <a:t>‹#›</a:t>
            </a:fld>
            <a:endParaRPr lang="en-US"/>
          </a:p>
        </p:txBody>
      </p:sp>
    </p:spTree>
    <p:extLst>
      <p:ext uri="{BB962C8B-B14F-4D97-AF65-F5344CB8AC3E}">
        <p14:creationId xmlns:p14="http://schemas.microsoft.com/office/powerpoint/2010/main" val="282581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AC51-FDE0-AE4E-E728-A37FA81D4E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591E38-4066-0863-8B8F-FF3C39551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850B4-81BF-9267-1CC0-FC5EC80D72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4A6B8-DCA0-4EE0-9D15-F4AD457B5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DB7B4-A73B-0FA5-2A33-D35EDE174A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26FAA-C58B-4210-9B54-420F8B14957A}"/>
              </a:ext>
            </a:extLst>
          </p:cNvPr>
          <p:cNvSpPr>
            <a:spLocks noGrp="1"/>
          </p:cNvSpPr>
          <p:nvPr>
            <p:ph type="dt" sz="half" idx="10"/>
          </p:nvPr>
        </p:nvSpPr>
        <p:spPr/>
        <p:txBody>
          <a:bodyPr/>
          <a:lstStyle/>
          <a:p>
            <a:fld id="{BA8322A6-753F-2044-BD1E-C672C2082993}" type="datetimeFigureOut">
              <a:rPr lang="en-US" smtClean="0"/>
              <a:t>11/1/24</a:t>
            </a:fld>
            <a:endParaRPr lang="en-US"/>
          </a:p>
        </p:txBody>
      </p:sp>
      <p:sp>
        <p:nvSpPr>
          <p:cNvPr id="8" name="Footer Placeholder 7">
            <a:extLst>
              <a:ext uri="{FF2B5EF4-FFF2-40B4-BE49-F238E27FC236}">
                <a16:creationId xmlns:a16="http://schemas.microsoft.com/office/drawing/2014/main" id="{0346DE82-1343-896F-C7C1-A5C3C4A3DF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1D2DB-B1EB-E0D7-A762-4BE473949730}"/>
              </a:ext>
            </a:extLst>
          </p:cNvPr>
          <p:cNvSpPr>
            <a:spLocks noGrp="1"/>
          </p:cNvSpPr>
          <p:nvPr>
            <p:ph type="sldNum" sz="quarter" idx="12"/>
          </p:nvPr>
        </p:nvSpPr>
        <p:spPr/>
        <p:txBody>
          <a:bodyPr/>
          <a:lstStyle/>
          <a:p>
            <a:fld id="{6FD8167E-2AE3-2142-AAB8-06965F85A70B}" type="slidenum">
              <a:rPr lang="en-US" smtClean="0"/>
              <a:t>‹#›</a:t>
            </a:fld>
            <a:endParaRPr lang="en-US"/>
          </a:p>
        </p:txBody>
      </p:sp>
    </p:spTree>
    <p:extLst>
      <p:ext uri="{BB962C8B-B14F-4D97-AF65-F5344CB8AC3E}">
        <p14:creationId xmlns:p14="http://schemas.microsoft.com/office/powerpoint/2010/main" val="38298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092C-24AC-5B01-2B48-016DE0B47A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DC3FC7-64C3-CECB-A911-1A7F0C637B8E}"/>
              </a:ext>
            </a:extLst>
          </p:cNvPr>
          <p:cNvSpPr>
            <a:spLocks noGrp="1"/>
          </p:cNvSpPr>
          <p:nvPr>
            <p:ph type="dt" sz="half" idx="10"/>
          </p:nvPr>
        </p:nvSpPr>
        <p:spPr/>
        <p:txBody>
          <a:bodyPr/>
          <a:lstStyle/>
          <a:p>
            <a:fld id="{BA8322A6-753F-2044-BD1E-C672C2082993}" type="datetimeFigureOut">
              <a:rPr lang="en-US" smtClean="0"/>
              <a:t>11/1/24</a:t>
            </a:fld>
            <a:endParaRPr lang="en-US"/>
          </a:p>
        </p:txBody>
      </p:sp>
      <p:sp>
        <p:nvSpPr>
          <p:cNvPr id="4" name="Footer Placeholder 3">
            <a:extLst>
              <a:ext uri="{FF2B5EF4-FFF2-40B4-BE49-F238E27FC236}">
                <a16:creationId xmlns:a16="http://schemas.microsoft.com/office/drawing/2014/main" id="{0DEB2BB9-18B7-8B65-A43E-EDE4293E2F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583D2E-99D8-D1A2-9D84-DC6F2635D186}"/>
              </a:ext>
            </a:extLst>
          </p:cNvPr>
          <p:cNvSpPr>
            <a:spLocks noGrp="1"/>
          </p:cNvSpPr>
          <p:nvPr>
            <p:ph type="sldNum" sz="quarter" idx="12"/>
          </p:nvPr>
        </p:nvSpPr>
        <p:spPr/>
        <p:txBody>
          <a:bodyPr/>
          <a:lstStyle/>
          <a:p>
            <a:fld id="{6FD8167E-2AE3-2142-AAB8-06965F85A70B}" type="slidenum">
              <a:rPr lang="en-US" smtClean="0"/>
              <a:t>‹#›</a:t>
            </a:fld>
            <a:endParaRPr lang="en-US"/>
          </a:p>
        </p:txBody>
      </p:sp>
    </p:spTree>
    <p:extLst>
      <p:ext uri="{BB962C8B-B14F-4D97-AF65-F5344CB8AC3E}">
        <p14:creationId xmlns:p14="http://schemas.microsoft.com/office/powerpoint/2010/main" val="290302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D2494-C3EE-F121-6F14-044D01EF2EFD}"/>
              </a:ext>
            </a:extLst>
          </p:cNvPr>
          <p:cNvSpPr>
            <a:spLocks noGrp="1"/>
          </p:cNvSpPr>
          <p:nvPr>
            <p:ph type="dt" sz="half" idx="10"/>
          </p:nvPr>
        </p:nvSpPr>
        <p:spPr/>
        <p:txBody>
          <a:bodyPr/>
          <a:lstStyle/>
          <a:p>
            <a:fld id="{BA8322A6-753F-2044-BD1E-C672C2082993}" type="datetimeFigureOut">
              <a:rPr lang="en-US" smtClean="0"/>
              <a:t>11/1/24</a:t>
            </a:fld>
            <a:endParaRPr lang="en-US"/>
          </a:p>
        </p:txBody>
      </p:sp>
      <p:sp>
        <p:nvSpPr>
          <p:cNvPr id="3" name="Footer Placeholder 2">
            <a:extLst>
              <a:ext uri="{FF2B5EF4-FFF2-40B4-BE49-F238E27FC236}">
                <a16:creationId xmlns:a16="http://schemas.microsoft.com/office/drawing/2014/main" id="{F62E566E-CDFE-DAB5-1866-EBA6CAC8A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97F0DB-62C5-26B9-0911-F27E83D1431B}"/>
              </a:ext>
            </a:extLst>
          </p:cNvPr>
          <p:cNvSpPr>
            <a:spLocks noGrp="1"/>
          </p:cNvSpPr>
          <p:nvPr>
            <p:ph type="sldNum" sz="quarter" idx="12"/>
          </p:nvPr>
        </p:nvSpPr>
        <p:spPr/>
        <p:txBody>
          <a:bodyPr/>
          <a:lstStyle/>
          <a:p>
            <a:fld id="{6FD8167E-2AE3-2142-AAB8-06965F85A70B}" type="slidenum">
              <a:rPr lang="en-US" smtClean="0"/>
              <a:t>‹#›</a:t>
            </a:fld>
            <a:endParaRPr lang="en-US"/>
          </a:p>
        </p:txBody>
      </p:sp>
    </p:spTree>
    <p:extLst>
      <p:ext uri="{BB962C8B-B14F-4D97-AF65-F5344CB8AC3E}">
        <p14:creationId xmlns:p14="http://schemas.microsoft.com/office/powerpoint/2010/main" val="2313442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2F7A-A082-584C-1735-58BE73BF3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80042-E200-5DB3-3A28-BA6C4FAF0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BD29D-B98A-07A9-B768-E6822CB79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F5E85-E6C5-A841-8EFF-ABBF1F8FA24F}"/>
              </a:ext>
            </a:extLst>
          </p:cNvPr>
          <p:cNvSpPr>
            <a:spLocks noGrp="1"/>
          </p:cNvSpPr>
          <p:nvPr>
            <p:ph type="dt" sz="half" idx="10"/>
          </p:nvPr>
        </p:nvSpPr>
        <p:spPr/>
        <p:txBody>
          <a:bodyPr/>
          <a:lstStyle/>
          <a:p>
            <a:fld id="{BA8322A6-753F-2044-BD1E-C672C2082993}" type="datetimeFigureOut">
              <a:rPr lang="en-US" smtClean="0"/>
              <a:t>11/1/24</a:t>
            </a:fld>
            <a:endParaRPr lang="en-US"/>
          </a:p>
        </p:txBody>
      </p:sp>
      <p:sp>
        <p:nvSpPr>
          <p:cNvPr id="6" name="Footer Placeholder 5">
            <a:extLst>
              <a:ext uri="{FF2B5EF4-FFF2-40B4-BE49-F238E27FC236}">
                <a16:creationId xmlns:a16="http://schemas.microsoft.com/office/drawing/2014/main" id="{2EB80DDE-503A-D1A3-5778-591469F9B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FA218-5366-39DF-73A3-30E2FFAEB5AC}"/>
              </a:ext>
            </a:extLst>
          </p:cNvPr>
          <p:cNvSpPr>
            <a:spLocks noGrp="1"/>
          </p:cNvSpPr>
          <p:nvPr>
            <p:ph type="sldNum" sz="quarter" idx="12"/>
          </p:nvPr>
        </p:nvSpPr>
        <p:spPr/>
        <p:txBody>
          <a:bodyPr/>
          <a:lstStyle/>
          <a:p>
            <a:fld id="{6FD8167E-2AE3-2142-AAB8-06965F85A70B}" type="slidenum">
              <a:rPr lang="en-US" smtClean="0"/>
              <a:t>‹#›</a:t>
            </a:fld>
            <a:endParaRPr lang="en-US"/>
          </a:p>
        </p:txBody>
      </p:sp>
    </p:spTree>
    <p:extLst>
      <p:ext uri="{BB962C8B-B14F-4D97-AF65-F5344CB8AC3E}">
        <p14:creationId xmlns:p14="http://schemas.microsoft.com/office/powerpoint/2010/main" val="340057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F52E-B4B6-4582-E9F1-9040E2499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789CE8-2C08-9A3C-64F7-19205CEE3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922BB4-2F97-5E34-9D66-26598AB9F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9DBC8-0A8D-FF68-FD04-841A5F84148E}"/>
              </a:ext>
            </a:extLst>
          </p:cNvPr>
          <p:cNvSpPr>
            <a:spLocks noGrp="1"/>
          </p:cNvSpPr>
          <p:nvPr>
            <p:ph type="dt" sz="half" idx="10"/>
          </p:nvPr>
        </p:nvSpPr>
        <p:spPr/>
        <p:txBody>
          <a:bodyPr/>
          <a:lstStyle/>
          <a:p>
            <a:fld id="{BA8322A6-753F-2044-BD1E-C672C2082993}" type="datetimeFigureOut">
              <a:rPr lang="en-US" smtClean="0"/>
              <a:t>11/1/24</a:t>
            </a:fld>
            <a:endParaRPr lang="en-US"/>
          </a:p>
        </p:txBody>
      </p:sp>
      <p:sp>
        <p:nvSpPr>
          <p:cNvPr id="6" name="Footer Placeholder 5">
            <a:extLst>
              <a:ext uri="{FF2B5EF4-FFF2-40B4-BE49-F238E27FC236}">
                <a16:creationId xmlns:a16="http://schemas.microsoft.com/office/drawing/2014/main" id="{0FA8BA40-0683-C76C-B0B0-62A08E3F69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DD7ED-E86F-CA46-33E0-B249F6F35E52}"/>
              </a:ext>
            </a:extLst>
          </p:cNvPr>
          <p:cNvSpPr>
            <a:spLocks noGrp="1"/>
          </p:cNvSpPr>
          <p:nvPr>
            <p:ph type="sldNum" sz="quarter" idx="12"/>
          </p:nvPr>
        </p:nvSpPr>
        <p:spPr/>
        <p:txBody>
          <a:bodyPr/>
          <a:lstStyle/>
          <a:p>
            <a:fld id="{6FD8167E-2AE3-2142-AAB8-06965F85A70B}" type="slidenum">
              <a:rPr lang="en-US" smtClean="0"/>
              <a:t>‹#›</a:t>
            </a:fld>
            <a:endParaRPr lang="en-US"/>
          </a:p>
        </p:txBody>
      </p:sp>
    </p:spTree>
    <p:extLst>
      <p:ext uri="{BB962C8B-B14F-4D97-AF65-F5344CB8AC3E}">
        <p14:creationId xmlns:p14="http://schemas.microsoft.com/office/powerpoint/2010/main" val="40710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F4C543-9444-E5D1-90CE-68DCC0E3E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500F84-4B61-5065-9830-FC90F9CC7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D65AA-4ABE-7FC0-E2DD-E8E21BA803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8322A6-753F-2044-BD1E-C672C2082993}" type="datetimeFigureOut">
              <a:rPr lang="en-US" smtClean="0"/>
              <a:t>11/1/24</a:t>
            </a:fld>
            <a:endParaRPr lang="en-US"/>
          </a:p>
        </p:txBody>
      </p:sp>
      <p:sp>
        <p:nvSpPr>
          <p:cNvPr id="5" name="Footer Placeholder 4">
            <a:extLst>
              <a:ext uri="{FF2B5EF4-FFF2-40B4-BE49-F238E27FC236}">
                <a16:creationId xmlns:a16="http://schemas.microsoft.com/office/drawing/2014/main" id="{06745C5D-40A1-BD10-9694-57B4B4EC3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D5F693-46C2-4EDB-CFD0-722E421A6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D8167E-2AE3-2142-AAB8-06965F85A70B}" type="slidenum">
              <a:rPr lang="en-US" smtClean="0"/>
              <a:t>‹#›</a:t>
            </a:fld>
            <a:endParaRPr lang="en-US"/>
          </a:p>
        </p:txBody>
      </p:sp>
    </p:spTree>
    <p:extLst>
      <p:ext uri="{BB962C8B-B14F-4D97-AF65-F5344CB8AC3E}">
        <p14:creationId xmlns:p14="http://schemas.microsoft.com/office/powerpoint/2010/main" val="11170702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bsrikanth-reddy/" TargetMode="External"/><Relationship Id="rId2" Type="http://schemas.openxmlformats.org/officeDocument/2006/relationships/hyperlink" Target="https://github.com/mesrikanthreddy" TargetMode="Externa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A4E4E-345A-6E81-97FE-FC07A5C76F9A}"/>
              </a:ext>
            </a:extLst>
          </p:cNvPr>
          <p:cNvSpPr>
            <a:spLocks noGrp="1"/>
          </p:cNvSpPr>
          <p:nvPr>
            <p:ph type="ctrTitle"/>
          </p:nvPr>
        </p:nvSpPr>
        <p:spPr>
          <a:xfrm>
            <a:off x="838200" y="451381"/>
            <a:ext cx="10512552" cy="2181671"/>
          </a:xfrm>
        </p:spPr>
        <p:txBody>
          <a:bodyPr anchor="t">
            <a:normAutofit/>
          </a:bodyPr>
          <a:lstStyle/>
          <a:p>
            <a:pPr algn="l"/>
            <a:r>
              <a:rPr lang="en-US" sz="5400" dirty="0"/>
              <a:t>On-Premises to Azure Cloud Migration Strategy</a:t>
            </a:r>
            <a:br>
              <a:rPr lang="en-US" sz="6100" dirty="0"/>
            </a:br>
            <a:r>
              <a:rPr lang="en-US" sz="2000" dirty="0"/>
              <a:t>A Secure, Scalable, and Compliant Hybrid Cloud Solution</a:t>
            </a:r>
            <a:endParaRPr lang="en-US" sz="6100" dirty="0"/>
          </a:p>
        </p:txBody>
      </p:sp>
      <p:sp>
        <p:nvSpPr>
          <p:cNvPr id="3" name="Subtitle 2">
            <a:extLst>
              <a:ext uri="{FF2B5EF4-FFF2-40B4-BE49-F238E27FC236}">
                <a16:creationId xmlns:a16="http://schemas.microsoft.com/office/drawing/2014/main" id="{BAC1BF8D-6784-FF4F-DD7C-03E944E1C90F}"/>
              </a:ext>
            </a:extLst>
          </p:cNvPr>
          <p:cNvSpPr>
            <a:spLocks noGrp="1"/>
          </p:cNvSpPr>
          <p:nvPr>
            <p:ph type="subTitle" idx="1"/>
          </p:nvPr>
        </p:nvSpPr>
        <p:spPr>
          <a:xfrm>
            <a:off x="838199" y="4892356"/>
            <a:ext cx="10512552" cy="1119562"/>
          </a:xfrm>
        </p:spPr>
        <p:txBody>
          <a:bodyPr>
            <a:normAutofit/>
          </a:bodyPr>
          <a:lstStyle/>
          <a:p>
            <a:pPr algn="l"/>
            <a:r>
              <a:rPr lang="en-US" sz="1700" dirty="0"/>
              <a:t>Srikanth Bollampally</a:t>
            </a:r>
          </a:p>
          <a:p>
            <a:pPr algn="l"/>
            <a:r>
              <a:rPr lang="en-US" sz="1700" dirty="0"/>
              <a:t>Role: Senior DevOps/SRE/Cloud/MLOps Consultant</a:t>
            </a:r>
          </a:p>
          <a:p>
            <a:pPr algn="l"/>
            <a:r>
              <a:rPr lang="en-US" sz="1700" dirty="0"/>
              <a:t>Prepared for Client: M&amp;T Bank</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117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BE52C-7618-8044-2D51-3FF4851924D7}"/>
              </a:ext>
            </a:extLst>
          </p:cNvPr>
          <p:cNvSpPr>
            <a:spLocks noGrp="1"/>
          </p:cNvSpPr>
          <p:nvPr>
            <p:ph type="title"/>
          </p:nvPr>
        </p:nvSpPr>
        <p:spPr>
          <a:xfrm>
            <a:off x="1113810" y="2960716"/>
            <a:ext cx="4036334" cy="2387600"/>
          </a:xfrm>
        </p:spPr>
        <p:txBody>
          <a:bodyPr vert="horz" lIns="91440" tIns="45720" rIns="91440" bIns="45720" rtlCol="0" anchor="t">
            <a:normAutofit fontScale="90000"/>
          </a:bodyPr>
          <a:lstStyle/>
          <a:p>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Contact:</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hlinkClick r:id="rId2"/>
              </a:rPr>
              <a:t>GitHub</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hlinkClick r:id="rId3"/>
              </a:rPr>
              <a:t>LinkedIn</a:t>
            </a:r>
            <a:br>
              <a:rPr lang="en-US" sz="1800" kern="1200" dirty="0">
                <a:solidFill>
                  <a:schemeClr val="tx1"/>
                </a:solidFill>
                <a:latin typeface="+mj-lt"/>
                <a:ea typeface="+mj-ea"/>
                <a:cs typeface="+mj-cs"/>
              </a:rPr>
            </a:br>
            <a:endParaRPr lang="en-US" sz="18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25DF71E-28D4-6DEC-CAB0-B35D154D4B73}"/>
              </a:ext>
            </a:extLst>
          </p:cNvPr>
          <p:cNvSpPr>
            <a:spLocks noGrp="1"/>
          </p:cNvSpPr>
          <p:nvPr>
            <p:ph idx="1"/>
          </p:nvPr>
        </p:nvSpPr>
        <p:spPr>
          <a:xfrm>
            <a:off x="1113809" y="2060028"/>
            <a:ext cx="4036333" cy="602858"/>
          </a:xfrm>
        </p:spPr>
        <p:txBody>
          <a:bodyPr vert="horz" lIns="91440" tIns="45720" rIns="91440" bIns="45720" rtlCol="0" anchor="b">
            <a:noAutofit/>
          </a:bodyPr>
          <a:lstStyle/>
          <a:p>
            <a:pPr marL="0" indent="0">
              <a:buNone/>
            </a:pPr>
            <a:r>
              <a:rPr lang="en-US" sz="4000" b="1" kern="1200" dirty="0">
                <a:solidFill>
                  <a:schemeClr val="tx1"/>
                </a:solidFill>
                <a:latin typeface="+mn-lt"/>
                <a:ea typeface="+mn-ea"/>
                <a:cs typeface="+mn-cs"/>
              </a:rPr>
              <a:t>Thank You</a:t>
            </a:r>
            <a:endParaRPr lang="en-US" sz="4000" kern="1200" dirty="0">
              <a:solidFill>
                <a:schemeClr val="tx1"/>
              </a:solidFill>
              <a:latin typeface="+mn-lt"/>
              <a:ea typeface="+mn-ea"/>
              <a:cs typeface="+mn-cs"/>
            </a:endParaRP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oud">
            <a:extLst>
              <a:ext uri="{FF2B5EF4-FFF2-40B4-BE49-F238E27FC236}">
                <a16:creationId xmlns:a16="http://schemas.microsoft.com/office/drawing/2014/main" id="{0AC0DF1D-4D47-71E4-B4EF-6F830C1C49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66886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44F4-C7B8-0038-84A1-11FEA29EB40D}"/>
              </a:ext>
            </a:extLst>
          </p:cNvPr>
          <p:cNvSpPr>
            <a:spLocks noGrp="1"/>
          </p:cNvSpPr>
          <p:nvPr>
            <p:ph type="title"/>
          </p:nvPr>
        </p:nvSpPr>
        <p:spPr>
          <a:xfrm>
            <a:off x="762000" y="1138265"/>
            <a:ext cx="5791199" cy="1401183"/>
          </a:xfrm>
        </p:spPr>
        <p:txBody>
          <a:bodyPr anchor="t">
            <a:normAutofit/>
          </a:bodyPr>
          <a:lstStyle/>
          <a:p>
            <a:r>
              <a:rPr lang="en-US" sz="3200" dirty="0"/>
              <a:t>Introduction &amp; Objective</a:t>
            </a:r>
          </a:p>
        </p:txBody>
      </p:sp>
      <p:cxnSp>
        <p:nvCxnSpPr>
          <p:cNvPr id="63" name="Straight Connector 62">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1A1CD0-E6BF-4247-1027-37AD79B0BC40}"/>
              </a:ext>
            </a:extLst>
          </p:cNvPr>
          <p:cNvSpPr>
            <a:spLocks noGrp="1"/>
          </p:cNvSpPr>
          <p:nvPr>
            <p:ph idx="1"/>
          </p:nvPr>
        </p:nvSpPr>
        <p:spPr>
          <a:xfrm>
            <a:off x="762000" y="2551176"/>
            <a:ext cx="5791199" cy="3602935"/>
          </a:xfrm>
        </p:spPr>
        <p:txBody>
          <a:bodyPr>
            <a:normAutofit/>
          </a:bodyPr>
          <a:lstStyle/>
          <a:p>
            <a:pPr marL="0" indent="0">
              <a:buNone/>
            </a:pPr>
            <a:r>
              <a:rPr lang="en-US" sz="1100" b="1" dirty="0"/>
              <a:t>Introduction and Role:</a:t>
            </a:r>
          </a:p>
          <a:p>
            <a:pPr marL="0" indent="0">
              <a:buNone/>
            </a:pPr>
            <a:r>
              <a:rPr lang="en-US" sz="1100" dirty="0"/>
              <a:t>I’m Srikanth Bollampally, a DevOps, Site Reliability, and MLOps Engineer with over 12 years of experience driving cloud transformation and infrastructure automation projects. My expertise spans infrastructure as code (IaC), continuous integration and deployment (CI/CD), and secure hybrid cloud solutions, specifically with tools like Terraform, Ansible, GitLab, and Jenkins. I specialize in designing scalable and resilient architectures, seamlessly migrating on-premises systems to cloud platforms, and implementing MLOps practices to support real-time data insights and model performance monitoring. In this role, I deliver secure, cost-effective, automated solutions that align with business objectives and ensure long-term operational success.</a:t>
            </a:r>
          </a:p>
          <a:p>
            <a:endParaRPr lang="en-US" sz="1100" dirty="0"/>
          </a:p>
          <a:p>
            <a:pPr marL="0" indent="0">
              <a:buNone/>
            </a:pPr>
            <a:r>
              <a:rPr lang="en-US" sz="1100" b="1" dirty="0"/>
              <a:t>Objective</a:t>
            </a:r>
            <a:r>
              <a:rPr lang="en-US" sz="1100" dirty="0"/>
              <a:t>: </a:t>
            </a:r>
          </a:p>
          <a:p>
            <a:pPr marL="0" indent="0">
              <a:buNone/>
            </a:pPr>
            <a:r>
              <a:rPr lang="en-US" sz="1100" dirty="0"/>
              <a:t>I aim to lead a secure, scalable, and efficient migration from on-premises to Azure by leveraging automation and cloud best practices. Through infrastructure as code (IaC) with Terraform, configuration management with Ansible, and CI/CD pipelines using GitLab and Jenkins, I aim to streamline the migration process, ensure data integrity, and establish a hybrid architecture that meets high security and compliance standards. This approach will provide a robust foundation for scalable cloud operations while maintaining essential on-premises capabilities.</a:t>
            </a:r>
          </a:p>
        </p:txBody>
      </p:sp>
      <p:sp>
        <p:nvSpPr>
          <p:cNvPr id="65" name="Rectangle 64">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Office Worker">
            <a:extLst>
              <a:ext uri="{FF2B5EF4-FFF2-40B4-BE49-F238E27FC236}">
                <a16:creationId xmlns:a16="http://schemas.microsoft.com/office/drawing/2014/main" id="{22F114C3-AEA1-492F-C218-AD881C5E6C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1533" y="1700246"/>
            <a:ext cx="3454850" cy="3454850"/>
          </a:xfrm>
          <a:prstGeom prst="rect">
            <a:avLst/>
          </a:prstGeom>
        </p:spPr>
      </p:pic>
    </p:spTree>
    <p:extLst>
      <p:ext uri="{BB962C8B-B14F-4D97-AF65-F5344CB8AC3E}">
        <p14:creationId xmlns:p14="http://schemas.microsoft.com/office/powerpoint/2010/main" val="255411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A2261-FAC7-C6E3-7932-CC8EBD0F6C4A}"/>
              </a:ext>
            </a:extLst>
          </p:cNvPr>
          <p:cNvSpPr>
            <a:spLocks noGrp="1"/>
          </p:cNvSpPr>
          <p:nvPr>
            <p:ph type="title"/>
          </p:nvPr>
        </p:nvSpPr>
        <p:spPr>
          <a:xfrm>
            <a:off x="1043631" y="809898"/>
            <a:ext cx="9942716" cy="1554480"/>
          </a:xfrm>
        </p:spPr>
        <p:txBody>
          <a:bodyPr anchor="ctr">
            <a:normAutofit/>
          </a:bodyPr>
          <a:lstStyle/>
          <a:p>
            <a:r>
              <a:rPr lang="en-US" sz="4800"/>
              <a:t>Key Migration Goals</a:t>
            </a:r>
          </a:p>
        </p:txBody>
      </p:sp>
      <p:sp>
        <p:nvSpPr>
          <p:cNvPr id="3" name="Content Placeholder 2">
            <a:extLst>
              <a:ext uri="{FF2B5EF4-FFF2-40B4-BE49-F238E27FC236}">
                <a16:creationId xmlns:a16="http://schemas.microsoft.com/office/drawing/2014/main" id="{064BDABF-FCC1-1FF6-B3EA-8A38EFD6093C}"/>
              </a:ext>
            </a:extLst>
          </p:cNvPr>
          <p:cNvSpPr>
            <a:spLocks noGrp="1"/>
          </p:cNvSpPr>
          <p:nvPr>
            <p:ph idx="1"/>
          </p:nvPr>
        </p:nvSpPr>
        <p:spPr>
          <a:xfrm>
            <a:off x="944218" y="2704014"/>
            <a:ext cx="10042130" cy="3438166"/>
          </a:xfrm>
        </p:spPr>
        <p:txBody>
          <a:bodyPr anchor="ctr">
            <a:normAutofit/>
          </a:bodyPr>
          <a:lstStyle/>
          <a:p>
            <a:pPr marL="0" indent="0">
              <a:buNone/>
            </a:pPr>
            <a:r>
              <a:rPr lang="en-US" sz="2000" b="1" dirty="0"/>
              <a:t>Scalability</a:t>
            </a:r>
            <a:r>
              <a:rPr lang="en-US" sz="2000" dirty="0"/>
              <a:t>: </a:t>
            </a:r>
          </a:p>
          <a:p>
            <a:pPr marL="0" indent="0">
              <a:buNone/>
            </a:pPr>
            <a:r>
              <a:rPr lang="en-US" sz="2000" dirty="0"/>
              <a:t>Seamlessly scale applications using Azure cloud resources while retaining essential on-prem infrastructure.</a:t>
            </a:r>
          </a:p>
          <a:p>
            <a:pPr marL="0" indent="0">
              <a:buNone/>
            </a:pPr>
            <a:r>
              <a:rPr lang="en-US" sz="2000" b="1" dirty="0"/>
              <a:t>Security and Compliance</a:t>
            </a:r>
            <a:r>
              <a:rPr lang="en-US" sz="2000" dirty="0"/>
              <a:t>: </a:t>
            </a:r>
          </a:p>
          <a:p>
            <a:pPr marL="0" indent="0">
              <a:buNone/>
            </a:pPr>
            <a:r>
              <a:rPr lang="en-US" sz="2000" dirty="0"/>
              <a:t>Emphasize security practices that meet industry standards and data privacy regulations.</a:t>
            </a:r>
          </a:p>
          <a:p>
            <a:pPr marL="0" indent="0">
              <a:buNone/>
            </a:pPr>
            <a:r>
              <a:rPr lang="en-US" sz="2000" b="1" dirty="0"/>
              <a:t>Automation and Efficiency</a:t>
            </a:r>
            <a:r>
              <a:rPr lang="en-US" sz="2000" dirty="0"/>
              <a:t>: </a:t>
            </a:r>
          </a:p>
          <a:p>
            <a:pPr marL="0" indent="0">
              <a:buNone/>
            </a:pPr>
            <a:r>
              <a:rPr lang="en-US" sz="2000" dirty="0"/>
              <a:t>Ensure a repeatable, efficient migration process with IaC, Ansible, and CI/CD.</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26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4" name="Rectangle 4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89227-6FB1-EBE7-FF87-95E0C47EFB00}"/>
              </a:ext>
            </a:extLst>
          </p:cNvPr>
          <p:cNvSpPr>
            <a:spLocks noGrp="1"/>
          </p:cNvSpPr>
          <p:nvPr>
            <p:ph type="title"/>
          </p:nvPr>
        </p:nvSpPr>
        <p:spPr>
          <a:xfrm>
            <a:off x="1043631" y="809898"/>
            <a:ext cx="9942716" cy="1502378"/>
          </a:xfrm>
        </p:spPr>
        <p:txBody>
          <a:bodyPr anchor="ctr">
            <a:normAutofit/>
          </a:bodyPr>
          <a:lstStyle/>
          <a:p>
            <a:r>
              <a:rPr lang="en-US" sz="4800" b="1"/>
              <a:t>Migration Approach</a:t>
            </a:r>
            <a:br>
              <a:rPr lang="en-US" sz="4800" b="1"/>
            </a:br>
            <a:endParaRPr lang="en-US" sz="4800"/>
          </a:p>
        </p:txBody>
      </p:sp>
      <p:sp>
        <p:nvSpPr>
          <p:cNvPr id="3" name="Content Placeholder 2">
            <a:extLst>
              <a:ext uri="{FF2B5EF4-FFF2-40B4-BE49-F238E27FC236}">
                <a16:creationId xmlns:a16="http://schemas.microsoft.com/office/drawing/2014/main" id="{77FAF1B7-AB8C-F41F-5707-5446FFFF0DDA}"/>
              </a:ext>
            </a:extLst>
          </p:cNvPr>
          <p:cNvSpPr>
            <a:spLocks noGrp="1"/>
          </p:cNvSpPr>
          <p:nvPr>
            <p:ph idx="1"/>
          </p:nvPr>
        </p:nvSpPr>
        <p:spPr>
          <a:xfrm>
            <a:off x="1045028" y="2560321"/>
            <a:ext cx="9941319" cy="3924973"/>
          </a:xfrm>
        </p:spPr>
        <p:txBody>
          <a:bodyPr anchor="ctr">
            <a:normAutofit lnSpcReduction="10000"/>
          </a:bodyPr>
          <a:lstStyle/>
          <a:p>
            <a:pPr marL="0" indent="0">
              <a:buNone/>
            </a:pPr>
            <a:r>
              <a:rPr lang="en-US" sz="1400" b="1" dirty="0"/>
              <a:t>Phase 1:  Discovery and Assessment</a:t>
            </a:r>
            <a:r>
              <a:rPr lang="en-US" sz="1400" dirty="0"/>
              <a:t> </a:t>
            </a:r>
          </a:p>
          <a:p>
            <a:pPr marL="0" indent="0">
              <a:buNone/>
            </a:pPr>
            <a:r>
              <a:rPr lang="en-US" sz="1400" dirty="0"/>
              <a:t>Evaluate current on-prem assets and align with Azure architecture best practices.</a:t>
            </a:r>
          </a:p>
          <a:p>
            <a:pPr marL="0" indent="0">
              <a:buNone/>
            </a:pPr>
            <a:r>
              <a:rPr lang="en-US" sz="1400" b="1" dirty="0"/>
              <a:t>Phase 2:  Design and Architecture</a:t>
            </a:r>
            <a:r>
              <a:rPr lang="en-US" sz="1400" dirty="0"/>
              <a:t> </a:t>
            </a:r>
          </a:p>
          <a:p>
            <a:pPr marL="0" indent="0">
              <a:buNone/>
            </a:pPr>
            <a:r>
              <a:rPr lang="en-US" sz="1400" dirty="0"/>
              <a:t>Implement a cloud-agnostic, hybrid architecture using Terraform and Ansible to ensure flexibility and data protection critical to banking operations. This hybrid setup combines Azure cloud resources with essential on-premises infrastructure, allowing sensitive data to remain securely on-prem while leveraging cloud scalability for non-sensitive workloads. By avoiding dependency on proprietary Azure services, this architecture mitigates vendor lock-in risks and upholds robust data privacy standards, ensuring compliance and operational resilience for the bank.</a:t>
            </a:r>
          </a:p>
          <a:p>
            <a:pPr marL="0" indent="0">
              <a:buNone/>
            </a:pPr>
            <a:r>
              <a:rPr lang="en-US" sz="1400" b="1" dirty="0"/>
              <a:t>Phase 3: Migration Execution</a:t>
            </a:r>
            <a:r>
              <a:rPr lang="en-US" sz="1400" dirty="0"/>
              <a:t> </a:t>
            </a:r>
          </a:p>
          <a:p>
            <a:pPr marL="0" indent="0">
              <a:buNone/>
            </a:pPr>
            <a:r>
              <a:rPr lang="en-US" sz="1400" dirty="0"/>
              <a:t>Execute an incremental migration within a Kubernetes environment using automated CI/CD pipelines with GitLab and Jenkins, incorporating code coverage checks, artifact storage, and version control. Deployments will leverage ArgoCD for continuous delivery and Helm charts for Kubernetes resource management, ensuring high-quality releases, efficient artifact handling, and seamless transitions with minimal downtime.</a:t>
            </a:r>
          </a:p>
          <a:p>
            <a:pPr marL="0" indent="0">
              <a:buNone/>
            </a:pPr>
            <a:r>
              <a:rPr lang="en-US" sz="1400" b="1" dirty="0"/>
              <a:t>Phase 4: Optimization and Monitoring</a:t>
            </a:r>
          </a:p>
          <a:p>
            <a:pPr marL="0" indent="0">
              <a:buNone/>
            </a:pPr>
            <a:r>
              <a:rPr lang="en-US" sz="1400" dirty="0"/>
              <a:t>Optimize resources and reduce costs by fine-tuning configurations and implementing robust monitoring using cloud-native Azure Monitor Application Insights or platforms like Grafana, Datadog, or New Relic to detect and respond to real-time anomalies.</a:t>
            </a:r>
            <a:endParaRPr lang="en-US" sz="1400" b="1" dirty="0"/>
          </a:p>
        </p:txBody>
      </p:sp>
      <p:cxnSp>
        <p:nvCxnSpPr>
          <p:cNvPr id="50" name="Straight Connector 4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85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DB47C-B573-28FE-E841-2B24C224B968}"/>
              </a:ext>
            </a:extLst>
          </p:cNvPr>
          <p:cNvSpPr>
            <a:spLocks noGrp="1"/>
          </p:cNvSpPr>
          <p:nvPr>
            <p:ph type="title"/>
          </p:nvPr>
        </p:nvSpPr>
        <p:spPr>
          <a:xfrm>
            <a:off x="1043631" y="809898"/>
            <a:ext cx="9942716" cy="1554480"/>
          </a:xfrm>
        </p:spPr>
        <p:txBody>
          <a:bodyPr anchor="ctr">
            <a:normAutofit/>
          </a:bodyPr>
          <a:lstStyle/>
          <a:p>
            <a:r>
              <a:rPr lang="en-US" sz="4800" b="1"/>
              <a:t>Automation Tools and Technologies</a:t>
            </a:r>
            <a:endParaRPr lang="en-US" sz="4800"/>
          </a:p>
        </p:txBody>
      </p:sp>
      <p:sp>
        <p:nvSpPr>
          <p:cNvPr id="3" name="Content Placeholder 2">
            <a:extLst>
              <a:ext uri="{FF2B5EF4-FFF2-40B4-BE49-F238E27FC236}">
                <a16:creationId xmlns:a16="http://schemas.microsoft.com/office/drawing/2014/main" id="{0C579C2A-DC25-AB64-B389-5CDF4ED4D765}"/>
              </a:ext>
            </a:extLst>
          </p:cNvPr>
          <p:cNvSpPr>
            <a:spLocks noGrp="1"/>
          </p:cNvSpPr>
          <p:nvPr>
            <p:ph idx="1"/>
          </p:nvPr>
        </p:nvSpPr>
        <p:spPr>
          <a:xfrm>
            <a:off x="1045028" y="3017522"/>
            <a:ext cx="9941319" cy="3124658"/>
          </a:xfrm>
        </p:spPr>
        <p:txBody>
          <a:bodyPr anchor="ctr">
            <a:normAutofit lnSpcReduction="10000"/>
          </a:bodyPr>
          <a:lstStyle/>
          <a:p>
            <a:pPr marL="0" indent="0">
              <a:buNone/>
            </a:pPr>
            <a:r>
              <a:rPr lang="en-US" sz="1600" b="1" dirty="0"/>
              <a:t>Infrastructure as Code (IaC)</a:t>
            </a:r>
            <a:r>
              <a:rPr lang="en-US" sz="1600" dirty="0"/>
              <a:t>: </a:t>
            </a:r>
          </a:p>
          <a:p>
            <a:pPr marL="0" indent="0">
              <a:buNone/>
            </a:pPr>
            <a:r>
              <a:rPr lang="en-US" sz="1600" dirty="0"/>
              <a:t>Terraform for consistent, scalable Azure deployments with minimal manual intervention.</a:t>
            </a:r>
          </a:p>
          <a:p>
            <a:pPr marL="0" indent="0">
              <a:buNone/>
            </a:pPr>
            <a:r>
              <a:rPr lang="en-US" sz="1600" dirty="0"/>
              <a:t>The reusable Modules Concept can reduce the effort with a backend State file in  </a:t>
            </a:r>
            <a:r>
              <a:rPr lang="en-US" sz="1600" b="0" i="0" dirty="0">
                <a:effectLst/>
              </a:rPr>
              <a:t>Azure Blob Storage.</a:t>
            </a:r>
            <a:endParaRPr lang="en-US" sz="1600" dirty="0"/>
          </a:p>
          <a:p>
            <a:pPr marL="0" indent="0">
              <a:buNone/>
            </a:pPr>
            <a:r>
              <a:rPr lang="en-US" sz="1600" b="1" dirty="0"/>
              <a:t>Configuration Management</a:t>
            </a:r>
            <a:r>
              <a:rPr lang="en-US" sz="1600" dirty="0"/>
              <a:t>: Ansible to configure and manage resources securely and repeatedly across Azure and on-prem.</a:t>
            </a:r>
          </a:p>
          <a:p>
            <a:pPr marL="0" indent="0">
              <a:buNone/>
            </a:pPr>
            <a:r>
              <a:rPr lang="en-US" sz="1600" b="0" i="0" dirty="0">
                <a:solidFill>
                  <a:srgbClr val="1F1F1F"/>
                </a:solidFill>
                <a:effectLst/>
                <a:latin typeface="Google Sans"/>
              </a:rPr>
              <a:t>Reusable, simple configuration management and multi-machine deployment system, one that is well suited to </a:t>
            </a:r>
            <a:r>
              <a:rPr lang="en-US" sz="1600" b="0" i="0" dirty="0">
                <a:solidFill>
                  <a:srgbClr val="040C28"/>
                </a:solidFill>
                <a:effectLst/>
                <a:latin typeface="Google Sans"/>
              </a:rPr>
              <a:t>deploying complex applications.</a:t>
            </a:r>
          </a:p>
          <a:p>
            <a:pPr marL="0" indent="0">
              <a:buNone/>
            </a:pPr>
            <a:r>
              <a:rPr lang="en-US" sz="1600" b="1" dirty="0"/>
              <a:t>CI/CD Pipelines</a:t>
            </a:r>
            <a:r>
              <a:rPr lang="en-US" sz="1600" dirty="0"/>
              <a:t>: GitLab and Jenkins for pipeline automation, ensuring quick, consistent updates with built-in testing.</a:t>
            </a:r>
          </a:p>
          <a:p>
            <a:pPr marL="0" indent="0">
              <a:buNone/>
            </a:pPr>
            <a:r>
              <a:rPr lang="en-US" sz="1600" b="1" dirty="0"/>
              <a:t>Secret Management</a:t>
            </a:r>
            <a:r>
              <a:rPr lang="en-US" sz="1600" dirty="0"/>
              <a:t>: Securely manage sensitive data using Azure Key Vault, Hashicorp Vault, or other secret management solutions.</a:t>
            </a:r>
          </a:p>
          <a:p>
            <a:pPr marL="0" indent="0">
              <a:buNone/>
            </a:pPr>
            <a:endParaRPr lang="en-US" sz="15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55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E55EB-F29C-EACF-3493-20323B7242FF}"/>
              </a:ext>
            </a:extLst>
          </p:cNvPr>
          <p:cNvSpPr>
            <a:spLocks noGrp="1"/>
          </p:cNvSpPr>
          <p:nvPr>
            <p:ph type="title"/>
          </p:nvPr>
        </p:nvSpPr>
        <p:spPr>
          <a:xfrm>
            <a:off x="1043631" y="809898"/>
            <a:ext cx="9942716" cy="1554480"/>
          </a:xfrm>
        </p:spPr>
        <p:txBody>
          <a:bodyPr anchor="ctr">
            <a:normAutofit/>
          </a:bodyPr>
          <a:lstStyle/>
          <a:p>
            <a:r>
              <a:rPr lang="en-US" sz="4800" b="1"/>
              <a:t>Security and Compliance Strategy</a:t>
            </a:r>
            <a:br>
              <a:rPr lang="en-US" sz="4800" b="1"/>
            </a:br>
            <a:endParaRPr lang="en-US" sz="4800"/>
          </a:p>
        </p:txBody>
      </p:sp>
      <p:sp>
        <p:nvSpPr>
          <p:cNvPr id="3" name="Content Placeholder 2">
            <a:extLst>
              <a:ext uri="{FF2B5EF4-FFF2-40B4-BE49-F238E27FC236}">
                <a16:creationId xmlns:a16="http://schemas.microsoft.com/office/drawing/2014/main" id="{9DC2A58F-6F39-4E38-8EA3-4201A2F62766}"/>
              </a:ext>
            </a:extLst>
          </p:cNvPr>
          <p:cNvSpPr>
            <a:spLocks noGrp="1"/>
          </p:cNvSpPr>
          <p:nvPr>
            <p:ph idx="1"/>
          </p:nvPr>
        </p:nvSpPr>
        <p:spPr>
          <a:xfrm>
            <a:off x="1045028" y="2704013"/>
            <a:ext cx="9941319" cy="3781289"/>
          </a:xfrm>
        </p:spPr>
        <p:txBody>
          <a:bodyPr anchor="ctr">
            <a:normAutofit fontScale="70000" lnSpcReduction="20000"/>
          </a:bodyPr>
          <a:lstStyle/>
          <a:p>
            <a:pPr marL="0" indent="0">
              <a:buNone/>
            </a:pPr>
            <a:endParaRPr lang="en-US" sz="1400" dirty="0"/>
          </a:p>
          <a:p>
            <a:pPr marL="0" indent="0">
              <a:buNone/>
            </a:pPr>
            <a:r>
              <a:rPr lang="en-US" sz="2100" dirty="0"/>
              <a:t>For a bank, security, and compliance are paramount to customer trust and regulatory integrity. As banks handle highly sensitive financial data, ensuring the privacy and security of this information is crucial for preventing fraud, safeguarding assets, and maintaining customer confidence. Compliance with industry standards (like PCI-DSS, SOC 2) and government regulations (such as GDPR) is essential to meet legal obligations and mitigate financial and reputational risks associated with data breaches or misuse. This strategy involves rigorous data encryption in transit and at rest, robust secret management to protect credentials and sensitive information, and comprehensive Identity and Access Management (IAM) policies with role-based access controls and multi-factor authentication (MFA) to prevent unauthorized access. A bank’s commitment to these practices ensures that every transaction, user interaction, and data asset is secured to the highest standard, sustaining trust and operational resilience in a regulated environment.</a:t>
            </a:r>
          </a:p>
          <a:p>
            <a:pPr marL="0" indent="0">
              <a:buNone/>
            </a:pPr>
            <a:r>
              <a:rPr lang="en-US" sz="2100" b="1" dirty="0"/>
              <a:t>Data Encryption</a:t>
            </a:r>
            <a:r>
              <a:rPr lang="en-US" sz="2100" dirty="0"/>
              <a:t>: </a:t>
            </a:r>
          </a:p>
          <a:p>
            <a:pPr marL="0" indent="0">
              <a:buNone/>
            </a:pPr>
            <a:r>
              <a:rPr lang="en-US" sz="2100" dirty="0"/>
              <a:t>Use encryption in transit and at rest to protect customer and business data.</a:t>
            </a:r>
          </a:p>
          <a:p>
            <a:pPr marL="0" indent="0">
              <a:buNone/>
            </a:pPr>
            <a:r>
              <a:rPr lang="en-US" sz="2100" b="1" dirty="0"/>
              <a:t>Secret Management</a:t>
            </a:r>
            <a:r>
              <a:rPr lang="en-US" sz="2100" dirty="0"/>
              <a:t>: </a:t>
            </a:r>
          </a:p>
          <a:p>
            <a:pPr marL="0" indent="0">
              <a:buNone/>
            </a:pPr>
            <a:r>
              <a:rPr lang="en-US" sz="2100" dirty="0"/>
              <a:t>Highlight your strategy for securely handling credentials, API keys, and sensitive data with Vault solutions.</a:t>
            </a:r>
          </a:p>
          <a:p>
            <a:pPr marL="0" indent="0">
              <a:buNone/>
            </a:pPr>
            <a:r>
              <a:rPr lang="en-US" sz="2100" b="1" dirty="0"/>
              <a:t>Identity and Access Management (IAM)</a:t>
            </a:r>
            <a:r>
              <a:rPr lang="en-US" sz="2100" dirty="0"/>
              <a:t>: </a:t>
            </a:r>
          </a:p>
          <a:p>
            <a:pPr marL="0" indent="0">
              <a:buNone/>
            </a:pPr>
            <a:r>
              <a:rPr lang="en-US" sz="2100" dirty="0"/>
              <a:t>Implement IAM policies with Azure AD, ensuring role-based access control and multi-factor authentication (MFA).</a:t>
            </a:r>
          </a:p>
          <a:p>
            <a:endParaRPr lang="en-US" sz="1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96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5E68F-6A1D-1621-2C6E-1BFF493FC7B4}"/>
              </a:ext>
            </a:extLst>
          </p:cNvPr>
          <p:cNvSpPr>
            <a:spLocks noGrp="1"/>
          </p:cNvSpPr>
          <p:nvPr>
            <p:ph type="title"/>
          </p:nvPr>
        </p:nvSpPr>
        <p:spPr>
          <a:xfrm>
            <a:off x="1043631" y="809898"/>
            <a:ext cx="9942716" cy="1554480"/>
          </a:xfrm>
        </p:spPr>
        <p:txBody>
          <a:bodyPr anchor="ctr">
            <a:normAutofit/>
          </a:bodyPr>
          <a:lstStyle/>
          <a:p>
            <a:r>
              <a:rPr lang="en-US" sz="4800" b="1"/>
              <a:t>Monitoring and Observability</a:t>
            </a:r>
            <a:endParaRPr lang="en-US" sz="4800"/>
          </a:p>
        </p:txBody>
      </p:sp>
      <p:sp>
        <p:nvSpPr>
          <p:cNvPr id="3" name="Content Placeholder 2">
            <a:extLst>
              <a:ext uri="{FF2B5EF4-FFF2-40B4-BE49-F238E27FC236}">
                <a16:creationId xmlns:a16="http://schemas.microsoft.com/office/drawing/2014/main" id="{C12F1F81-6F36-BA75-C2AD-DEC4BEE54404}"/>
              </a:ext>
            </a:extLst>
          </p:cNvPr>
          <p:cNvSpPr>
            <a:spLocks noGrp="1"/>
          </p:cNvSpPr>
          <p:nvPr>
            <p:ph idx="1"/>
          </p:nvPr>
        </p:nvSpPr>
        <p:spPr>
          <a:xfrm>
            <a:off x="1045028" y="2974434"/>
            <a:ext cx="9941319" cy="3167746"/>
          </a:xfrm>
        </p:spPr>
        <p:txBody>
          <a:bodyPr anchor="ctr">
            <a:normAutofit lnSpcReduction="10000"/>
          </a:bodyPr>
          <a:lstStyle/>
          <a:p>
            <a:pPr marL="0" indent="0">
              <a:buNone/>
            </a:pPr>
            <a:endParaRPr lang="en-US" sz="1800" b="1" dirty="0"/>
          </a:p>
          <a:p>
            <a:pPr marL="0" indent="0">
              <a:buNone/>
            </a:pPr>
            <a:r>
              <a:rPr lang="en-US" sz="1800" b="1" dirty="0"/>
              <a:t>Monitoring Tools</a:t>
            </a:r>
            <a:r>
              <a:rPr lang="en-US" sz="1800" dirty="0"/>
              <a:t>: </a:t>
            </a:r>
          </a:p>
          <a:p>
            <a:pPr marL="0" indent="0">
              <a:buNone/>
            </a:pPr>
            <a:r>
              <a:rPr lang="en-US" sz="1800" dirty="0"/>
              <a:t>Use Azure Monitor, Prometheus, and Grafana for real-time performance monitoring across environments.</a:t>
            </a:r>
          </a:p>
          <a:p>
            <a:pPr marL="0" indent="0">
              <a:buNone/>
            </a:pPr>
            <a:r>
              <a:rPr lang="en-US" sz="1800" b="1" dirty="0"/>
              <a:t>Alerting</a:t>
            </a:r>
            <a:r>
              <a:rPr lang="en-US" sz="1800" dirty="0"/>
              <a:t>: </a:t>
            </a:r>
          </a:p>
          <a:p>
            <a:pPr marL="0" indent="0">
              <a:buNone/>
            </a:pPr>
            <a:r>
              <a:rPr lang="en-US" sz="1800" dirty="0"/>
              <a:t>Set up automated alerts and performance dashboards to quickly address issues and maintain high uptime.</a:t>
            </a:r>
          </a:p>
          <a:p>
            <a:pPr marL="0" indent="0">
              <a:buNone/>
            </a:pPr>
            <a:r>
              <a:rPr lang="en-US" sz="1800" b="1" dirty="0"/>
              <a:t>ML Observability</a:t>
            </a:r>
            <a:r>
              <a:rPr lang="en-US" sz="1800" dirty="0"/>
              <a:t>: </a:t>
            </a:r>
          </a:p>
          <a:p>
            <a:pPr marL="0" indent="0">
              <a:buNone/>
            </a:pPr>
            <a:r>
              <a:rPr lang="en-US" sz="1800" dirty="0"/>
              <a:t>Integrate monitoring for ML models to track accuracy, drift, and performance, ensuring models remain reliable.</a:t>
            </a:r>
          </a:p>
          <a:p>
            <a:endParaRPr lang="en-US" sz="1900" dirty="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97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AEA54-DF2D-A38A-6B5C-BF288CA8342E}"/>
              </a:ext>
            </a:extLst>
          </p:cNvPr>
          <p:cNvSpPr>
            <a:spLocks noGrp="1"/>
          </p:cNvSpPr>
          <p:nvPr>
            <p:ph type="title"/>
          </p:nvPr>
        </p:nvSpPr>
        <p:spPr>
          <a:xfrm>
            <a:off x="1043631" y="809898"/>
            <a:ext cx="9942716" cy="1554480"/>
          </a:xfrm>
        </p:spPr>
        <p:txBody>
          <a:bodyPr anchor="ctr">
            <a:normAutofit/>
          </a:bodyPr>
          <a:lstStyle/>
          <a:p>
            <a:r>
              <a:rPr lang="en-US" sz="4800" b="1"/>
              <a:t>Migration Timeline and Milestones</a:t>
            </a:r>
            <a:br>
              <a:rPr lang="en-US" sz="4800" b="1"/>
            </a:br>
            <a:endParaRPr lang="en-US" sz="4800"/>
          </a:p>
        </p:txBody>
      </p:sp>
      <p:sp>
        <p:nvSpPr>
          <p:cNvPr id="3" name="Content Placeholder 2">
            <a:extLst>
              <a:ext uri="{FF2B5EF4-FFF2-40B4-BE49-F238E27FC236}">
                <a16:creationId xmlns:a16="http://schemas.microsoft.com/office/drawing/2014/main" id="{1FD83BA7-3783-CBC0-8C7E-636BCB236603}"/>
              </a:ext>
            </a:extLst>
          </p:cNvPr>
          <p:cNvSpPr>
            <a:spLocks noGrp="1"/>
          </p:cNvSpPr>
          <p:nvPr>
            <p:ph idx="1"/>
          </p:nvPr>
        </p:nvSpPr>
        <p:spPr>
          <a:xfrm>
            <a:off x="1045028" y="2915483"/>
            <a:ext cx="9941319" cy="3226697"/>
          </a:xfrm>
        </p:spPr>
        <p:txBody>
          <a:bodyPr anchor="ctr">
            <a:normAutofit/>
          </a:bodyPr>
          <a:lstStyle/>
          <a:p>
            <a:pPr marL="0" indent="0">
              <a:buNone/>
            </a:pPr>
            <a:r>
              <a:rPr lang="en-US" sz="1800" b="1" dirty="0"/>
              <a:t>Phase-wise Timeline</a:t>
            </a:r>
            <a:r>
              <a:rPr lang="en-US" sz="1800" dirty="0"/>
              <a:t>: </a:t>
            </a:r>
          </a:p>
          <a:p>
            <a:pPr marL="0" indent="0">
              <a:buNone/>
            </a:pPr>
            <a:r>
              <a:rPr lang="en-US" sz="1800" dirty="0"/>
              <a:t>Key dates and milestones for each migration phase (e.g., Discovery, Pilot Migration, Full Migration).</a:t>
            </a:r>
          </a:p>
          <a:p>
            <a:pPr marL="0" indent="0">
              <a:buNone/>
            </a:pPr>
            <a:endParaRPr lang="en-US" sz="1800" b="1" dirty="0"/>
          </a:p>
          <a:p>
            <a:pPr marL="0" indent="0">
              <a:buNone/>
            </a:pPr>
            <a:r>
              <a:rPr lang="en-US" sz="1800" b="1" dirty="0"/>
              <a:t>Duration Estimates</a:t>
            </a:r>
            <a:r>
              <a:rPr lang="en-US" sz="1800" dirty="0"/>
              <a:t>:</a:t>
            </a:r>
          </a:p>
          <a:p>
            <a:pPr marL="0" indent="0">
              <a:buNone/>
            </a:pPr>
            <a:r>
              <a:rPr lang="en-US" sz="1800" dirty="0"/>
              <a:t>Estimated weeks or months for each phase to provide a clear roadmap for the client.</a:t>
            </a:r>
          </a:p>
          <a:p>
            <a:pPr marL="0" indent="0">
              <a:buNone/>
            </a:pP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59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EC1B8-02D1-3D8C-ADAF-5EBB9E751C8F}"/>
              </a:ext>
            </a:extLst>
          </p:cNvPr>
          <p:cNvSpPr>
            <a:spLocks noGrp="1"/>
          </p:cNvSpPr>
          <p:nvPr>
            <p:ph type="title"/>
          </p:nvPr>
        </p:nvSpPr>
        <p:spPr>
          <a:xfrm>
            <a:off x="1043631" y="873940"/>
            <a:ext cx="5052369" cy="1035781"/>
          </a:xfrm>
        </p:spPr>
        <p:txBody>
          <a:bodyPr anchor="ctr">
            <a:normAutofit/>
          </a:bodyPr>
          <a:lstStyle/>
          <a:p>
            <a:r>
              <a:rPr lang="en-US" sz="3600" b="1"/>
              <a:t>Success Metrics</a:t>
            </a:r>
            <a:endParaRPr lang="en-US" sz="3600"/>
          </a:p>
        </p:txBody>
      </p:sp>
      <p:sp>
        <p:nvSpPr>
          <p:cNvPr id="4" name="Content Placeholder 3">
            <a:extLst>
              <a:ext uri="{FF2B5EF4-FFF2-40B4-BE49-F238E27FC236}">
                <a16:creationId xmlns:a16="http://schemas.microsoft.com/office/drawing/2014/main" id="{E49B18BC-9CE9-025A-80FD-B52BF2099FBF}"/>
              </a:ext>
            </a:extLst>
          </p:cNvPr>
          <p:cNvSpPr>
            <a:spLocks noGrp="1"/>
          </p:cNvSpPr>
          <p:nvPr>
            <p:ph idx="1"/>
          </p:nvPr>
        </p:nvSpPr>
        <p:spPr>
          <a:xfrm>
            <a:off x="1045029" y="2524721"/>
            <a:ext cx="4991629" cy="3677123"/>
          </a:xfrm>
        </p:spPr>
        <p:txBody>
          <a:bodyPr anchor="ctr">
            <a:normAutofit/>
          </a:bodyPr>
          <a:lstStyle/>
          <a:p>
            <a:pPr marL="0" indent="0">
              <a:buFont typeface="Arial" panose="020B0604020202020204" pitchFamily="34" charset="0"/>
              <a:buNone/>
            </a:pPr>
            <a:r>
              <a:rPr lang="en-US" sz="1800" b="1" dirty="0"/>
              <a:t>Key Metrics</a:t>
            </a:r>
            <a:r>
              <a:rPr lang="en-US" sz="1800" dirty="0"/>
              <a:t>: </a:t>
            </a:r>
          </a:p>
          <a:p>
            <a:pPr marL="0" indent="0">
              <a:buFont typeface="Arial" panose="020B0604020202020204" pitchFamily="34" charset="0"/>
              <a:buNone/>
            </a:pPr>
            <a:r>
              <a:rPr lang="en-US" sz="1800" dirty="0"/>
              <a:t>Define success metrics such as reduced downtime, deployment frequency, cost savings, and SLA adherence.</a:t>
            </a:r>
          </a:p>
          <a:p>
            <a:pPr marL="0" indent="0">
              <a:buNone/>
            </a:pPr>
            <a:r>
              <a:rPr lang="en-US" sz="1800" b="1" dirty="0"/>
              <a:t>Reporting</a:t>
            </a:r>
            <a:r>
              <a:rPr lang="en-US" sz="1800" dirty="0"/>
              <a:t>: Use real-time dashboards and periodic reports to track migration progress and post-migration performance.</a:t>
            </a:r>
          </a:p>
          <a:p>
            <a:endParaRPr lang="en-US" sz="1800" dirty="0"/>
          </a:p>
        </p:txBody>
      </p:sp>
      <p:sp>
        <p:nvSpPr>
          <p:cNvPr id="34" name="Rectangle 33">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Monitoring: The four Golden Signals">
            <a:extLst>
              <a:ext uri="{FF2B5EF4-FFF2-40B4-BE49-F238E27FC236}">
                <a16:creationId xmlns:a16="http://schemas.microsoft.com/office/drawing/2014/main" id="{47084761-3C40-6FD6-81EE-997191010A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0493" y="2355817"/>
            <a:ext cx="4223252" cy="220664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731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212</TotalTime>
  <Words>1039</Words>
  <Application>Microsoft Macintosh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Google Sans</vt:lpstr>
      <vt:lpstr>Office Theme</vt:lpstr>
      <vt:lpstr>On-Premises to Azure Cloud Migration Strategy A Secure, Scalable, and Compliant Hybrid Cloud Solution</vt:lpstr>
      <vt:lpstr>Introduction &amp; Objective</vt:lpstr>
      <vt:lpstr>Key Migration Goals</vt:lpstr>
      <vt:lpstr>Migration Approach </vt:lpstr>
      <vt:lpstr>Automation Tools and Technologies</vt:lpstr>
      <vt:lpstr>Security and Compliance Strategy </vt:lpstr>
      <vt:lpstr>Monitoring and Observability</vt:lpstr>
      <vt:lpstr>Migration Timeline and Milestones </vt:lpstr>
      <vt:lpstr>Success Metrics</vt:lpstr>
      <vt:lpstr>      Contact: GitHub LinkedIn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Srikanth Reddy Bollampally</dc:creator>
  <cp:lastModifiedBy>Srikanth Reddy Bollampally</cp:lastModifiedBy>
  <cp:revision>5</cp:revision>
  <dcterms:created xsi:type="dcterms:W3CDTF">2024-11-01T14:18:25Z</dcterms:created>
  <dcterms:modified xsi:type="dcterms:W3CDTF">2024-11-01T17:57:44Z</dcterms:modified>
</cp:coreProperties>
</file>