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4" r:id="rId5"/>
    <p:sldMasterId id="2147483670" r:id="rId6"/>
  </p:sldMasterIdLst>
  <p:notesMasterIdLst>
    <p:notesMasterId r:id="rId35"/>
  </p:notesMasterIdLst>
  <p:sldIdLst>
    <p:sldId id="280" r:id="rId7"/>
    <p:sldId id="704" r:id="rId8"/>
    <p:sldId id="258" r:id="rId9"/>
    <p:sldId id="4224" r:id="rId10"/>
    <p:sldId id="4226" r:id="rId11"/>
    <p:sldId id="4228" r:id="rId12"/>
    <p:sldId id="4231" r:id="rId13"/>
    <p:sldId id="4249" r:id="rId14"/>
    <p:sldId id="4229" r:id="rId15"/>
    <p:sldId id="4230" r:id="rId16"/>
    <p:sldId id="4232" r:id="rId17"/>
    <p:sldId id="4242" r:id="rId18"/>
    <p:sldId id="4236" r:id="rId19"/>
    <p:sldId id="4235" r:id="rId20"/>
    <p:sldId id="4237" r:id="rId21"/>
    <p:sldId id="4233" r:id="rId22"/>
    <p:sldId id="4238" r:id="rId23"/>
    <p:sldId id="4234" r:id="rId24"/>
    <p:sldId id="4239" r:id="rId25"/>
    <p:sldId id="4240" r:id="rId26"/>
    <p:sldId id="4246" r:id="rId27"/>
    <p:sldId id="4248" r:id="rId28"/>
    <p:sldId id="4241" r:id="rId29"/>
    <p:sldId id="4243" r:id="rId30"/>
    <p:sldId id="4244" r:id="rId31"/>
    <p:sldId id="4245" r:id="rId32"/>
    <p:sldId id="4247" r:id="rId33"/>
    <p:sldId id="28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5F"/>
    <a:srgbClr val="C3E603"/>
    <a:srgbClr val="464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6374" autoAdjust="0"/>
  </p:normalViewPr>
  <p:slideViewPr>
    <p:cSldViewPr snapToGrid="0">
      <p:cViewPr varScale="1">
        <p:scale>
          <a:sx n="168" d="100"/>
          <a:sy n="168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7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15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53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96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6C13E-864E-4F82-A22E-5A425C2935B4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844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6C13E-864E-4F82-A22E-5A425C2935B4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4871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6C13E-864E-4F82-A22E-5A425C2935B4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7073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69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97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8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67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96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201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893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0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93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04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3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68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3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6C13E-864E-4F82-A22E-5A425C2935B4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4486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6C13E-864E-4F82-A22E-5A425C2935B4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1823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51" y="4635137"/>
            <a:ext cx="273652" cy="2642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7301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2339" y="1369219"/>
            <a:ext cx="3873012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53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6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116" y="1260872"/>
            <a:ext cx="386861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116" y="1878806"/>
            <a:ext cx="386861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66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66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486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2502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7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306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283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29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4408" y="273844"/>
            <a:ext cx="1970943" cy="4358879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75080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6025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28651" y="273844"/>
            <a:ext cx="7886700" cy="4358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9350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>
            <p:custDataLst>
              <p:tags r:id="rId1"/>
            </p:custDataLst>
          </p:nvPr>
        </p:nvCxnSpPr>
        <p:spPr>
          <a:xfrm>
            <a:off x="2" y="710804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>
            <p:custDataLst>
              <p:tags r:id="rId2"/>
            </p:custDataLst>
          </p:nvPr>
        </p:nvCxnSpPr>
        <p:spPr>
          <a:xfrm>
            <a:off x="2" y="488632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 userDrawn="1">
            <p:custDataLst>
              <p:tags r:id="rId3"/>
            </p:custDataLst>
          </p:nvPr>
        </p:nvCxnSpPr>
        <p:spPr>
          <a:xfrm>
            <a:off x="8663277" y="4932760"/>
            <a:ext cx="0" cy="1547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230104" y="4893471"/>
            <a:ext cx="6382772" cy="250031"/>
          </a:xfrm>
          <a:prstGeom prst="rect">
            <a:avLst/>
          </a:prstGeom>
        </p:spPr>
        <p:txBody>
          <a:bodyPr/>
          <a:lstStyle>
            <a:lvl1pPr>
              <a:defRPr sz="641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srgbClr val="7F7F7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8752680" y="4929387"/>
            <a:ext cx="381061" cy="148433"/>
          </a:xfrm>
          <a:prstGeom prst="rect">
            <a:avLst/>
          </a:prstGeom>
        </p:spPr>
        <p:txBody>
          <a:bodyPr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kumimoji="0" lang="ru-RU" sz="784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B49D50-B000-42FB-8954-EF7F9E27FC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4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497012"/>
            <a:ext cx="5916615" cy="1808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94" y="1394"/>
          <a:ext cx="1392" cy="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" y="1394"/>
                        <a:ext cx="1392" cy="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9"/>
          <p:cNvCxnSpPr>
            <a:cxnSpLocks noChangeShapeType="1"/>
          </p:cNvCxnSpPr>
          <p:nvPr/>
        </p:nvCxnSpPr>
        <p:spPr bwMode="gray">
          <a:xfrm>
            <a:off x="8663543" y="4933307"/>
            <a:ext cx="0" cy="15451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5" name="Прямоугольник 11"/>
          <p:cNvSpPr>
            <a:spLocks noChangeArrowheads="1"/>
          </p:cNvSpPr>
          <p:nvPr/>
        </p:nvSpPr>
        <p:spPr bwMode="gray">
          <a:xfrm>
            <a:off x="-11140" y="0"/>
            <a:ext cx="282704" cy="515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ru-RU" sz="1283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Группа 15"/>
          <p:cNvGrpSpPr>
            <a:grpSpLocks/>
          </p:cNvGrpSpPr>
          <p:nvPr/>
        </p:nvGrpSpPr>
        <p:grpSpPr bwMode="auto">
          <a:xfrm>
            <a:off x="94700" y="1475536"/>
            <a:ext cx="318913" cy="2262027"/>
            <a:chOff x="108163" y="1894168"/>
            <a:chExt cx="362769" cy="2156229"/>
          </a:xfrm>
        </p:grpSpPr>
        <p:sp>
          <p:nvSpPr>
            <p:cNvPr id="7" name="Скругленный прямоугольник 12"/>
            <p:cNvSpPr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gray">
            <a:xfrm>
              <a:off x="108163" y="1949899"/>
              <a:ext cx="362769" cy="1998326"/>
            </a:xfrm>
            <a:prstGeom prst="roundRect">
              <a:avLst>
                <a:gd name="adj" fmla="val 29000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ru-RU" sz="1283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gray">
            <a:xfrm rot="16200000">
              <a:off x="-815497" y="2851133"/>
              <a:ext cx="2156229" cy="2422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© Beeline</a:t>
              </a:r>
              <a:r>
                <a:rPr lang="ru-RU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,</a:t>
              </a: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 BU Russia 201</a:t>
              </a:r>
              <a:r>
                <a:rPr lang="ru-RU" altLang="ru-RU" sz="784">
                  <a:solidFill>
                    <a:srgbClr val="7F7F7F"/>
                  </a:solidFill>
                  <a:latin typeface="Verdana" panose="020B0604030504040204" pitchFamily="34" charset="0"/>
                </a:rPr>
                <a:t>5</a:t>
              </a:r>
              <a:endParaRPr lang="ru-RU" altLang="ru-RU" sz="713" dirty="0">
                <a:solidFill>
                  <a:srgbClr val="7F7F7F"/>
                </a:solidFill>
                <a:latin typeface="Verdana" panose="020B0604030504040204" pitchFamily="34" charset="0"/>
              </a:endParaRPr>
            </a:p>
          </p:txBody>
        </p:sp>
      </p:grpSp>
      <p:cxnSp>
        <p:nvCxnSpPr>
          <p:cNvPr id="9" name="Прямая соединительная линия 15"/>
          <p:cNvCxnSpPr>
            <a:cxnSpLocks noChangeShapeType="1"/>
          </p:cNvCxnSpPr>
          <p:nvPr/>
        </p:nvCxnSpPr>
        <p:spPr bwMode="gray">
          <a:xfrm>
            <a:off x="476280" y="711321"/>
            <a:ext cx="866772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9" y="405078"/>
            <a:ext cx="8453256" cy="27005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350943" y="4892937"/>
            <a:ext cx="8248541" cy="250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SOURCE</a:t>
            </a:r>
            <a:r>
              <a:rPr lang="ru-RU">
                <a:solidFill>
                  <a:srgbClr val="7F7F7F"/>
                </a:solidFill>
              </a:rPr>
              <a:t>:</a:t>
            </a: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754064" y="4941658"/>
            <a:ext cx="389936" cy="1350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8BF2-6F76-46F4-85C6-70C028AA4F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1451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1402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757465" y="4779595"/>
            <a:ext cx="369631" cy="367451"/>
          </a:xfrm>
          <a:prstGeom prst="rect">
            <a:avLst/>
          </a:prstGeom>
        </p:spPr>
        <p:txBody>
          <a:bodyPr lIns="121909" tIns="121909" rIns="121909" bIns="121909"/>
          <a:lstStyle>
            <a:lvl1pPr algn="l">
              <a:defRPr sz="788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41358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/>
          <p:cNvSpPr/>
          <p:nvPr/>
        </p:nvSpPr>
        <p:spPr>
          <a:xfrm>
            <a:off x="-2" y="-1"/>
            <a:ext cx="9144003" cy="5143501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6" tIns="45716" rIns="45716" bIns="45716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675"/>
          </a:p>
        </p:txBody>
      </p:sp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9" y="1497012"/>
            <a:ext cx="5916615" cy="18081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4532021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0" y="1489078"/>
            <a:ext cx="5916613" cy="18081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55062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"/>
          <p:cNvSpPr/>
          <p:nvPr/>
        </p:nvSpPr>
        <p:spPr>
          <a:xfrm>
            <a:off x="-3" y="3"/>
            <a:ext cx="9144003" cy="5143501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6" tIns="45716" rIns="45716" bIns="45716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675"/>
          </a:p>
        </p:txBody>
      </p:sp>
      <p:pic>
        <p:nvPicPr>
          <p:cNvPr id="56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879474"/>
            <a:ext cx="4325938" cy="132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" name="Группа"/>
          <p:cNvGrpSpPr/>
          <p:nvPr/>
        </p:nvGrpSpPr>
        <p:grpSpPr>
          <a:xfrm>
            <a:off x="900111" y="4017960"/>
            <a:ext cx="2867030" cy="615547"/>
            <a:chOff x="-1" y="-4"/>
            <a:chExt cx="7645413" cy="1641452"/>
          </a:xfrm>
        </p:grpSpPr>
        <p:sp>
          <p:nvSpPr>
            <p:cNvPr id="57" name="1735 N 1st Street, Suite 102…"/>
            <p:cNvSpPr/>
            <p:nvPr/>
          </p:nvSpPr>
          <p:spPr>
            <a:xfrm>
              <a:off x="469900" y="-4"/>
              <a:ext cx="7175512" cy="1641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917" tIns="121917" rIns="121917" bIns="121917" numCol="1" anchor="t">
              <a:spAutoFit/>
            </a:bodyPr>
            <a:lstStyle/>
            <a:p>
              <a:pPr>
                <a:defRPr sz="3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/>
                <a:t>1735 N 1st Street, Suite 102 </a:t>
              </a:r>
            </a:p>
            <a:p>
              <a:pPr>
                <a:defRPr sz="3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/>
                <a:t>San Jose, CA 95112</a:t>
              </a:r>
            </a:p>
          </p:txBody>
        </p:sp>
        <p:sp>
          <p:nvSpPr>
            <p:cNvPr id="58" name="Линия"/>
            <p:cNvSpPr/>
            <p:nvPr/>
          </p:nvSpPr>
          <p:spPr>
            <a:xfrm>
              <a:off x="-1" y="990602"/>
              <a:ext cx="571505" cy="6"/>
            </a:xfrm>
            <a:prstGeom prst="line">
              <a:avLst/>
            </a:prstGeom>
            <a:noFill/>
            <a:ln w="2540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675"/>
            </a:p>
          </p:txBody>
        </p:sp>
      </p:grpSp>
      <p:grpSp>
        <p:nvGrpSpPr>
          <p:cNvPr id="62" name="Группа"/>
          <p:cNvGrpSpPr/>
          <p:nvPr/>
        </p:nvGrpSpPr>
        <p:grpSpPr>
          <a:xfrm>
            <a:off x="3646485" y="4191000"/>
            <a:ext cx="2509842" cy="430881"/>
            <a:chOff x="-1" y="0"/>
            <a:chExt cx="6692912" cy="1149009"/>
          </a:xfrm>
        </p:grpSpPr>
        <p:sp>
          <p:nvSpPr>
            <p:cNvPr id="60" name="phone:   (650) 943-2415"/>
            <p:cNvSpPr/>
            <p:nvPr/>
          </p:nvSpPr>
          <p:spPr>
            <a:xfrm>
              <a:off x="541868" y="0"/>
              <a:ext cx="6151043" cy="1149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917" tIns="121917" rIns="121917" bIns="121917" numCol="1" anchor="t">
              <a:spAutoFit/>
            </a:bodyPr>
            <a:lstStyle>
              <a:lvl1pPr>
                <a:spcBef>
                  <a:spcPts val="1900"/>
                </a:spcBef>
                <a:defRPr sz="3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200"/>
                <a:t>phone:   (650) 943-2415</a:t>
              </a:r>
            </a:p>
          </p:txBody>
        </p:sp>
        <p:sp>
          <p:nvSpPr>
            <p:cNvPr id="61" name="Линия"/>
            <p:cNvSpPr/>
            <p:nvPr/>
          </p:nvSpPr>
          <p:spPr>
            <a:xfrm>
              <a:off x="-1" y="529167"/>
              <a:ext cx="571506" cy="6"/>
            </a:xfrm>
            <a:prstGeom prst="line">
              <a:avLst/>
            </a:prstGeom>
            <a:noFill/>
            <a:ln w="2540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675"/>
            </a:p>
          </p:txBody>
        </p:sp>
      </p:grpSp>
      <p:grpSp>
        <p:nvGrpSpPr>
          <p:cNvPr id="65" name="Группа"/>
          <p:cNvGrpSpPr/>
          <p:nvPr/>
        </p:nvGrpSpPr>
        <p:grpSpPr>
          <a:xfrm>
            <a:off x="6259510" y="4014786"/>
            <a:ext cx="2489206" cy="615547"/>
            <a:chOff x="-2" y="-1"/>
            <a:chExt cx="6637880" cy="1641455"/>
          </a:xfrm>
        </p:grpSpPr>
        <p:sp>
          <p:nvSpPr>
            <p:cNvPr id="63" name="info@bellintegrator.com www.bellintegrator.com"/>
            <p:cNvSpPr/>
            <p:nvPr/>
          </p:nvSpPr>
          <p:spPr>
            <a:xfrm>
              <a:off x="482598" y="-1"/>
              <a:ext cx="6155280" cy="1641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1917" tIns="121917" rIns="121917" bIns="121917" numCol="1" anchor="t">
              <a:spAutoFit/>
            </a:bodyPr>
            <a:lstStyle/>
            <a:p>
              <a:pPr>
                <a:spcBef>
                  <a:spcPts val="713"/>
                </a:spcBef>
                <a:defRPr sz="3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/>
                <a:t>info@bellintegrator.com</a:t>
              </a:r>
              <a:r>
                <a:rPr sz="1200" b="0">
                  <a:latin typeface="ヒラギノ角ゴ Pro W6"/>
                  <a:ea typeface="ヒラギノ角ゴ Pro W6"/>
                  <a:cs typeface="ヒラギノ角ゴ Pro W6"/>
                  <a:sym typeface="ヒラギノ角ゴ Pro W6"/>
                </a:rPr>
                <a:t> </a:t>
              </a:r>
              <a:r>
                <a:rPr sz="1200"/>
                <a:t>www.bellintegrator.com</a:t>
              </a:r>
            </a:p>
          </p:txBody>
        </p:sp>
        <p:sp>
          <p:nvSpPr>
            <p:cNvPr id="64" name="Линия"/>
            <p:cNvSpPr/>
            <p:nvPr/>
          </p:nvSpPr>
          <p:spPr>
            <a:xfrm>
              <a:off x="-2" y="999071"/>
              <a:ext cx="571503" cy="6"/>
            </a:xfrm>
            <a:prstGeom prst="line">
              <a:avLst/>
            </a:prstGeom>
            <a:noFill/>
            <a:ln w="2540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675"/>
            </a:p>
          </p:txBody>
        </p:sp>
      </p:grpSp>
      <p:grpSp>
        <p:nvGrpSpPr>
          <p:cNvPr id="68" name="Группа"/>
          <p:cNvGrpSpPr/>
          <p:nvPr/>
        </p:nvGrpSpPr>
        <p:grpSpPr>
          <a:xfrm>
            <a:off x="4583111" y="3135406"/>
            <a:ext cx="276230" cy="784139"/>
            <a:chOff x="0" y="-47"/>
            <a:chExt cx="736612" cy="2091035"/>
          </a:xfrm>
        </p:grpSpPr>
        <p:sp>
          <p:nvSpPr>
            <p:cNvPr id="66" name="Фигура"/>
            <p:cNvSpPr/>
            <p:nvPr/>
          </p:nvSpPr>
          <p:spPr>
            <a:xfrm>
              <a:off x="-1" y="-48"/>
              <a:ext cx="736613" cy="209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7115"/>
                  </a:moveTo>
                  <a:cubicBezTo>
                    <a:pt x="0" y="5354"/>
                    <a:pt x="400" y="1830"/>
                    <a:pt x="400" y="835"/>
                  </a:cubicBezTo>
                  <a:cubicBezTo>
                    <a:pt x="400" y="-161"/>
                    <a:pt x="5800" y="-391"/>
                    <a:pt x="5800" y="835"/>
                  </a:cubicBezTo>
                  <a:cubicBezTo>
                    <a:pt x="5800" y="2060"/>
                    <a:pt x="5800" y="4128"/>
                    <a:pt x="5800" y="4128"/>
                  </a:cubicBezTo>
                  <a:cubicBezTo>
                    <a:pt x="5800" y="4128"/>
                    <a:pt x="12800" y="4128"/>
                    <a:pt x="16000" y="4128"/>
                  </a:cubicBezTo>
                  <a:cubicBezTo>
                    <a:pt x="19200" y="4128"/>
                    <a:pt x="21600" y="4894"/>
                    <a:pt x="21600" y="6503"/>
                  </a:cubicBezTo>
                  <a:cubicBezTo>
                    <a:pt x="21600" y="8111"/>
                    <a:pt x="21600" y="17379"/>
                    <a:pt x="21600" y="19218"/>
                  </a:cubicBezTo>
                  <a:cubicBezTo>
                    <a:pt x="21600" y="21132"/>
                    <a:pt x="19200" y="21209"/>
                    <a:pt x="16600" y="21209"/>
                  </a:cubicBezTo>
                  <a:cubicBezTo>
                    <a:pt x="14200" y="21209"/>
                    <a:pt x="8400" y="21209"/>
                    <a:pt x="5400" y="21209"/>
                  </a:cubicBezTo>
                  <a:cubicBezTo>
                    <a:pt x="2600" y="21209"/>
                    <a:pt x="0" y="20213"/>
                    <a:pt x="0" y="18605"/>
                  </a:cubicBezTo>
                  <a:cubicBezTo>
                    <a:pt x="0" y="17073"/>
                    <a:pt x="0" y="7115"/>
                    <a:pt x="0" y="7115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  <p:sp>
          <p:nvSpPr>
            <p:cNvPr id="67" name="Квадрат"/>
            <p:cNvSpPr/>
            <p:nvPr/>
          </p:nvSpPr>
          <p:spPr>
            <a:xfrm>
              <a:off x="156632" y="622008"/>
              <a:ext cx="423342" cy="419106"/>
            </a:xfrm>
            <a:prstGeom prst="rect">
              <a:avLst/>
            </a:prstGeom>
            <a:solidFill>
              <a:srgbClr val="C3E600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</p:grpSp>
      <p:grpSp>
        <p:nvGrpSpPr>
          <p:cNvPr id="73" name="Группа"/>
          <p:cNvGrpSpPr/>
          <p:nvPr/>
        </p:nvGrpSpPr>
        <p:grpSpPr>
          <a:xfrm>
            <a:off x="1858646" y="3192050"/>
            <a:ext cx="366910" cy="790993"/>
            <a:chOff x="0" y="-2"/>
            <a:chExt cx="978426" cy="2109312"/>
          </a:xfrm>
        </p:grpSpPr>
        <p:sp>
          <p:nvSpPr>
            <p:cNvPr id="69" name="Фигура"/>
            <p:cNvSpPr/>
            <p:nvPr/>
          </p:nvSpPr>
          <p:spPr>
            <a:xfrm>
              <a:off x="79099" y="420175"/>
              <a:ext cx="881579" cy="168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02" extrusionOk="0">
                  <a:moveTo>
                    <a:pt x="127" y="2652"/>
                  </a:moveTo>
                  <a:cubicBezTo>
                    <a:pt x="807" y="654"/>
                    <a:pt x="3868" y="-298"/>
                    <a:pt x="9141" y="83"/>
                  </a:cubicBezTo>
                  <a:cubicBezTo>
                    <a:pt x="14243" y="463"/>
                    <a:pt x="19175" y="1415"/>
                    <a:pt x="19856" y="2842"/>
                  </a:cubicBezTo>
                  <a:cubicBezTo>
                    <a:pt x="20366" y="4365"/>
                    <a:pt x="19175" y="5697"/>
                    <a:pt x="17815" y="7790"/>
                  </a:cubicBezTo>
                  <a:cubicBezTo>
                    <a:pt x="16284" y="9883"/>
                    <a:pt x="16454" y="13309"/>
                    <a:pt x="16284" y="15973"/>
                  </a:cubicBezTo>
                  <a:cubicBezTo>
                    <a:pt x="16114" y="17972"/>
                    <a:pt x="15604" y="21302"/>
                    <a:pt x="11012" y="21302"/>
                  </a:cubicBezTo>
                  <a:cubicBezTo>
                    <a:pt x="4549" y="21302"/>
                    <a:pt x="4038" y="17686"/>
                    <a:pt x="4209" y="15307"/>
                  </a:cubicBezTo>
                  <a:cubicBezTo>
                    <a:pt x="4379" y="11216"/>
                    <a:pt x="8801" y="11121"/>
                    <a:pt x="8801" y="9408"/>
                  </a:cubicBezTo>
                  <a:cubicBezTo>
                    <a:pt x="8801" y="5602"/>
                    <a:pt x="-1234" y="7314"/>
                    <a:pt x="127" y="2652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  <p:sp>
          <p:nvSpPr>
            <p:cNvPr id="70" name="Фигура"/>
            <p:cNvSpPr/>
            <p:nvPr/>
          </p:nvSpPr>
          <p:spPr>
            <a:xfrm>
              <a:off x="-1" y="-3"/>
              <a:ext cx="232951" cy="36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1" h="17792" extrusionOk="0">
                  <a:moveTo>
                    <a:pt x="4361" y="1618"/>
                  </a:moveTo>
                  <a:cubicBezTo>
                    <a:pt x="9761" y="-989"/>
                    <a:pt x="16781" y="-989"/>
                    <a:pt x="16781" y="5714"/>
                  </a:cubicBezTo>
                  <a:cubicBezTo>
                    <a:pt x="16781" y="12045"/>
                    <a:pt x="16781" y="20611"/>
                    <a:pt x="9761" y="16887"/>
                  </a:cubicBezTo>
                  <a:cubicBezTo>
                    <a:pt x="2201" y="13535"/>
                    <a:pt x="-4819" y="5714"/>
                    <a:pt x="4361" y="1618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  <p:sp>
          <p:nvSpPr>
            <p:cNvPr id="71" name="Фигура"/>
            <p:cNvSpPr/>
            <p:nvPr/>
          </p:nvSpPr>
          <p:spPr>
            <a:xfrm>
              <a:off x="319481" y="40914"/>
              <a:ext cx="217036" cy="28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5" h="17872" extrusionOk="0">
                  <a:moveTo>
                    <a:pt x="2962" y="15036"/>
                  </a:moveTo>
                  <a:cubicBezTo>
                    <a:pt x="2962" y="15036"/>
                    <a:pt x="-4940" y="-460"/>
                    <a:pt x="5070" y="10"/>
                  </a:cubicBezTo>
                  <a:cubicBezTo>
                    <a:pt x="15080" y="949"/>
                    <a:pt x="16660" y="3297"/>
                    <a:pt x="14026" y="9870"/>
                  </a:cubicBezTo>
                  <a:cubicBezTo>
                    <a:pt x="11392" y="16444"/>
                    <a:pt x="5070" y="21140"/>
                    <a:pt x="2962" y="15036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  <p:sp>
          <p:nvSpPr>
            <p:cNvPr id="72" name="Фигура"/>
            <p:cNvSpPr/>
            <p:nvPr/>
          </p:nvSpPr>
          <p:spPr>
            <a:xfrm>
              <a:off x="550626" y="113946"/>
              <a:ext cx="427800" cy="39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0269" extrusionOk="0">
                  <a:moveTo>
                    <a:pt x="315" y="10143"/>
                  </a:moveTo>
                  <a:cubicBezTo>
                    <a:pt x="315" y="10143"/>
                    <a:pt x="-393" y="5900"/>
                    <a:pt x="315" y="3586"/>
                  </a:cubicBezTo>
                  <a:cubicBezTo>
                    <a:pt x="669" y="1271"/>
                    <a:pt x="2440" y="-1043"/>
                    <a:pt x="4918" y="500"/>
                  </a:cubicBezTo>
                  <a:cubicBezTo>
                    <a:pt x="7397" y="1657"/>
                    <a:pt x="9168" y="2428"/>
                    <a:pt x="8814" y="3971"/>
                  </a:cubicBezTo>
                  <a:cubicBezTo>
                    <a:pt x="8105" y="7057"/>
                    <a:pt x="7397" y="8214"/>
                    <a:pt x="7397" y="8214"/>
                  </a:cubicBezTo>
                  <a:cubicBezTo>
                    <a:pt x="7397" y="8214"/>
                    <a:pt x="8459" y="4743"/>
                    <a:pt x="11292" y="5514"/>
                  </a:cubicBezTo>
                  <a:cubicBezTo>
                    <a:pt x="14125" y="5900"/>
                    <a:pt x="16604" y="8214"/>
                    <a:pt x="15187" y="10528"/>
                  </a:cubicBezTo>
                  <a:cubicBezTo>
                    <a:pt x="14479" y="12457"/>
                    <a:pt x="14125" y="12843"/>
                    <a:pt x="14125" y="12843"/>
                  </a:cubicBezTo>
                  <a:cubicBezTo>
                    <a:pt x="14125" y="12843"/>
                    <a:pt x="15896" y="11686"/>
                    <a:pt x="18374" y="12457"/>
                  </a:cubicBezTo>
                  <a:cubicBezTo>
                    <a:pt x="21207" y="13228"/>
                    <a:pt x="20145" y="15928"/>
                    <a:pt x="19082" y="18243"/>
                  </a:cubicBezTo>
                  <a:cubicBezTo>
                    <a:pt x="18374" y="19786"/>
                    <a:pt x="16958" y="20557"/>
                    <a:pt x="14833" y="20171"/>
                  </a:cubicBezTo>
                  <a:cubicBezTo>
                    <a:pt x="12709" y="19786"/>
                    <a:pt x="13063" y="16700"/>
                    <a:pt x="13063" y="14386"/>
                  </a:cubicBezTo>
                  <a:cubicBezTo>
                    <a:pt x="12355" y="15543"/>
                    <a:pt x="9876" y="16700"/>
                    <a:pt x="8105" y="15543"/>
                  </a:cubicBezTo>
                  <a:cubicBezTo>
                    <a:pt x="6689" y="14771"/>
                    <a:pt x="6335" y="10143"/>
                    <a:pt x="6335" y="9757"/>
                  </a:cubicBezTo>
                  <a:cubicBezTo>
                    <a:pt x="6335" y="9371"/>
                    <a:pt x="1023" y="13228"/>
                    <a:pt x="315" y="10143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</p:grpSp>
      <p:grpSp>
        <p:nvGrpSpPr>
          <p:cNvPr id="76" name="Группа"/>
          <p:cNvGrpSpPr/>
          <p:nvPr/>
        </p:nvGrpSpPr>
        <p:grpSpPr>
          <a:xfrm>
            <a:off x="6891340" y="3560765"/>
            <a:ext cx="665167" cy="358781"/>
            <a:chOff x="132640" y="180623"/>
            <a:chExt cx="1773777" cy="956747"/>
          </a:xfrm>
        </p:grpSpPr>
        <p:sp>
          <p:nvSpPr>
            <p:cNvPr id="74" name="Прямоугольник"/>
            <p:cNvSpPr/>
            <p:nvPr/>
          </p:nvSpPr>
          <p:spPr>
            <a:xfrm>
              <a:off x="132640" y="180623"/>
              <a:ext cx="1773778" cy="956749"/>
            </a:xfrm>
            <a:prstGeom prst="rect">
              <a:avLst/>
            </a:pr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  <p:sp>
          <p:nvSpPr>
            <p:cNvPr id="75" name="Треугольник"/>
            <p:cNvSpPr/>
            <p:nvPr/>
          </p:nvSpPr>
          <p:spPr>
            <a:xfrm rot="10800000">
              <a:off x="136874" y="180625"/>
              <a:ext cx="1769544" cy="541876"/>
            </a:xfrm>
            <a:prstGeom prst="triangle">
              <a:avLst/>
            </a:prstGeom>
            <a:noFill/>
            <a:ln w="76200" cap="flat">
              <a:solidFill>
                <a:srgbClr val="C3E600"/>
              </a:solidFill>
              <a:prstDash val="solid"/>
              <a:round/>
            </a:ln>
            <a:effectLst/>
          </p:spPr>
          <p:txBody>
            <a:bodyPr wrap="square" lIns="121917" tIns="121917" rIns="121917" bIns="121917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sz="675"/>
            </a:p>
          </p:txBody>
        </p:sp>
      </p:grpSp>
    </p:spTree>
    <p:extLst>
      <p:ext uri="{BB962C8B-B14F-4D97-AF65-F5344CB8AC3E}">
        <p14:creationId xmlns:p14="http://schemas.microsoft.com/office/powerpoint/2010/main" val="256829889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"/>
          <p:cNvSpPr/>
          <p:nvPr/>
        </p:nvSpPr>
        <p:spPr>
          <a:xfrm>
            <a:off x="-3" y="4822035"/>
            <a:ext cx="9144005" cy="321469"/>
          </a:xfrm>
          <a:prstGeom prst="rect">
            <a:avLst/>
          </a:prstGeom>
          <a:solidFill>
            <a:srgbClr val="C6E123"/>
          </a:solidFill>
          <a:ln w="12700">
            <a:miter lim="400000"/>
          </a:ln>
        </p:spPr>
        <p:txBody>
          <a:bodyPr lIns="45716" tIns="45716" rIns="45716" bIns="45716" anchor="ctr"/>
          <a:lstStyle/>
          <a:p>
            <a:pPr algn="ctr">
              <a:defRPr sz="9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3600"/>
          </a:p>
        </p:txBody>
      </p:sp>
      <p:sp>
        <p:nvSpPr>
          <p:cNvPr id="101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029578" y="4892818"/>
            <a:ext cx="186903" cy="18465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63836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05978"/>
            <a:ext cx="8001056" cy="1079888"/>
          </a:xfrm>
          <a:prstGeom prst="rect">
            <a:avLst/>
          </a:prstGeom>
        </p:spPr>
        <p:txBody>
          <a:bodyPr anchor="ctr"/>
          <a:lstStyle>
            <a:lvl1pPr algn="l">
              <a:defRPr sz="2700" b="1">
                <a:solidFill>
                  <a:srgbClr val="D60057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320418"/>
            <a:ext cx="7715304" cy="339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69060" indent="-269060">
              <a:buClr>
                <a:srgbClr val="D60057"/>
              </a:buClr>
              <a:buFont typeface="Wingdings" panose="05000000000000000000" pitchFamily="2" charset="2"/>
              <a:buChar char="è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69070" indent="-200010">
              <a:buClr>
                <a:srgbClr val="D60057"/>
              </a:buClr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38134" indent="-214298" defTabSz="739325">
              <a:buClr>
                <a:srgbClr val="D60057"/>
              </a:buClr>
              <a:buFont typeface="Arial" pitchFamily="34" charset="0"/>
              <a:buChar char="–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07194" indent="-214298">
              <a:buClr>
                <a:srgbClr val="D60057"/>
              </a:buClr>
              <a:buFont typeface="Arial" pitchFamily="34" charset="0"/>
              <a:buChar char="–"/>
              <a:defRPr sz="1688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1" name="Рисунок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488" y="4876800"/>
            <a:ext cx="952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3786188" y="4805362"/>
            <a:ext cx="3181350" cy="357188"/>
          </a:xfrm>
          <a:prstGeom prst="rect">
            <a:avLst/>
          </a:prstGeom>
        </p:spPr>
        <p:txBody>
          <a:bodyPr vert="horz" wrap="square" lIns="91432" tIns="45719" rIns="91432" bIns="45719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450"/>
              </a:spcBef>
              <a:defRPr sz="60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Bell Integrator Inc.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243889" y="4908293"/>
            <a:ext cx="828675" cy="184664"/>
          </a:xfrm>
          <a:prstGeom prst="rect">
            <a:avLst/>
          </a:prstGeom>
        </p:spPr>
        <p:txBody>
          <a:bodyPr vert="horz" wrap="square" lIns="91432" tIns="45719" rIns="91432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6501BC-7576-4DB9-86FF-49B0ABD88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3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489074"/>
            <a:ext cx="5916615" cy="180816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.png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884" y="879474"/>
            <a:ext cx="4325942" cy="132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Группа"/>
          <p:cNvGrpSpPr/>
          <p:nvPr/>
        </p:nvGrpSpPr>
        <p:grpSpPr>
          <a:xfrm>
            <a:off x="900111" y="4017961"/>
            <a:ext cx="2867032" cy="442051"/>
            <a:chOff x="0" y="0"/>
            <a:chExt cx="2867030" cy="442050"/>
          </a:xfrm>
        </p:grpSpPr>
        <p:sp>
          <p:nvSpPr>
            <p:cNvPr id="38" name="1735 N 1st Street, Suite 102…"/>
            <p:cNvSpPr txBox="1"/>
            <p:nvPr/>
          </p:nvSpPr>
          <p:spPr>
            <a:xfrm>
              <a:off x="176211" y="-1"/>
              <a:ext cx="2690820" cy="442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1735 N 1st Street, Suite 102 </a:t>
              </a:r>
            </a:p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San Jose, CA 95112</a:t>
              </a:r>
            </a:p>
          </p:txBody>
        </p:sp>
        <p:sp>
          <p:nvSpPr>
            <p:cNvPr id="39" name="Линия"/>
            <p:cNvSpPr/>
            <p:nvPr/>
          </p:nvSpPr>
          <p:spPr>
            <a:xfrm>
              <a:off x="-1" y="371477"/>
              <a:ext cx="214316" cy="4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" name="Группа"/>
          <p:cNvGrpSpPr/>
          <p:nvPr/>
        </p:nvGrpSpPr>
        <p:grpSpPr>
          <a:xfrm>
            <a:off x="3646481" y="4190998"/>
            <a:ext cx="2509845" cy="264251"/>
            <a:chOff x="-1" y="0"/>
            <a:chExt cx="2509844" cy="264250"/>
          </a:xfrm>
        </p:grpSpPr>
        <p:sp>
          <p:nvSpPr>
            <p:cNvPr id="41" name="phone:   (650) 943-2415"/>
            <p:cNvSpPr txBox="1"/>
            <p:nvPr/>
          </p:nvSpPr>
          <p:spPr>
            <a:xfrm>
              <a:off x="203199" y="-1"/>
              <a:ext cx="2306644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phone:   (650) 943-2415</a:t>
              </a:r>
            </a:p>
          </p:txBody>
        </p:sp>
        <p:sp>
          <p:nvSpPr>
            <p:cNvPr id="42" name="Линия"/>
            <p:cNvSpPr/>
            <p:nvPr/>
          </p:nvSpPr>
          <p:spPr>
            <a:xfrm>
              <a:off x="-2" y="198439"/>
              <a:ext cx="214317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" name="Группа"/>
          <p:cNvGrpSpPr/>
          <p:nvPr/>
        </p:nvGrpSpPr>
        <p:grpSpPr>
          <a:xfrm>
            <a:off x="6259506" y="4014781"/>
            <a:ext cx="2489211" cy="513266"/>
            <a:chOff x="0" y="-1"/>
            <a:chExt cx="2489210" cy="513264"/>
          </a:xfrm>
        </p:grpSpPr>
        <p:sp>
          <p:nvSpPr>
            <p:cNvPr id="44" name="info@bellintegrator.com www.bellintegrator.com"/>
            <p:cNvSpPr txBox="1"/>
            <p:nvPr/>
          </p:nvSpPr>
          <p:spPr>
            <a:xfrm>
              <a:off x="180975" y="-2"/>
              <a:ext cx="2308235" cy="51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info@bellintegrator.com</a:t>
              </a:r>
              <a:r>
                <a:rPr b="0">
                  <a:latin typeface="ヒラギノ角ゴ Pro W6"/>
                  <a:ea typeface="ヒラギノ角ゴ Pro W6"/>
                  <a:cs typeface="ヒラギノ角ゴ Pro W6"/>
                  <a:sym typeface="ヒラギノ角ゴ Pro W6"/>
                </a:rPr>
                <a:t> </a:t>
              </a:r>
              <a:r>
                <a:t>www.bellintegrator.com</a:t>
              </a:r>
            </a:p>
          </p:txBody>
        </p:sp>
        <p:sp>
          <p:nvSpPr>
            <p:cNvPr id="45" name="Линия"/>
            <p:cNvSpPr/>
            <p:nvPr/>
          </p:nvSpPr>
          <p:spPr>
            <a:xfrm>
              <a:off x="-1" y="374652"/>
              <a:ext cx="214316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4583108" y="3135399"/>
            <a:ext cx="276235" cy="784142"/>
            <a:chOff x="-1" y="-18"/>
            <a:chExt cx="276234" cy="784141"/>
          </a:xfrm>
        </p:grpSpPr>
        <p:sp>
          <p:nvSpPr>
            <p:cNvPr id="47" name="Фигура"/>
            <p:cNvSpPr/>
            <p:nvPr/>
          </p:nvSpPr>
          <p:spPr>
            <a:xfrm>
              <a:off x="-2" y="-19"/>
              <a:ext cx="276236" cy="78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7115"/>
                  </a:moveTo>
                  <a:cubicBezTo>
                    <a:pt x="0" y="5354"/>
                    <a:pt x="400" y="1830"/>
                    <a:pt x="400" y="835"/>
                  </a:cubicBezTo>
                  <a:cubicBezTo>
                    <a:pt x="400" y="-161"/>
                    <a:pt x="5800" y="-391"/>
                    <a:pt x="5800" y="835"/>
                  </a:cubicBezTo>
                  <a:cubicBezTo>
                    <a:pt x="5800" y="2060"/>
                    <a:pt x="5800" y="4128"/>
                    <a:pt x="5800" y="4128"/>
                  </a:cubicBezTo>
                  <a:cubicBezTo>
                    <a:pt x="5800" y="4128"/>
                    <a:pt x="12800" y="4128"/>
                    <a:pt x="16000" y="4128"/>
                  </a:cubicBezTo>
                  <a:cubicBezTo>
                    <a:pt x="19200" y="4128"/>
                    <a:pt x="21600" y="4894"/>
                    <a:pt x="21600" y="6503"/>
                  </a:cubicBezTo>
                  <a:cubicBezTo>
                    <a:pt x="21600" y="8111"/>
                    <a:pt x="21600" y="17379"/>
                    <a:pt x="21600" y="19218"/>
                  </a:cubicBezTo>
                  <a:cubicBezTo>
                    <a:pt x="21600" y="21132"/>
                    <a:pt x="19200" y="21209"/>
                    <a:pt x="16600" y="21209"/>
                  </a:cubicBezTo>
                  <a:cubicBezTo>
                    <a:pt x="14200" y="21209"/>
                    <a:pt x="8400" y="21209"/>
                    <a:pt x="5400" y="21209"/>
                  </a:cubicBezTo>
                  <a:cubicBezTo>
                    <a:pt x="2600" y="21209"/>
                    <a:pt x="0" y="20213"/>
                    <a:pt x="0" y="18605"/>
                  </a:cubicBezTo>
                  <a:cubicBezTo>
                    <a:pt x="0" y="17073"/>
                    <a:pt x="0" y="7115"/>
                    <a:pt x="0" y="7115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Квадрат"/>
            <p:cNvSpPr/>
            <p:nvPr/>
          </p:nvSpPr>
          <p:spPr>
            <a:xfrm>
              <a:off x="58737" y="233253"/>
              <a:ext cx="158756" cy="157167"/>
            </a:xfrm>
            <a:prstGeom prst="rect">
              <a:avLst/>
            </a:prstGeom>
            <a:solidFill>
              <a:srgbClr val="C3E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4" name="Группа"/>
          <p:cNvGrpSpPr/>
          <p:nvPr/>
        </p:nvGrpSpPr>
        <p:grpSpPr>
          <a:xfrm>
            <a:off x="1858644" y="3192044"/>
            <a:ext cx="366913" cy="790997"/>
            <a:chOff x="0" y="-1"/>
            <a:chExt cx="366912" cy="790995"/>
          </a:xfrm>
        </p:grpSpPr>
        <p:sp>
          <p:nvSpPr>
            <p:cNvPr id="50" name="Фигура"/>
            <p:cNvSpPr/>
            <p:nvPr/>
          </p:nvSpPr>
          <p:spPr>
            <a:xfrm>
              <a:off x="29660" y="157565"/>
              <a:ext cx="330598" cy="63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02" extrusionOk="0">
                  <a:moveTo>
                    <a:pt x="127" y="2652"/>
                  </a:moveTo>
                  <a:cubicBezTo>
                    <a:pt x="807" y="654"/>
                    <a:pt x="3868" y="-298"/>
                    <a:pt x="9141" y="83"/>
                  </a:cubicBezTo>
                  <a:cubicBezTo>
                    <a:pt x="14243" y="463"/>
                    <a:pt x="19175" y="1415"/>
                    <a:pt x="19856" y="2842"/>
                  </a:cubicBezTo>
                  <a:cubicBezTo>
                    <a:pt x="20366" y="4365"/>
                    <a:pt x="19175" y="5697"/>
                    <a:pt x="17815" y="7790"/>
                  </a:cubicBezTo>
                  <a:cubicBezTo>
                    <a:pt x="16284" y="9883"/>
                    <a:pt x="16454" y="13309"/>
                    <a:pt x="16284" y="15973"/>
                  </a:cubicBezTo>
                  <a:cubicBezTo>
                    <a:pt x="16114" y="17972"/>
                    <a:pt x="15604" y="21302"/>
                    <a:pt x="11012" y="21302"/>
                  </a:cubicBezTo>
                  <a:cubicBezTo>
                    <a:pt x="4549" y="21302"/>
                    <a:pt x="4038" y="17686"/>
                    <a:pt x="4209" y="15307"/>
                  </a:cubicBezTo>
                  <a:cubicBezTo>
                    <a:pt x="4379" y="11216"/>
                    <a:pt x="8801" y="11121"/>
                    <a:pt x="8801" y="9408"/>
                  </a:cubicBezTo>
                  <a:cubicBezTo>
                    <a:pt x="8801" y="5602"/>
                    <a:pt x="-1234" y="7314"/>
                    <a:pt x="127" y="2652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Фигура"/>
            <p:cNvSpPr/>
            <p:nvPr/>
          </p:nvSpPr>
          <p:spPr>
            <a:xfrm>
              <a:off x="-1" y="-2"/>
              <a:ext cx="87359" cy="13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1" h="17792" extrusionOk="0">
                  <a:moveTo>
                    <a:pt x="4361" y="1618"/>
                  </a:moveTo>
                  <a:cubicBezTo>
                    <a:pt x="9761" y="-989"/>
                    <a:pt x="16781" y="-989"/>
                    <a:pt x="16781" y="5714"/>
                  </a:cubicBezTo>
                  <a:cubicBezTo>
                    <a:pt x="16781" y="12045"/>
                    <a:pt x="16781" y="20611"/>
                    <a:pt x="9761" y="16887"/>
                  </a:cubicBezTo>
                  <a:cubicBezTo>
                    <a:pt x="2201" y="13535"/>
                    <a:pt x="-4819" y="5714"/>
                    <a:pt x="4361" y="1618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" name="Фигура"/>
            <p:cNvSpPr/>
            <p:nvPr/>
          </p:nvSpPr>
          <p:spPr>
            <a:xfrm>
              <a:off x="119806" y="15342"/>
              <a:ext cx="81390" cy="10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5" h="17872" extrusionOk="0">
                  <a:moveTo>
                    <a:pt x="2962" y="15036"/>
                  </a:moveTo>
                  <a:cubicBezTo>
                    <a:pt x="2962" y="15036"/>
                    <a:pt x="-4940" y="-460"/>
                    <a:pt x="5070" y="10"/>
                  </a:cubicBezTo>
                  <a:cubicBezTo>
                    <a:pt x="15080" y="949"/>
                    <a:pt x="16660" y="3297"/>
                    <a:pt x="14026" y="9870"/>
                  </a:cubicBezTo>
                  <a:cubicBezTo>
                    <a:pt x="11392" y="16444"/>
                    <a:pt x="5070" y="21140"/>
                    <a:pt x="2962" y="15036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" name="Фигура"/>
            <p:cNvSpPr/>
            <p:nvPr/>
          </p:nvSpPr>
          <p:spPr>
            <a:xfrm>
              <a:off x="206486" y="42728"/>
              <a:ext cx="160426" cy="14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0269" extrusionOk="0">
                  <a:moveTo>
                    <a:pt x="315" y="10143"/>
                  </a:moveTo>
                  <a:cubicBezTo>
                    <a:pt x="315" y="10143"/>
                    <a:pt x="-393" y="5900"/>
                    <a:pt x="315" y="3586"/>
                  </a:cubicBezTo>
                  <a:cubicBezTo>
                    <a:pt x="669" y="1271"/>
                    <a:pt x="2440" y="-1043"/>
                    <a:pt x="4918" y="500"/>
                  </a:cubicBezTo>
                  <a:cubicBezTo>
                    <a:pt x="7397" y="1657"/>
                    <a:pt x="9168" y="2428"/>
                    <a:pt x="8814" y="3971"/>
                  </a:cubicBezTo>
                  <a:cubicBezTo>
                    <a:pt x="8105" y="7057"/>
                    <a:pt x="7397" y="8214"/>
                    <a:pt x="7397" y="8214"/>
                  </a:cubicBezTo>
                  <a:cubicBezTo>
                    <a:pt x="7397" y="8214"/>
                    <a:pt x="8459" y="4743"/>
                    <a:pt x="11292" y="5514"/>
                  </a:cubicBezTo>
                  <a:cubicBezTo>
                    <a:pt x="14125" y="5900"/>
                    <a:pt x="16604" y="8214"/>
                    <a:pt x="15187" y="10528"/>
                  </a:cubicBezTo>
                  <a:cubicBezTo>
                    <a:pt x="14479" y="12457"/>
                    <a:pt x="14125" y="12843"/>
                    <a:pt x="14125" y="12843"/>
                  </a:cubicBezTo>
                  <a:cubicBezTo>
                    <a:pt x="14125" y="12843"/>
                    <a:pt x="15896" y="11686"/>
                    <a:pt x="18374" y="12457"/>
                  </a:cubicBezTo>
                  <a:cubicBezTo>
                    <a:pt x="21207" y="13228"/>
                    <a:pt x="20145" y="15928"/>
                    <a:pt x="19082" y="18243"/>
                  </a:cubicBezTo>
                  <a:cubicBezTo>
                    <a:pt x="18374" y="19786"/>
                    <a:pt x="16958" y="20557"/>
                    <a:pt x="14833" y="20171"/>
                  </a:cubicBezTo>
                  <a:cubicBezTo>
                    <a:pt x="12709" y="19786"/>
                    <a:pt x="13063" y="16700"/>
                    <a:pt x="13063" y="14386"/>
                  </a:cubicBezTo>
                  <a:cubicBezTo>
                    <a:pt x="12355" y="15543"/>
                    <a:pt x="9876" y="16700"/>
                    <a:pt x="8105" y="15543"/>
                  </a:cubicBezTo>
                  <a:cubicBezTo>
                    <a:pt x="6689" y="14771"/>
                    <a:pt x="6335" y="10143"/>
                    <a:pt x="6335" y="9757"/>
                  </a:cubicBezTo>
                  <a:cubicBezTo>
                    <a:pt x="6335" y="9371"/>
                    <a:pt x="1023" y="13228"/>
                    <a:pt x="315" y="10143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7" name="Группа"/>
          <p:cNvGrpSpPr/>
          <p:nvPr/>
        </p:nvGrpSpPr>
        <p:grpSpPr>
          <a:xfrm>
            <a:off x="6891334" y="3560760"/>
            <a:ext cx="665172" cy="358786"/>
            <a:chOff x="49740" y="67736"/>
            <a:chExt cx="665170" cy="358785"/>
          </a:xfrm>
        </p:grpSpPr>
        <p:sp>
          <p:nvSpPr>
            <p:cNvPr id="55" name="Прямоугольник"/>
            <p:cNvSpPr/>
            <p:nvPr/>
          </p:nvSpPr>
          <p:spPr>
            <a:xfrm>
              <a:off x="49740" y="67736"/>
              <a:ext cx="665170" cy="358786"/>
            </a:xfrm>
            <a:prstGeom prst="rect">
              <a:avLst/>
            </a:pr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Треугольник"/>
            <p:cNvSpPr/>
            <p:nvPr/>
          </p:nvSpPr>
          <p:spPr>
            <a:xfrm rot="10800000">
              <a:off x="51328" y="67736"/>
              <a:ext cx="663583" cy="203209"/>
            </a:xfrm>
            <a:prstGeom prst="triangle">
              <a:avLst/>
            </a:prstGeom>
            <a:noFill/>
            <a:ln w="25400" cap="flat">
              <a:solidFill>
                <a:srgbClr val="C3E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29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8294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48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254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254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364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Bellintegrator_Light.png" descr="Logo_Bellintegrator_Light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1" y="4861321"/>
            <a:ext cx="770178" cy="2513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85784" y="205978"/>
            <a:ext cx="8001060" cy="107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85784" y="1320418"/>
            <a:ext cx="7715309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55232" y="4896433"/>
            <a:ext cx="203021" cy="1774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80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238716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04756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90177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755981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1"/>
          <p:cNvGrpSpPr/>
          <p:nvPr/>
        </p:nvGrpSpPr>
        <p:grpSpPr>
          <a:xfrm>
            <a:off x="0" y="4822031"/>
            <a:ext cx="9144002" cy="321470"/>
            <a:chOff x="0" y="0"/>
            <a:chExt cx="24384004" cy="857250"/>
          </a:xfrm>
        </p:grpSpPr>
        <p:sp>
          <p:nvSpPr>
            <p:cNvPr id="2" name="Прямоугольник 2"/>
            <p:cNvSpPr/>
            <p:nvPr/>
          </p:nvSpPr>
          <p:spPr>
            <a:xfrm>
              <a:off x="1" y="0"/>
              <a:ext cx="24384002" cy="857252"/>
            </a:xfrm>
            <a:prstGeom prst="rect">
              <a:avLst/>
            </a:prstGeom>
            <a:solidFill>
              <a:srgbClr val="C6E123"/>
            </a:solidFill>
            <a:ln w="12700" cap="flat">
              <a:noFill/>
              <a:miter lim="400000"/>
            </a:ln>
            <a:effectLst/>
          </p:spPr>
          <p:txBody>
            <a:bodyPr wrap="square" lIns="121917" tIns="121917" rIns="121917" bIns="121917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3600"/>
            </a:p>
          </p:txBody>
        </p:sp>
        <p:sp>
          <p:nvSpPr>
            <p:cNvPr id="3" name="Прямая соединительная линия 3"/>
            <p:cNvSpPr/>
            <p:nvPr/>
          </p:nvSpPr>
          <p:spPr>
            <a:xfrm>
              <a:off x="-1" y="41276"/>
              <a:ext cx="24384005" cy="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675"/>
            </a:p>
          </p:txBody>
        </p:sp>
      </p:grpSp>
      <p:pic>
        <p:nvPicPr>
          <p:cNvPr id="5" name="Рисунок 2" descr="Рисунок 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553" y="4872037"/>
            <a:ext cx="914401" cy="223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Текст заголовка"/>
          <p:cNvSpPr>
            <a:spLocks noGrp="1"/>
          </p:cNvSpPr>
          <p:nvPr>
            <p:ph type="title"/>
          </p:nvPr>
        </p:nvSpPr>
        <p:spPr>
          <a:xfrm>
            <a:off x="785786" y="205979"/>
            <a:ext cx="8001056" cy="1079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09" tIns="121909" rIns="121909" bIns="12190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7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785789" y="1320420"/>
            <a:ext cx="7715305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09" tIns="121909" rIns="121909" bIns="12190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671350" y="4892818"/>
            <a:ext cx="186903" cy="184658"/>
          </a:xfrm>
          <a:prstGeom prst="rect">
            <a:avLst/>
          </a:prstGeom>
          <a:ln w="12700">
            <a:miter lim="400000"/>
          </a:ln>
        </p:spPr>
        <p:txBody>
          <a:bodyPr wrap="none" lIns="45716" tIns="45716" rIns="45716" bIns="45716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med"/>
  <p:hf hdr="0" ftr="0" dt="0"/>
  <p:txStyles>
    <p:titleStyle>
      <a:lvl1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214298" marR="0" indent="-214298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469070" marR="0" indent="-214298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738134" marR="0" indent="-214298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1007194" marR="0" indent="-214298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331" rtl="0" latinLnBrk="0">
        <a:lnSpc>
          <a:spcPct val="10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hyperlink" Target="https://jazzteam.org/ru/wp-content/uploads/2016/07/image01-1.png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gif"/><Relationship Id="rId26" Type="http://schemas.openxmlformats.org/officeDocument/2006/relationships/image" Target="../media/image34.jpeg"/><Relationship Id="rId39" Type="http://schemas.openxmlformats.org/officeDocument/2006/relationships/image" Target="../media/image47.jpeg"/><Relationship Id="rId21" Type="http://schemas.openxmlformats.org/officeDocument/2006/relationships/image" Target="../media/image29.jpe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gif"/><Relationship Id="rId29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jpeg"/><Relationship Id="rId32" Type="http://schemas.openxmlformats.org/officeDocument/2006/relationships/image" Target="../media/image40.jpeg"/><Relationship Id="rId37" Type="http://schemas.openxmlformats.org/officeDocument/2006/relationships/image" Target="../media/image45.jpeg"/><Relationship Id="rId40" Type="http://schemas.openxmlformats.org/officeDocument/2006/relationships/image" Target="../media/image48.jpe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gif"/><Relationship Id="rId23" Type="http://schemas.openxmlformats.org/officeDocument/2006/relationships/image" Target="../media/image31.jpeg"/><Relationship Id="rId28" Type="http://schemas.openxmlformats.org/officeDocument/2006/relationships/image" Target="../media/image36.jpeg"/><Relationship Id="rId36" Type="http://schemas.openxmlformats.org/officeDocument/2006/relationships/image" Target="../media/image44.jpeg"/><Relationship Id="rId10" Type="http://schemas.openxmlformats.org/officeDocument/2006/relationships/image" Target="../media/image18.png"/><Relationship Id="rId19" Type="http://schemas.openxmlformats.org/officeDocument/2006/relationships/image" Target="../media/image27.gif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gif"/><Relationship Id="rId22" Type="http://schemas.openxmlformats.org/officeDocument/2006/relationships/image" Target="../media/image30.jpeg"/><Relationship Id="rId27" Type="http://schemas.openxmlformats.org/officeDocument/2006/relationships/image" Target="../media/image35.gif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gif"/><Relationship Id="rId25" Type="http://schemas.openxmlformats.org/officeDocument/2006/relationships/image" Target="../media/image33.jpeg"/><Relationship Id="rId33" Type="http://schemas.openxmlformats.org/officeDocument/2006/relationships/image" Target="../media/image41.jpeg"/><Relationship Id="rId38" Type="http://schemas.openxmlformats.org/officeDocument/2006/relationships/image" Target="../media/image46.jpeg"/><Relationship Id="rId46" Type="http://schemas.openxmlformats.org/officeDocument/2006/relationships/image" Target="../media/image54.png"/><Relationship Id="rId20" Type="http://schemas.openxmlformats.org/officeDocument/2006/relationships/image" Target="../media/image28.gif"/><Relationship Id="rId41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обложка.jpg" descr="обложка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834" y="-18590"/>
            <a:ext cx="9176834" cy="516209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ell.One Overview"/>
          <p:cNvSpPr txBox="1"/>
          <p:nvPr/>
        </p:nvSpPr>
        <p:spPr>
          <a:xfrm>
            <a:off x="139410" y="1588217"/>
            <a:ext cx="5254893" cy="233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Bell Integrator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Лекция 1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Введение в автоматизированное тестирование</a:t>
            </a:r>
          </a:p>
        </p:txBody>
      </p:sp>
      <p:pic>
        <p:nvPicPr>
          <p:cNvPr id="78" name="Logo_Bellintegrator_Light.png" descr="Logo_Bellintegrator_Ligh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56" y="443427"/>
            <a:ext cx="1557534" cy="508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45387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5708277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Немного углубившись…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3715CA-48AE-4D24-9783-44F8401B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2" y="860896"/>
            <a:ext cx="8525598" cy="36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9">
            <a:extLst>
              <a:ext uri="{FF2B5EF4-FFF2-40B4-BE49-F238E27FC236}">
                <a16:creationId xmlns:a16="http://schemas.microsoft.com/office/drawing/2014/main" id="{8FEA2BD4-1CD4-4EFC-84CA-1D6B33A03D11}"/>
              </a:ext>
            </a:extLst>
          </p:cNvPr>
          <p:cNvSpPr/>
          <p:nvPr/>
        </p:nvSpPr>
        <p:spPr>
          <a:xfrm>
            <a:off x="499961" y="4619858"/>
            <a:ext cx="8256782" cy="58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 defTabSz="685800" hangingPunct="1"/>
            <a:r>
              <a:rPr lang="en-US" sz="12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200" i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Gennadii_M</a:t>
            </a:r>
            <a:r>
              <a:rPr lang="en-US" sz="12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2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 Фундаментальная теория</a:t>
            </a:r>
            <a:endParaRPr lang="en-US" sz="12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302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729546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761486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Автоматизированное тестирование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02530F-6545-4287-B2F6-2522A17DFF2E}"/>
              </a:ext>
            </a:extLst>
          </p:cNvPr>
          <p:cNvSpPr/>
          <p:nvPr/>
        </p:nvSpPr>
        <p:spPr>
          <a:xfrm>
            <a:off x="43703" y="924241"/>
            <a:ext cx="9056593" cy="662401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Автоматизированное тестирование (АТ) </a:t>
            </a:r>
            <a:r>
              <a:rPr lang="ru-RU" altLang="ru-RU" sz="1400" dirty="0"/>
              <a:t>- это процесс верификации программного обеспечения, при котором основные функции и шаги теста, такие как запуск, инициализация, выполнение, анализ и выдача результата, выполняются автоматически при помощи инструментов для автоматизированного тестирования.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E071E0-3413-4777-98EC-268B4A78C3A9}"/>
              </a:ext>
            </a:extLst>
          </p:cNvPr>
          <p:cNvSpPr/>
          <p:nvPr/>
        </p:nvSpPr>
        <p:spPr>
          <a:xfrm>
            <a:off x="43702" y="1666546"/>
            <a:ext cx="9056593" cy="662400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Специалист по автоматизированному тестированию </a:t>
            </a:r>
            <a:r>
              <a:rPr lang="ru-RU" altLang="ru-RU" sz="1400" dirty="0"/>
              <a:t>- это технический специалист обеспечивающий создание, отладку и поддержку работоспособного состояния тест скриптов, тестовых наборов и инструментов для автоматизированного тестирования.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BE7C53E-E176-4895-8984-E7A8A9FB5720}"/>
              </a:ext>
            </a:extLst>
          </p:cNvPr>
          <p:cNvSpPr/>
          <p:nvPr/>
        </p:nvSpPr>
        <p:spPr>
          <a:xfrm>
            <a:off x="43702" y="2412152"/>
            <a:ext cx="9056593" cy="662400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Средства автоматизированного тестирования (САТ) </a:t>
            </a:r>
            <a:r>
              <a:rPr lang="ru-RU" altLang="ru-RU" sz="1400" dirty="0"/>
              <a:t>- это программное обеспечение, посредством которого специалист по автоматизированному тестированию осуществляет создание, отладку, выполнение и анализ результатов прогона тест скриптов.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1EBAD5-EE13-404A-A80C-FE565364650C}"/>
              </a:ext>
            </a:extLst>
          </p:cNvPr>
          <p:cNvSpPr/>
          <p:nvPr/>
        </p:nvSpPr>
        <p:spPr>
          <a:xfrm>
            <a:off x="43701" y="3157758"/>
            <a:ext cx="9056593" cy="482567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Тестовый скрипт (Скрипт) </a:t>
            </a:r>
            <a:r>
              <a:rPr lang="ru-RU" altLang="ru-RU" sz="1400" dirty="0"/>
              <a:t>- это набор инструкций, для автоматической проверки определенной части программного обеспечения.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DC9AD55-1456-4846-8BB0-543D481A4CD2}"/>
              </a:ext>
            </a:extLst>
          </p:cNvPr>
          <p:cNvSpPr/>
          <p:nvPr/>
        </p:nvSpPr>
        <p:spPr>
          <a:xfrm>
            <a:off x="43700" y="4285220"/>
            <a:ext cx="9056593" cy="488213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Дефект репорт </a:t>
            </a:r>
            <a:r>
              <a:rPr lang="ru-RU" altLang="ru-RU" sz="1400" dirty="0"/>
              <a:t>- это документ, описывающий ситуацию или последовательность действий приведшую к некорректной работе объекта тестирования, с указанием причин и ожидаемого результата.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59A72C-D20C-4D8A-BEBE-C567DA2BCAC4}"/>
              </a:ext>
            </a:extLst>
          </p:cNvPr>
          <p:cNvSpPr/>
          <p:nvPr/>
        </p:nvSpPr>
        <p:spPr>
          <a:xfrm>
            <a:off x="43700" y="3719447"/>
            <a:ext cx="9056593" cy="488213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 algn="just">
              <a:lnSpc>
                <a:spcPct val="90000"/>
              </a:lnSpc>
            </a:pPr>
            <a:r>
              <a:rPr lang="ru-RU" altLang="ru-RU" sz="1400" b="1" dirty="0"/>
              <a:t>Программная ошибка (баг</a:t>
            </a:r>
            <a:r>
              <a:rPr lang="en-US" altLang="ru-RU" sz="1400" b="1" dirty="0"/>
              <a:t>/</a:t>
            </a:r>
            <a:r>
              <a:rPr lang="ru-RU" altLang="ru-RU" sz="1400" b="1" dirty="0"/>
              <a:t>дефект) </a:t>
            </a:r>
            <a:r>
              <a:rPr lang="ru-RU" altLang="ru-RU" sz="1400" dirty="0"/>
              <a:t>— означает ошибку в программе или в системе, из-за которой программа выдает неожиданное поведение и, как следствие,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651034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6177140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Уровни АТ</a:t>
            </a:r>
            <a:endParaRPr dirty="0"/>
          </a:p>
        </p:txBody>
      </p:sp>
      <p:sp>
        <p:nvSpPr>
          <p:cNvPr id="4" name="Shape 167">
            <a:extLst>
              <a:ext uri="{FF2B5EF4-FFF2-40B4-BE49-F238E27FC236}">
                <a16:creationId xmlns:a16="http://schemas.microsoft.com/office/drawing/2014/main" id="{3D1A0FF1-F8D1-4E85-A213-C1E59A7B9B2E}"/>
              </a:ext>
            </a:extLst>
          </p:cNvPr>
          <p:cNvSpPr txBox="1"/>
          <p:nvPr/>
        </p:nvSpPr>
        <p:spPr>
          <a:xfrm>
            <a:off x="1009764" y="1634394"/>
            <a:ext cx="7124472" cy="187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GUI </a:t>
            </a:r>
            <a:r>
              <a:rPr lang="ru-RU" altLang="ru-RU" sz="1500" dirty="0">
                <a:latin typeface="Arial" charset="0"/>
                <a:cs typeface="Arial" charset="0"/>
              </a:rPr>
              <a:t>тестирование – тестирование основанное на взаимодействии с пользовательским интерфейсом. Обычно применяется для тонких клиентов </a:t>
            </a:r>
            <a:r>
              <a:rPr lang="en-US" altLang="ru-RU" sz="1500" dirty="0">
                <a:latin typeface="Arial" charset="0"/>
                <a:cs typeface="Arial" charset="0"/>
              </a:rPr>
              <a:t>web</a:t>
            </a:r>
            <a:r>
              <a:rPr lang="ru-RU" altLang="ru-RU" sz="1500" dirty="0">
                <a:latin typeface="Arial" charset="0"/>
                <a:cs typeface="Arial" charset="0"/>
              </a:rPr>
              <a:t>-приложений.</a:t>
            </a:r>
          </a:p>
          <a:p>
            <a:pPr algn="just" defTabSz="914331">
              <a:buClr>
                <a:srgbClr val="EC005F"/>
              </a:buClr>
            </a:pP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API </a:t>
            </a:r>
            <a:r>
              <a:rPr lang="ru-RU" altLang="ru-RU" sz="1500" dirty="0">
                <a:latin typeface="Arial" charset="0"/>
                <a:cs typeface="Arial" charset="0"/>
              </a:rPr>
              <a:t>тестирование – тестирование основанное на использовании программных интерфейсов приложений. Часто применяется при тестировании толстых клиентов в связи со сложностью автоматизации их графического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7741216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729546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761486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Методологии тестирования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02530F-6545-4287-B2F6-2522A17DFF2E}"/>
              </a:ext>
            </a:extLst>
          </p:cNvPr>
          <p:cNvSpPr/>
          <p:nvPr/>
        </p:nvSpPr>
        <p:spPr>
          <a:xfrm>
            <a:off x="43703" y="924241"/>
            <a:ext cx="9056593" cy="1076837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>
              <a:lnSpc>
                <a:spcPct val="90000"/>
              </a:lnSpc>
            </a:pPr>
            <a:r>
              <a:rPr lang="en-US" altLang="ru-RU" sz="1400" b="1" dirty="0"/>
              <a:t>Data Driven Testing</a:t>
            </a:r>
            <a:r>
              <a:rPr lang="ru-RU" altLang="ru-RU" sz="1400" b="1" dirty="0"/>
              <a:t> (</a:t>
            </a:r>
            <a:r>
              <a:rPr lang="en-US" altLang="ru-RU" sz="1400" b="1" dirty="0"/>
              <a:t>DDT</a:t>
            </a:r>
            <a:r>
              <a:rPr lang="ru-RU" altLang="ru-RU" sz="1400" b="1" dirty="0"/>
              <a:t>) </a:t>
            </a:r>
            <a:r>
              <a:rPr lang="ru-RU" altLang="ru-RU" sz="1400" dirty="0"/>
              <a:t>- подход к созданию/архитектуре автоматизированных тестов (юнит, интеграционных, чаще всего применимо к backend тестированию), при котором тест умеет принимать набор входных параметров, и эталонный результат или эталонное состояние, с которым он должен сравнить результат, полученный в ходе прогонки входных параметров.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70D56B9-7D30-4B61-ACBB-6B5991821E22}"/>
              </a:ext>
            </a:extLst>
          </p:cNvPr>
          <p:cNvSpPr/>
          <p:nvPr/>
        </p:nvSpPr>
        <p:spPr>
          <a:xfrm>
            <a:off x="43703" y="2265901"/>
            <a:ext cx="9056593" cy="1076837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>
              <a:lnSpc>
                <a:spcPct val="90000"/>
              </a:lnSpc>
            </a:pPr>
            <a:r>
              <a:rPr lang="en-US" altLang="ru-RU" sz="1400" b="1" dirty="0"/>
              <a:t>T</a:t>
            </a:r>
            <a:r>
              <a:rPr lang="ru-RU" altLang="ru-RU" sz="1400" b="1" dirty="0"/>
              <a:t>est</a:t>
            </a:r>
            <a:r>
              <a:rPr lang="en-US" altLang="ru-RU" sz="1400" b="1" dirty="0"/>
              <a:t> D</a:t>
            </a:r>
            <a:r>
              <a:rPr lang="ru-RU" altLang="ru-RU" sz="1400" b="1" dirty="0"/>
              <a:t>riven </a:t>
            </a:r>
            <a:r>
              <a:rPr lang="en-US" altLang="ru-RU" sz="1400" b="1" dirty="0"/>
              <a:t>D</a:t>
            </a:r>
            <a:r>
              <a:rPr lang="ru-RU" altLang="ru-RU" sz="1400" b="1" dirty="0"/>
              <a:t>evelopment</a:t>
            </a:r>
            <a:r>
              <a:rPr lang="en-US" altLang="ru-RU" sz="1400" b="1" dirty="0"/>
              <a:t> (</a:t>
            </a:r>
            <a:r>
              <a:rPr lang="ru-RU" altLang="ru-RU" sz="1400" b="1" dirty="0"/>
              <a:t>TDD</a:t>
            </a:r>
            <a:r>
              <a:rPr lang="en-US" altLang="ru-RU" sz="1400" b="1" dirty="0"/>
              <a:t>) </a:t>
            </a:r>
            <a:r>
              <a:rPr lang="ru-RU" altLang="ru-RU" sz="1400" dirty="0"/>
              <a:t>— подход к разработке и тестированию, при котором сначала создаются тесты, которым должен удовлетворять код и только потом его реализация.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610D9B2-673B-4FC2-B711-169455105CAD}"/>
              </a:ext>
            </a:extLst>
          </p:cNvPr>
          <p:cNvSpPr/>
          <p:nvPr/>
        </p:nvSpPr>
        <p:spPr>
          <a:xfrm>
            <a:off x="43703" y="3607561"/>
            <a:ext cx="9056593" cy="1076837"/>
          </a:xfrm>
          <a:prstGeom prst="rect">
            <a:avLst/>
          </a:prstGeom>
          <a:ln w="127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>
              <a:lnSpc>
                <a:spcPct val="90000"/>
              </a:lnSpc>
            </a:pPr>
            <a:r>
              <a:rPr lang="ru-RU" altLang="ru-RU" sz="1400" b="1" dirty="0"/>
              <a:t>Behaviour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Driven Development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(BDD) </a:t>
            </a:r>
            <a:r>
              <a:rPr lang="ru-RU" altLang="ru-RU" sz="1400" dirty="0"/>
              <a:t>- это разработка, основанная на описании поведения. BDD тесты – это простой набор команд на языке понятном для восприятия человеком, написанный в форме сценария и описывающий последовательность действий автоматизированного теста.</a:t>
            </a:r>
          </a:p>
        </p:txBody>
      </p:sp>
    </p:spTree>
    <p:extLst>
      <p:ext uri="{BB962C8B-B14F-4D97-AF65-F5344CB8AC3E}">
        <p14:creationId xmlns:p14="http://schemas.microsoft.com/office/powerpoint/2010/main" val="18507249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78E189-03A1-FA43-9738-843E9775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075" y="-492"/>
            <a:ext cx="6365925" cy="5143991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C5D0D99-13FD-3848-9615-2561ACD64A71}"/>
              </a:ext>
            </a:extLst>
          </p:cNvPr>
          <p:cNvSpPr/>
          <p:nvPr/>
        </p:nvSpPr>
        <p:spPr>
          <a:xfrm>
            <a:off x="-22525" y="-491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pic>
        <p:nvPicPr>
          <p:cNvPr id="8" name="Logo_Bellintegrator_Light.png" descr="Logo_Bellintegrator_Light.png">
            <a:extLst>
              <a:ext uri="{FF2B5EF4-FFF2-40B4-BE49-F238E27FC236}">
                <a16:creationId xmlns:a16="http://schemas.microsoft.com/office/drawing/2014/main" id="{21F933DF-1BCB-5A4B-A5B2-FAB104171F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">
            <a:extLst>
              <a:ext uri="{FF2B5EF4-FFF2-40B4-BE49-F238E27FC236}">
                <a16:creationId xmlns:a16="http://schemas.microsoft.com/office/drawing/2014/main" id="{0F5B0C1B-89D8-704C-A6E7-E7830435A073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1" name="Рисунок 10">
            <a:hlinkClick r:id="rId5"/>
            <a:extLst>
              <a:ext uri="{FF2B5EF4-FFF2-40B4-BE49-F238E27FC236}">
                <a16:creationId xmlns:a16="http://schemas.microsoft.com/office/drawing/2014/main" id="{8AA5100E-E529-426D-92AA-C31E1B0FC27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3" y="1990134"/>
            <a:ext cx="4250469" cy="15755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32C540-4457-4BCA-8AC9-D65AAF0E6CC0}"/>
              </a:ext>
            </a:extLst>
          </p:cNvPr>
          <p:cNvSpPr/>
          <p:nvPr/>
        </p:nvSpPr>
        <p:spPr>
          <a:xfrm>
            <a:off x="284157" y="3754408"/>
            <a:ext cx="4519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charset="0"/>
                <a:cs typeface="Arial" charset="0"/>
              </a:rPr>
              <a:t>Часто покрываемая система, или метод являются очень сложными, и тогда невозможно ввести явно эталонные значения, здесь можно говорить об эталонных выходных состояниях.</a:t>
            </a:r>
          </a:p>
        </p:txBody>
      </p:sp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1AF43D73-17CF-4710-ADBF-911B2070F066}"/>
              </a:ext>
            </a:extLst>
          </p:cNvPr>
          <p:cNvSpPr/>
          <p:nvPr/>
        </p:nvSpPr>
        <p:spPr>
          <a:xfrm>
            <a:off x="-22525" y="193821"/>
            <a:ext cx="465415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Juniper Marketplace (Bell.One)">
            <a:extLst>
              <a:ext uri="{FF2B5EF4-FFF2-40B4-BE49-F238E27FC236}">
                <a16:creationId xmlns:a16="http://schemas.microsoft.com/office/drawing/2014/main" id="{63DC09FA-FD4A-4378-834B-F141B6D93775}"/>
              </a:ext>
            </a:extLst>
          </p:cNvPr>
          <p:cNvSpPr txBox="1"/>
          <p:nvPr/>
        </p:nvSpPr>
        <p:spPr>
          <a:xfrm>
            <a:off x="284157" y="189142"/>
            <a:ext cx="5494473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Data Driven Testing </a:t>
            </a:r>
            <a:endParaRPr sz="2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2D9A9FC-ACF2-4FEC-B9F4-459E0470F61A}"/>
              </a:ext>
            </a:extLst>
          </p:cNvPr>
          <p:cNvSpPr/>
          <p:nvPr/>
        </p:nvSpPr>
        <p:spPr>
          <a:xfrm>
            <a:off x="316706" y="987795"/>
            <a:ext cx="44872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charset="0"/>
                <a:cs typeface="Arial" charset="0"/>
              </a:rPr>
              <a:t>Тестирование </a:t>
            </a:r>
            <a:r>
              <a:rPr lang="ru-RU" altLang="ru-RU" sz="1200" dirty="0"/>
              <a:t>при котором тест умеет принимать набор входных параметров, и эталонный результат или эталонное состояние, с которым он должен сравнить результат, полученный в ходе прогонки входных параметров. </a:t>
            </a:r>
            <a:endParaRPr lang="ru-RU" sz="1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621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78E189-03A1-FA43-9738-843E9775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075" y="-492"/>
            <a:ext cx="6365925" cy="5143991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C5D0D99-13FD-3848-9615-2561ACD64A71}"/>
              </a:ext>
            </a:extLst>
          </p:cNvPr>
          <p:cNvSpPr/>
          <p:nvPr/>
        </p:nvSpPr>
        <p:spPr>
          <a:xfrm>
            <a:off x="-22525" y="45064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pic>
        <p:nvPicPr>
          <p:cNvPr id="8" name="Logo_Bellintegrator_Light.png" descr="Logo_Bellintegrator_Light.png">
            <a:extLst>
              <a:ext uri="{FF2B5EF4-FFF2-40B4-BE49-F238E27FC236}">
                <a16:creationId xmlns:a16="http://schemas.microsoft.com/office/drawing/2014/main" id="{21F933DF-1BCB-5A4B-A5B2-FAB104171F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">
            <a:extLst>
              <a:ext uri="{FF2B5EF4-FFF2-40B4-BE49-F238E27FC236}">
                <a16:creationId xmlns:a16="http://schemas.microsoft.com/office/drawing/2014/main" id="{0F5B0C1B-89D8-704C-A6E7-E7830435A073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1AF43D73-17CF-4710-ADBF-911B2070F066}"/>
              </a:ext>
            </a:extLst>
          </p:cNvPr>
          <p:cNvSpPr/>
          <p:nvPr/>
        </p:nvSpPr>
        <p:spPr>
          <a:xfrm>
            <a:off x="-22525" y="193821"/>
            <a:ext cx="465415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Juniper Marketplace (Bell.One)">
            <a:extLst>
              <a:ext uri="{FF2B5EF4-FFF2-40B4-BE49-F238E27FC236}">
                <a16:creationId xmlns:a16="http://schemas.microsoft.com/office/drawing/2014/main" id="{63DC09FA-FD4A-4378-834B-F141B6D93775}"/>
              </a:ext>
            </a:extLst>
          </p:cNvPr>
          <p:cNvSpPr txBox="1"/>
          <p:nvPr/>
        </p:nvSpPr>
        <p:spPr>
          <a:xfrm>
            <a:off x="284157" y="189142"/>
            <a:ext cx="5494473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800" dirty="0"/>
              <a:t>Преимущества </a:t>
            </a:r>
            <a:r>
              <a:rPr lang="en-US" sz="2800" dirty="0"/>
              <a:t>DDT</a:t>
            </a:r>
            <a:endParaRPr sz="2800" dirty="0"/>
          </a:p>
        </p:txBody>
      </p:sp>
      <p:sp>
        <p:nvSpPr>
          <p:cNvPr id="18" name="Shape 167">
            <a:extLst>
              <a:ext uri="{FF2B5EF4-FFF2-40B4-BE49-F238E27FC236}">
                <a16:creationId xmlns:a16="http://schemas.microsoft.com/office/drawing/2014/main" id="{F1051C14-6D8E-4A30-B75C-4B98AED5A847}"/>
              </a:ext>
            </a:extLst>
          </p:cNvPr>
          <p:cNvSpPr txBox="1"/>
          <p:nvPr/>
        </p:nvSpPr>
        <p:spPr>
          <a:xfrm>
            <a:off x="179392" y="1616825"/>
            <a:ext cx="4452242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Возможность ввода входных значений и эталонного результата в виде, удобном для всех ролей на проекте - начиная от мануального тестировщика и заканчивая менеджером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Руководителю проекта становится легче контролировать разработку, ему не приходиться вникать в суть алгоритмов, и даже качества сделанного кода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algn="just" defTabSz="914331">
              <a:buClr>
                <a:srgbClr val="EC005F"/>
              </a:buClr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algn="just"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algn="just"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38006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AAD22B-2232-1145-BFEF-455DC895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281" y="0"/>
            <a:ext cx="5948720" cy="5156282"/>
          </a:xfrm>
          <a:prstGeom prst="rect">
            <a:avLst/>
          </a:prstGeom>
        </p:spPr>
      </p:pic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00E95E70-A301-5244-A58A-254CC21CB368}"/>
              </a:ext>
            </a:extLst>
          </p:cNvPr>
          <p:cNvSpPr/>
          <p:nvPr/>
        </p:nvSpPr>
        <p:spPr>
          <a:xfrm>
            <a:off x="-22523" y="0"/>
            <a:ext cx="9166524" cy="5156282"/>
          </a:xfrm>
          <a:prstGeom prst="rect">
            <a:avLst/>
          </a:prstGeom>
          <a:gradFill>
            <a:gsLst>
              <a:gs pos="0">
                <a:srgbClr val="F2F2F2"/>
              </a:gs>
              <a:gs pos="56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60959" tIns="60959" rIns="60959" bIns="60959"/>
          <a:lstStyle/>
          <a:p>
            <a:endParaRPr sz="120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FFA69E79-C156-0A40-AE72-FCC0618BA583}"/>
              </a:ext>
            </a:extLst>
          </p:cNvPr>
          <p:cNvSpPr/>
          <p:nvPr/>
        </p:nvSpPr>
        <p:spPr>
          <a:xfrm>
            <a:off x="-22525" y="193821"/>
            <a:ext cx="465415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Juniper Marketplace (Bell.One)">
            <a:extLst>
              <a:ext uri="{FF2B5EF4-FFF2-40B4-BE49-F238E27FC236}">
                <a16:creationId xmlns:a16="http://schemas.microsoft.com/office/drawing/2014/main" id="{A8F02953-E4C2-0344-B6BE-5103E19BFE27}"/>
              </a:ext>
            </a:extLst>
          </p:cNvPr>
          <p:cNvSpPr txBox="1"/>
          <p:nvPr/>
        </p:nvSpPr>
        <p:spPr>
          <a:xfrm>
            <a:off x="284158" y="193821"/>
            <a:ext cx="4062555" cy="689436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77500" lnSpcReduction="20000"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ru-RU" sz="3200" dirty="0"/>
              <a:t>T</a:t>
            </a:r>
            <a:r>
              <a:rPr lang="ru-RU" altLang="ru-RU" sz="3200" dirty="0"/>
              <a:t>est</a:t>
            </a:r>
            <a:r>
              <a:rPr lang="en-US" altLang="ru-RU" sz="3200" dirty="0"/>
              <a:t> D</a:t>
            </a:r>
            <a:r>
              <a:rPr lang="ru-RU" altLang="ru-RU" sz="3200" dirty="0"/>
              <a:t>riven </a:t>
            </a:r>
            <a:r>
              <a:rPr lang="en-US" altLang="ru-RU" sz="3200" dirty="0"/>
              <a:t>D</a:t>
            </a:r>
            <a:r>
              <a:rPr lang="ru-RU" altLang="ru-RU" sz="3200" dirty="0"/>
              <a:t>evelopment</a:t>
            </a:r>
            <a:endParaRPr dirty="0"/>
          </a:p>
        </p:txBody>
      </p:sp>
      <p:sp>
        <p:nvSpPr>
          <p:cNvPr id="4" name="Номер слайда">
            <a:extLst>
              <a:ext uri="{FF2B5EF4-FFF2-40B4-BE49-F238E27FC236}">
                <a16:creationId xmlns:a16="http://schemas.microsoft.com/office/drawing/2014/main" id="{1A30FDF1-31EC-0843-AA5C-45DB7435A72B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" name="Logo_Bellintegrator_Light.png" descr="Logo_Bellintegrator_Light.png">
            <a:extLst>
              <a:ext uri="{FF2B5EF4-FFF2-40B4-BE49-F238E27FC236}">
                <a16:creationId xmlns:a16="http://schemas.microsoft.com/office/drawing/2014/main" id="{3CB41D07-4547-9E42-A379-F5AEC5474D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30F3B2-81F5-4FFE-BFCB-BB213FBCFA53}"/>
              </a:ext>
            </a:extLst>
          </p:cNvPr>
          <p:cNvSpPr/>
          <p:nvPr/>
        </p:nvSpPr>
        <p:spPr>
          <a:xfrm>
            <a:off x="316706" y="3446152"/>
            <a:ext cx="4519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charset="0"/>
                <a:cs typeface="Arial" charset="0"/>
              </a:rPr>
              <a:t>TDD — процесс итеративный. Добавляя в класс что то новое, вы сначала пишите тест на новый функционал и только потом создаёте минимальное количество кода, реализующее нужное поведение. Ни строчкой больше, ни меньше. Добившись успешного прохождения теста, можно задуматься о качестве кода и сделать его рефакторинг.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7D6BB9-6416-4E57-8717-2DBDAAD0A583}"/>
              </a:ext>
            </a:extLst>
          </p:cNvPr>
          <p:cNvSpPr/>
          <p:nvPr/>
        </p:nvSpPr>
        <p:spPr>
          <a:xfrm>
            <a:off x="316706" y="987795"/>
            <a:ext cx="448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charset="0"/>
                <a:cs typeface="Arial" charset="0"/>
              </a:rPr>
              <a:t>Тестирование п</a:t>
            </a:r>
            <a:r>
              <a:rPr lang="ru-RU" altLang="ru-RU" sz="1200" dirty="0"/>
              <a:t>ри котором сначала создаются тесты, которым должен удовлетворять код и только потом его реализация.</a:t>
            </a:r>
            <a:endParaRPr lang="ru-RU" sz="1200" dirty="0">
              <a:latin typeface="Arial" charset="0"/>
              <a:cs typeface="Arial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711D94-AD8F-42A1-8274-C0EEBC1D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9" y="1576381"/>
            <a:ext cx="3532582" cy="18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409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AAD22B-2232-1145-BFEF-455DC895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281" y="0"/>
            <a:ext cx="5948720" cy="5156282"/>
          </a:xfrm>
          <a:prstGeom prst="rect">
            <a:avLst/>
          </a:prstGeom>
        </p:spPr>
      </p:pic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00E95E70-A301-5244-A58A-254CC21CB368}"/>
              </a:ext>
            </a:extLst>
          </p:cNvPr>
          <p:cNvSpPr/>
          <p:nvPr/>
        </p:nvSpPr>
        <p:spPr>
          <a:xfrm>
            <a:off x="-22523" y="0"/>
            <a:ext cx="9166524" cy="5156282"/>
          </a:xfrm>
          <a:prstGeom prst="rect">
            <a:avLst/>
          </a:prstGeom>
          <a:gradFill>
            <a:gsLst>
              <a:gs pos="0">
                <a:srgbClr val="F2F2F2"/>
              </a:gs>
              <a:gs pos="56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60959" tIns="60959" rIns="60959" bIns="60959"/>
          <a:lstStyle/>
          <a:p>
            <a:endParaRPr sz="120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FFA69E79-C156-0A40-AE72-FCC0618BA583}"/>
              </a:ext>
            </a:extLst>
          </p:cNvPr>
          <p:cNvSpPr/>
          <p:nvPr/>
        </p:nvSpPr>
        <p:spPr>
          <a:xfrm>
            <a:off x="-22525" y="193821"/>
            <a:ext cx="465415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Juniper Marketplace (Bell.One)">
            <a:extLst>
              <a:ext uri="{FF2B5EF4-FFF2-40B4-BE49-F238E27FC236}">
                <a16:creationId xmlns:a16="http://schemas.microsoft.com/office/drawing/2014/main" id="{A8F02953-E4C2-0344-B6BE-5103E19BFE27}"/>
              </a:ext>
            </a:extLst>
          </p:cNvPr>
          <p:cNvSpPr txBox="1"/>
          <p:nvPr/>
        </p:nvSpPr>
        <p:spPr>
          <a:xfrm>
            <a:off x="284158" y="193821"/>
            <a:ext cx="4062555" cy="689436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altLang="ru-RU" sz="3200" dirty="0"/>
              <a:t>Преимущества </a:t>
            </a:r>
            <a:r>
              <a:rPr lang="en-US" altLang="ru-RU" sz="3200" dirty="0"/>
              <a:t>TDD</a:t>
            </a:r>
            <a:endParaRPr dirty="0"/>
          </a:p>
        </p:txBody>
      </p:sp>
      <p:sp>
        <p:nvSpPr>
          <p:cNvPr id="4" name="Номер слайда">
            <a:extLst>
              <a:ext uri="{FF2B5EF4-FFF2-40B4-BE49-F238E27FC236}">
                <a16:creationId xmlns:a16="http://schemas.microsoft.com/office/drawing/2014/main" id="{1A30FDF1-31EC-0843-AA5C-45DB7435A72B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" name="Logo_Bellintegrator_Light.png" descr="Logo_Bellintegrator_Light.png">
            <a:extLst>
              <a:ext uri="{FF2B5EF4-FFF2-40B4-BE49-F238E27FC236}">
                <a16:creationId xmlns:a16="http://schemas.microsoft.com/office/drawing/2014/main" id="{3CB41D07-4547-9E42-A379-F5AEC5474D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67">
            <a:extLst>
              <a:ext uri="{FF2B5EF4-FFF2-40B4-BE49-F238E27FC236}">
                <a16:creationId xmlns:a16="http://schemas.microsoft.com/office/drawing/2014/main" id="{A8F506B7-0997-4C28-82A1-C56C1CCB2E8D}"/>
              </a:ext>
            </a:extLst>
          </p:cNvPr>
          <p:cNvSpPr txBox="1"/>
          <p:nvPr/>
        </p:nvSpPr>
        <p:spPr>
          <a:xfrm>
            <a:off x="179392" y="1616825"/>
            <a:ext cx="4452242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Полное покрытие кода тестами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Создавая тесты до написания кода класса, вы заранее задумаетесь об его использовании, что положительно скажется как на качестве внешнего интерфейса класса, так и на архитектуре проекта в целом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Хорошие тесты могут легко заменить документацию, т.к. наглядно демонстрируют использование трестируемого кода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algn="just"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algn="just"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936002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6">
            <a:extLst>
              <a:ext uri="{FF2B5EF4-FFF2-40B4-BE49-F238E27FC236}">
                <a16:creationId xmlns:a16="http://schemas.microsoft.com/office/drawing/2014/main" id="{85564188-E7EC-F246-80B8-95E7D507F6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526" y="13447"/>
            <a:ext cx="4828442" cy="5128937"/>
          </a:xfrm>
          <a:prstGeom prst="rect">
            <a:avLst/>
          </a:prstGeom>
        </p:spPr>
      </p:pic>
      <p:sp>
        <p:nvSpPr>
          <p:cNvPr id="13" name="Прямоугольник 10">
            <a:extLst>
              <a:ext uri="{FF2B5EF4-FFF2-40B4-BE49-F238E27FC236}">
                <a16:creationId xmlns:a16="http://schemas.microsoft.com/office/drawing/2014/main" id="{9F660522-F4CC-0D45-8652-4152FA8ACE7C}"/>
              </a:ext>
            </a:extLst>
          </p:cNvPr>
          <p:cNvSpPr/>
          <p:nvPr/>
        </p:nvSpPr>
        <p:spPr>
          <a:xfrm rot="10800000">
            <a:off x="1804403" y="1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pic>
        <p:nvPicPr>
          <p:cNvPr id="9" name="Logo_Bellintegrator_Light.png" descr="Logo_Bellintegrator_Light.png">
            <a:extLst>
              <a:ext uri="{FF2B5EF4-FFF2-40B4-BE49-F238E27FC236}">
                <a16:creationId xmlns:a16="http://schemas.microsoft.com/office/drawing/2014/main" id="{DB870A91-DF37-3E42-BD38-D78CB78F71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Номер слайда">
            <a:extLst>
              <a:ext uri="{FF2B5EF4-FFF2-40B4-BE49-F238E27FC236}">
                <a16:creationId xmlns:a16="http://schemas.microsoft.com/office/drawing/2014/main" id="{C63C41BC-8991-414D-9513-EA3A8A5D7EFF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46BB349-F329-43B7-9C00-426DBFD2ED95}"/>
              </a:ext>
            </a:extLst>
          </p:cNvPr>
          <p:cNvSpPr/>
          <p:nvPr/>
        </p:nvSpPr>
        <p:spPr>
          <a:xfrm>
            <a:off x="4929809" y="1579017"/>
            <a:ext cx="4094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charset="0"/>
                <a:cs typeface="Arial" charset="0"/>
              </a:rPr>
              <a:t>BDD тесты – это простой набор команд на языке понятном для восприятия человеком, написанный в форме сценария и описывающий последовательность действий </a:t>
            </a:r>
            <a:r>
              <a:rPr lang="ru-RU" sz="1200" dirty="0" err="1">
                <a:latin typeface="Arial" charset="0"/>
                <a:cs typeface="Arial" charset="0"/>
              </a:rPr>
              <a:t>автотеста</a:t>
            </a:r>
            <a:r>
              <a:rPr lang="ru-RU" sz="1200" dirty="0">
                <a:latin typeface="Arial" charset="0"/>
                <a:cs typeface="Arial" charset="0"/>
              </a:rPr>
              <a:t>. </a:t>
            </a:r>
            <a:r>
              <a:rPr lang="ru-RU" sz="1200" dirty="0" err="1">
                <a:latin typeface="Arial" charset="0"/>
                <a:cs typeface="Arial" charset="0"/>
              </a:rPr>
              <a:t>Благодоря</a:t>
            </a:r>
            <a:r>
              <a:rPr lang="ru-RU" sz="1200" dirty="0">
                <a:latin typeface="Arial" charset="0"/>
                <a:cs typeface="Arial" charset="0"/>
              </a:rPr>
              <a:t> этому понимать и создавать сценарии может любой участник проекта. Снижаются трудозатраты как на разработку автотестов, так и на их сопровождение. BDD подход позволяет привести функциональные требования, разработку документации и приём тестов к единому формату, понятному не техническим специалистам. Для создания BDD тестов применяется фреймворк </a:t>
            </a:r>
            <a:r>
              <a:rPr lang="ru-RU" sz="1200" dirty="0" err="1">
                <a:latin typeface="Arial" charset="0"/>
                <a:cs typeface="Arial" charset="0"/>
              </a:rPr>
              <a:t>Cucumber</a:t>
            </a:r>
            <a:r>
              <a:rPr lang="ru-RU" sz="1200" dirty="0">
                <a:latin typeface="Arial" charset="0"/>
                <a:cs typeface="Arial" charset="0"/>
              </a:rPr>
              <a:t>. Проект на данном фреймворке состоит из двух частей. Файлы с описанием сценариев (*.</a:t>
            </a:r>
            <a:r>
              <a:rPr lang="ru-RU" sz="1200" dirty="0" err="1">
                <a:latin typeface="Arial" charset="0"/>
                <a:cs typeface="Arial" charset="0"/>
              </a:rPr>
              <a:t>feature</a:t>
            </a:r>
            <a:r>
              <a:rPr lang="ru-RU" sz="1200" dirty="0">
                <a:latin typeface="Arial" charset="0"/>
                <a:cs typeface="Arial" charset="0"/>
              </a:rPr>
              <a:t>) и файлы с реализацией шагов на языке программирования (*.</a:t>
            </a:r>
            <a:r>
              <a:rPr lang="ru-RU" sz="1200" dirty="0" err="1">
                <a:latin typeface="Arial" charset="0"/>
                <a:cs typeface="Arial" charset="0"/>
              </a:rPr>
              <a:t>java</a:t>
            </a:r>
            <a:r>
              <a:rPr lang="ru-RU" sz="1200" dirty="0">
                <a:latin typeface="Arial" charset="0"/>
                <a:cs typeface="Arial" charset="0"/>
              </a:rPr>
              <a:t>).</a:t>
            </a:r>
          </a:p>
        </p:txBody>
      </p:sp>
      <p:sp>
        <p:nvSpPr>
          <p:cNvPr id="18" name="Прямоугольник">
            <a:extLst>
              <a:ext uri="{FF2B5EF4-FFF2-40B4-BE49-F238E27FC236}">
                <a16:creationId xmlns:a16="http://schemas.microsoft.com/office/drawing/2014/main" id="{7DB6A004-A2DB-4527-8B46-81FAC3D8D8F2}"/>
              </a:ext>
            </a:extLst>
          </p:cNvPr>
          <p:cNvSpPr/>
          <p:nvPr/>
        </p:nvSpPr>
        <p:spPr>
          <a:xfrm>
            <a:off x="-22525" y="193821"/>
            <a:ext cx="644145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Juniper Marketplace (Bell.One)">
            <a:extLst>
              <a:ext uri="{FF2B5EF4-FFF2-40B4-BE49-F238E27FC236}">
                <a16:creationId xmlns:a16="http://schemas.microsoft.com/office/drawing/2014/main" id="{3F33DC54-967B-4C49-A2E3-16B605201BD2}"/>
              </a:ext>
            </a:extLst>
          </p:cNvPr>
          <p:cNvSpPr txBox="1"/>
          <p:nvPr/>
        </p:nvSpPr>
        <p:spPr>
          <a:xfrm>
            <a:off x="191392" y="158483"/>
            <a:ext cx="6566093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/>
              <a:t>Behaviour Driven Development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775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6">
            <a:extLst>
              <a:ext uri="{FF2B5EF4-FFF2-40B4-BE49-F238E27FC236}">
                <a16:creationId xmlns:a16="http://schemas.microsoft.com/office/drawing/2014/main" id="{85564188-E7EC-F246-80B8-95E7D507F6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526" y="13447"/>
            <a:ext cx="4828442" cy="5128937"/>
          </a:xfrm>
          <a:prstGeom prst="rect">
            <a:avLst/>
          </a:prstGeom>
        </p:spPr>
      </p:pic>
      <p:sp>
        <p:nvSpPr>
          <p:cNvPr id="13" name="Прямоугольник 10">
            <a:extLst>
              <a:ext uri="{FF2B5EF4-FFF2-40B4-BE49-F238E27FC236}">
                <a16:creationId xmlns:a16="http://schemas.microsoft.com/office/drawing/2014/main" id="{9F660522-F4CC-0D45-8652-4152FA8ACE7C}"/>
              </a:ext>
            </a:extLst>
          </p:cNvPr>
          <p:cNvSpPr/>
          <p:nvPr/>
        </p:nvSpPr>
        <p:spPr>
          <a:xfrm rot="10800000">
            <a:off x="1804403" y="1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pic>
        <p:nvPicPr>
          <p:cNvPr id="9" name="Logo_Bellintegrator_Light.png" descr="Logo_Bellintegrator_Light.png">
            <a:extLst>
              <a:ext uri="{FF2B5EF4-FFF2-40B4-BE49-F238E27FC236}">
                <a16:creationId xmlns:a16="http://schemas.microsoft.com/office/drawing/2014/main" id="{DB870A91-DF37-3E42-BD38-D78CB78F71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Номер слайда">
            <a:extLst>
              <a:ext uri="{FF2B5EF4-FFF2-40B4-BE49-F238E27FC236}">
                <a16:creationId xmlns:a16="http://schemas.microsoft.com/office/drawing/2014/main" id="{C63C41BC-8991-414D-9513-EA3A8A5D7EFF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8" name="Прямоугольник">
            <a:extLst>
              <a:ext uri="{FF2B5EF4-FFF2-40B4-BE49-F238E27FC236}">
                <a16:creationId xmlns:a16="http://schemas.microsoft.com/office/drawing/2014/main" id="{7DB6A004-A2DB-4527-8B46-81FAC3D8D8F2}"/>
              </a:ext>
            </a:extLst>
          </p:cNvPr>
          <p:cNvSpPr/>
          <p:nvPr/>
        </p:nvSpPr>
        <p:spPr>
          <a:xfrm>
            <a:off x="-22526" y="193821"/>
            <a:ext cx="6887151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Juniper Marketplace (Bell.One)">
            <a:extLst>
              <a:ext uri="{FF2B5EF4-FFF2-40B4-BE49-F238E27FC236}">
                <a16:creationId xmlns:a16="http://schemas.microsoft.com/office/drawing/2014/main" id="{3F33DC54-967B-4C49-A2E3-16B605201BD2}"/>
              </a:ext>
            </a:extLst>
          </p:cNvPr>
          <p:cNvSpPr txBox="1"/>
          <p:nvPr/>
        </p:nvSpPr>
        <p:spPr>
          <a:xfrm>
            <a:off x="191392" y="158483"/>
            <a:ext cx="6984660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3200" dirty="0"/>
              <a:t>Преимущества </a:t>
            </a:r>
            <a:r>
              <a:rPr lang="en-US" sz="3200" dirty="0"/>
              <a:t>BDD </a:t>
            </a:r>
            <a:r>
              <a:rPr lang="ru-RU" sz="3200" dirty="0"/>
              <a:t>и </a:t>
            </a:r>
            <a:r>
              <a:rPr lang="en-US" sz="3200" dirty="0"/>
              <a:t>Cucumber</a:t>
            </a:r>
            <a:endParaRPr lang="ru-RU" sz="3200" dirty="0"/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88FE9637-7415-421E-8DD4-9A6961FC8114}"/>
              </a:ext>
            </a:extLst>
          </p:cNvPr>
          <p:cNvSpPr txBox="1"/>
          <p:nvPr/>
        </p:nvSpPr>
        <p:spPr>
          <a:xfrm>
            <a:off x="4418172" y="1696749"/>
            <a:ext cx="4452242" cy="24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Тесты понятны всем - самим тестировщикам, программистам, менеджерам и заказчикам. 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Очень высокая скорость разработки новых тестов даже начинающими инженерами.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Отсутствие необходимости логирования при написании тестов – каждый шаг по сути своей является логированием.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При описании дефектов не нужно придумывать шаги для воспроизведения, т.к. необходимые шаги берутся из отчета.</a:t>
            </a:r>
          </a:p>
        </p:txBody>
      </p:sp>
    </p:spTree>
    <p:extLst>
      <p:ext uri="{BB962C8B-B14F-4D97-AF65-F5344CB8AC3E}">
        <p14:creationId xmlns:p14="http://schemas.microsoft.com/office/powerpoint/2010/main" val="35601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4294967295"/>
          </p:nvPr>
        </p:nvSpPr>
        <p:spPr>
          <a:xfrm>
            <a:off x="8942388" y="4864100"/>
            <a:ext cx="201612" cy="198438"/>
          </a:xfrm>
          <a:prstGeom prst="rect">
            <a:avLst/>
          </a:prstGeom>
        </p:spPr>
        <p:txBody>
          <a:bodyPr/>
          <a:lstStyle/>
          <a:p>
            <a:pPr defTabSz="914331"/>
            <a:fld id="{86CB4B4D-7CA3-9044-876B-883B54F8677D}" type="slidenum">
              <a:rPr lang="uk-UA"/>
              <a:pPr defTabSz="914331"/>
              <a:t>2</a:t>
            </a:fld>
            <a:endParaRPr lang="uk-UA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CB91E09-A072-4EB9-A265-AD963797F5B5}"/>
              </a:ext>
            </a:extLst>
          </p:cNvPr>
          <p:cNvGrpSpPr/>
          <p:nvPr/>
        </p:nvGrpSpPr>
        <p:grpSpPr>
          <a:xfrm>
            <a:off x="7501250" y="4663429"/>
            <a:ext cx="1212712" cy="446603"/>
            <a:chOff x="-42899" y="12397264"/>
            <a:chExt cx="3233899" cy="1190940"/>
          </a:xfrm>
        </p:grpSpPr>
        <p:pic>
          <p:nvPicPr>
            <p:cNvPr id="8" name="image.png" descr="image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1337" y="13007267"/>
              <a:ext cx="1889663" cy="58093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72A3FF-B4AB-4696-924A-E59896AA797E}"/>
                </a:ext>
              </a:extLst>
            </p:cNvPr>
            <p:cNvSpPr txBox="1"/>
            <p:nvPr/>
          </p:nvSpPr>
          <p:spPr>
            <a:xfrm>
              <a:off x="-42899" y="12397264"/>
              <a:ext cx="2390027" cy="738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sz="1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  <a:cs typeface="Calibri"/>
                  <a:sym typeface="Calibri"/>
                </a:rPr>
                <a:t>Powered By</a:t>
              </a:r>
            </a:p>
          </p:txBody>
        </p:sp>
      </p:grpSp>
      <p:sp>
        <p:nvSpPr>
          <p:cNvPr id="116" name="Portfolio…">
            <a:extLst>
              <a:ext uri="{FF2B5EF4-FFF2-40B4-BE49-F238E27FC236}">
                <a16:creationId xmlns:a16="http://schemas.microsoft.com/office/drawing/2014/main" id="{035C9703-69CF-674D-B79C-6881068564C0}"/>
              </a:ext>
            </a:extLst>
          </p:cNvPr>
          <p:cNvSpPr/>
          <p:nvPr/>
        </p:nvSpPr>
        <p:spPr>
          <a:xfrm>
            <a:off x="683568" y="-1"/>
            <a:ext cx="7641849" cy="92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19" rIns="45719" bIns="45719" anchor="ctr">
            <a:noAutofit/>
          </a:bodyPr>
          <a:lstStyle/>
          <a:p>
            <a:pPr defTabSz="914331">
              <a:buClr>
                <a:srgbClr val="000000"/>
              </a:buClr>
              <a:buSzPts val="1100"/>
            </a:pPr>
            <a:r>
              <a:rPr lang="ru-RU" sz="225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Позиция на рынке</a:t>
            </a:r>
            <a:endParaRPr lang="ru-RU" sz="225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F9B936F-1C5E-FD4C-ABD6-58A8B095DE52}"/>
              </a:ext>
            </a:extLst>
          </p:cNvPr>
          <p:cNvSpPr/>
          <p:nvPr/>
        </p:nvSpPr>
        <p:spPr>
          <a:xfrm>
            <a:off x="1703469" y="1925419"/>
            <a:ext cx="573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Прежде чем мы начнём…</a:t>
            </a:r>
            <a:endParaRPr lang="en-US" sz="3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ortfolio…">
            <a:extLst>
              <a:ext uri="{FF2B5EF4-FFF2-40B4-BE49-F238E27FC236}">
                <a16:creationId xmlns:a16="http://schemas.microsoft.com/office/drawing/2014/main" id="{2D41F958-A806-5748-AA29-F818F8D7BD1F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55497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6">
            <a:extLst>
              <a:ext uri="{FF2B5EF4-FFF2-40B4-BE49-F238E27FC236}">
                <a16:creationId xmlns:a16="http://schemas.microsoft.com/office/drawing/2014/main" id="{85564188-E7EC-F246-80B8-95E7D507F6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526" y="13447"/>
            <a:ext cx="4828442" cy="5128937"/>
          </a:xfrm>
          <a:prstGeom prst="rect">
            <a:avLst/>
          </a:prstGeom>
        </p:spPr>
      </p:pic>
      <p:sp>
        <p:nvSpPr>
          <p:cNvPr id="13" name="Прямоугольник 10">
            <a:extLst>
              <a:ext uri="{FF2B5EF4-FFF2-40B4-BE49-F238E27FC236}">
                <a16:creationId xmlns:a16="http://schemas.microsoft.com/office/drawing/2014/main" id="{9F660522-F4CC-0D45-8652-4152FA8ACE7C}"/>
              </a:ext>
            </a:extLst>
          </p:cNvPr>
          <p:cNvSpPr/>
          <p:nvPr/>
        </p:nvSpPr>
        <p:spPr>
          <a:xfrm rot="10800000">
            <a:off x="1804403" y="1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pic>
        <p:nvPicPr>
          <p:cNvPr id="9" name="Logo_Bellintegrator_Light.png" descr="Logo_Bellintegrator_Light.png">
            <a:extLst>
              <a:ext uri="{FF2B5EF4-FFF2-40B4-BE49-F238E27FC236}">
                <a16:creationId xmlns:a16="http://schemas.microsoft.com/office/drawing/2014/main" id="{DB870A91-DF37-3E42-BD38-D78CB78F71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Номер слайда">
            <a:extLst>
              <a:ext uri="{FF2B5EF4-FFF2-40B4-BE49-F238E27FC236}">
                <a16:creationId xmlns:a16="http://schemas.microsoft.com/office/drawing/2014/main" id="{C63C41BC-8991-414D-9513-EA3A8A5D7EFF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8" name="Прямоугольник">
            <a:extLst>
              <a:ext uri="{FF2B5EF4-FFF2-40B4-BE49-F238E27FC236}">
                <a16:creationId xmlns:a16="http://schemas.microsoft.com/office/drawing/2014/main" id="{7DB6A004-A2DB-4527-8B46-81FAC3D8D8F2}"/>
              </a:ext>
            </a:extLst>
          </p:cNvPr>
          <p:cNvSpPr/>
          <p:nvPr/>
        </p:nvSpPr>
        <p:spPr>
          <a:xfrm>
            <a:off x="-22526" y="193821"/>
            <a:ext cx="6887151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Juniper Marketplace (Bell.One)">
            <a:extLst>
              <a:ext uri="{FF2B5EF4-FFF2-40B4-BE49-F238E27FC236}">
                <a16:creationId xmlns:a16="http://schemas.microsoft.com/office/drawing/2014/main" id="{3F33DC54-967B-4C49-A2E3-16B605201BD2}"/>
              </a:ext>
            </a:extLst>
          </p:cNvPr>
          <p:cNvSpPr txBox="1"/>
          <p:nvPr/>
        </p:nvSpPr>
        <p:spPr>
          <a:xfrm>
            <a:off x="191392" y="158483"/>
            <a:ext cx="6984660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3200" dirty="0"/>
              <a:t>Пример </a:t>
            </a:r>
            <a:r>
              <a:rPr lang="en-US" sz="3200" dirty="0"/>
              <a:t>BDD</a:t>
            </a:r>
            <a:r>
              <a:rPr lang="ru-RU" sz="3200" dirty="0"/>
              <a:t>-теста</a:t>
            </a:r>
          </a:p>
        </p:txBody>
      </p:sp>
      <p:sp>
        <p:nvSpPr>
          <p:cNvPr id="14" name="Shape 167">
            <a:extLst>
              <a:ext uri="{FF2B5EF4-FFF2-40B4-BE49-F238E27FC236}">
                <a16:creationId xmlns:a16="http://schemas.microsoft.com/office/drawing/2014/main" id="{E04C41E4-88C4-43EE-8D67-C7C0C3F74DE0}"/>
              </a:ext>
            </a:extLst>
          </p:cNvPr>
          <p:cNvSpPr txBox="1"/>
          <p:nvPr/>
        </p:nvSpPr>
        <p:spPr>
          <a:xfrm>
            <a:off x="4406724" y="1387719"/>
            <a:ext cx="4452242" cy="16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solidFill>
                  <a:srgbClr val="7030A0"/>
                </a:solidFill>
                <a:latin typeface="Arial" charset="0"/>
                <a:cs typeface="Arial" charset="0"/>
              </a:rPr>
              <a:t>Scenario Outline</a:t>
            </a:r>
            <a:r>
              <a:rPr lang="ru-RU" altLang="ru-RU" sz="1000" dirty="0">
                <a:latin typeface="Arial" charset="0"/>
                <a:cs typeface="Arial" charset="0"/>
              </a:rPr>
              <a:t>: test03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 </a:t>
            </a:r>
            <a:r>
              <a:rPr lang="ru-RU" altLang="ru-RU" sz="1000" b="1" dirty="0">
                <a:latin typeface="Arial" charset="0"/>
                <a:cs typeface="Arial" charset="0"/>
              </a:rPr>
              <a:t>Given</a:t>
            </a:r>
            <a:r>
              <a:rPr lang="ru-RU" altLang="ru-RU" sz="1000" dirty="0">
                <a:latin typeface="Arial" charset="0"/>
                <a:cs typeface="Arial" charset="0"/>
              </a:rPr>
              <a:t> открыта главная страница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 </a:t>
            </a:r>
            <a:r>
              <a:rPr lang="ru-RU" altLang="ru-RU" sz="1000" b="1" dirty="0">
                <a:latin typeface="Arial" charset="0"/>
                <a:cs typeface="Arial" charset="0"/>
              </a:rPr>
              <a:t>When</a:t>
            </a:r>
            <a:r>
              <a:rPr lang="ru-RU" altLang="ru-RU" sz="1000" dirty="0">
                <a:latin typeface="Arial" charset="0"/>
                <a:cs typeface="Arial" charset="0"/>
              </a:rPr>
              <a:t> выполнить логин в систему с корректными данными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 </a:t>
            </a:r>
            <a:r>
              <a:rPr lang="ru-RU" altLang="ru-RU" sz="1000" b="1" dirty="0">
                <a:latin typeface="Arial" charset="0"/>
                <a:cs typeface="Arial" charset="0"/>
              </a:rPr>
              <a:t>And</a:t>
            </a:r>
            <a:r>
              <a:rPr lang="ru-RU" altLang="ru-RU" sz="1000" dirty="0">
                <a:latin typeface="Arial" charset="0"/>
                <a:cs typeface="Arial" charset="0"/>
              </a:rPr>
              <a:t> выполнено нажатие на 'Закрыть всплывающее окно'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b="1" dirty="0">
                <a:latin typeface="Arial" charset="0"/>
                <a:cs typeface="Arial" charset="0"/>
              </a:rPr>
              <a:t>  Then </a:t>
            </a:r>
            <a:r>
              <a:rPr lang="ru-RU" altLang="ru-RU" sz="1000" dirty="0">
                <a:latin typeface="Arial" charset="0"/>
                <a:cs typeface="Arial" charset="0"/>
              </a:rPr>
              <a:t>элемент 'Закрыть всплывающее окно' более не отображается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b="1" dirty="0">
                <a:latin typeface="Arial" charset="0"/>
                <a:cs typeface="Arial" charset="0"/>
              </a:rPr>
              <a:t>  And </a:t>
            </a:r>
            <a:r>
              <a:rPr lang="ru-RU" altLang="ru-RU" sz="1000" dirty="0">
                <a:latin typeface="Arial" charset="0"/>
                <a:cs typeface="Arial" charset="0"/>
              </a:rPr>
              <a:t>выполнено нажатие на 'Трейдер иконка'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</a:t>
            </a:r>
            <a:r>
              <a:rPr lang="ru-RU" altLang="ru-RU" sz="1000" b="1" dirty="0">
                <a:latin typeface="Arial" charset="0"/>
                <a:cs typeface="Arial" charset="0"/>
              </a:rPr>
              <a:t> And </a:t>
            </a:r>
            <a:r>
              <a:rPr lang="ru-RU" altLang="ru-RU" sz="1000" dirty="0">
                <a:latin typeface="Arial" charset="0"/>
                <a:cs typeface="Arial" charset="0"/>
              </a:rPr>
              <a:t>выполнено нажатие на 'Трейдер список'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 </a:t>
            </a:r>
            <a:r>
              <a:rPr lang="ru-RU" altLang="ru-RU" sz="1000" b="1" dirty="0">
                <a:latin typeface="Arial" charset="0"/>
                <a:cs typeface="Arial" charset="0"/>
              </a:rPr>
              <a:t>And</a:t>
            </a:r>
            <a:r>
              <a:rPr lang="ru-RU" altLang="ru-RU" sz="1000" dirty="0">
                <a:latin typeface="Arial" charset="0"/>
                <a:cs typeface="Arial" charset="0"/>
              </a:rPr>
              <a:t> выполнено нажатие на 'Трейдер'</a:t>
            </a:r>
          </a:p>
          <a:p>
            <a:pPr algn="just" defTabSz="914331">
              <a:buClr>
                <a:srgbClr val="EC005F"/>
              </a:buClr>
            </a:pPr>
            <a:r>
              <a:rPr lang="ru-RU" altLang="ru-RU" sz="1000" dirty="0">
                <a:latin typeface="Arial" charset="0"/>
                <a:cs typeface="Arial" charset="0"/>
              </a:rPr>
              <a:t>  </a:t>
            </a:r>
            <a:r>
              <a:rPr lang="ru-RU" altLang="ru-RU" sz="1000" b="1" dirty="0">
                <a:latin typeface="Arial" charset="0"/>
                <a:cs typeface="Arial" charset="0"/>
              </a:rPr>
              <a:t>Then</a:t>
            </a:r>
            <a:r>
              <a:rPr lang="ru-RU" altLang="ru-RU" sz="1000" dirty="0">
                <a:latin typeface="Arial" charset="0"/>
                <a:cs typeface="Arial" charset="0"/>
              </a:rPr>
              <a:t> элемент 'Трейдер список' содержит атрибут '</a:t>
            </a:r>
            <a:r>
              <a:rPr lang="en-US" altLang="ru-RU" sz="1000" dirty="0">
                <a:latin typeface="Arial" charset="0"/>
                <a:cs typeface="Arial" charset="0"/>
              </a:rPr>
              <a:t>value</a:t>
            </a:r>
            <a:r>
              <a:rPr lang="ru-RU" altLang="ru-RU" sz="1000" dirty="0">
                <a:latin typeface="Arial" charset="0"/>
                <a:cs typeface="Arial" charset="0"/>
              </a:rPr>
              <a:t>' содержащий текст '&lt;текст&gt;’</a:t>
            </a: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62E7FAD2-C37F-4D63-B321-DFF65F601026}"/>
              </a:ext>
            </a:extLst>
          </p:cNvPr>
          <p:cNvSpPr txBox="1"/>
          <p:nvPr/>
        </p:nvSpPr>
        <p:spPr>
          <a:xfrm>
            <a:off x="4406724" y="3342321"/>
            <a:ext cx="4452242" cy="102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b="1" dirty="0">
                <a:latin typeface="Arial" charset="0"/>
                <a:cs typeface="Arial" charset="0"/>
              </a:rPr>
              <a:t>Given</a:t>
            </a:r>
            <a:r>
              <a:rPr lang="ru-RU" altLang="ru-RU" sz="1050" dirty="0">
                <a:latin typeface="Arial" charset="0"/>
                <a:cs typeface="Arial" charset="0"/>
              </a:rPr>
              <a:t> предоставляет контекст выполнения сценария тестирования, например, точки вызова сценария в приложении, а также любые необходимые данные.</a:t>
            </a:r>
            <a:endParaRPr lang="en-US" altLang="ru-RU" sz="105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b="1" dirty="0">
                <a:latin typeface="Arial" charset="0"/>
                <a:cs typeface="Arial" charset="0"/>
              </a:rPr>
              <a:t>When</a:t>
            </a:r>
            <a:r>
              <a:rPr lang="ru-RU" altLang="ru-RU" sz="1050" dirty="0">
                <a:latin typeface="Arial" charset="0"/>
                <a:cs typeface="Arial" charset="0"/>
              </a:rPr>
              <a:t> определяет набор операций, инициирующих тестирование, таких как действия пользователей или подсистем.</a:t>
            </a:r>
            <a:endParaRPr lang="en-US" altLang="ru-RU" sz="105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050" b="1" dirty="0">
                <a:latin typeface="Arial" charset="0"/>
                <a:cs typeface="Arial" charset="0"/>
              </a:rPr>
              <a:t>Then</a:t>
            </a:r>
            <a:r>
              <a:rPr lang="ru-RU" altLang="ru-RU" sz="1050" dirty="0">
                <a:latin typeface="Arial" charset="0"/>
                <a:cs typeface="Arial" charset="0"/>
              </a:rPr>
              <a:t> описывает ожидаемый результат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963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220461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Дефект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2BB328-C986-4926-AEDF-D5719816749B}"/>
              </a:ext>
            </a:extLst>
          </p:cNvPr>
          <p:cNvSpPr/>
          <p:nvPr/>
        </p:nvSpPr>
        <p:spPr>
          <a:xfrm>
            <a:off x="125841" y="1073426"/>
            <a:ext cx="5937029" cy="85928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Дефект (баг) </a:t>
            </a:r>
            <a:r>
              <a:rPr lang="ru-RU" sz="1600" dirty="0">
                <a:solidFill>
                  <a:srgbClr val="222222"/>
                </a:solidFill>
                <a:latin typeface="-apple-system"/>
              </a:rPr>
              <a:t>— это ошибка в программе или в системе, из-за которой программа выдает неожиданное поведение и, как следствие, результат.</a:t>
            </a:r>
          </a:p>
        </p:txBody>
      </p:sp>
      <p:sp>
        <p:nvSpPr>
          <p:cNvPr id="9" name="Shape 167">
            <a:extLst>
              <a:ext uri="{FF2B5EF4-FFF2-40B4-BE49-F238E27FC236}">
                <a16:creationId xmlns:a16="http://schemas.microsoft.com/office/drawing/2014/main" id="{A4E33F26-2E8E-4E8A-A80E-AD948E508A15}"/>
              </a:ext>
            </a:extLst>
          </p:cNvPr>
          <p:cNvSpPr txBox="1"/>
          <p:nvPr/>
        </p:nvSpPr>
        <p:spPr>
          <a:xfrm>
            <a:off x="284157" y="2273436"/>
            <a:ext cx="4523369" cy="226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dirty="0">
                <a:latin typeface="Arial" charset="0"/>
                <a:cs typeface="Arial" charset="0"/>
              </a:rPr>
              <a:t>Существует несколько вариантов градации дефектов. Одна из ключевых градаций – по степени влияния на функционал системы: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S1 </a:t>
            </a:r>
            <a:r>
              <a:rPr lang="ru-RU" altLang="ru-RU" sz="1500" dirty="0">
                <a:latin typeface="Arial" charset="0"/>
                <a:cs typeface="Arial" charset="0"/>
              </a:rPr>
              <a:t>Блокирующий (</a:t>
            </a:r>
            <a:r>
              <a:rPr lang="en-US" altLang="ru-RU" sz="1500" dirty="0">
                <a:latin typeface="Arial" charset="0"/>
                <a:cs typeface="Arial" charset="0"/>
              </a:rPr>
              <a:t>Blocker)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S2 </a:t>
            </a:r>
            <a:r>
              <a:rPr lang="ru-RU" altLang="ru-RU" sz="1500" dirty="0">
                <a:latin typeface="Arial" charset="0"/>
                <a:cs typeface="Arial" charset="0"/>
              </a:rPr>
              <a:t>Критический (</a:t>
            </a:r>
            <a:r>
              <a:rPr lang="en-US" altLang="ru-RU" sz="1500" dirty="0">
                <a:latin typeface="Arial" charset="0"/>
                <a:cs typeface="Arial" charset="0"/>
              </a:rPr>
              <a:t>Critical)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S3 </a:t>
            </a:r>
            <a:r>
              <a:rPr lang="ru-RU" altLang="ru-RU" sz="1500" dirty="0">
                <a:latin typeface="Arial" charset="0"/>
                <a:cs typeface="Arial" charset="0"/>
              </a:rPr>
              <a:t>Значительный (</a:t>
            </a:r>
            <a:r>
              <a:rPr lang="en-US" altLang="ru-RU" sz="1500" dirty="0">
                <a:latin typeface="Arial" charset="0"/>
                <a:cs typeface="Arial" charset="0"/>
              </a:rPr>
              <a:t>Major)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S4 </a:t>
            </a:r>
            <a:r>
              <a:rPr lang="ru-RU" altLang="ru-RU" sz="1500" dirty="0">
                <a:latin typeface="Arial" charset="0"/>
                <a:cs typeface="Arial" charset="0"/>
              </a:rPr>
              <a:t>Незначительный (</a:t>
            </a:r>
            <a:r>
              <a:rPr lang="en-US" altLang="ru-RU" sz="1500" dirty="0">
                <a:latin typeface="Arial" charset="0"/>
                <a:cs typeface="Arial" charset="0"/>
              </a:rPr>
              <a:t>Minor)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S5 </a:t>
            </a:r>
            <a:r>
              <a:rPr lang="ru-RU" altLang="ru-RU" sz="1500" dirty="0">
                <a:latin typeface="Arial" charset="0"/>
                <a:cs typeface="Arial" charset="0"/>
              </a:rPr>
              <a:t>Тривиальный (</a:t>
            </a:r>
            <a:r>
              <a:rPr lang="en-US" altLang="ru-RU" sz="1500" dirty="0">
                <a:latin typeface="Arial" charset="0"/>
                <a:cs typeface="Arial" charset="0"/>
              </a:rPr>
              <a:t>Trivial)</a:t>
            </a:r>
            <a:endParaRPr lang="ru-RU" altLang="ru-RU" sz="1500" dirty="0">
              <a:latin typeface="Arial" charset="0"/>
              <a:cs typeface="Arial" charset="0"/>
            </a:endParaRPr>
          </a:p>
        </p:txBody>
      </p:sp>
      <p:sp>
        <p:nvSpPr>
          <p:cNvPr id="10" name="Shape 167">
            <a:extLst>
              <a:ext uri="{FF2B5EF4-FFF2-40B4-BE49-F238E27FC236}">
                <a16:creationId xmlns:a16="http://schemas.microsoft.com/office/drawing/2014/main" id="{5E2322A5-1692-45A9-944B-54A30BBBF236}"/>
              </a:ext>
            </a:extLst>
          </p:cNvPr>
          <p:cNvSpPr txBox="1"/>
          <p:nvPr/>
        </p:nvSpPr>
        <p:spPr>
          <a:xfrm>
            <a:off x="5036127" y="2831080"/>
            <a:ext cx="3948545" cy="114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dirty="0">
                <a:latin typeface="Arial" charset="0"/>
                <a:cs typeface="Arial" charset="0"/>
              </a:rPr>
              <a:t>Дефекты также имеют приоритет: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P1 </a:t>
            </a:r>
            <a:r>
              <a:rPr lang="ru-RU" altLang="ru-RU" sz="1500" dirty="0">
                <a:latin typeface="Arial" charset="0"/>
                <a:cs typeface="Arial" charset="0"/>
              </a:rPr>
              <a:t>Высокий (</a:t>
            </a:r>
            <a:r>
              <a:rPr lang="en-US" altLang="ru-RU" sz="1500" dirty="0">
                <a:latin typeface="Arial" charset="0"/>
                <a:cs typeface="Arial" charset="0"/>
              </a:rPr>
              <a:t>High)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P2 </a:t>
            </a:r>
            <a:r>
              <a:rPr lang="ru-RU" altLang="ru-RU" sz="1500" dirty="0">
                <a:latin typeface="Arial" charset="0"/>
                <a:cs typeface="Arial" charset="0"/>
              </a:rPr>
              <a:t>Средний (</a:t>
            </a:r>
            <a:r>
              <a:rPr lang="en-US" altLang="ru-RU" sz="1500" dirty="0">
                <a:latin typeface="Arial" charset="0"/>
                <a:cs typeface="Arial" charset="0"/>
              </a:rPr>
              <a:t>Medium)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altLang="ru-RU" sz="1500" dirty="0">
                <a:latin typeface="Arial" charset="0"/>
                <a:cs typeface="Arial" charset="0"/>
              </a:rPr>
              <a:t>P3 </a:t>
            </a:r>
            <a:r>
              <a:rPr lang="ru-RU" altLang="ru-RU" sz="1500" dirty="0">
                <a:latin typeface="Arial" charset="0"/>
                <a:cs typeface="Arial" charset="0"/>
              </a:rPr>
              <a:t>Низкий (</a:t>
            </a:r>
            <a:r>
              <a:rPr lang="en-US" altLang="ru-RU" sz="1500" dirty="0">
                <a:latin typeface="Arial" charset="0"/>
                <a:cs typeface="Arial" charset="0"/>
              </a:rPr>
              <a:t>Low)</a:t>
            </a:r>
            <a:endParaRPr lang="ru-RU" altLang="ru-RU" sz="15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56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2BB328-C986-4926-AEDF-D5719816749B}"/>
              </a:ext>
            </a:extLst>
          </p:cNvPr>
          <p:cNvSpPr/>
          <p:nvPr/>
        </p:nvSpPr>
        <p:spPr>
          <a:xfrm>
            <a:off x="125841" y="1073427"/>
            <a:ext cx="6815286" cy="79001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Слово баг (</a:t>
            </a:r>
            <a:r>
              <a:rPr lang="en-US" sz="1600" b="1" dirty="0">
                <a:solidFill>
                  <a:srgbClr val="222222"/>
                </a:solidFill>
                <a:latin typeface="-apple-system"/>
              </a:rPr>
              <a:t>bug</a:t>
            </a:r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)</a:t>
            </a:r>
            <a:r>
              <a:rPr lang="en-US" sz="1600" b="1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переводится с английского как клоп, жук, жучок, мотылёк</a:t>
            </a:r>
            <a:endParaRPr lang="ru-RU" sz="1600" dirty="0">
              <a:solidFill>
                <a:srgbClr val="222222"/>
              </a:solidFill>
              <a:latin typeface="-apple-system"/>
            </a:endParaRPr>
          </a:p>
        </p:txBody>
      </p:sp>
      <p:sp>
        <p:nvSpPr>
          <p:cNvPr id="9" name="Shape 167">
            <a:extLst>
              <a:ext uri="{FF2B5EF4-FFF2-40B4-BE49-F238E27FC236}">
                <a16:creationId xmlns:a16="http://schemas.microsoft.com/office/drawing/2014/main" id="{A4E33F26-2E8E-4E8A-A80E-AD948E508A15}"/>
              </a:ext>
            </a:extLst>
          </p:cNvPr>
          <p:cNvSpPr txBox="1"/>
          <p:nvPr/>
        </p:nvSpPr>
        <p:spPr>
          <a:xfrm>
            <a:off x="478051" y="2199080"/>
            <a:ext cx="8187897" cy="187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dirty="0">
                <a:latin typeface="Arial" charset="0"/>
                <a:cs typeface="Arial" charset="0"/>
              </a:rPr>
              <a:t>По одной из версий, в отношении программной ошибки этот термин впервые был применен 9 сентября 1947 года Грейс Хоппер, которая работала в Гарвардском университете с вычислительной машиной Harvard Mark II. Проследив возникшую ошибку в работе программы до электромеханического реле машины, она нашла между замкнувшими контактами сгоревшего мотылька. Извлечённое насекомое было вклеено скотчем в технический дневник с сопроводительной иронической надписью: «Первый реальный случай обнаружения жучка» (англ. First actual case of bug being found).</a:t>
            </a: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0A47BC6-DE58-4E0B-87A0-1C28D1AEAF63}"/>
              </a:ext>
            </a:extLst>
          </p:cNvPr>
          <p:cNvSpPr/>
          <p:nvPr/>
        </p:nvSpPr>
        <p:spPr>
          <a:xfrm>
            <a:off x="-1" y="149939"/>
            <a:ext cx="4675910" cy="662401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7" name="Portfolio…">
            <a:extLst>
              <a:ext uri="{FF2B5EF4-FFF2-40B4-BE49-F238E27FC236}">
                <a16:creationId xmlns:a16="http://schemas.microsoft.com/office/drawing/2014/main" id="{88D1F57D-65B1-4B3F-81ED-223F1FEAB97E}"/>
              </a:ext>
            </a:extLst>
          </p:cNvPr>
          <p:cNvSpPr txBox="1"/>
          <p:nvPr/>
        </p:nvSpPr>
        <p:spPr>
          <a:xfrm>
            <a:off x="221673" y="-3"/>
            <a:ext cx="7685585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EB005F"/>
                </a:solidFill>
                <a:latin typeface="Arial"/>
                <a:cs typeface="Arial"/>
                <a:sym typeface="Arial"/>
              </a:rPr>
              <a:t>И немного истории…</a:t>
            </a:r>
          </a:p>
        </p:txBody>
      </p:sp>
    </p:spTree>
    <p:extLst>
      <p:ext uri="{BB962C8B-B14F-4D97-AF65-F5344CB8AC3E}">
        <p14:creationId xmlns:p14="http://schemas.microsoft.com/office/powerpoint/2010/main" val="6914121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4684580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Отчёт о тестировании</a:t>
            </a:r>
            <a:endParaRPr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0B0F81-CA8B-4D5E-84EF-69A6A63C4C9B}"/>
              </a:ext>
            </a:extLst>
          </p:cNvPr>
          <p:cNvSpPr/>
          <p:nvPr/>
        </p:nvSpPr>
        <p:spPr>
          <a:xfrm>
            <a:off x="125841" y="1073426"/>
            <a:ext cx="5937029" cy="104029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ru-RU" sz="1600" b="1" dirty="0">
                <a:solidFill>
                  <a:srgbClr val="222222"/>
                </a:solidFill>
                <a:latin typeface="-apple-system"/>
              </a:rPr>
              <a:t>Отчёт</a:t>
            </a:r>
            <a:r>
              <a:rPr lang="ru-RU" sz="1600" dirty="0">
                <a:solidFill>
                  <a:srgbClr val="222222"/>
                </a:solidFill>
                <a:latin typeface="-apple-system"/>
              </a:rPr>
              <a:t> — это документ, содержащий информацию о выполненных действиях, результатах проведённой работы. Обычно он включает в себя таблицы, графики, списки, просто описывающую информацию в виде текста.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BB0FE-335E-45C3-ADB4-FA1845BC69E5}"/>
              </a:ext>
            </a:extLst>
          </p:cNvPr>
          <p:cNvSpPr/>
          <p:nvPr/>
        </p:nvSpPr>
        <p:spPr>
          <a:xfrm>
            <a:off x="125841" y="2307355"/>
            <a:ext cx="5830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отчётности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Allure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в автоматическом режиме создавать отчёты по проведённому тестирования, включающие в себя диаграммы успешности выполнения тестов, статистику ошибок различных категорий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skipped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пропущен;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-сломан;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failed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обнаружена проблема;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-тест прошел и другими).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261AB-B511-4C46-A55B-E7CB0D55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33" y="0"/>
            <a:ext cx="2124667" cy="51435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355059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661036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Allure-</a:t>
            </a:r>
            <a:r>
              <a:rPr lang="ru-RU" dirty="0"/>
              <a:t>отчёт. Общая статистика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261AB-B511-4C46-A55B-E7CB0D55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33" y="0"/>
            <a:ext cx="2124667" cy="51435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319FD1-18E0-4371-A710-89B61A0A3F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8" y="1361699"/>
            <a:ext cx="5939790" cy="2891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0689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661036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Allure</a:t>
            </a:r>
            <a:r>
              <a:rPr lang="ru-RU" dirty="0"/>
              <a:t>-отчёт. Статистика ошибок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261AB-B511-4C46-A55B-E7CB0D55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33" y="0"/>
            <a:ext cx="2124667" cy="51435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1FA8ED-93C1-4A6F-9E6F-620C51E5BE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1" y="1391198"/>
            <a:ext cx="5939790" cy="291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3860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6610362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Детализация тест-кейса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261AB-B511-4C46-A55B-E7CB0D55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33" y="0"/>
            <a:ext cx="2124667" cy="51435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EFEBE-B63C-4DC6-AE19-3747CFDADC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8" y="1269624"/>
            <a:ext cx="5939790" cy="277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0031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413732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Подводя итоги</a:t>
            </a:r>
            <a:endParaRPr dirty="0"/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9491FBAE-C4BA-4961-AF8E-85492A15E232}"/>
              </a:ext>
            </a:extLst>
          </p:cNvPr>
          <p:cNvSpPr txBox="1"/>
          <p:nvPr/>
        </p:nvSpPr>
        <p:spPr>
          <a:xfrm>
            <a:off x="374211" y="1617856"/>
            <a:ext cx="5105261" cy="2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b="1" dirty="0">
                <a:latin typeface="Arial" charset="0"/>
                <a:cs typeface="Arial" charset="0"/>
              </a:rPr>
              <a:t>Сегодня мы узнали: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План и темы занятий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Место тестирования в жизненном цикле ПО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Виды и цели тестирования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Уровни тестирования</a:t>
            </a:r>
            <a:endParaRPr lang="en-US" altLang="ru-RU" sz="1500" dirty="0">
              <a:latin typeface="Arial" charset="0"/>
              <a:cs typeface="Arial" charset="0"/>
            </a:endParaRP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Основные методологии тестирования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Уровни дефектов, а так же их приоритет</a:t>
            </a:r>
          </a:p>
          <a:p>
            <a:pPr marL="214298" indent="-214298" algn="just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Отчётность на примере </a:t>
            </a:r>
            <a:r>
              <a:rPr lang="en-US" altLang="ru-RU" sz="1500" dirty="0">
                <a:latin typeface="Arial" charset="0"/>
                <a:cs typeface="Arial" charset="0"/>
              </a:rPr>
              <a:t>Allure</a:t>
            </a:r>
            <a:endParaRPr lang="ru-RU" altLang="ru-RU" sz="1500" dirty="0">
              <a:latin typeface="Arial" charset="0"/>
              <a:cs typeface="Arial" charset="0"/>
            </a:endParaRP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84939AAF-6982-43B7-B024-12ACA3A881CA}"/>
              </a:ext>
            </a:extLst>
          </p:cNvPr>
          <p:cNvSpPr txBox="1"/>
          <p:nvPr/>
        </p:nvSpPr>
        <p:spPr>
          <a:xfrm>
            <a:off x="4994830" y="1313353"/>
            <a:ext cx="1505257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Вопросы?</a:t>
            </a:r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4336A5B0-4250-4764-B886-791AA57E5C73}"/>
              </a:ext>
            </a:extLst>
          </p:cNvPr>
          <p:cNvSpPr txBox="1"/>
          <p:nvPr/>
        </p:nvSpPr>
        <p:spPr>
          <a:xfrm>
            <a:off x="5285776" y="3401521"/>
            <a:ext cx="3774959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lvl="1" algn="just" defTabSz="914331">
              <a:buClr>
                <a:srgbClr val="EC005F"/>
              </a:buClr>
            </a:pPr>
            <a:r>
              <a:rPr lang="ru-RU" altLang="ru-RU" dirty="0">
                <a:latin typeface="Arial" charset="0"/>
                <a:cs typeface="Arial" charset="0"/>
              </a:rPr>
              <a:t>Давайте обсудим график занятий</a:t>
            </a:r>
          </a:p>
        </p:txBody>
      </p:sp>
      <p:sp>
        <p:nvSpPr>
          <p:cNvPr id="13" name="Shape 167">
            <a:extLst>
              <a:ext uri="{FF2B5EF4-FFF2-40B4-BE49-F238E27FC236}">
                <a16:creationId xmlns:a16="http://schemas.microsoft.com/office/drawing/2014/main" id="{C1277079-D0F9-4476-96DF-AED64C4EF93F}"/>
              </a:ext>
            </a:extLst>
          </p:cNvPr>
          <p:cNvSpPr txBox="1"/>
          <p:nvPr/>
        </p:nvSpPr>
        <p:spPr>
          <a:xfrm>
            <a:off x="2956855" y="4250516"/>
            <a:ext cx="1505257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9428140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02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45"/>
          <p:cNvSpPr/>
          <p:nvPr/>
        </p:nvSpPr>
        <p:spPr>
          <a:xfrm>
            <a:off x="-10838" y="1990"/>
            <a:ext cx="9154353" cy="504942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" name="Прямоугольник 46"/>
          <p:cNvSpPr/>
          <p:nvPr/>
        </p:nvSpPr>
        <p:spPr>
          <a:xfrm rot="10800000" flipH="1">
            <a:off x="-7647" y="2636490"/>
            <a:ext cx="9155425" cy="251007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" name="Содержимое 2"/>
          <p:cNvSpPr txBox="1">
            <a:spLocks noGrp="1"/>
          </p:cNvSpPr>
          <p:nvPr>
            <p:ph type="body" sz="quarter" idx="1"/>
          </p:nvPr>
        </p:nvSpPr>
        <p:spPr>
          <a:xfrm>
            <a:off x="274634" y="1025128"/>
            <a:ext cx="4386269" cy="1196382"/>
          </a:xfrm>
          <a:prstGeom prst="rect">
            <a:avLst/>
          </a:prstGeom>
        </p:spPr>
        <p:txBody>
          <a:bodyPr/>
          <a:lstStyle/>
          <a:p>
            <a:pPr marL="225842" lvl="1" indent="-173986" defTabSz="538943">
              <a:lnSpc>
                <a:spcPct val="90000"/>
              </a:lnSpc>
              <a:buClr>
                <a:srgbClr val="E2005B"/>
              </a:buClr>
              <a:buFont typeface="Arial"/>
              <a:buChar char="➔"/>
              <a:defRPr sz="1100" b="1"/>
            </a:pPr>
            <a:r>
              <a:rPr dirty="0"/>
              <a:t>  </a:t>
            </a:r>
            <a:r>
              <a:rPr dirty="0" err="1"/>
              <a:t>Дата</a:t>
            </a:r>
            <a:r>
              <a:rPr dirty="0"/>
              <a:t> </a:t>
            </a:r>
            <a:r>
              <a:rPr dirty="0" err="1"/>
              <a:t>основания</a:t>
            </a:r>
            <a:r>
              <a:rPr dirty="0"/>
              <a:t>: 2003</a:t>
            </a:r>
          </a:p>
          <a:p>
            <a:pPr marL="225842" lvl="1" indent="-173986" defTabSz="538943">
              <a:lnSpc>
                <a:spcPct val="90000"/>
              </a:lnSpc>
              <a:spcBef>
                <a:spcPts val="500"/>
              </a:spcBef>
              <a:buClr>
                <a:srgbClr val="E2005B"/>
              </a:buClr>
              <a:buFont typeface="Arial"/>
              <a:buChar char="➔"/>
              <a:defRPr sz="1100" b="1"/>
            </a:pPr>
            <a:r>
              <a:rPr dirty="0"/>
              <a:t>  </a:t>
            </a:r>
            <a:r>
              <a:rPr dirty="0" err="1"/>
              <a:t>Штаб-квартира</a:t>
            </a:r>
            <a:r>
              <a:rPr dirty="0"/>
              <a:t>: </a:t>
            </a:r>
            <a:r>
              <a:rPr dirty="0" err="1"/>
              <a:t>Москва</a:t>
            </a:r>
            <a:r>
              <a:rPr dirty="0"/>
              <a:t>, </a:t>
            </a:r>
            <a:r>
              <a:rPr dirty="0" err="1"/>
              <a:t>Россия</a:t>
            </a:r>
            <a:endParaRPr dirty="0"/>
          </a:p>
          <a:p>
            <a:pPr marL="225842" lvl="1" indent="-173986" defTabSz="538943">
              <a:lnSpc>
                <a:spcPct val="90000"/>
              </a:lnSpc>
              <a:spcBef>
                <a:spcPts val="500"/>
              </a:spcBef>
              <a:buClr>
                <a:srgbClr val="E2005B"/>
              </a:buClr>
              <a:buFont typeface="Arial"/>
              <a:buChar char="➔"/>
              <a:defRPr sz="1100" b="1"/>
            </a:pPr>
            <a:r>
              <a:rPr dirty="0"/>
              <a:t>  10 </a:t>
            </a:r>
            <a:r>
              <a:rPr dirty="0" err="1"/>
              <a:t>офисов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6 </a:t>
            </a:r>
            <a:r>
              <a:rPr dirty="0" err="1"/>
              <a:t>странах</a:t>
            </a:r>
            <a:r>
              <a:rPr dirty="0"/>
              <a:t> </a:t>
            </a:r>
          </a:p>
          <a:p>
            <a:pPr marL="225842" lvl="1" indent="-173986" defTabSz="538943">
              <a:lnSpc>
                <a:spcPct val="90000"/>
              </a:lnSpc>
              <a:spcBef>
                <a:spcPts val="500"/>
              </a:spcBef>
              <a:buClr>
                <a:srgbClr val="E2005B"/>
              </a:buClr>
              <a:buFont typeface="Arial"/>
              <a:buChar char="➔"/>
              <a:defRPr sz="1100" b="1"/>
            </a:pPr>
            <a:r>
              <a:rPr dirty="0"/>
              <a:t>  </a:t>
            </a:r>
            <a:r>
              <a:rPr dirty="0" err="1"/>
              <a:t>Свыше</a:t>
            </a:r>
            <a:r>
              <a:rPr dirty="0"/>
              <a:t> 300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всему</a:t>
            </a:r>
            <a:r>
              <a:rPr dirty="0"/>
              <a:t> </a:t>
            </a:r>
            <a:r>
              <a:rPr dirty="0" err="1"/>
              <a:t>миру</a:t>
            </a:r>
            <a:endParaRPr dirty="0"/>
          </a:p>
          <a:p>
            <a:pPr marL="225842" lvl="1" indent="-173986" defTabSz="538943">
              <a:lnSpc>
                <a:spcPct val="90000"/>
              </a:lnSpc>
              <a:spcBef>
                <a:spcPts val="500"/>
              </a:spcBef>
              <a:buClr>
                <a:srgbClr val="E2005B"/>
              </a:buClr>
              <a:buFont typeface="Arial"/>
              <a:buChar char="➔"/>
              <a:defRPr sz="1100" b="1"/>
            </a:pPr>
            <a:r>
              <a:rPr dirty="0"/>
              <a:t>  2</a:t>
            </a:r>
            <a:r>
              <a:rPr lang="ru-RU" dirty="0"/>
              <a:t>5</a:t>
            </a:r>
            <a:r>
              <a:rPr dirty="0"/>
              <a:t>00+ </a:t>
            </a:r>
            <a:r>
              <a:rPr dirty="0" err="1"/>
              <a:t>сотрудников</a:t>
            </a:r>
            <a:endParaRPr dirty="0"/>
          </a:p>
        </p:txBody>
      </p:sp>
      <p:sp>
        <p:nvSpPr>
          <p:cNvPr id="87" name="Прямоугольник 261"/>
          <p:cNvSpPr txBox="1"/>
          <p:nvPr/>
        </p:nvSpPr>
        <p:spPr>
          <a:xfrm>
            <a:off x="305383" y="2255010"/>
            <a:ext cx="1551012" cy="30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612" tIns="30612" rIns="30612" bIns="30612">
            <a:spAutoFit/>
          </a:bodyPr>
          <a:lstStyle>
            <a:lvl1pPr>
              <a:defRPr sz="1600" b="1">
                <a:solidFill>
                  <a:srgbClr val="EB00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Наши</a:t>
            </a:r>
            <a:r>
              <a:rPr dirty="0"/>
              <a:t> </a:t>
            </a:r>
            <a:r>
              <a:rPr dirty="0" err="1"/>
              <a:t>клиенты</a:t>
            </a:r>
            <a:endParaRPr dirty="0"/>
          </a:p>
        </p:txBody>
      </p:sp>
      <p:sp>
        <p:nvSpPr>
          <p:cNvPr id="88" name="Прямоугольник 261"/>
          <p:cNvSpPr txBox="1"/>
          <p:nvPr/>
        </p:nvSpPr>
        <p:spPr>
          <a:xfrm>
            <a:off x="5213941" y="380720"/>
            <a:ext cx="2121681" cy="30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612" tIns="30612" rIns="30612" bIns="30612">
            <a:spAutoFit/>
          </a:bodyPr>
          <a:lstStyle>
            <a:lvl1pPr>
              <a:defRPr sz="1600" b="1">
                <a:solidFill>
                  <a:srgbClr val="EB00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Награды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рейтинги</a:t>
            </a:r>
            <a:endParaRPr dirty="0"/>
          </a:p>
        </p:txBody>
      </p:sp>
      <p:pic>
        <p:nvPicPr>
          <p:cNvPr id="89" name="Logo_Bellintegrator_Light.png" descr="Logo_Bellintegrator_Ligh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Прямоугольник"/>
          <p:cNvSpPr/>
          <p:nvPr/>
        </p:nvSpPr>
        <p:spPr>
          <a:xfrm>
            <a:off x="-22525" y="193821"/>
            <a:ext cx="3784159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" name="Juniper Marketplace (Bell.One)"/>
          <p:cNvSpPr txBox="1"/>
          <p:nvPr/>
        </p:nvSpPr>
        <p:spPr>
          <a:xfrm>
            <a:off x="284159" y="166082"/>
            <a:ext cx="3477476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О </a:t>
            </a:r>
            <a:r>
              <a:rPr lang="en-US" dirty="0"/>
              <a:t>Bell Integrator</a:t>
            </a:r>
            <a:endParaRPr dirty="0"/>
          </a:p>
        </p:txBody>
      </p:sp>
      <p:sp>
        <p:nvSpPr>
          <p:cNvPr id="92" name="AutoShape 4"/>
          <p:cNvSpPr/>
          <p:nvPr/>
        </p:nvSpPr>
        <p:spPr>
          <a:xfrm>
            <a:off x="303548" y="2655416"/>
            <a:ext cx="8486104" cy="2026883"/>
          </a:xfrm>
          <a:prstGeom prst="roundRect">
            <a:avLst>
              <a:gd name="adj" fmla="val 2024"/>
            </a:avLst>
          </a:prstGeom>
          <a:solidFill>
            <a:srgbClr val="FFFFFF"/>
          </a:solidFill>
          <a:ln w="3175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pPr algn="ctr" defTabSz="423087">
              <a:lnSpc>
                <a:spcPct val="80000"/>
              </a:lnSpc>
              <a:defRPr sz="700">
                <a:latin typeface="Siemens Sans"/>
                <a:ea typeface="Siemens Sans"/>
                <a:cs typeface="Siemens Sans"/>
                <a:sym typeface="Siemens Sans"/>
              </a:defRPr>
            </a:pPr>
            <a:endParaRPr/>
          </a:p>
        </p:txBody>
      </p:sp>
      <p:sp>
        <p:nvSpPr>
          <p:cNvPr id="93" name="Прямоугольник 1"/>
          <p:cNvSpPr/>
          <p:nvPr/>
        </p:nvSpPr>
        <p:spPr>
          <a:xfrm>
            <a:off x="4249194" y="3448424"/>
            <a:ext cx="2848893" cy="27567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4" name="Picture 22" descr="Picture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9321" y="2730431"/>
            <a:ext cx="1070126" cy="262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Объект 4" descr="Объект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697" y="3086062"/>
            <a:ext cx="760678" cy="267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Объект 10" descr="Объект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5295" y="3162635"/>
            <a:ext cx="1124284" cy="283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Объект 11" descr="Объект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963" y="4320415"/>
            <a:ext cx="1213058" cy="244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Объект 12" descr="Объект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335" y="4280747"/>
            <a:ext cx="478887" cy="278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Объект 13" descr="Объект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474" y="3500660"/>
            <a:ext cx="809949" cy="29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Объект 14" descr="Объект 1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4117" y="4269342"/>
            <a:ext cx="733994" cy="29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Объект 16" descr="Объект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196" y="2710385"/>
            <a:ext cx="958742" cy="251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Объект 17" descr="Объект 1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0886" y="3497162"/>
            <a:ext cx="579711" cy="283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Объект 18" descr="Объект 1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610" y="4250391"/>
            <a:ext cx="1180152" cy="339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Объект 22" descr="Объект 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2310" y="2732084"/>
            <a:ext cx="634166" cy="207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Рисунок 55" descr="Рисунок 55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910" y="3096131"/>
            <a:ext cx="1201723" cy="315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Рисунок 56" descr="Рисунок 56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768" y="3463969"/>
            <a:ext cx="770178" cy="32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Рисунок 57" descr="Рисунок 57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63" y="3471086"/>
            <a:ext cx="1041842" cy="341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Рисунок 58" descr="Рисунок 58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6664" y="4260455"/>
            <a:ext cx="938058" cy="362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59" descr="Рисунок 59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63" y="2677979"/>
            <a:ext cx="1330510" cy="33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60" descr="Рисунок 60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12" y="3447664"/>
            <a:ext cx="1112643" cy="362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Рисунок 61" descr="Рисунок 61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268" y="2673803"/>
            <a:ext cx="950197" cy="32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Рисунок 62" descr="Рисунок 62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837" y="3105621"/>
            <a:ext cx="1080228" cy="315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Рисунок 63" descr="Рисунок 63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385" y="3862342"/>
            <a:ext cx="1592418" cy="343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Рисунок 64" descr="Рисунок 64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382" y="4258324"/>
            <a:ext cx="821868" cy="32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Рисунок 65" descr="Рисунок 65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50" y="3038679"/>
            <a:ext cx="1367440" cy="393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Рисунок 66" descr="Рисунок 66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550" y="3836923"/>
            <a:ext cx="1026360" cy="419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Рисунок 67" descr="Рисунок 67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8400" y="2686707"/>
            <a:ext cx="669651" cy="298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Рисунок 68" descr="Рисунок 68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050" y="3057775"/>
            <a:ext cx="494554" cy="315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7" descr="Picture 7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963" y="3083175"/>
            <a:ext cx="432721" cy="32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15417" y="3000505"/>
            <a:ext cx="1201461" cy="41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55" descr="Picture 55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937" y="2669496"/>
            <a:ext cx="293239" cy="333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49" descr="Picture 49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63" y="3883526"/>
            <a:ext cx="1219698" cy="262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Juniper-Networks.jpg" descr="Juniper-Networks.jpg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0184" y="3962275"/>
            <a:ext cx="638754" cy="17621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AutoShape 4"/>
          <p:cNvSpPr/>
          <p:nvPr/>
        </p:nvSpPr>
        <p:spPr>
          <a:xfrm>
            <a:off x="5247061" y="719871"/>
            <a:ext cx="3539616" cy="1704690"/>
          </a:xfrm>
          <a:prstGeom prst="roundRect">
            <a:avLst>
              <a:gd name="adj" fmla="val 3101"/>
            </a:avLst>
          </a:prstGeom>
          <a:solidFill>
            <a:srgbClr val="FFFFFF"/>
          </a:solidFill>
          <a:ln w="3175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 algn="ctr" defTabSz="236934">
              <a:lnSpc>
                <a:spcPct val="80000"/>
              </a:lnSpc>
              <a:defRPr sz="900">
                <a:latin typeface="Siemens Sans"/>
                <a:ea typeface="Siemens Sans"/>
                <a:cs typeface="Siemens Sans"/>
                <a:sym typeface="Siemens Sans"/>
              </a:defRPr>
            </a:pPr>
            <a:endParaRPr/>
          </a:p>
        </p:txBody>
      </p:sp>
      <p:grpSp>
        <p:nvGrpSpPr>
          <p:cNvPr id="132" name="Группа"/>
          <p:cNvGrpSpPr/>
          <p:nvPr/>
        </p:nvGrpSpPr>
        <p:grpSpPr>
          <a:xfrm>
            <a:off x="5491281" y="740054"/>
            <a:ext cx="3109317" cy="1576064"/>
            <a:chOff x="0" y="0"/>
            <a:chExt cx="3109316" cy="1576063"/>
          </a:xfrm>
        </p:grpSpPr>
        <p:pic>
          <p:nvPicPr>
            <p:cNvPr id="125" name="Picture 2" descr="Picture 2"/>
            <p:cNvPicPr>
              <a:picLocks noChangeAspect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44410" cy="770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Picture 34" descr="Picture 34"/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2368" y="881980"/>
              <a:ext cx="670286" cy="6850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Рисунок 3" descr="Рисунок 3"/>
            <p:cNvPicPr>
              <a:picLocks noChangeAspect="1"/>
            </p:cNvPicPr>
            <p:nvPr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1452" y="886908"/>
              <a:ext cx="493069" cy="6709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Picture 2" descr="Picture 2"/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5330" y="942548"/>
              <a:ext cx="761993" cy="6056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icture 4" descr="Picture 4"/>
            <p:cNvPicPr>
              <a:picLocks noChangeAspect="1"/>
            </p:cNvPicPr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3305" y="17508"/>
              <a:ext cx="476012" cy="814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GO100_2017_332x132_R.jpg" descr="GO100_2017_332x132_R.jpg"/>
            <p:cNvPicPr>
              <a:picLocks noChangeAspect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790" y="66581"/>
              <a:ext cx="1704509" cy="677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crn2017_240x253.jpg" descr="crn2017_240x253.jpg"/>
            <p:cNvPicPr>
              <a:picLocks noChangeAspect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2829" y="845604"/>
              <a:ext cx="381140" cy="730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" name="openbank-logo.jpg" descr="openbank-logo.jpg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2059" y="3418382"/>
            <a:ext cx="1583740" cy="414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logo-alfa-bank.jpg" descr="logo-alfa-bank.jpg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514" y="4288754"/>
            <a:ext cx="874187" cy="262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unicreditbank-logo-telefon.png" descr="unicreditbank-logo-telefon.png"/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523" y="3873497"/>
            <a:ext cx="1492012" cy="287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Без названия.png" descr="Без названия.png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466" y="3912399"/>
            <a:ext cx="821868" cy="212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Nokia_wordmark.svg.png" descr="Nokia_wordmark.svg.png"/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0888" y="2768805"/>
            <a:ext cx="937722" cy="158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20170212145302!Ростелеком.png" descr="20170212145302!Ростелеком.png"/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471" y="4149921"/>
            <a:ext cx="958742" cy="52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logo-novikombank.png" descr="logo-novikombank.png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017" y="3861593"/>
            <a:ext cx="816387" cy="251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MegaFon_sign+logo_horiz_green_RU_(RGB).svg.png" descr="MegaFon_sign+logo_horiz_green_RU_(RGB).svg.png"/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847" y="3418938"/>
            <a:ext cx="1394692" cy="419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3BCD1-44C8-2841-80A6-027DA62C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8853" y="0"/>
            <a:ext cx="5895147" cy="51435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4620BF-A0F5-E24F-83C7-C23B6C724326}"/>
              </a:ext>
            </a:extLst>
          </p:cNvPr>
          <p:cNvSpPr/>
          <p:nvPr/>
        </p:nvSpPr>
        <p:spPr>
          <a:xfrm rot="16200000" flipH="1">
            <a:off x="2000251" y="-2000249"/>
            <a:ext cx="5143501" cy="9144001"/>
          </a:xfrm>
          <a:prstGeom prst="rect">
            <a:avLst/>
          </a:prstGeom>
          <a:gradFill flip="none" rotWithShape="0">
            <a:gsLst>
              <a:gs pos="0">
                <a:schemeClr val="bg1">
                  <a:lumMod val="95000"/>
                </a:schemeClr>
              </a:gs>
              <a:gs pos="37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09" tIns="121909" rIns="121909" bIns="121909" numCol="1" spcCol="38100" rtlCol="0" anchor="t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5C47CD-8248-8942-B0E3-759757176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  <p:sp>
        <p:nvSpPr>
          <p:cNvPr id="8" name="Shape 167">
            <a:extLst>
              <a:ext uri="{FF2B5EF4-FFF2-40B4-BE49-F238E27FC236}">
                <a16:creationId xmlns:a16="http://schemas.microsoft.com/office/drawing/2014/main" id="{A6A898F5-DC00-514E-ABD1-E292C3BBFD8D}"/>
              </a:ext>
            </a:extLst>
          </p:cNvPr>
          <p:cNvSpPr txBox="1"/>
          <p:nvPr/>
        </p:nvSpPr>
        <p:spPr>
          <a:xfrm>
            <a:off x="369811" y="1212259"/>
            <a:ext cx="5758079" cy="10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ea typeface="Arial" charset="0"/>
                <a:cs typeface="Arial" charset="0"/>
                <a:sym typeface="Roboto"/>
              </a:rPr>
              <a:t>Длительность курса – 5 дней (40 часов, 4 лекции по 8 часов)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600" dirty="0"/>
              <a:t>Курс включает 4 лабораторные работы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600" dirty="0"/>
              <a:t>На самостоятельное изучение дается 4 домашних задания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altLang="ru-RU" sz="160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740728EF-41BD-A24F-BD55-BDE9D0EEAFAE}"/>
              </a:ext>
            </a:extLst>
          </p:cNvPr>
          <p:cNvSpPr/>
          <p:nvPr/>
        </p:nvSpPr>
        <p:spPr>
          <a:xfrm>
            <a:off x="-1" y="149939"/>
            <a:ext cx="4941903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" name="Portfolio…">
            <a:extLst>
              <a:ext uri="{FF2B5EF4-FFF2-40B4-BE49-F238E27FC236}">
                <a16:creationId xmlns:a16="http://schemas.microsoft.com/office/drawing/2014/main" id="{026F5B1A-DFD4-7C43-9E8F-0747E6F215FF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b="1" dirty="0"/>
              <a:t>План занятий</a:t>
            </a:r>
            <a:endParaRPr b="1" dirty="0"/>
          </a:p>
        </p:txBody>
      </p:sp>
      <p:pic>
        <p:nvPicPr>
          <p:cNvPr id="13" name="image.png" descr="image.png">
            <a:extLst>
              <a:ext uri="{FF2B5EF4-FFF2-40B4-BE49-F238E27FC236}">
                <a16:creationId xmlns:a16="http://schemas.microsoft.com/office/drawing/2014/main" id="{E1D55D7F-EDEB-B949-97A3-24B33321F1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391" y="4886106"/>
            <a:ext cx="728376" cy="22392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7A15D-6CEE-5B4E-8C3B-8A23DC7BF052}"/>
              </a:ext>
            </a:extLst>
          </p:cNvPr>
          <p:cNvSpPr txBox="1"/>
          <p:nvPr/>
        </p:nvSpPr>
        <p:spPr>
          <a:xfrm>
            <a:off x="7501252" y="4650978"/>
            <a:ext cx="9212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331"/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Calibri"/>
                <a:sym typeface="Calibri"/>
              </a:rPr>
              <a:t>Powered By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5203CDCD-9EF2-4D53-8D5F-1F7D2D72FA16}"/>
              </a:ext>
            </a:extLst>
          </p:cNvPr>
          <p:cNvSpPr txBox="1"/>
          <p:nvPr/>
        </p:nvSpPr>
        <p:spPr>
          <a:xfrm>
            <a:off x="369809" y="2175970"/>
            <a:ext cx="4307444" cy="121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ea typeface="Arial" charset="0"/>
                <a:cs typeface="Arial" charset="0"/>
                <a:sym typeface="Roboto"/>
              </a:rPr>
              <a:t>Если вы чувствуете что стали усваивать материал медленнее – не стесняйтесь останавливать инструктора: перерыв на 5 минут даёт большой выигрыш в продуктивности обучения</a:t>
            </a:r>
          </a:p>
          <a:p>
            <a:pPr defTabSz="914331">
              <a:buClr>
                <a:srgbClr val="EC005F"/>
              </a:buClr>
            </a:pPr>
            <a:endParaRPr lang="ru-RU" altLang="ru-RU" sz="160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4D3F2148-8370-4EB4-BD98-262AF9B4D7AC}"/>
              </a:ext>
            </a:extLst>
          </p:cNvPr>
          <p:cNvSpPr txBox="1"/>
          <p:nvPr/>
        </p:nvSpPr>
        <p:spPr>
          <a:xfrm>
            <a:off x="369809" y="3321994"/>
            <a:ext cx="3787751" cy="121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ea typeface="Arial" charset="0"/>
                <a:cs typeface="Arial" charset="0"/>
                <a:sym typeface="Roboto"/>
              </a:rPr>
              <a:t>По окончанию курса будет проведен экзамен по всем разделам</a:t>
            </a:r>
            <a:endParaRPr lang="ru-RU" altLang="ru-RU" sz="1600" dirty="0"/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ea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05201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7E37E54C-7E98-D64D-9421-C048410CD9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525" y="1"/>
            <a:ext cx="7715250" cy="5143500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7D4BE13-2E8D-E846-A3B8-0353D73A0162}"/>
              </a:ext>
            </a:extLst>
          </p:cNvPr>
          <p:cNvSpPr/>
          <p:nvPr/>
        </p:nvSpPr>
        <p:spPr>
          <a:xfrm rot="10800000">
            <a:off x="1804403" y="1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578AFBF4-55B4-3F47-8540-B07E96A32248}"/>
              </a:ext>
            </a:extLst>
          </p:cNvPr>
          <p:cNvSpPr/>
          <p:nvPr/>
        </p:nvSpPr>
        <p:spPr>
          <a:xfrm>
            <a:off x="-22525" y="193821"/>
            <a:ext cx="5358095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Juniper Marketplace (Bell.One)">
            <a:extLst>
              <a:ext uri="{FF2B5EF4-FFF2-40B4-BE49-F238E27FC236}">
                <a16:creationId xmlns:a16="http://schemas.microsoft.com/office/drawing/2014/main" id="{C5348F7C-755A-3F4C-9429-1C785BB2DDC0}"/>
              </a:ext>
            </a:extLst>
          </p:cNvPr>
          <p:cNvSpPr txBox="1"/>
          <p:nvPr/>
        </p:nvSpPr>
        <p:spPr>
          <a:xfrm>
            <a:off x="284158" y="166082"/>
            <a:ext cx="5211669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Обзор курса</a:t>
            </a:r>
            <a:endParaRPr dirty="0"/>
          </a:p>
        </p:txBody>
      </p:sp>
      <p:pic>
        <p:nvPicPr>
          <p:cNvPr id="7" name="Logo_Bellintegrator_Light.png" descr="Logo_Bellintegrator_Light.png">
            <a:extLst>
              <a:ext uri="{FF2B5EF4-FFF2-40B4-BE49-F238E27FC236}">
                <a16:creationId xmlns:a16="http://schemas.microsoft.com/office/drawing/2014/main" id="{0D490226-CF5E-8A42-83AD-411781ED31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Номер слайда">
            <a:extLst>
              <a:ext uri="{FF2B5EF4-FFF2-40B4-BE49-F238E27FC236}">
                <a16:creationId xmlns:a16="http://schemas.microsoft.com/office/drawing/2014/main" id="{A2EFAD98-FBDE-454C-B040-D464BC29AE2D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27C83-64C6-3044-900E-BC1CF089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30" y="1077077"/>
            <a:ext cx="4692673" cy="398494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None/>
            </a:pPr>
            <a:r>
              <a:rPr lang="ru-RU" sz="1400" b="1" dirty="0"/>
              <a:t>В ходе занятий слушатели получать информацию: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О тестировании и его месте в жизненном цикле ПО</a:t>
            </a:r>
            <a:endParaRPr lang="en-US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О целях и задачах, решаемых с помощью АТ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Инструментах АТ и научатся с ними работать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Таких как</a:t>
            </a:r>
            <a:r>
              <a:rPr lang="en-US" sz="1400" dirty="0"/>
              <a:t>: Java, Selenium</a:t>
            </a:r>
            <a:r>
              <a:rPr lang="ru-RU" sz="1400" dirty="0"/>
              <a:t>, </a:t>
            </a:r>
            <a:r>
              <a:rPr lang="en-US" sz="1400" dirty="0"/>
              <a:t>Cucumber, IDE</a:t>
            </a:r>
            <a:endParaRPr lang="ru-RU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Проектировании тестов</a:t>
            </a:r>
            <a:endParaRPr lang="en" sz="1400" dirty="0"/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Паттерн </a:t>
            </a:r>
            <a:r>
              <a:rPr lang="en-US" sz="1400" dirty="0"/>
              <a:t>Page-Object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 err="1"/>
              <a:t>Xpath</a:t>
            </a:r>
            <a:endParaRPr lang="en-US" sz="1400" dirty="0"/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en-US" sz="1400" dirty="0"/>
              <a:t>BDD\TDD </a:t>
            </a:r>
            <a:r>
              <a:rPr lang="ru-RU" sz="1400" dirty="0"/>
              <a:t>подходы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Языке </a:t>
            </a:r>
            <a:r>
              <a:rPr lang="en-US" sz="1400" dirty="0"/>
              <a:t>SQL</a:t>
            </a:r>
            <a:r>
              <a:rPr lang="ru-RU" sz="1400" dirty="0"/>
              <a:t> и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508751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572001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altLang="ru-RU" sz="2400" b="1" dirty="0"/>
              <a:t>Жизненный цикл ПО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1"/>
            <a:ext cx="4446159" cy="83319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Тестирование – не изолированный процесс. Это часть жизненного цикла ПО.</a:t>
            </a:r>
          </a:p>
        </p:txBody>
      </p:sp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ADDD6BC5-7C80-415B-A232-2A5052B2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69" y="924241"/>
            <a:ext cx="4273190" cy="3662302"/>
          </a:xfrm>
          <a:prstGeom prst="rect">
            <a:avLst/>
          </a:prstGeom>
        </p:spPr>
      </p:pic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168011" y="1848485"/>
            <a:ext cx="5197365" cy="304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500" dirty="0">
                <a:latin typeface="Arial" charset="0"/>
                <a:ea typeface="Arial" charset="0"/>
                <a:cs typeface="Arial" charset="0"/>
                <a:sym typeface="Roboto"/>
              </a:rPr>
              <a:t>Этапы жизненного цикла ПО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Требования </a:t>
            </a:r>
            <a:r>
              <a:rPr lang="ru-RU" altLang="ru-RU" sz="1500" dirty="0">
                <a:latin typeface="Arial" charset="0"/>
                <a:cs typeface="Arial" charset="0"/>
              </a:rPr>
              <a:t>– определение требований к ПО, создание ТЗ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Дизайн и архитектура </a:t>
            </a:r>
            <a:r>
              <a:rPr lang="ru-RU" altLang="ru-RU" sz="1500" dirty="0">
                <a:latin typeface="Arial" charset="0"/>
                <a:cs typeface="Arial" charset="0"/>
              </a:rPr>
              <a:t>– определение структуры ПО, доработка ТЗ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Разработка и программирования </a:t>
            </a:r>
            <a:r>
              <a:rPr lang="ru-RU" altLang="ru-RU" sz="1500" dirty="0">
                <a:latin typeface="Arial" charset="0"/>
                <a:cs typeface="Arial" charset="0"/>
              </a:rPr>
              <a:t>– создание ПО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Обеспечение качества и тестирования </a:t>
            </a:r>
            <a:r>
              <a:rPr lang="ru-RU" altLang="ru-RU" sz="1500" dirty="0">
                <a:latin typeface="Arial" charset="0"/>
                <a:cs typeface="Arial" charset="0"/>
              </a:rPr>
              <a:t>– проведение тестирования на соответствие разработанного ПО заявленным требованиям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Внедрение ПО </a:t>
            </a:r>
            <a:r>
              <a:rPr lang="ru-RU" altLang="ru-RU" sz="1500" dirty="0">
                <a:latin typeface="Arial" charset="0"/>
                <a:cs typeface="Arial" charset="0"/>
              </a:rPr>
              <a:t>– развёртывание разработанного ПО в боевой среде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Поддержка </a:t>
            </a:r>
            <a:r>
              <a:rPr lang="ru-RU" altLang="ru-RU" sz="1500" dirty="0">
                <a:latin typeface="Arial" charset="0"/>
                <a:cs typeface="Arial" charset="0"/>
              </a:rPr>
              <a:t>– поддержка ПО после внедрения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altLang="ru-RU" sz="1500" dirty="0">
              <a:latin typeface="Arial" charset="0"/>
              <a:cs typeface="Arial" charset="0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09600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295794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761486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Цена ошибки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C2F1358-1491-40B8-A0C7-4B99BAB9B6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0168" y="1010381"/>
            <a:ext cx="6606301" cy="36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29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675910" cy="662401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761486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EB005F"/>
                </a:solidFill>
                <a:latin typeface="Arial"/>
                <a:cs typeface="Arial"/>
                <a:sym typeface="Arial"/>
              </a:rPr>
              <a:t>Немного статистики…</a:t>
            </a:r>
          </a:p>
        </p:txBody>
      </p:sp>
      <p:sp>
        <p:nvSpPr>
          <p:cNvPr id="6" name="Shape 167">
            <a:extLst>
              <a:ext uri="{FF2B5EF4-FFF2-40B4-BE49-F238E27FC236}">
                <a16:creationId xmlns:a16="http://schemas.microsoft.com/office/drawing/2014/main" id="{9C96BBD7-CF6F-4649-8F37-623CA0143EF9}"/>
              </a:ext>
            </a:extLst>
          </p:cNvPr>
          <p:cNvSpPr txBox="1"/>
          <p:nvPr/>
        </p:nvSpPr>
        <p:spPr>
          <a:xfrm>
            <a:off x="468952" y="1993958"/>
            <a:ext cx="8186280" cy="175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lnSpc>
                <a:spcPct val="150000"/>
              </a:lnSpc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Стоимость тестирования составляет 25</a:t>
            </a:r>
            <a:r>
              <a:rPr lang="en-US" altLang="ru-RU" sz="1500" dirty="0">
                <a:latin typeface="Arial" charset="0"/>
                <a:cs typeface="Arial" charset="0"/>
              </a:rPr>
              <a:t>~</a:t>
            </a:r>
            <a:r>
              <a:rPr lang="ru-RU" altLang="ru-RU" sz="1500" dirty="0">
                <a:latin typeface="Arial" charset="0"/>
                <a:cs typeface="Arial" charset="0"/>
              </a:rPr>
              <a:t>50%</a:t>
            </a:r>
            <a:r>
              <a:rPr lang="en-US" altLang="ru-RU" sz="1500" dirty="0">
                <a:latin typeface="Arial" charset="0"/>
                <a:cs typeface="Arial" charset="0"/>
              </a:rPr>
              <a:t> </a:t>
            </a:r>
            <a:r>
              <a:rPr lang="ru-RU" altLang="ru-RU" sz="1500" dirty="0">
                <a:latin typeface="Arial" charset="0"/>
                <a:cs typeface="Arial" charset="0"/>
              </a:rPr>
              <a:t>общей стоимости разработки</a:t>
            </a:r>
          </a:p>
          <a:p>
            <a:pPr marL="214298" indent="-214298" defTabSz="914331">
              <a:lnSpc>
                <a:spcPct val="150000"/>
              </a:lnSpc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Тестирование составляет 50</a:t>
            </a:r>
            <a:r>
              <a:rPr lang="en-US" altLang="ru-RU" sz="1500" dirty="0">
                <a:latin typeface="Arial" charset="0"/>
                <a:cs typeface="Arial" charset="0"/>
              </a:rPr>
              <a:t>~</a:t>
            </a:r>
            <a:r>
              <a:rPr lang="ru-RU" altLang="ru-RU" sz="1500" dirty="0">
                <a:latin typeface="Arial" charset="0"/>
                <a:cs typeface="Arial" charset="0"/>
              </a:rPr>
              <a:t>75% стоимости сопровождения продукта</a:t>
            </a:r>
          </a:p>
          <a:p>
            <a:pPr marL="214298" indent="-214298" defTabSz="914331">
              <a:lnSpc>
                <a:spcPct val="150000"/>
              </a:lnSpc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Около трети всех ошибок происходят реже 1 раза за 5000 лет эксплуатации продукта</a:t>
            </a:r>
          </a:p>
          <a:p>
            <a:pPr marL="214298" indent="-214298" defTabSz="914331">
              <a:lnSpc>
                <a:spcPct val="150000"/>
              </a:lnSpc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Ошибки, которые происходят чаще 1 раза в год, составляют около 1% всех ошибок</a:t>
            </a:r>
          </a:p>
          <a:p>
            <a:pPr marL="214298" indent="-214298" defTabSz="914331">
              <a:lnSpc>
                <a:spcPct val="150000"/>
              </a:lnSpc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dirty="0">
                <a:latin typeface="Arial" charset="0"/>
                <a:cs typeface="Arial" charset="0"/>
              </a:rPr>
              <a:t>Каждый Кбайт отлаженного кода в среднем содержит 0,5</a:t>
            </a:r>
            <a:r>
              <a:rPr lang="en-US" altLang="ru-RU" sz="1500" dirty="0">
                <a:latin typeface="Arial" charset="0"/>
                <a:cs typeface="Arial" charset="0"/>
              </a:rPr>
              <a:t>~2 </a:t>
            </a:r>
            <a:r>
              <a:rPr lang="ru-RU" altLang="ru-RU" sz="1500" dirty="0">
                <a:latin typeface="Arial" charset="0"/>
                <a:cs typeface="Arial" charset="0"/>
              </a:rPr>
              <a:t>ошибки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904406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5708277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ru-RU" altLang="ru-RU" sz="30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Виды и цели тестирования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43703" y="924241"/>
            <a:ext cx="9056593" cy="83319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36000" lvl="1">
              <a:lnSpc>
                <a:spcPct val="90000"/>
              </a:lnSpc>
            </a:pPr>
            <a:r>
              <a:rPr lang="ru-RU" altLang="ru-RU" sz="2000" dirty="0"/>
              <a:t>Тестирование  ПО – процесс испытания продукта с целью проверки соответствия между реальным поведением программы и её ожидаемым поведением</a:t>
            </a:r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168011" y="1848485"/>
            <a:ext cx="8861689" cy="304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sz="1500" dirty="0">
                <a:latin typeface="Arial" charset="0"/>
                <a:ea typeface="Arial" charset="0"/>
                <a:cs typeface="Arial" charset="0"/>
                <a:sym typeface="Roboto"/>
              </a:rPr>
              <a:t>Все виды тестирования, в зависимости от преследуемых целей можно разделить на 3 группы: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Функциональные </a:t>
            </a:r>
            <a:r>
              <a:rPr lang="ru-RU" altLang="ru-RU" sz="1500" dirty="0">
                <a:latin typeface="Arial" charset="0"/>
                <a:cs typeface="Arial" charset="0"/>
              </a:rPr>
              <a:t>– рассматривают внешнее поведение системы. </a:t>
            </a:r>
            <a:br>
              <a:rPr lang="ru-RU" altLang="ru-RU" sz="1500" dirty="0">
                <a:latin typeface="Arial" charset="0"/>
                <a:cs typeface="Arial" charset="0"/>
              </a:rPr>
            </a:br>
            <a:r>
              <a:rPr lang="ru-RU" altLang="ru-RU" sz="1500" i="1" dirty="0">
                <a:latin typeface="Arial" charset="0"/>
                <a:cs typeface="Arial" charset="0"/>
              </a:rPr>
              <a:t>Примеры: ручное тестирование, автоматизированное тестирование, тестирование безопасности, тестирование взаимодействий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Нефункциональные </a:t>
            </a:r>
            <a:r>
              <a:rPr lang="ru-RU" altLang="ru-RU" sz="1500" dirty="0">
                <a:latin typeface="Arial" charset="0"/>
                <a:cs typeface="Arial" charset="0"/>
              </a:rPr>
              <a:t>– необходимо для определения характеристик системы. В целом, это тестирование того, «Как» система работает.</a:t>
            </a:r>
            <a:br>
              <a:rPr lang="ru-RU" altLang="ru-RU" sz="1500" dirty="0">
                <a:latin typeface="Arial" charset="0"/>
                <a:cs typeface="Arial" charset="0"/>
              </a:rPr>
            </a:br>
            <a:r>
              <a:rPr lang="ru-RU" altLang="ru-RU" sz="1500" i="1" dirty="0">
                <a:latin typeface="Arial" charset="0"/>
                <a:cs typeface="Arial" charset="0"/>
              </a:rPr>
              <a:t>Примеры: тестирование производительности, тестирование установки, тестирование удобства пользователя, тестирование на отказ и восстановление, конфигурационное тестирование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altLang="ru-RU" sz="1500" b="1" dirty="0">
                <a:latin typeface="Arial" charset="0"/>
                <a:cs typeface="Arial" charset="0"/>
              </a:rPr>
              <a:t>Связанные с изменениями </a:t>
            </a:r>
            <a:r>
              <a:rPr lang="ru-RU" altLang="ru-RU" sz="1500" dirty="0">
                <a:latin typeface="Arial" charset="0"/>
                <a:cs typeface="Arial" charset="0"/>
              </a:rPr>
              <a:t>– необходимо после внесения изменений в систему (таких как исправление багов\дефектов), с целью подтверждения того факта, что проблема была решена</a:t>
            </a:r>
            <a:br>
              <a:rPr lang="ru-RU" altLang="ru-RU" sz="1500" dirty="0">
                <a:latin typeface="Arial" charset="0"/>
                <a:cs typeface="Arial" charset="0"/>
              </a:rPr>
            </a:br>
            <a:r>
              <a:rPr lang="ru-RU" altLang="ru-RU" sz="1500" dirty="0">
                <a:latin typeface="Arial" charset="0"/>
                <a:cs typeface="Arial" charset="0"/>
              </a:rPr>
              <a:t>Примеры: дымовое тестирование, регрессионное тестирование, тестирование сборки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2501014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qITyLxKkueRImgl4Ip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VMjFI9MU21ADthhmfT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LlvLy37EqqoywqBwAF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PoUvIdJkiTYbuspi1V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.Ypq7HsUS9KpSAR9At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tqdOhq.ke8dJ_Z0O1.9Q"/>
</p:tagLst>
</file>

<file path=ppt/theme/theme1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21917" tIns="121917" rIns="121917" bIns="121917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7" tIns="121917" rIns="121917" bIns="121917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70F4CBA3D84AB15B68EAFA596377" ma:contentTypeVersion="0" ma:contentTypeDescription="Create a new document." ma:contentTypeScope="" ma:versionID="af4a4c02b079bb84d3fdc882e8721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6E5FF-8C62-4FA2-BF6B-11E58E6A2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B6F86-3DE5-40E7-93B6-1C0B63E7E3E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42E66F-5C69-47B2-81F4-FB9ED1E054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9693</TotalTime>
  <Words>1693</Words>
  <Application>Microsoft Office PowerPoint</Application>
  <PresentationFormat>Экран (16:9)</PresentationFormat>
  <Paragraphs>175</Paragraphs>
  <Slides>28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43" baseType="lpstr">
      <vt:lpstr>-apple-system</vt:lpstr>
      <vt:lpstr>Arial</vt:lpstr>
      <vt:lpstr>Bradley Hand ITC</vt:lpstr>
      <vt:lpstr>Calibri</vt:lpstr>
      <vt:lpstr>Courier New</vt:lpstr>
      <vt:lpstr>Helvetica</vt:lpstr>
      <vt:lpstr>Siemens Sans</vt:lpstr>
      <vt:lpstr>Times New Roman</vt:lpstr>
      <vt:lpstr>Verdana</vt:lpstr>
      <vt:lpstr>Wingdings</vt:lpstr>
      <vt:lpstr>ヒラギノ角ゴ Pro W6</vt:lpstr>
      <vt:lpstr>Основа</vt:lpstr>
      <vt:lpstr>Специальное оформление</vt:lpstr>
      <vt:lpstr>1_Основа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Кирилл Филенков</cp:lastModifiedBy>
  <cp:revision>224</cp:revision>
  <dcterms:modified xsi:type="dcterms:W3CDTF">2020-03-22T08:49:00Z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0x010100136F70F4CBA3D84AB15B68EAFA596377</vt:lpwstr>
  </property>
</Properties>
</file>