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4" r:id="rId5"/>
  </p:sldMasterIdLst>
  <p:notesMasterIdLst>
    <p:notesMasterId r:id="rId22"/>
  </p:notesMasterIdLst>
  <p:sldIdLst>
    <p:sldId id="280" r:id="rId6"/>
    <p:sldId id="4228" r:id="rId7"/>
    <p:sldId id="4259" r:id="rId8"/>
    <p:sldId id="4252" r:id="rId9"/>
    <p:sldId id="4268" r:id="rId10"/>
    <p:sldId id="4269" r:id="rId11"/>
    <p:sldId id="4270" r:id="rId12"/>
    <p:sldId id="4264" r:id="rId13"/>
    <p:sldId id="4254" r:id="rId14"/>
    <p:sldId id="4263" r:id="rId15"/>
    <p:sldId id="4265" r:id="rId16"/>
    <p:sldId id="4266" r:id="rId17"/>
    <p:sldId id="4267" r:id="rId18"/>
    <p:sldId id="4247" r:id="rId19"/>
    <p:sldId id="4258" r:id="rId20"/>
    <p:sldId id="28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5F"/>
    <a:srgbClr val="C3E603"/>
    <a:srgbClr val="464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6730" autoAdjust="0"/>
  </p:normalViewPr>
  <p:slideViewPr>
    <p:cSldViewPr snapToGrid="0">
      <p:cViewPr varScale="1">
        <p:scale>
          <a:sx n="168" d="100"/>
          <a:sy n="168" d="100"/>
        </p:scale>
        <p:origin x="7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7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15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2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7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36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03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09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2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19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7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46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5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79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00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2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51" y="4635137"/>
            <a:ext cx="273652" cy="2642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6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116" y="1260872"/>
            <a:ext cx="386861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116" y="1878806"/>
            <a:ext cx="386861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665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665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486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2502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37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30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115" y="342900"/>
            <a:ext cx="2948354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666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115" y="1543050"/>
            <a:ext cx="2948354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9283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29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4408" y="273844"/>
            <a:ext cx="1970943" cy="4358879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75080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602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28651" y="273844"/>
            <a:ext cx="7886700" cy="4358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935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>
            <p:custDataLst>
              <p:tags r:id="rId1"/>
            </p:custDataLst>
          </p:nvPr>
        </p:nvCxnSpPr>
        <p:spPr>
          <a:xfrm>
            <a:off x="2" y="710804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 userDrawn="1">
            <p:custDataLst>
              <p:tags r:id="rId2"/>
            </p:custDataLst>
          </p:nvPr>
        </p:nvCxnSpPr>
        <p:spPr>
          <a:xfrm>
            <a:off x="2" y="488632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 userDrawn="1">
            <p:custDataLst>
              <p:tags r:id="rId3"/>
            </p:custDataLst>
          </p:nvPr>
        </p:nvCxnSpPr>
        <p:spPr>
          <a:xfrm>
            <a:off x="8663277" y="4932760"/>
            <a:ext cx="0" cy="1547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230104" y="4893471"/>
            <a:ext cx="6382772" cy="250031"/>
          </a:xfrm>
          <a:prstGeom prst="rect">
            <a:avLst/>
          </a:prstGeom>
        </p:spPr>
        <p:txBody>
          <a:bodyPr/>
          <a:lstStyle>
            <a:lvl1pPr>
              <a:defRPr sz="641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srgbClr val="7F7F7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8752680" y="4929387"/>
            <a:ext cx="381061" cy="148433"/>
          </a:xfrm>
          <a:prstGeom prst="rect">
            <a:avLst/>
          </a:prstGeom>
        </p:spPr>
        <p:txBody>
          <a:bodyPr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kumimoji="0" lang="ru-RU" sz="784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B49D50-B000-42FB-8954-EF7F9E27FC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46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94" y="1394"/>
          <a:ext cx="1392" cy="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" y="1394"/>
                        <a:ext cx="1392" cy="1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9"/>
          <p:cNvCxnSpPr>
            <a:cxnSpLocks noChangeShapeType="1"/>
          </p:cNvCxnSpPr>
          <p:nvPr/>
        </p:nvCxnSpPr>
        <p:spPr bwMode="gray">
          <a:xfrm>
            <a:off x="8663543" y="4933307"/>
            <a:ext cx="0" cy="15451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</p:spPr>
      </p:cxnSp>
      <p:sp>
        <p:nvSpPr>
          <p:cNvPr id="5" name="Прямоугольник 11"/>
          <p:cNvSpPr>
            <a:spLocks noChangeArrowheads="1"/>
          </p:cNvSpPr>
          <p:nvPr/>
        </p:nvSpPr>
        <p:spPr bwMode="gray">
          <a:xfrm>
            <a:off x="-11140" y="0"/>
            <a:ext cx="282704" cy="515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ru-RU" sz="1283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Группа 15"/>
          <p:cNvGrpSpPr>
            <a:grpSpLocks/>
          </p:cNvGrpSpPr>
          <p:nvPr/>
        </p:nvGrpSpPr>
        <p:grpSpPr bwMode="auto">
          <a:xfrm>
            <a:off x="94700" y="1475536"/>
            <a:ext cx="318913" cy="2262027"/>
            <a:chOff x="108163" y="1894168"/>
            <a:chExt cx="362769" cy="2156229"/>
          </a:xfrm>
        </p:grpSpPr>
        <p:sp>
          <p:nvSpPr>
            <p:cNvPr id="7" name="Скругленный прямоугольник 12"/>
            <p:cNvSpPr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gray">
            <a:xfrm>
              <a:off x="108163" y="1949899"/>
              <a:ext cx="362769" cy="1998326"/>
            </a:xfrm>
            <a:prstGeom prst="roundRect">
              <a:avLst>
                <a:gd name="adj" fmla="val 29000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ru-RU" sz="1283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gray">
            <a:xfrm rot="16200000">
              <a:off x="-815497" y="2851133"/>
              <a:ext cx="2156229" cy="2422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© Beeline</a:t>
              </a:r>
              <a:r>
                <a:rPr lang="ru-RU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,</a:t>
              </a:r>
              <a:r>
                <a:rPr lang="en-US" altLang="ru-RU" sz="784" dirty="0">
                  <a:solidFill>
                    <a:srgbClr val="7F7F7F"/>
                  </a:solidFill>
                  <a:latin typeface="Verdana" panose="020B0604030504040204" pitchFamily="34" charset="0"/>
                </a:rPr>
                <a:t> BU Russia 201</a:t>
              </a:r>
              <a:r>
                <a:rPr lang="ru-RU" altLang="ru-RU" sz="784">
                  <a:solidFill>
                    <a:srgbClr val="7F7F7F"/>
                  </a:solidFill>
                  <a:latin typeface="Verdana" panose="020B0604030504040204" pitchFamily="34" charset="0"/>
                </a:rPr>
                <a:t>5</a:t>
              </a:r>
              <a:endParaRPr lang="ru-RU" altLang="ru-RU" sz="713" dirty="0">
                <a:solidFill>
                  <a:srgbClr val="7F7F7F"/>
                </a:solidFill>
                <a:latin typeface="Verdana" panose="020B0604030504040204" pitchFamily="34" charset="0"/>
              </a:endParaRPr>
            </a:p>
          </p:txBody>
        </p:sp>
      </p:grpSp>
      <p:cxnSp>
        <p:nvCxnSpPr>
          <p:cNvPr id="9" name="Прямая соединительная линия 15"/>
          <p:cNvCxnSpPr>
            <a:cxnSpLocks noChangeShapeType="1"/>
          </p:cNvCxnSpPr>
          <p:nvPr/>
        </p:nvCxnSpPr>
        <p:spPr bwMode="gray">
          <a:xfrm>
            <a:off x="476280" y="711321"/>
            <a:ext cx="866772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9" y="405078"/>
            <a:ext cx="8453256" cy="27005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350943" y="4892937"/>
            <a:ext cx="8248541" cy="250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SOURCE</a:t>
            </a:r>
            <a:r>
              <a:rPr lang="ru-RU">
                <a:solidFill>
                  <a:srgbClr val="7F7F7F"/>
                </a:solidFill>
              </a:rPr>
              <a:t>:</a:t>
            </a: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754064" y="4941658"/>
            <a:ext cx="389936" cy="1350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8BF2-6F76-46F4-85C6-70C028AA4F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14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497012"/>
            <a:ext cx="5916615" cy="1808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489074"/>
            <a:ext cx="5916615" cy="180816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"/>
          <p:cNvSpPr/>
          <p:nvPr/>
        </p:nvSpPr>
        <p:spPr>
          <a:xfrm>
            <a:off x="-2" y="-1"/>
            <a:ext cx="9144004" cy="5143502"/>
          </a:xfrm>
          <a:prstGeom prst="rect">
            <a:avLst/>
          </a:prstGeom>
          <a:solidFill>
            <a:srgbClr val="C3E60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.png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884" y="879474"/>
            <a:ext cx="4325942" cy="132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Группа"/>
          <p:cNvGrpSpPr/>
          <p:nvPr/>
        </p:nvGrpSpPr>
        <p:grpSpPr>
          <a:xfrm>
            <a:off x="900111" y="4017961"/>
            <a:ext cx="2867032" cy="442051"/>
            <a:chOff x="0" y="0"/>
            <a:chExt cx="2867030" cy="442050"/>
          </a:xfrm>
        </p:grpSpPr>
        <p:sp>
          <p:nvSpPr>
            <p:cNvPr id="38" name="1735 N 1st Street, Suite 102…"/>
            <p:cNvSpPr txBox="1"/>
            <p:nvPr/>
          </p:nvSpPr>
          <p:spPr>
            <a:xfrm>
              <a:off x="176211" y="-1"/>
              <a:ext cx="2690820" cy="442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1735 N 1st Street, Suite 102 </a:t>
              </a:r>
            </a:p>
            <a:p>
              <a:pPr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San Jose, CA 95112</a:t>
              </a:r>
            </a:p>
          </p:txBody>
        </p:sp>
        <p:sp>
          <p:nvSpPr>
            <p:cNvPr id="39" name="Линия"/>
            <p:cNvSpPr/>
            <p:nvPr/>
          </p:nvSpPr>
          <p:spPr>
            <a:xfrm>
              <a:off x="-1" y="371477"/>
              <a:ext cx="214316" cy="4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" name="Группа"/>
          <p:cNvGrpSpPr/>
          <p:nvPr/>
        </p:nvGrpSpPr>
        <p:grpSpPr>
          <a:xfrm>
            <a:off x="3646481" y="4190998"/>
            <a:ext cx="2509845" cy="264251"/>
            <a:chOff x="-1" y="0"/>
            <a:chExt cx="2509844" cy="264250"/>
          </a:xfrm>
        </p:grpSpPr>
        <p:sp>
          <p:nvSpPr>
            <p:cNvPr id="41" name="phone:   (650) 943-2415"/>
            <p:cNvSpPr txBox="1"/>
            <p:nvPr/>
          </p:nvSpPr>
          <p:spPr>
            <a:xfrm>
              <a:off x="203199" y="-1"/>
              <a:ext cx="2306644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phone:   (650) 943-2415</a:t>
              </a:r>
            </a:p>
          </p:txBody>
        </p:sp>
        <p:sp>
          <p:nvSpPr>
            <p:cNvPr id="42" name="Линия"/>
            <p:cNvSpPr/>
            <p:nvPr/>
          </p:nvSpPr>
          <p:spPr>
            <a:xfrm>
              <a:off x="-2" y="198439"/>
              <a:ext cx="214317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" name="Группа"/>
          <p:cNvGrpSpPr/>
          <p:nvPr/>
        </p:nvGrpSpPr>
        <p:grpSpPr>
          <a:xfrm>
            <a:off x="6259506" y="4014781"/>
            <a:ext cx="2489211" cy="513266"/>
            <a:chOff x="0" y="-1"/>
            <a:chExt cx="2489210" cy="513264"/>
          </a:xfrm>
        </p:grpSpPr>
        <p:sp>
          <p:nvSpPr>
            <p:cNvPr id="44" name="info@bellintegrator.com www.bellintegrator.com"/>
            <p:cNvSpPr txBox="1"/>
            <p:nvPr/>
          </p:nvSpPr>
          <p:spPr>
            <a:xfrm>
              <a:off x="180975" y="-2"/>
              <a:ext cx="2308235" cy="513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spcBef>
                  <a:spcPts val="700"/>
                </a:spcBef>
                <a:defRPr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info@bellintegrator.com</a:t>
              </a:r>
              <a:r>
                <a:rPr b="0">
                  <a:latin typeface="ヒラギノ角ゴ Pro W6"/>
                  <a:ea typeface="ヒラギノ角ゴ Pro W6"/>
                  <a:cs typeface="ヒラギノ角ゴ Pro W6"/>
                  <a:sym typeface="ヒラギノ角ゴ Pro W6"/>
                </a:rPr>
                <a:t> </a:t>
              </a:r>
              <a:r>
                <a:t>www.bellintegrator.com</a:t>
              </a:r>
            </a:p>
          </p:txBody>
        </p:sp>
        <p:sp>
          <p:nvSpPr>
            <p:cNvPr id="45" name="Линия"/>
            <p:cNvSpPr/>
            <p:nvPr/>
          </p:nvSpPr>
          <p:spPr>
            <a:xfrm>
              <a:off x="-1" y="374652"/>
              <a:ext cx="214316" cy="5"/>
            </a:xfrm>
            <a:prstGeom prst="line">
              <a:avLst/>
            </a:prstGeom>
            <a:noFill/>
            <a:ln w="3175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4583108" y="3135399"/>
            <a:ext cx="276235" cy="784142"/>
            <a:chOff x="-1" y="-18"/>
            <a:chExt cx="276234" cy="784141"/>
          </a:xfrm>
        </p:grpSpPr>
        <p:sp>
          <p:nvSpPr>
            <p:cNvPr id="47" name="Фигура"/>
            <p:cNvSpPr/>
            <p:nvPr/>
          </p:nvSpPr>
          <p:spPr>
            <a:xfrm>
              <a:off x="-2" y="-19"/>
              <a:ext cx="276236" cy="78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extrusionOk="0">
                  <a:moveTo>
                    <a:pt x="0" y="7115"/>
                  </a:moveTo>
                  <a:cubicBezTo>
                    <a:pt x="0" y="5354"/>
                    <a:pt x="400" y="1830"/>
                    <a:pt x="400" y="835"/>
                  </a:cubicBezTo>
                  <a:cubicBezTo>
                    <a:pt x="400" y="-161"/>
                    <a:pt x="5800" y="-391"/>
                    <a:pt x="5800" y="835"/>
                  </a:cubicBezTo>
                  <a:cubicBezTo>
                    <a:pt x="5800" y="2060"/>
                    <a:pt x="5800" y="4128"/>
                    <a:pt x="5800" y="4128"/>
                  </a:cubicBezTo>
                  <a:cubicBezTo>
                    <a:pt x="5800" y="4128"/>
                    <a:pt x="12800" y="4128"/>
                    <a:pt x="16000" y="4128"/>
                  </a:cubicBezTo>
                  <a:cubicBezTo>
                    <a:pt x="19200" y="4128"/>
                    <a:pt x="21600" y="4894"/>
                    <a:pt x="21600" y="6503"/>
                  </a:cubicBezTo>
                  <a:cubicBezTo>
                    <a:pt x="21600" y="8111"/>
                    <a:pt x="21600" y="17379"/>
                    <a:pt x="21600" y="19218"/>
                  </a:cubicBezTo>
                  <a:cubicBezTo>
                    <a:pt x="21600" y="21132"/>
                    <a:pt x="19200" y="21209"/>
                    <a:pt x="16600" y="21209"/>
                  </a:cubicBezTo>
                  <a:cubicBezTo>
                    <a:pt x="14200" y="21209"/>
                    <a:pt x="8400" y="21209"/>
                    <a:pt x="5400" y="21209"/>
                  </a:cubicBezTo>
                  <a:cubicBezTo>
                    <a:pt x="2600" y="21209"/>
                    <a:pt x="0" y="20213"/>
                    <a:pt x="0" y="18605"/>
                  </a:cubicBezTo>
                  <a:cubicBezTo>
                    <a:pt x="0" y="17073"/>
                    <a:pt x="0" y="7115"/>
                    <a:pt x="0" y="7115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Квадрат"/>
            <p:cNvSpPr/>
            <p:nvPr/>
          </p:nvSpPr>
          <p:spPr>
            <a:xfrm>
              <a:off x="58737" y="233253"/>
              <a:ext cx="158756" cy="157167"/>
            </a:xfrm>
            <a:prstGeom prst="rect">
              <a:avLst/>
            </a:prstGeom>
            <a:solidFill>
              <a:srgbClr val="C3E6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4" name="Группа"/>
          <p:cNvGrpSpPr/>
          <p:nvPr/>
        </p:nvGrpSpPr>
        <p:grpSpPr>
          <a:xfrm>
            <a:off x="1858644" y="3192044"/>
            <a:ext cx="366913" cy="790997"/>
            <a:chOff x="0" y="-1"/>
            <a:chExt cx="366912" cy="790995"/>
          </a:xfrm>
        </p:grpSpPr>
        <p:sp>
          <p:nvSpPr>
            <p:cNvPr id="50" name="Фигура"/>
            <p:cNvSpPr/>
            <p:nvPr/>
          </p:nvSpPr>
          <p:spPr>
            <a:xfrm>
              <a:off x="29660" y="157565"/>
              <a:ext cx="330598" cy="63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6" h="21302" extrusionOk="0">
                  <a:moveTo>
                    <a:pt x="127" y="2652"/>
                  </a:moveTo>
                  <a:cubicBezTo>
                    <a:pt x="807" y="654"/>
                    <a:pt x="3868" y="-298"/>
                    <a:pt x="9141" y="83"/>
                  </a:cubicBezTo>
                  <a:cubicBezTo>
                    <a:pt x="14243" y="463"/>
                    <a:pt x="19175" y="1415"/>
                    <a:pt x="19856" y="2842"/>
                  </a:cubicBezTo>
                  <a:cubicBezTo>
                    <a:pt x="20366" y="4365"/>
                    <a:pt x="19175" y="5697"/>
                    <a:pt x="17815" y="7790"/>
                  </a:cubicBezTo>
                  <a:cubicBezTo>
                    <a:pt x="16284" y="9883"/>
                    <a:pt x="16454" y="13309"/>
                    <a:pt x="16284" y="15973"/>
                  </a:cubicBezTo>
                  <a:cubicBezTo>
                    <a:pt x="16114" y="17972"/>
                    <a:pt x="15604" y="21302"/>
                    <a:pt x="11012" y="21302"/>
                  </a:cubicBezTo>
                  <a:cubicBezTo>
                    <a:pt x="4549" y="21302"/>
                    <a:pt x="4038" y="17686"/>
                    <a:pt x="4209" y="15307"/>
                  </a:cubicBezTo>
                  <a:cubicBezTo>
                    <a:pt x="4379" y="11216"/>
                    <a:pt x="8801" y="11121"/>
                    <a:pt x="8801" y="9408"/>
                  </a:cubicBezTo>
                  <a:cubicBezTo>
                    <a:pt x="8801" y="5602"/>
                    <a:pt x="-1234" y="7314"/>
                    <a:pt x="127" y="2652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Фигура"/>
            <p:cNvSpPr/>
            <p:nvPr/>
          </p:nvSpPr>
          <p:spPr>
            <a:xfrm>
              <a:off x="-1" y="-2"/>
              <a:ext cx="87359" cy="13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1" h="17792" extrusionOk="0">
                  <a:moveTo>
                    <a:pt x="4361" y="1618"/>
                  </a:moveTo>
                  <a:cubicBezTo>
                    <a:pt x="9761" y="-989"/>
                    <a:pt x="16781" y="-989"/>
                    <a:pt x="16781" y="5714"/>
                  </a:cubicBezTo>
                  <a:cubicBezTo>
                    <a:pt x="16781" y="12045"/>
                    <a:pt x="16781" y="20611"/>
                    <a:pt x="9761" y="16887"/>
                  </a:cubicBezTo>
                  <a:cubicBezTo>
                    <a:pt x="2201" y="13535"/>
                    <a:pt x="-4819" y="5714"/>
                    <a:pt x="4361" y="1618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" name="Фигура"/>
            <p:cNvSpPr/>
            <p:nvPr/>
          </p:nvSpPr>
          <p:spPr>
            <a:xfrm>
              <a:off x="119806" y="15342"/>
              <a:ext cx="81390" cy="10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5" h="17872" extrusionOk="0">
                  <a:moveTo>
                    <a:pt x="2962" y="15036"/>
                  </a:moveTo>
                  <a:cubicBezTo>
                    <a:pt x="2962" y="15036"/>
                    <a:pt x="-4940" y="-460"/>
                    <a:pt x="5070" y="10"/>
                  </a:cubicBezTo>
                  <a:cubicBezTo>
                    <a:pt x="15080" y="949"/>
                    <a:pt x="16660" y="3297"/>
                    <a:pt x="14026" y="9870"/>
                  </a:cubicBezTo>
                  <a:cubicBezTo>
                    <a:pt x="11392" y="16444"/>
                    <a:pt x="5070" y="21140"/>
                    <a:pt x="2962" y="15036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" name="Фигура"/>
            <p:cNvSpPr/>
            <p:nvPr/>
          </p:nvSpPr>
          <p:spPr>
            <a:xfrm>
              <a:off x="206486" y="42728"/>
              <a:ext cx="160426" cy="14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2" h="20269" extrusionOk="0">
                  <a:moveTo>
                    <a:pt x="315" y="10143"/>
                  </a:moveTo>
                  <a:cubicBezTo>
                    <a:pt x="315" y="10143"/>
                    <a:pt x="-393" y="5900"/>
                    <a:pt x="315" y="3586"/>
                  </a:cubicBezTo>
                  <a:cubicBezTo>
                    <a:pt x="669" y="1271"/>
                    <a:pt x="2440" y="-1043"/>
                    <a:pt x="4918" y="500"/>
                  </a:cubicBezTo>
                  <a:cubicBezTo>
                    <a:pt x="7397" y="1657"/>
                    <a:pt x="9168" y="2428"/>
                    <a:pt x="8814" y="3971"/>
                  </a:cubicBezTo>
                  <a:cubicBezTo>
                    <a:pt x="8105" y="7057"/>
                    <a:pt x="7397" y="8214"/>
                    <a:pt x="7397" y="8214"/>
                  </a:cubicBezTo>
                  <a:cubicBezTo>
                    <a:pt x="7397" y="8214"/>
                    <a:pt x="8459" y="4743"/>
                    <a:pt x="11292" y="5514"/>
                  </a:cubicBezTo>
                  <a:cubicBezTo>
                    <a:pt x="14125" y="5900"/>
                    <a:pt x="16604" y="8214"/>
                    <a:pt x="15187" y="10528"/>
                  </a:cubicBezTo>
                  <a:cubicBezTo>
                    <a:pt x="14479" y="12457"/>
                    <a:pt x="14125" y="12843"/>
                    <a:pt x="14125" y="12843"/>
                  </a:cubicBezTo>
                  <a:cubicBezTo>
                    <a:pt x="14125" y="12843"/>
                    <a:pt x="15896" y="11686"/>
                    <a:pt x="18374" y="12457"/>
                  </a:cubicBezTo>
                  <a:cubicBezTo>
                    <a:pt x="21207" y="13228"/>
                    <a:pt x="20145" y="15928"/>
                    <a:pt x="19082" y="18243"/>
                  </a:cubicBezTo>
                  <a:cubicBezTo>
                    <a:pt x="18374" y="19786"/>
                    <a:pt x="16958" y="20557"/>
                    <a:pt x="14833" y="20171"/>
                  </a:cubicBezTo>
                  <a:cubicBezTo>
                    <a:pt x="12709" y="19786"/>
                    <a:pt x="13063" y="16700"/>
                    <a:pt x="13063" y="14386"/>
                  </a:cubicBezTo>
                  <a:cubicBezTo>
                    <a:pt x="12355" y="15543"/>
                    <a:pt x="9876" y="16700"/>
                    <a:pt x="8105" y="15543"/>
                  </a:cubicBezTo>
                  <a:cubicBezTo>
                    <a:pt x="6689" y="14771"/>
                    <a:pt x="6335" y="10143"/>
                    <a:pt x="6335" y="9757"/>
                  </a:cubicBezTo>
                  <a:cubicBezTo>
                    <a:pt x="6335" y="9371"/>
                    <a:pt x="1023" y="13228"/>
                    <a:pt x="315" y="10143"/>
                  </a:cubicBezTo>
                  <a:close/>
                </a:path>
              </a:pathLst>
            </a:cu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7" name="Группа"/>
          <p:cNvGrpSpPr/>
          <p:nvPr/>
        </p:nvGrpSpPr>
        <p:grpSpPr>
          <a:xfrm>
            <a:off x="6891334" y="3560760"/>
            <a:ext cx="665172" cy="358786"/>
            <a:chOff x="49740" y="67736"/>
            <a:chExt cx="665170" cy="358785"/>
          </a:xfrm>
        </p:grpSpPr>
        <p:sp>
          <p:nvSpPr>
            <p:cNvPr id="55" name="Прямоугольник"/>
            <p:cNvSpPr/>
            <p:nvPr/>
          </p:nvSpPr>
          <p:spPr>
            <a:xfrm>
              <a:off x="49740" y="67736"/>
              <a:ext cx="665170" cy="358786"/>
            </a:xfrm>
            <a:prstGeom prst="rect">
              <a:avLst/>
            </a:prstGeom>
            <a:solidFill>
              <a:srgbClr val="EB005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Треугольник"/>
            <p:cNvSpPr/>
            <p:nvPr/>
          </p:nvSpPr>
          <p:spPr>
            <a:xfrm rot="10800000">
              <a:off x="51328" y="67736"/>
              <a:ext cx="663583" cy="203209"/>
            </a:xfrm>
            <a:prstGeom prst="triangle">
              <a:avLst/>
            </a:prstGeom>
            <a:noFill/>
            <a:ln w="25400" cap="flat">
              <a:solidFill>
                <a:srgbClr val="C3E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овый 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829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48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254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254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3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7301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2339" y="1369219"/>
            <a:ext cx="3873012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53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Bellintegrator_Light.png" descr="Logo_Bellintegrator_Light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1" y="4861321"/>
            <a:ext cx="770178" cy="25138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85784" y="205978"/>
            <a:ext cx="8001060" cy="107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85784" y="1320418"/>
            <a:ext cx="7715309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55232" y="4896433"/>
            <a:ext cx="203021" cy="1774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EB00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238716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04756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901775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755981" marR="0" indent="-2387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обложка.jpg" descr="обложка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834" y="-18590"/>
            <a:ext cx="9176834" cy="516209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ell.One Overview"/>
          <p:cNvSpPr txBox="1"/>
          <p:nvPr/>
        </p:nvSpPr>
        <p:spPr>
          <a:xfrm>
            <a:off x="139410" y="1957549"/>
            <a:ext cx="5254893" cy="1969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Bell Integrator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Лекция 4</a:t>
            </a:r>
          </a:p>
          <a:p>
            <a:pPr>
              <a:spcBef>
                <a:spcPts val="3000"/>
              </a:spcBef>
              <a:defRPr sz="3000" b="1">
                <a:solidFill>
                  <a:srgbClr val="FFFFFF"/>
                </a:solidFill>
                <a:latin typeface="DIN Pro Cond"/>
                <a:ea typeface="DIN Pro Cond"/>
                <a:cs typeface="DIN Pro Cond"/>
                <a:sym typeface="DIN Pro Cond"/>
              </a:defRPr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Java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Logo_Bellintegrator_Light.png" descr="Logo_Bellintegrator_Ligh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56" y="443427"/>
            <a:ext cx="1557534" cy="508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45387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486893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2064929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Рефлексия 1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515FF-6CF6-4B5D-9A92-BA2E0B02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5" y="0"/>
            <a:ext cx="3529739" cy="22513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E02605-73AE-4483-BEA7-6159BC1780F0}"/>
              </a:ext>
            </a:extLst>
          </p:cNvPr>
          <p:cNvSpPr/>
          <p:nvPr/>
        </p:nvSpPr>
        <p:spPr>
          <a:xfrm>
            <a:off x="125843" y="865910"/>
            <a:ext cx="5415976" cy="138545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Пришло время познать Силу, мощь которой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-программисты используют только в, казалось бы, безвыходной ситуации. Итак, темная сторона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—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Reflection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API.</a:t>
            </a:r>
          </a:p>
          <a:p>
            <a:pPr algn="ctr" defTabSz="914331"/>
            <a:endParaRPr lang="ru-RU" sz="11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algn="ctr" defTabSz="914331"/>
            <a:r>
              <a:rPr lang="ru-RU" sz="11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Рефлексия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(от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позднелат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reflexio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</a:t>
            </a: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61E20CF6-7CE8-49A2-AB4D-055C80008CB6}"/>
              </a:ext>
            </a:extLst>
          </p:cNvPr>
          <p:cNvSpPr txBox="1"/>
          <p:nvPr/>
        </p:nvSpPr>
        <p:spPr>
          <a:xfrm>
            <a:off x="816484" y="2738003"/>
            <a:ext cx="7511032" cy="1506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Рефлексия позволяет: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Узнать/определить класс объекта;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Получить информацию о модификаторах класса, полях, методах, константах, конструкторах и суперклассах;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Выяснить, какие методы принадлежат реализуемому интерфейсу/интерфейсам;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Создать экземпляр класса, причем имя класса неизвестно до момента выполнения программы;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Получить и установить значение поля объекта по имени;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Вызвать метод объекта по имени.</a:t>
            </a: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EABECC96-39B5-498C-A5C0-6BEC72748684}"/>
              </a:ext>
            </a:extLst>
          </p:cNvPr>
          <p:cNvSpPr txBox="1"/>
          <p:nvPr/>
        </p:nvSpPr>
        <p:spPr>
          <a:xfrm>
            <a:off x="3494342" y="4870373"/>
            <a:ext cx="2155316" cy="27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На основе статья </a:t>
            </a:r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@</a:t>
            </a:r>
            <a:r>
              <a:rPr lang="en-US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Javarush</a:t>
            </a:r>
            <a:endParaRPr lang="ru-RU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30714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55616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2388464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Рефлексия 2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515FF-6CF6-4B5D-9A92-BA2E0B02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5" y="0"/>
            <a:ext cx="3529739" cy="22513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647BB4-B36E-42DB-A3FC-C2389D1B606A}"/>
              </a:ext>
            </a:extLst>
          </p:cNvPr>
          <p:cNvSpPr/>
          <p:nvPr/>
        </p:nvSpPr>
        <p:spPr>
          <a:xfrm>
            <a:off x="138545" y="96228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public class </a:t>
            </a:r>
            <a:r>
              <a:rPr lang="en-US" sz="1100" dirty="0" err="1"/>
              <a:t>MyClass</a:t>
            </a:r>
            <a:r>
              <a:rPr lang="en-US" sz="1100" dirty="0"/>
              <a:t> {</a:t>
            </a:r>
          </a:p>
          <a:p>
            <a:r>
              <a:rPr lang="en-US" sz="1100" dirty="0"/>
              <a:t>   private int number;</a:t>
            </a:r>
          </a:p>
          <a:p>
            <a:r>
              <a:rPr lang="en-US" sz="1100" dirty="0"/>
              <a:t>   private String name = "default";</a:t>
            </a:r>
          </a:p>
          <a:p>
            <a:r>
              <a:rPr lang="en-US" sz="1100" dirty="0"/>
              <a:t>//    public </a:t>
            </a:r>
            <a:r>
              <a:rPr lang="en-US" sz="1100" dirty="0" err="1"/>
              <a:t>MyClass</a:t>
            </a:r>
            <a:r>
              <a:rPr lang="en-US" sz="1100" dirty="0"/>
              <a:t>(int number, String name) {</a:t>
            </a:r>
          </a:p>
          <a:p>
            <a:r>
              <a:rPr lang="en-US" sz="1100" dirty="0"/>
              <a:t>//        </a:t>
            </a:r>
            <a:r>
              <a:rPr lang="en-US" sz="1100" dirty="0" err="1"/>
              <a:t>this.number</a:t>
            </a:r>
            <a:r>
              <a:rPr lang="en-US" sz="1100" dirty="0"/>
              <a:t> = number;</a:t>
            </a:r>
          </a:p>
          <a:p>
            <a:r>
              <a:rPr lang="en-US" sz="1100" dirty="0"/>
              <a:t>//        this.name = name;</a:t>
            </a:r>
          </a:p>
          <a:p>
            <a:r>
              <a:rPr lang="en-US" sz="1100" dirty="0"/>
              <a:t>//    }</a:t>
            </a:r>
          </a:p>
          <a:p>
            <a:r>
              <a:rPr lang="en-US" sz="1100" dirty="0"/>
              <a:t>   public int </a:t>
            </a:r>
            <a:r>
              <a:rPr lang="en-US" sz="1100" dirty="0" err="1"/>
              <a:t>getNumber</a:t>
            </a:r>
            <a:r>
              <a:rPr lang="en-US" sz="1100" dirty="0"/>
              <a:t>() {</a:t>
            </a:r>
          </a:p>
          <a:p>
            <a:r>
              <a:rPr lang="en-US" sz="1100" dirty="0"/>
              <a:t>       return number;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public void </a:t>
            </a:r>
            <a:r>
              <a:rPr lang="en-US" sz="1100" dirty="0" err="1"/>
              <a:t>setNumber</a:t>
            </a:r>
            <a:r>
              <a:rPr lang="en-US" sz="1100" dirty="0"/>
              <a:t>(int number)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this.number</a:t>
            </a:r>
            <a:r>
              <a:rPr lang="en-US" sz="1100" dirty="0"/>
              <a:t> = number;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public void </a:t>
            </a:r>
            <a:r>
              <a:rPr lang="en-US" sz="1100" dirty="0" err="1"/>
              <a:t>setName</a:t>
            </a:r>
            <a:r>
              <a:rPr lang="en-US" sz="1100" dirty="0"/>
              <a:t>(String name) {</a:t>
            </a:r>
          </a:p>
          <a:p>
            <a:r>
              <a:rPr lang="en-US" sz="1100" dirty="0"/>
              <a:t>       this.name = name;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private void </a:t>
            </a:r>
            <a:r>
              <a:rPr lang="en-US" sz="1100" dirty="0" err="1"/>
              <a:t>printData</a:t>
            </a:r>
            <a:r>
              <a:rPr lang="en-US" sz="1100" dirty="0"/>
              <a:t>(){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System.out.println</a:t>
            </a:r>
            <a:r>
              <a:rPr lang="en-US" sz="1100" dirty="0"/>
              <a:t>(number + name);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193F0A27-E3F2-46D7-9997-262573A34D61}"/>
              </a:ext>
            </a:extLst>
          </p:cNvPr>
          <p:cNvSpPr txBox="1"/>
          <p:nvPr/>
        </p:nvSpPr>
        <p:spPr>
          <a:xfrm>
            <a:off x="3190883" y="2404711"/>
            <a:ext cx="5814572" cy="215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r>
              <a:rPr lang="ru-RU" sz="1100" dirty="0"/>
              <a:t>Поле </a:t>
            </a:r>
            <a:r>
              <a:rPr lang="en-US" sz="1100" dirty="0"/>
              <a:t>name – </a:t>
            </a:r>
            <a:r>
              <a:rPr lang="ru-RU" sz="1100" dirty="0"/>
              <a:t>приватное. Без геттеров\сеттеров. Для получения доступа к этому полю используем рефлексию.</a:t>
            </a:r>
          </a:p>
          <a:p>
            <a:endParaRPr lang="ru-RU" sz="1100" dirty="0"/>
          </a:p>
          <a:p>
            <a:r>
              <a:rPr lang="ru-RU" sz="1100" dirty="0"/>
              <a:t>В </a:t>
            </a:r>
            <a:r>
              <a:rPr lang="ru-RU" sz="1100" dirty="0" err="1"/>
              <a:t>java</a:t>
            </a:r>
            <a:r>
              <a:rPr lang="ru-RU" sz="1100" dirty="0"/>
              <a:t> есть класс </a:t>
            </a:r>
            <a:r>
              <a:rPr lang="ru-RU" sz="1100" dirty="0" err="1"/>
              <a:t>Class</a:t>
            </a:r>
            <a:r>
              <a:rPr lang="ru-RU" sz="1100" dirty="0"/>
              <a:t>. Он представляет классы и интерфейсы в исполняемом приложении </a:t>
            </a:r>
            <a:r>
              <a:rPr lang="ru-RU" sz="1100" dirty="0" err="1"/>
              <a:t>Java</a:t>
            </a:r>
            <a:r>
              <a:rPr lang="ru-RU" sz="1100" dirty="0"/>
              <a:t>.</a:t>
            </a:r>
          </a:p>
          <a:p>
            <a:endParaRPr lang="ru-RU" sz="1100" dirty="0"/>
          </a:p>
          <a:p>
            <a:r>
              <a:rPr lang="ru-RU" sz="1100" dirty="0"/>
              <a:t>Чтобы получить поля этого класса нужно вызвать метод </a:t>
            </a:r>
            <a:r>
              <a:rPr lang="ru-RU" sz="1100" dirty="0" err="1"/>
              <a:t>getFields</a:t>
            </a:r>
            <a:r>
              <a:rPr lang="ru-RU" sz="1100" dirty="0"/>
              <a:t>(), этот метод вернет нам все доступные поля класса. Нам это не подходит, так как наше поле </a:t>
            </a:r>
            <a:r>
              <a:rPr lang="ru-RU" sz="1100" dirty="0" err="1"/>
              <a:t>private</a:t>
            </a:r>
            <a:r>
              <a:rPr lang="ru-RU" sz="1100" dirty="0"/>
              <a:t>, поэтому используем метод </a:t>
            </a:r>
            <a:r>
              <a:rPr lang="ru-RU" sz="1100" dirty="0" err="1"/>
              <a:t>getDeclaredFields</a:t>
            </a:r>
            <a:r>
              <a:rPr lang="ru-RU" sz="1100" dirty="0"/>
              <a:t>(), этот метод также возвращает массив полей класса, но теперь и </a:t>
            </a:r>
            <a:r>
              <a:rPr lang="ru-RU" sz="1100" dirty="0" err="1"/>
              <a:t>private</a:t>
            </a:r>
            <a:r>
              <a:rPr lang="ru-RU" sz="1100" dirty="0"/>
              <a:t> и </a:t>
            </a:r>
            <a:r>
              <a:rPr lang="ru-RU" sz="1100" dirty="0" err="1"/>
              <a:t>protected</a:t>
            </a:r>
            <a:r>
              <a:rPr lang="ru-RU" sz="1100" dirty="0"/>
              <a:t>. В нашей ситуации мы знаем имя поля, которое нас интересует, и можем использовать метод </a:t>
            </a:r>
            <a:r>
              <a:rPr lang="ru-RU" sz="1100" dirty="0" err="1"/>
              <a:t>getDeclaredField</a:t>
            </a:r>
            <a:r>
              <a:rPr lang="ru-RU" sz="1100" dirty="0"/>
              <a:t>(</a:t>
            </a:r>
            <a:r>
              <a:rPr lang="ru-RU" sz="1100" dirty="0" err="1"/>
              <a:t>String</a:t>
            </a:r>
            <a:r>
              <a:rPr lang="ru-RU" sz="1100" dirty="0"/>
              <a:t>), где </a:t>
            </a:r>
            <a:r>
              <a:rPr lang="ru-RU" sz="1100" dirty="0" err="1"/>
              <a:t>String</a:t>
            </a:r>
            <a:r>
              <a:rPr lang="ru-RU" sz="1100" dirty="0"/>
              <a:t> — имя нужного поля.</a:t>
            </a:r>
          </a:p>
        </p:txBody>
      </p:sp>
      <p:sp>
        <p:nvSpPr>
          <p:cNvPr id="14" name="Shape 167">
            <a:extLst>
              <a:ext uri="{FF2B5EF4-FFF2-40B4-BE49-F238E27FC236}">
                <a16:creationId xmlns:a16="http://schemas.microsoft.com/office/drawing/2014/main" id="{3DC94FC6-B47D-4903-873A-79223B83F6B0}"/>
              </a:ext>
            </a:extLst>
          </p:cNvPr>
          <p:cNvSpPr txBox="1"/>
          <p:nvPr/>
        </p:nvSpPr>
        <p:spPr>
          <a:xfrm>
            <a:off x="3494342" y="4870373"/>
            <a:ext cx="2155316" cy="27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На основе статья </a:t>
            </a:r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@</a:t>
            </a:r>
            <a:r>
              <a:rPr lang="en-US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Javarush</a:t>
            </a:r>
            <a:endParaRPr lang="ru-RU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23241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585020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229262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Рефлексия 3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515FF-6CF6-4B5D-9A92-BA2E0B02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5" y="0"/>
            <a:ext cx="3529739" cy="22513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647BB4-B36E-42DB-A3FC-C2389D1B606A}"/>
              </a:ext>
            </a:extLst>
          </p:cNvPr>
          <p:cNvSpPr/>
          <p:nvPr/>
        </p:nvSpPr>
        <p:spPr>
          <a:xfrm>
            <a:off x="138545" y="1799661"/>
            <a:ext cx="459278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MyClass</a:t>
            </a:r>
            <a:r>
              <a:rPr lang="en-US" sz="1100" dirty="0"/>
              <a:t> </a:t>
            </a:r>
            <a:r>
              <a:rPr lang="en-US" sz="1100" dirty="0" err="1"/>
              <a:t>myClass</a:t>
            </a:r>
            <a:r>
              <a:rPr lang="en-US" sz="1100" dirty="0"/>
              <a:t> = new </a:t>
            </a:r>
            <a:r>
              <a:rPr lang="en-US" sz="1100" dirty="0" err="1"/>
              <a:t>MyClass</a:t>
            </a:r>
            <a:r>
              <a:rPr lang="en-US" sz="1100" dirty="0"/>
              <a:t>();</a:t>
            </a:r>
          </a:p>
          <a:p>
            <a:r>
              <a:rPr lang="en-US" sz="1100" dirty="0"/>
              <a:t>   int number = </a:t>
            </a:r>
            <a:r>
              <a:rPr lang="en-US" sz="1100" dirty="0" err="1"/>
              <a:t>myClass.getNumber</a:t>
            </a:r>
            <a:r>
              <a:rPr lang="en-US" sz="1100" dirty="0"/>
              <a:t>();</a:t>
            </a:r>
          </a:p>
          <a:p>
            <a:r>
              <a:rPr lang="en-US" sz="1100" dirty="0"/>
              <a:t>   String name = null;</a:t>
            </a:r>
          </a:p>
          <a:p>
            <a:endParaRPr lang="ru-RU" sz="1100" dirty="0"/>
          </a:p>
          <a:p>
            <a:r>
              <a:rPr lang="ru-RU" sz="1100" dirty="0"/>
              <a:t>   </a:t>
            </a:r>
            <a:r>
              <a:rPr lang="en-US" sz="1100" dirty="0"/>
              <a:t>Field </a:t>
            </a:r>
            <a:r>
              <a:rPr lang="en-US" sz="1100" dirty="0" err="1"/>
              <a:t>field</a:t>
            </a:r>
            <a:r>
              <a:rPr lang="en-US" sz="1100" dirty="0"/>
              <a:t> = </a:t>
            </a:r>
            <a:r>
              <a:rPr lang="en-US" sz="1100" dirty="0" err="1"/>
              <a:t>myClass</a:t>
            </a:r>
            <a:r>
              <a:rPr lang="en-US" sz="1100" b="1" dirty="0" err="1"/>
              <a:t>.getClass</a:t>
            </a:r>
            <a:r>
              <a:rPr lang="en-US" sz="1100" b="1" dirty="0"/>
              <a:t>().</a:t>
            </a:r>
            <a:r>
              <a:rPr lang="en-US" sz="1100" b="1" dirty="0" err="1"/>
              <a:t>getDeclaredField</a:t>
            </a:r>
            <a:r>
              <a:rPr lang="en-US" sz="1100" b="1" dirty="0"/>
              <a:t>("name");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field.</a:t>
            </a:r>
            <a:r>
              <a:rPr lang="en-US" sz="1100" b="1" dirty="0" err="1"/>
              <a:t>setAccessible</a:t>
            </a:r>
            <a:r>
              <a:rPr lang="en-US" sz="1100" b="1" dirty="0"/>
              <a:t>(true);</a:t>
            </a:r>
          </a:p>
          <a:p>
            <a:r>
              <a:rPr lang="en-US" sz="1100" dirty="0"/>
              <a:t>       name = (String) </a:t>
            </a:r>
            <a:r>
              <a:rPr lang="en-US" sz="1100" dirty="0" err="1"/>
              <a:t>field.</a:t>
            </a:r>
            <a:r>
              <a:rPr lang="en-US" sz="1100" b="1" dirty="0" err="1"/>
              <a:t>get</a:t>
            </a:r>
            <a:r>
              <a:rPr lang="en-US" sz="1100" b="1" dirty="0"/>
              <a:t>(</a:t>
            </a:r>
            <a:r>
              <a:rPr lang="en-US" sz="1100" b="1" dirty="0" err="1"/>
              <a:t>myClass</a:t>
            </a:r>
            <a:r>
              <a:rPr lang="en-US" sz="1100" b="1" dirty="0"/>
              <a:t>);</a:t>
            </a:r>
          </a:p>
          <a:p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10" name="Shape 167">
            <a:extLst>
              <a:ext uri="{FF2B5EF4-FFF2-40B4-BE49-F238E27FC236}">
                <a16:creationId xmlns:a16="http://schemas.microsoft.com/office/drawing/2014/main" id="{89CE4C4D-65D0-4650-88A0-AC3AE1DEA396}"/>
              </a:ext>
            </a:extLst>
          </p:cNvPr>
          <p:cNvSpPr txBox="1"/>
          <p:nvPr/>
        </p:nvSpPr>
        <p:spPr>
          <a:xfrm>
            <a:off x="4412673" y="2404711"/>
            <a:ext cx="4592782" cy="249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r>
              <a:rPr lang="ru-RU" sz="1100" dirty="0"/>
              <a:t>Отлично, мы получили объект </a:t>
            </a:r>
            <a:r>
              <a:rPr lang="ru-RU" sz="1100" dirty="0" err="1"/>
              <a:t>Field</a:t>
            </a:r>
            <a:r>
              <a:rPr lang="ru-RU" sz="1100" dirty="0"/>
              <a:t> с ссылкой на наш </a:t>
            </a:r>
            <a:r>
              <a:rPr lang="ru-RU" sz="1100" dirty="0" err="1"/>
              <a:t>name</a:t>
            </a:r>
            <a:r>
              <a:rPr lang="ru-RU" sz="1100" dirty="0"/>
              <a:t>. Т.к. поле не было публичным (</a:t>
            </a:r>
            <a:r>
              <a:rPr lang="ru-RU" sz="1100" dirty="0" err="1"/>
              <a:t>public</a:t>
            </a:r>
            <a:r>
              <a:rPr lang="ru-RU" sz="1100" dirty="0"/>
              <a:t>) следует дать доступ для работы с ним. </a:t>
            </a:r>
          </a:p>
          <a:p>
            <a:endParaRPr lang="ru-RU" sz="1100" dirty="0"/>
          </a:p>
          <a:p>
            <a:r>
              <a:rPr lang="ru-RU" sz="1100" dirty="0"/>
              <a:t>Метод </a:t>
            </a:r>
            <a:r>
              <a:rPr lang="ru-RU" sz="1100" dirty="0" err="1"/>
              <a:t>setAccessible</a:t>
            </a:r>
            <a:r>
              <a:rPr lang="ru-RU" sz="1100" dirty="0"/>
              <a:t>(</a:t>
            </a:r>
            <a:r>
              <a:rPr lang="ru-RU" sz="1100" dirty="0" err="1"/>
              <a:t>true</a:t>
            </a:r>
            <a:r>
              <a:rPr lang="ru-RU" sz="1100" dirty="0"/>
              <a:t>) разрешает нам дальнейшую работу. Теперь поле </a:t>
            </a:r>
            <a:r>
              <a:rPr lang="ru-RU" sz="1100" dirty="0" err="1"/>
              <a:t>name</a:t>
            </a:r>
            <a:r>
              <a:rPr lang="ru-RU" sz="1100" dirty="0"/>
              <a:t> полностью под нашим контролем! Получить его значение можно вызовом </a:t>
            </a:r>
            <a:r>
              <a:rPr lang="ru-RU" sz="1100" dirty="0" err="1"/>
              <a:t>get</a:t>
            </a:r>
            <a:r>
              <a:rPr lang="ru-RU" sz="1100" dirty="0"/>
              <a:t>(</a:t>
            </a:r>
            <a:r>
              <a:rPr lang="ru-RU" sz="1100" dirty="0" err="1"/>
              <a:t>Object</a:t>
            </a:r>
            <a:r>
              <a:rPr lang="ru-RU" sz="1100" dirty="0"/>
              <a:t>) у объекта </a:t>
            </a:r>
            <a:r>
              <a:rPr lang="ru-RU" sz="1100" dirty="0" err="1"/>
              <a:t>Field</a:t>
            </a:r>
            <a:r>
              <a:rPr lang="ru-RU" sz="1100" dirty="0"/>
              <a:t>, где </a:t>
            </a:r>
            <a:r>
              <a:rPr lang="ru-RU" sz="1100" dirty="0" err="1"/>
              <a:t>Object</a:t>
            </a:r>
            <a:r>
              <a:rPr lang="ru-RU" sz="1100" dirty="0"/>
              <a:t> — экземпляр нашего класса </a:t>
            </a:r>
            <a:r>
              <a:rPr lang="ru-RU" sz="1100" dirty="0" err="1"/>
              <a:t>MyClass</a:t>
            </a:r>
            <a:r>
              <a:rPr lang="ru-RU" sz="1100" dirty="0"/>
              <a:t>. Приводим к типу </a:t>
            </a:r>
            <a:r>
              <a:rPr lang="ru-RU" sz="1100" dirty="0" err="1"/>
              <a:t>String</a:t>
            </a:r>
            <a:r>
              <a:rPr lang="ru-RU" sz="1100" dirty="0"/>
              <a:t> и присваиваем нашей переменной </a:t>
            </a:r>
            <a:r>
              <a:rPr lang="ru-RU" sz="1100" dirty="0" err="1"/>
              <a:t>name</a:t>
            </a:r>
            <a:r>
              <a:rPr lang="ru-RU" sz="1100" dirty="0"/>
              <a:t>.</a:t>
            </a:r>
          </a:p>
          <a:p>
            <a:endParaRPr lang="ru-RU" sz="1100" dirty="0"/>
          </a:p>
          <a:p>
            <a:r>
              <a:rPr lang="ru-RU" sz="1100" dirty="0"/>
              <a:t>На тот случай если у нас вдруг не оказалось </a:t>
            </a:r>
            <a:r>
              <a:rPr lang="ru-RU" sz="1100" dirty="0" err="1"/>
              <a:t>setter’a</a:t>
            </a:r>
            <a:r>
              <a:rPr lang="ru-RU" sz="1100" dirty="0"/>
              <a:t>, для установки нового значения полю </a:t>
            </a:r>
            <a:r>
              <a:rPr lang="ru-RU" sz="1100" dirty="0" err="1"/>
              <a:t>name</a:t>
            </a:r>
            <a:r>
              <a:rPr lang="ru-RU" sz="1100" dirty="0"/>
              <a:t> можно использовать метод </a:t>
            </a:r>
            <a:r>
              <a:rPr lang="ru-RU" sz="1100" dirty="0" err="1"/>
              <a:t>set</a:t>
            </a:r>
            <a:r>
              <a:rPr lang="ru-RU" sz="1100" dirty="0"/>
              <a:t>:</a:t>
            </a:r>
          </a:p>
          <a:p>
            <a:endParaRPr lang="ru-RU" sz="1100" dirty="0"/>
          </a:p>
          <a:p>
            <a:r>
              <a:rPr lang="ru-RU" sz="1100" dirty="0" err="1"/>
              <a:t>field.set</a:t>
            </a:r>
            <a:r>
              <a:rPr lang="ru-RU" sz="1100" dirty="0"/>
              <a:t>(</a:t>
            </a:r>
            <a:r>
              <a:rPr lang="ru-RU" sz="1100" dirty="0" err="1"/>
              <a:t>myClass</a:t>
            </a:r>
            <a:r>
              <a:rPr lang="ru-RU" sz="1100" dirty="0"/>
              <a:t>, (</a:t>
            </a:r>
            <a:r>
              <a:rPr lang="ru-RU" sz="1100" dirty="0" err="1"/>
              <a:t>String</a:t>
            </a:r>
            <a:r>
              <a:rPr lang="ru-RU" sz="1100" dirty="0"/>
              <a:t>) "</a:t>
            </a:r>
            <a:r>
              <a:rPr lang="ru-RU" sz="1100" dirty="0" err="1"/>
              <a:t>new</a:t>
            </a:r>
            <a:r>
              <a:rPr lang="ru-RU" sz="1100" dirty="0"/>
              <a:t> </a:t>
            </a:r>
            <a:r>
              <a:rPr lang="ru-RU" sz="1100" dirty="0" err="1"/>
              <a:t>value</a:t>
            </a:r>
            <a:r>
              <a:rPr lang="ru-RU" sz="1100" dirty="0"/>
              <a:t>");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A5D1F9FD-96E1-4D36-88C2-03515D4E4934}"/>
              </a:ext>
            </a:extLst>
          </p:cNvPr>
          <p:cNvSpPr txBox="1"/>
          <p:nvPr/>
        </p:nvSpPr>
        <p:spPr>
          <a:xfrm>
            <a:off x="3494342" y="4870373"/>
            <a:ext cx="2155316" cy="27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На основе статья </a:t>
            </a:r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@</a:t>
            </a:r>
            <a:r>
              <a:rPr lang="en-US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Javarush</a:t>
            </a:r>
            <a:endParaRPr lang="ru-RU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3534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585020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229262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Рефлексия 4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515FF-6CF6-4B5D-9A92-BA2E0B02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5" y="0"/>
            <a:ext cx="3529739" cy="22513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647BB4-B36E-42DB-A3FC-C2389D1B606A}"/>
              </a:ext>
            </a:extLst>
          </p:cNvPr>
          <p:cNvSpPr/>
          <p:nvPr/>
        </p:nvSpPr>
        <p:spPr>
          <a:xfrm>
            <a:off x="188209" y="1517829"/>
            <a:ext cx="536863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public static void </a:t>
            </a:r>
            <a:r>
              <a:rPr lang="en-US" sz="1100" dirty="0" err="1"/>
              <a:t>printData</a:t>
            </a:r>
            <a:r>
              <a:rPr lang="en-US" sz="1100" dirty="0"/>
              <a:t>(Object </a:t>
            </a:r>
            <a:r>
              <a:rPr lang="en-US" sz="1100" dirty="0" err="1"/>
              <a:t>myClass</a:t>
            </a:r>
            <a:r>
              <a:rPr lang="en-US" sz="1100" dirty="0"/>
              <a:t>){</a:t>
            </a:r>
          </a:p>
          <a:p>
            <a:r>
              <a:rPr lang="ru-RU" sz="1100" dirty="0"/>
              <a:t>   </a:t>
            </a:r>
            <a:r>
              <a:rPr lang="en-US" sz="1100" dirty="0"/>
              <a:t>Method </a:t>
            </a:r>
            <a:r>
              <a:rPr lang="en-US" sz="1100" dirty="0" err="1"/>
              <a:t>method</a:t>
            </a:r>
            <a:r>
              <a:rPr lang="en-US" sz="1100" dirty="0"/>
              <a:t> = </a:t>
            </a:r>
            <a:r>
              <a:rPr lang="en-US" sz="1100" dirty="0" err="1"/>
              <a:t>myClass.getClass</a:t>
            </a:r>
            <a:r>
              <a:rPr lang="en-US" sz="1100" dirty="0"/>
              <a:t>().</a:t>
            </a:r>
            <a:r>
              <a:rPr lang="en-US" sz="1100" b="1" dirty="0" err="1"/>
              <a:t>getDeclaredMethod</a:t>
            </a:r>
            <a:r>
              <a:rPr lang="en-US" sz="1100" b="1" dirty="0"/>
              <a:t>("</a:t>
            </a:r>
            <a:r>
              <a:rPr lang="en-US" sz="1100" b="1" dirty="0" err="1"/>
              <a:t>printData</a:t>
            </a:r>
            <a:r>
              <a:rPr lang="en-US" sz="1100" b="1" dirty="0"/>
              <a:t>");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method.</a:t>
            </a:r>
            <a:r>
              <a:rPr lang="en-US" sz="1100" b="1" dirty="0" err="1"/>
              <a:t>setAccessible</a:t>
            </a:r>
            <a:r>
              <a:rPr lang="en-US" sz="1100" dirty="0"/>
              <a:t>(true);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method.</a:t>
            </a:r>
            <a:r>
              <a:rPr lang="en-US" sz="1100" b="1" dirty="0" err="1"/>
              <a:t>invoke</a:t>
            </a:r>
            <a:r>
              <a:rPr lang="en-US" sz="1100" dirty="0"/>
              <a:t>(</a:t>
            </a:r>
            <a:r>
              <a:rPr lang="en-US" sz="1100" dirty="0" err="1"/>
              <a:t>myClass</a:t>
            </a:r>
            <a:r>
              <a:rPr lang="en-US" sz="1100" dirty="0"/>
              <a:t>);</a:t>
            </a:r>
          </a:p>
          <a:p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10" name="Shape 167">
            <a:extLst>
              <a:ext uri="{FF2B5EF4-FFF2-40B4-BE49-F238E27FC236}">
                <a16:creationId xmlns:a16="http://schemas.microsoft.com/office/drawing/2014/main" id="{89CE4C4D-65D0-4650-88A0-AC3AE1DEA396}"/>
              </a:ext>
            </a:extLst>
          </p:cNvPr>
          <p:cNvSpPr txBox="1"/>
          <p:nvPr/>
        </p:nvSpPr>
        <p:spPr>
          <a:xfrm>
            <a:off x="138543" y="1005503"/>
            <a:ext cx="5467971" cy="30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r>
              <a:rPr lang="ru-RU" sz="1100" dirty="0"/>
              <a:t>Класс </a:t>
            </a:r>
            <a:r>
              <a:rPr lang="en-US" sz="1100" dirty="0" err="1"/>
              <a:t>printData</a:t>
            </a:r>
            <a:r>
              <a:rPr lang="en-US" sz="1100" dirty="0"/>
              <a:t>() – </a:t>
            </a:r>
            <a:r>
              <a:rPr lang="ru-RU" sz="1100" dirty="0"/>
              <a:t>приватный. Получим к нему доступ с помощью рефлексии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20D42E57-3152-46D1-AD94-E4A292AA3DD4}"/>
              </a:ext>
            </a:extLst>
          </p:cNvPr>
          <p:cNvSpPr txBox="1"/>
          <p:nvPr/>
        </p:nvSpPr>
        <p:spPr>
          <a:xfrm>
            <a:off x="5285509" y="3002088"/>
            <a:ext cx="3420344" cy="152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r>
              <a:rPr lang="ru-RU" sz="1100" dirty="0"/>
              <a:t>Здесь примерно такая же процедура как и с получением поля — получаем нужный метод по имени и даем доступ к нему.</a:t>
            </a:r>
          </a:p>
          <a:p>
            <a:endParaRPr lang="ru-RU" sz="1100" dirty="0"/>
          </a:p>
          <a:p>
            <a:r>
              <a:rPr lang="ru-RU" sz="1100" dirty="0"/>
              <a:t>Для вызова объекта </a:t>
            </a:r>
            <a:r>
              <a:rPr lang="ru-RU" sz="1100" dirty="0" err="1"/>
              <a:t>Method</a:t>
            </a:r>
            <a:r>
              <a:rPr lang="ru-RU" sz="1100" dirty="0"/>
              <a:t> используем </a:t>
            </a:r>
            <a:r>
              <a:rPr lang="ru-RU" sz="1100" dirty="0" err="1"/>
              <a:t>invoke</a:t>
            </a:r>
            <a:r>
              <a:rPr lang="ru-RU" sz="1100" dirty="0"/>
              <a:t>(</a:t>
            </a:r>
            <a:r>
              <a:rPr lang="ru-RU" sz="1100" dirty="0" err="1"/>
              <a:t>Оbject</a:t>
            </a:r>
            <a:r>
              <a:rPr lang="ru-RU" sz="1100" dirty="0"/>
              <a:t>, </a:t>
            </a:r>
            <a:r>
              <a:rPr lang="ru-RU" sz="1100" dirty="0" err="1"/>
              <a:t>Args</a:t>
            </a:r>
            <a:r>
              <a:rPr lang="ru-RU" sz="1100" dirty="0"/>
              <a:t>), где </a:t>
            </a:r>
            <a:r>
              <a:rPr lang="ru-RU" sz="1100" dirty="0" err="1"/>
              <a:t>Оbject</a:t>
            </a:r>
            <a:r>
              <a:rPr lang="ru-RU" sz="1100" dirty="0"/>
              <a:t> — все также экземпляр класса </a:t>
            </a:r>
            <a:r>
              <a:rPr lang="ru-RU" sz="1100" dirty="0" err="1"/>
              <a:t>MyClass</a:t>
            </a:r>
            <a:r>
              <a:rPr lang="ru-RU" sz="1100" dirty="0"/>
              <a:t>. </a:t>
            </a:r>
            <a:r>
              <a:rPr lang="ru-RU" sz="1100" dirty="0" err="1"/>
              <a:t>Args</a:t>
            </a:r>
            <a:r>
              <a:rPr lang="ru-RU" sz="1100" dirty="0"/>
              <a:t> — аргументы метода — наш таковых не имеет.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16B681F-1824-4255-B850-3DAEA0DE6EAF}"/>
              </a:ext>
            </a:extLst>
          </p:cNvPr>
          <p:cNvSpPr/>
          <p:nvPr/>
        </p:nvSpPr>
        <p:spPr>
          <a:xfrm>
            <a:off x="138543" y="2518501"/>
            <a:ext cx="44334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MyClass</a:t>
            </a:r>
            <a:r>
              <a:rPr lang="en-US" sz="1100" dirty="0"/>
              <a:t> </a:t>
            </a:r>
            <a:r>
              <a:rPr lang="en-US" sz="1100" dirty="0" err="1"/>
              <a:t>myClass</a:t>
            </a:r>
            <a:r>
              <a:rPr lang="en-US" sz="1100" dirty="0"/>
              <a:t> = new </a:t>
            </a:r>
            <a:r>
              <a:rPr lang="en-US" sz="1100" dirty="0" err="1"/>
              <a:t>MyClass</a:t>
            </a:r>
            <a:r>
              <a:rPr lang="en-US" sz="1100" dirty="0"/>
              <a:t>();</a:t>
            </a:r>
          </a:p>
          <a:p>
            <a:r>
              <a:rPr lang="en-US" sz="1100" dirty="0"/>
              <a:t>   int number = </a:t>
            </a:r>
            <a:r>
              <a:rPr lang="en-US" sz="1100" dirty="0" err="1"/>
              <a:t>myClass.getNumber</a:t>
            </a:r>
            <a:r>
              <a:rPr lang="en-US" sz="1100" dirty="0"/>
              <a:t>();</a:t>
            </a:r>
          </a:p>
          <a:p>
            <a:r>
              <a:rPr lang="en-US" sz="1100" dirty="0"/>
              <a:t>   String name = null; </a:t>
            </a:r>
          </a:p>
          <a:p>
            <a:r>
              <a:rPr lang="en-US" sz="1100" dirty="0"/>
              <a:t>   </a:t>
            </a:r>
            <a:r>
              <a:rPr lang="en-US" sz="1100" b="1" dirty="0" err="1"/>
              <a:t>printData</a:t>
            </a:r>
            <a:r>
              <a:rPr lang="en-US" sz="1100" b="1" dirty="0"/>
              <a:t>(</a:t>
            </a:r>
            <a:r>
              <a:rPr lang="en-US" sz="1100" b="1" dirty="0" err="1"/>
              <a:t>myClass</a:t>
            </a:r>
            <a:r>
              <a:rPr lang="en-US" sz="1100" b="1" dirty="0"/>
              <a:t>);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/>
              <a:t>       Field </a:t>
            </a:r>
            <a:r>
              <a:rPr lang="en-US" sz="1100" dirty="0" err="1"/>
              <a:t>field</a:t>
            </a:r>
            <a:r>
              <a:rPr lang="en-US" sz="1100" dirty="0"/>
              <a:t> = </a:t>
            </a:r>
            <a:r>
              <a:rPr lang="en-US" sz="1100" dirty="0" err="1"/>
              <a:t>myClass.getClass</a:t>
            </a:r>
            <a:r>
              <a:rPr lang="en-US" sz="1100" dirty="0"/>
              <a:t>().</a:t>
            </a:r>
            <a:r>
              <a:rPr lang="en-US" sz="1100" dirty="0" err="1"/>
              <a:t>getDeclaredField</a:t>
            </a:r>
            <a:r>
              <a:rPr lang="en-US" sz="1100" dirty="0"/>
              <a:t>("name");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field.setAccessible</a:t>
            </a:r>
            <a:r>
              <a:rPr lang="en-US" sz="1100" dirty="0"/>
              <a:t>(true);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field.set</a:t>
            </a:r>
            <a:r>
              <a:rPr lang="en-US" sz="1100" dirty="0"/>
              <a:t>(</a:t>
            </a:r>
            <a:r>
              <a:rPr lang="en-US" sz="1100" dirty="0" err="1"/>
              <a:t>myClass</a:t>
            </a:r>
            <a:r>
              <a:rPr lang="en-US" sz="1100" dirty="0"/>
              <a:t>, (String) "new value");</a:t>
            </a:r>
          </a:p>
          <a:p>
            <a:r>
              <a:rPr lang="en-US" sz="1100" dirty="0"/>
              <a:t>       name = (String) </a:t>
            </a:r>
            <a:r>
              <a:rPr lang="en-US" sz="1100" dirty="0" err="1"/>
              <a:t>field.get</a:t>
            </a:r>
            <a:r>
              <a:rPr lang="en-US" sz="1100" dirty="0"/>
              <a:t>(</a:t>
            </a:r>
            <a:r>
              <a:rPr lang="en-US" sz="1100" dirty="0" err="1"/>
              <a:t>myClass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}</a:t>
            </a:r>
            <a:endParaRPr lang="ru-RU" sz="1100" dirty="0"/>
          </a:p>
        </p:txBody>
      </p:sp>
      <p:sp>
        <p:nvSpPr>
          <p:cNvPr id="13" name="Shape 167">
            <a:extLst>
              <a:ext uri="{FF2B5EF4-FFF2-40B4-BE49-F238E27FC236}">
                <a16:creationId xmlns:a16="http://schemas.microsoft.com/office/drawing/2014/main" id="{2A5540D7-E750-4207-A5F7-2048442D7AC0}"/>
              </a:ext>
            </a:extLst>
          </p:cNvPr>
          <p:cNvSpPr txBox="1"/>
          <p:nvPr/>
        </p:nvSpPr>
        <p:spPr>
          <a:xfrm>
            <a:off x="3494342" y="4870373"/>
            <a:ext cx="2155316" cy="27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На основе статья </a:t>
            </a:r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@</a:t>
            </a:r>
            <a:r>
              <a:rPr lang="en-US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Roboto"/>
              </a:rPr>
              <a:t>Javarush</a:t>
            </a:r>
            <a:endParaRPr lang="ru-RU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40843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">
            <a:extLst>
              <a:ext uri="{FF2B5EF4-FFF2-40B4-BE49-F238E27FC236}">
                <a16:creationId xmlns:a16="http://schemas.microsoft.com/office/drawing/2014/main" id="{FC3BB511-DAA0-C643-9362-47AEAEF301D8}"/>
              </a:ext>
            </a:extLst>
          </p:cNvPr>
          <p:cNvSpPr/>
          <p:nvPr/>
        </p:nvSpPr>
        <p:spPr>
          <a:xfrm>
            <a:off x="-22525" y="193821"/>
            <a:ext cx="4137326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Juniper Marketplace (Bell.One)">
            <a:extLst>
              <a:ext uri="{FF2B5EF4-FFF2-40B4-BE49-F238E27FC236}">
                <a16:creationId xmlns:a16="http://schemas.microsoft.com/office/drawing/2014/main" id="{85CD5799-E851-0D40-A328-6C2D5C18387A}"/>
              </a:ext>
            </a:extLst>
          </p:cNvPr>
          <p:cNvSpPr txBox="1"/>
          <p:nvPr/>
        </p:nvSpPr>
        <p:spPr>
          <a:xfrm>
            <a:off x="284158" y="166082"/>
            <a:ext cx="6543955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Подводя итоги</a:t>
            </a:r>
            <a:endParaRPr dirty="0"/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9491FBAE-C4BA-4961-AF8E-85492A15E232}"/>
              </a:ext>
            </a:extLst>
          </p:cNvPr>
          <p:cNvSpPr txBox="1"/>
          <p:nvPr/>
        </p:nvSpPr>
        <p:spPr>
          <a:xfrm>
            <a:off x="529623" y="1803845"/>
            <a:ext cx="5105261" cy="211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1500" b="1" dirty="0">
                <a:latin typeface="Arial" charset="0"/>
                <a:cs typeface="Arial" charset="0"/>
              </a:rPr>
              <a:t>Сегодня мы узнали: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Методы класса </a:t>
            </a:r>
            <a:r>
              <a:rPr lang="en-US" sz="1500" dirty="0">
                <a:latin typeface="Arial" charset="0"/>
                <a:cs typeface="Arial" charset="0"/>
                <a:sym typeface="Roboto"/>
              </a:rPr>
              <a:t>Object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Коллекции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charset="0"/>
                <a:cs typeface="Arial" charset="0"/>
                <a:sym typeface="Roboto"/>
              </a:rPr>
              <a:t>Generics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 err="1">
                <a:latin typeface="Arial" charset="0"/>
                <a:cs typeface="Arial" charset="0"/>
                <a:sym typeface="Roboto"/>
              </a:rPr>
              <a:t>Конвариантность</a:t>
            </a:r>
            <a:r>
              <a:rPr lang="ru-RU" sz="1500" dirty="0">
                <a:latin typeface="Arial" charset="0"/>
                <a:cs typeface="Arial" charset="0"/>
                <a:sym typeface="Roboto"/>
              </a:rPr>
              <a:t> и инвариантность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charset="0"/>
                <a:cs typeface="Arial" charset="0"/>
                <a:sym typeface="Roboto"/>
              </a:rPr>
              <a:t>This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Геттеры-сеттеры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Рефлексия</a:t>
            </a:r>
            <a:endParaRPr lang="en-US" altLang="ru-RU" sz="1500" dirty="0">
              <a:latin typeface="Arial" charset="0"/>
              <a:cs typeface="Arial" charset="0"/>
            </a:endParaRP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84939AAF-6982-43B7-B024-12ACA3A881CA}"/>
              </a:ext>
            </a:extLst>
          </p:cNvPr>
          <p:cNvSpPr txBox="1"/>
          <p:nvPr/>
        </p:nvSpPr>
        <p:spPr>
          <a:xfrm>
            <a:off x="5929108" y="2413284"/>
            <a:ext cx="1505257" cy="4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algn="just" defTabSz="914331">
              <a:buClr>
                <a:srgbClr val="EC005F"/>
              </a:buClr>
            </a:pPr>
            <a:r>
              <a:rPr lang="ru-RU" altLang="ru-RU" sz="2400" dirty="0">
                <a:latin typeface="Arial" charset="0"/>
                <a:cs typeface="Arial" charset="0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9428140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7E37E54C-7E98-D64D-9421-C048410CD9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2525" y="1"/>
            <a:ext cx="7715250" cy="5143500"/>
          </a:xfrm>
          <a:prstGeom prst="rect">
            <a:avLst/>
          </a:prstGeom>
        </p:spPr>
      </p:pic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27D4BE13-2E8D-E846-A3B8-0353D73A0162}"/>
              </a:ext>
            </a:extLst>
          </p:cNvPr>
          <p:cNvSpPr/>
          <p:nvPr/>
        </p:nvSpPr>
        <p:spPr>
          <a:xfrm rot="10800000">
            <a:off x="1897169" y="-54655"/>
            <a:ext cx="7382848" cy="5143991"/>
          </a:xfrm>
          <a:prstGeom prst="rect">
            <a:avLst/>
          </a:prstGeom>
          <a:gradFill>
            <a:gsLst>
              <a:gs pos="0">
                <a:srgbClr val="F2F2F2"/>
              </a:gs>
              <a:gs pos="65000">
                <a:srgbClr val="F2F2F2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121917" tIns="121917" rIns="121917" bIns="121917"/>
          <a:lstStyle/>
          <a:p>
            <a:endParaRPr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578AFBF4-55B4-3F47-8540-B07E96A32248}"/>
              </a:ext>
            </a:extLst>
          </p:cNvPr>
          <p:cNvSpPr/>
          <p:nvPr/>
        </p:nvSpPr>
        <p:spPr>
          <a:xfrm>
            <a:off x="-22525" y="193821"/>
            <a:ext cx="4336108" cy="712496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Juniper Marketplace (Bell.One)">
            <a:extLst>
              <a:ext uri="{FF2B5EF4-FFF2-40B4-BE49-F238E27FC236}">
                <a16:creationId xmlns:a16="http://schemas.microsoft.com/office/drawing/2014/main" id="{C5348F7C-755A-3F4C-9429-1C785BB2DDC0}"/>
              </a:ext>
            </a:extLst>
          </p:cNvPr>
          <p:cNvSpPr txBox="1"/>
          <p:nvPr/>
        </p:nvSpPr>
        <p:spPr>
          <a:xfrm>
            <a:off x="284158" y="166082"/>
            <a:ext cx="5211669" cy="717175"/>
          </a:xfrm>
          <a:prstGeom prst="rect">
            <a:avLst/>
          </a:prstGeom>
          <a:ln w="12700">
            <a:miter lim="400000"/>
          </a:ln>
          <a:effectLst>
            <a:reflection stA="0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defTabSz="905255">
              <a:defRPr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Домашнее задание</a:t>
            </a:r>
            <a:endParaRPr dirty="0"/>
          </a:p>
        </p:txBody>
      </p:sp>
      <p:pic>
        <p:nvPicPr>
          <p:cNvPr id="7" name="Logo_Bellintegrator_Light.png" descr="Logo_Bellintegrator_Light.png">
            <a:extLst>
              <a:ext uri="{FF2B5EF4-FFF2-40B4-BE49-F238E27FC236}">
                <a16:creationId xmlns:a16="http://schemas.microsoft.com/office/drawing/2014/main" id="{0D490226-CF5E-8A42-83AD-411781ED31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06" y="4774126"/>
            <a:ext cx="882055" cy="28789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Номер слайда">
            <a:extLst>
              <a:ext uri="{FF2B5EF4-FFF2-40B4-BE49-F238E27FC236}">
                <a16:creationId xmlns:a16="http://schemas.microsoft.com/office/drawing/2014/main" id="{A2EFAD98-FBDE-454C-B040-D464BC29AE2D}"/>
              </a:ext>
            </a:extLst>
          </p:cNvPr>
          <p:cNvSpPr txBox="1">
            <a:spLocks/>
          </p:cNvSpPr>
          <p:nvPr/>
        </p:nvSpPr>
        <p:spPr>
          <a:xfrm>
            <a:off x="8870414" y="4911907"/>
            <a:ext cx="153579" cy="177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27C83-64C6-3044-900E-BC1CF089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7420" y="1028414"/>
            <a:ext cx="4692673" cy="341894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Повторить пройденное на текущей лекции.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EB005F"/>
              </a:buClr>
              <a:buFont typeface="Wingdings" pitchFamily="2" charset="2"/>
              <a:buChar char="Ø"/>
            </a:pPr>
            <a:r>
              <a:rPr lang="ru-RU" sz="1400" dirty="0"/>
              <a:t>По каждой из тем создать пример.</a:t>
            </a:r>
          </a:p>
        </p:txBody>
      </p:sp>
    </p:spTree>
    <p:extLst>
      <p:ext uri="{BB962C8B-B14F-4D97-AF65-F5344CB8AC3E}">
        <p14:creationId xmlns:p14="http://schemas.microsoft.com/office/powerpoint/2010/main" val="1374016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02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572001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Содержание лекции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292392" y="1411040"/>
            <a:ext cx="8786246" cy="317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Методы класса </a:t>
            </a:r>
            <a:r>
              <a:rPr lang="en-US" sz="1500" dirty="0">
                <a:latin typeface="Arial" charset="0"/>
                <a:cs typeface="Arial" charset="0"/>
                <a:sym typeface="Roboto"/>
              </a:rPr>
              <a:t>Object</a:t>
            </a:r>
          </a:p>
          <a:p>
            <a:pPr defTabSz="914331">
              <a:buClr>
                <a:srgbClr val="EC005F"/>
              </a:buClr>
            </a:pPr>
            <a:endParaRPr lang="en-US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Коллекции</a:t>
            </a:r>
          </a:p>
          <a:p>
            <a:pPr defTabSz="914331">
              <a:buClr>
                <a:srgbClr val="EC005F"/>
              </a:buClr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charset="0"/>
                <a:cs typeface="Arial" charset="0"/>
                <a:sym typeface="Roboto"/>
              </a:rPr>
              <a:t>Generics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charset="0"/>
                <a:cs typeface="Arial" charset="0"/>
                <a:sym typeface="Roboto"/>
              </a:rPr>
              <a:t>This</a:t>
            </a: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Геттеры-сеттеры</a:t>
            </a:r>
            <a:br>
              <a:rPr lang="ru-RU" sz="1500" dirty="0">
                <a:latin typeface="Arial" charset="0"/>
                <a:cs typeface="Arial" charset="0"/>
                <a:sym typeface="Roboto"/>
              </a:rPr>
            </a:b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500" dirty="0">
                <a:latin typeface="Arial" charset="0"/>
                <a:cs typeface="Arial" charset="0"/>
                <a:sym typeface="Roboto"/>
              </a:rPr>
              <a:t>Рефлексия</a:t>
            </a:r>
            <a:br>
              <a:rPr lang="ru-RU" sz="1500" dirty="0">
                <a:latin typeface="Arial" charset="0"/>
                <a:cs typeface="Arial" charset="0"/>
                <a:sym typeface="Roboto"/>
              </a:rPr>
            </a:br>
            <a:endParaRPr lang="ru-RU" sz="1500" dirty="0">
              <a:latin typeface="Arial" charset="0"/>
              <a:cs typeface="Arial" charset="0"/>
              <a:sym typeface="Roboto"/>
            </a:endParaRPr>
          </a:p>
          <a:p>
            <a:pPr defTabSz="914331"/>
            <a:endParaRPr lang="en-US" sz="1500" dirty="0">
              <a:latin typeface="Arial" charset="0"/>
              <a:ea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09600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3941619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3697717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Методы класса </a:t>
            </a:r>
            <a:r>
              <a:rPr lang="en-US" sz="2400" b="1" dirty="0"/>
              <a:t>Object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292392" y="2121545"/>
            <a:ext cx="1655618" cy="220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000" b="1" dirty="0">
                <a:latin typeface="Arial" charset="0"/>
                <a:cs typeface="Arial" charset="0"/>
                <a:sym typeface="Roboto"/>
              </a:rPr>
              <a:t>Методы класса </a:t>
            </a:r>
            <a:r>
              <a:rPr lang="en-US" sz="1000" b="1" dirty="0">
                <a:latin typeface="Arial" charset="0"/>
                <a:cs typeface="Arial" charset="0"/>
                <a:sym typeface="Roboto"/>
              </a:rPr>
              <a:t>Object:</a:t>
            </a:r>
          </a:p>
          <a:p>
            <a:pPr defTabSz="914331">
              <a:buClr>
                <a:srgbClr val="EC005F"/>
              </a:buClr>
            </a:pPr>
            <a:endParaRPr lang="en-US" sz="1000" b="1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getClass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hashCode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equals(Object obj)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Object clone()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toString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notify()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notifyAll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wait(long timeout)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wait(long timeout, int nanos)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wait()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finalize()</a:t>
            </a:r>
            <a:endParaRPr lang="ru-RU" sz="10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2375684-B2EF-4FCA-BCAB-8CBB38E88983}"/>
              </a:ext>
            </a:extLst>
          </p:cNvPr>
          <p:cNvSpPr/>
          <p:nvPr/>
        </p:nvSpPr>
        <p:spPr>
          <a:xfrm>
            <a:off x="125841" y="924241"/>
            <a:ext cx="8786246" cy="77866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Object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это базовый класс для всех остальных объектов в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Каждый класс наследуется от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Object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Соответственно все классы наследуют методы класса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Object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A5ECE812-D38D-4FE6-8E54-6E8E640236A7}"/>
              </a:ext>
            </a:extLst>
          </p:cNvPr>
          <p:cNvSpPr txBox="1"/>
          <p:nvPr/>
        </p:nvSpPr>
        <p:spPr>
          <a:xfrm>
            <a:off x="2065773" y="1848484"/>
            <a:ext cx="6846313" cy="295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800" dirty="0">
                <a:latin typeface="Arial" charset="0"/>
                <a:cs typeface="Arial" charset="0"/>
                <a:sym typeface="Roboto"/>
              </a:rPr>
              <a:t>Метод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equals()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обозначает отношение эквивалентности объектов. </a:t>
            </a:r>
            <a:endParaRPr lang="en-US" sz="8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800" dirty="0">
                <a:latin typeface="Arial" charset="0"/>
                <a:cs typeface="Arial" charset="0"/>
                <a:sym typeface="Roboto"/>
              </a:rPr>
              <a:t>Отличия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equals()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от операции == в классе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Object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нет. Это видно, если взглянуть исходный код метода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класса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Object:</a:t>
            </a:r>
          </a:p>
          <a:p>
            <a:pPr defTabSz="914331">
              <a:buClr>
                <a:srgbClr val="EC005F"/>
              </a:buClr>
            </a:pPr>
            <a:endParaRPr lang="en-US" sz="8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800" dirty="0">
                <a:latin typeface="Arial" charset="0"/>
                <a:cs typeface="Arial" charset="0"/>
                <a:sym typeface="Roboto"/>
              </a:rPr>
              <a:t>public </a:t>
            </a:r>
            <a:r>
              <a:rPr lang="en-US" sz="800" dirty="0" err="1">
                <a:latin typeface="Arial" charset="0"/>
                <a:cs typeface="Arial" charset="0"/>
                <a:sym typeface="Roboto"/>
              </a:rPr>
              <a:t>boolean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 equals(Object obj) {</a:t>
            </a:r>
          </a:p>
          <a:p>
            <a:pPr defTabSz="914331">
              <a:buClr>
                <a:srgbClr val="EC005F"/>
              </a:buClr>
            </a:pPr>
            <a:r>
              <a:rPr lang="en-US" sz="800" dirty="0">
                <a:latin typeface="Arial" charset="0"/>
                <a:cs typeface="Arial" charset="0"/>
                <a:sym typeface="Roboto"/>
              </a:rPr>
              <a:t>return (this == obj);</a:t>
            </a:r>
          </a:p>
          <a:p>
            <a:pPr defTabSz="914331">
              <a:buClr>
                <a:srgbClr val="EC005F"/>
              </a:buClr>
            </a:pPr>
            <a:r>
              <a:rPr lang="en-US" sz="800" dirty="0">
                <a:latin typeface="Arial" charset="0"/>
                <a:cs typeface="Arial" charset="0"/>
                <a:sym typeface="Roboto"/>
              </a:rPr>
              <a:t>}</a:t>
            </a:r>
          </a:p>
          <a:p>
            <a:pPr defTabSz="914331">
              <a:buClr>
                <a:srgbClr val="EC005F"/>
              </a:buClr>
            </a:pPr>
            <a:endParaRPr lang="en-US" sz="8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800" dirty="0">
                <a:latin typeface="Arial" charset="0"/>
                <a:cs typeface="Arial" charset="0"/>
                <a:sym typeface="Roboto"/>
              </a:rPr>
              <a:t>Однако, нужно не забывать, что, если объект ни на что не ссылается(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null),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то вызов метода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этого объекта приведет к </a:t>
            </a:r>
            <a:r>
              <a:rPr lang="en-US" sz="800" dirty="0" err="1">
                <a:latin typeface="Arial" charset="0"/>
                <a:cs typeface="Arial" charset="0"/>
                <a:sym typeface="Roboto"/>
              </a:rPr>
              <a:t>NullPointerException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.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Также нужно помнить, что при сравнении объектов оба они могут быть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null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и операция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obj1 == obj2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в данном случае будет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true,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а вызов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приведет к исключению </a:t>
            </a:r>
            <a:r>
              <a:rPr lang="en-US" sz="800" dirty="0" err="1">
                <a:latin typeface="Arial" charset="0"/>
                <a:cs typeface="Arial" charset="0"/>
                <a:sym typeface="Roboto"/>
              </a:rPr>
              <a:t>NullPointerException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.</a:t>
            </a:r>
          </a:p>
          <a:p>
            <a:pPr defTabSz="914331">
              <a:buClr>
                <a:srgbClr val="EC005F"/>
              </a:buClr>
            </a:pPr>
            <a:endParaRPr lang="en-US" sz="8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800" dirty="0">
                <a:latin typeface="Arial" charset="0"/>
                <a:cs typeface="Arial" charset="0"/>
                <a:sym typeface="Roboto"/>
              </a:rPr>
              <a:t>Как мы видим, при помощи операции == сравниваются ссылки на объекты. Но мы можем переопределять метод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equals, </a:t>
            </a:r>
            <a:r>
              <a:rPr lang="ru-RU" sz="800" dirty="0">
                <a:latin typeface="Arial" charset="0"/>
                <a:cs typeface="Arial" charset="0"/>
                <a:sym typeface="Roboto"/>
              </a:rPr>
              <a:t>тем самым задавая логику сравнения двух объектов. Например, рассмотрим сравнение двух одинаковых чисел, созданных при помощи класса </a:t>
            </a:r>
            <a:r>
              <a:rPr lang="en-US" sz="800" dirty="0">
                <a:latin typeface="Arial" charset="0"/>
                <a:cs typeface="Arial" charset="0"/>
                <a:sym typeface="Roboto"/>
              </a:rPr>
              <a:t>Integer:</a:t>
            </a:r>
          </a:p>
          <a:p>
            <a:pPr defTabSz="914331">
              <a:buClr>
                <a:srgbClr val="EC005F"/>
              </a:buClr>
            </a:pPr>
            <a:endParaRPr lang="en-US" sz="8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D72E6C3A-DAE2-465C-B1A8-412660F171CE}"/>
              </a:ext>
            </a:extLst>
          </p:cNvPr>
          <p:cNvSpPr txBox="1"/>
          <p:nvPr/>
        </p:nvSpPr>
        <p:spPr>
          <a:xfrm>
            <a:off x="2065773" y="3788715"/>
            <a:ext cx="2665554" cy="74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Integer a = new Integer(6);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Integer b = new Integer(6);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System.out.println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(a == b); // </a:t>
            </a:r>
            <a:r>
              <a:rPr lang="en-US" sz="1000" b="1" dirty="0">
                <a:latin typeface="Arial" charset="0"/>
                <a:cs typeface="Arial" charset="0"/>
                <a:sym typeface="Roboto"/>
              </a:rPr>
              <a:t>false</a:t>
            </a:r>
            <a:endParaRPr lang="ru-RU" sz="10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000" dirty="0" err="1">
                <a:latin typeface="Arial" charset="0"/>
                <a:cs typeface="Arial" charset="0"/>
                <a:sym typeface="Roboto"/>
              </a:rPr>
              <a:t>System.out.println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</a:t>
            </a:r>
            <a:r>
              <a:rPr lang="en-US" sz="1000" dirty="0" err="1">
                <a:latin typeface="Arial" charset="0"/>
                <a:cs typeface="Arial" charset="0"/>
                <a:sym typeface="Roboto"/>
              </a:rPr>
              <a:t>a.equals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(b)); // </a:t>
            </a:r>
            <a:r>
              <a:rPr lang="en-US" sz="1000" b="1" dirty="0">
                <a:latin typeface="Arial" charset="0"/>
                <a:cs typeface="Arial" charset="0"/>
                <a:sym typeface="Roboto"/>
              </a:rPr>
              <a:t>true</a:t>
            </a:r>
            <a:endParaRPr lang="ru-RU" sz="10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FD77760E-B39D-4294-9220-C7957E63761F}"/>
              </a:ext>
            </a:extLst>
          </p:cNvPr>
          <p:cNvSpPr txBox="1"/>
          <p:nvPr/>
        </p:nvSpPr>
        <p:spPr>
          <a:xfrm>
            <a:off x="4849091" y="3518052"/>
            <a:ext cx="4062996" cy="12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000" dirty="0">
                <a:latin typeface="Arial" charset="0"/>
                <a:cs typeface="Arial" charset="0"/>
                <a:sym typeface="Roboto"/>
              </a:rPr>
              <a:t>Если взглянуть внутрь метода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equals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класса 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Integer, </a:t>
            </a:r>
            <a:r>
              <a:rPr lang="ru-RU" sz="1000" dirty="0">
                <a:latin typeface="Arial" charset="0"/>
                <a:cs typeface="Arial" charset="0"/>
                <a:sym typeface="Roboto"/>
              </a:rPr>
              <a:t>то мы увидим:</a:t>
            </a:r>
          </a:p>
          <a:p>
            <a:pPr defTabSz="914331">
              <a:buClr>
                <a:srgbClr val="EC005F"/>
              </a:buClr>
            </a:pPr>
            <a:endParaRPr lang="en-US" sz="10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public </a:t>
            </a:r>
            <a:r>
              <a:rPr lang="en-US" sz="1000" dirty="0" err="1">
                <a:latin typeface="Arial" charset="0"/>
                <a:cs typeface="Arial" charset="0"/>
                <a:sym typeface="Roboto"/>
              </a:rPr>
              <a:t>boolean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 equals(Object obj) {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if (obj </a:t>
            </a:r>
            <a:r>
              <a:rPr lang="en-US" sz="1000" dirty="0" err="1">
                <a:latin typeface="Arial" charset="0"/>
                <a:cs typeface="Arial" charset="0"/>
                <a:sym typeface="Roboto"/>
              </a:rPr>
              <a:t>instanceof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 Integer) {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return value == ((Integer)obj).</a:t>
            </a:r>
            <a:r>
              <a:rPr lang="en-US" sz="1000" dirty="0" err="1">
                <a:latin typeface="Arial" charset="0"/>
                <a:cs typeface="Arial" charset="0"/>
                <a:sym typeface="Roboto"/>
              </a:rPr>
              <a:t>intValue</a:t>
            </a:r>
            <a:r>
              <a:rPr lang="en-US" sz="1000" dirty="0">
                <a:latin typeface="Arial" charset="0"/>
                <a:cs typeface="Arial" charset="0"/>
                <a:sym typeface="Roboto"/>
              </a:rPr>
              <a:t>();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}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return false;</a:t>
            </a:r>
          </a:p>
          <a:p>
            <a:pPr defTabSz="914331">
              <a:buClr>
                <a:srgbClr val="EC005F"/>
              </a:buClr>
            </a:pPr>
            <a:r>
              <a:rPr lang="en-US" sz="1000" dirty="0">
                <a:latin typeface="Arial" charset="0"/>
                <a:cs typeface="Arial" charset="0"/>
                <a:sym typeface="Robo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2628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855845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1887591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Коллекции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1"/>
            <a:ext cx="8786246" cy="77866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Для хранения наборов данных в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предназначены массивы. Однако их не всегда удобно использовать, прежде всего потому, что они имеют фиксированную длину. Эту проблему в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решают коллекции. Однако суть не только в гибких по размеру наборах объектов, но в и том, что классы коллекций реализуют различные алгоритмы и структуры данных, например, такие как стек, очередь, дерево и ряд других.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D2D23212-6766-43D7-836B-12BE3EEBFFC7}"/>
              </a:ext>
            </a:extLst>
          </p:cNvPr>
          <p:cNvSpPr txBox="1"/>
          <p:nvPr/>
        </p:nvSpPr>
        <p:spPr>
          <a:xfrm>
            <a:off x="125841" y="1755720"/>
            <a:ext cx="8786246" cy="309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Коллекции построены на интерфейсах:</a:t>
            </a: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Collection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базовый интерфейс для всех коллекций и других интерфейсов коллекций</a:t>
            </a: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Queue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наследует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Collection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и представляет функционал для структур данных в виде очереди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Deque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наследует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Queue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и представляет функционал для двунаправленных очередей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List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наследует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Collection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и представляет функциональность простых списков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Set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также расширяет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Collection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и используется для хранения множеств уникальных объектов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SortedSet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расширяет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Set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для создания сортированных коллекций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NavigableSet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расширяет интерфейс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SortedSet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для создания коллекций, в которых можно осуществлять поиск по соответствию</a:t>
            </a: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marL="214298" indent="-214298" defTabSz="914331">
              <a:buClr>
                <a:srgbClr val="EC005F"/>
              </a:buClr>
              <a:buFont typeface="Courier New" panose="02070309020205020404" pitchFamily="49" charset="0"/>
              <a:buChar char="o"/>
            </a:pP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Map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– предназначен для созданий структур данных в виде словаря, где каждый элемент имеет определенный ключ и значение. В отличие от других интерфейсов коллекций не наследуется от интерфейса </a:t>
            </a:r>
            <a:r>
              <a:rPr lang="ru-RU" sz="1100" dirty="0" err="1">
                <a:latin typeface="Arial" charset="0"/>
                <a:cs typeface="Arial" charset="0"/>
                <a:sym typeface="Roboto"/>
              </a:rPr>
              <a:t>Collection</a:t>
            </a: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96707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179985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1887591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/>
              <a:t>Generics</a:t>
            </a:r>
            <a:r>
              <a:rPr lang="ru-RU" sz="2400" b="1" dirty="0"/>
              <a:t> 1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1"/>
            <a:ext cx="8786246" cy="77866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Generics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— это одно из самых значительных изменений за всю историю языка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«Дженерики», доступные с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5, сделали использование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Collection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Framework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проще, удобнее и безопаснее. Ошибки, связанные с некорректным использованием типов, теперь обнаруживаются на этапе компиляции. Да и сам язык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стал еще безопаснее.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D2D23212-6766-43D7-836B-12BE3EEBFFC7}"/>
              </a:ext>
            </a:extLst>
          </p:cNvPr>
          <p:cNvSpPr txBox="1"/>
          <p:nvPr/>
        </p:nvSpPr>
        <p:spPr>
          <a:xfrm>
            <a:off x="292392" y="1755720"/>
            <a:ext cx="3192323" cy="246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Без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Generics</a:t>
            </a:r>
            <a:r>
              <a:rPr lang="ru-RU" sz="1100" b="1" dirty="0">
                <a:latin typeface="Arial" charset="0"/>
                <a:cs typeface="Arial" charset="0"/>
                <a:sym typeface="Roboto"/>
              </a:rPr>
              <a:t>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public long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getSum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(List accounts)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long sum = 0;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for (int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0, n 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accounts.size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();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&lt; n;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++)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Object account 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accounts.get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);</a:t>
            </a:r>
          </a:p>
          <a:p>
            <a:pPr defTabSz="914331">
              <a:buClr>
                <a:srgbClr val="EC005F"/>
              </a:buClr>
            </a:pPr>
            <a:r>
              <a:rPr lang="en-US" sz="1100" b="1" dirty="0">
                <a:latin typeface="Arial" charset="0"/>
                <a:cs typeface="Arial" charset="0"/>
                <a:sym typeface="Roboto"/>
              </a:rPr>
              <a:t>       if (account </a:t>
            </a:r>
            <a:r>
              <a:rPr lang="en-US" sz="1100" b="1" dirty="0" err="1">
                <a:latin typeface="Arial" charset="0"/>
                <a:cs typeface="Arial" charset="0"/>
                <a:sym typeface="Roboto"/>
              </a:rPr>
              <a:t>instanceof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 Account)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   sum += (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(Account) account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).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getAmount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}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return sum;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0" name="Shape 167">
            <a:extLst>
              <a:ext uri="{FF2B5EF4-FFF2-40B4-BE49-F238E27FC236}">
                <a16:creationId xmlns:a16="http://schemas.microsoft.com/office/drawing/2014/main" id="{75093403-F7E6-47C6-BC82-9019BFEAAA25}"/>
              </a:ext>
            </a:extLst>
          </p:cNvPr>
          <p:cNvSpPr txBox="1"/>
          <p:nvPr/>
        </p:nvSpPr>
        <p:spPr>
          <a:xfrm>
            <a:off x="4988786" y="1963743"/>
            <a:ext cx="3192323" cy="204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С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Generics</a:t>
            </a:r>
            <a:r>
              <a:rPr lang="ru-RU" sz="1100" b="1" dirty="0">
                <a:latin typeface="Arial" charset="0"/>
                <a:cs typeface="Arial" charset="0"/>
                <a:sym typeface="Roboto"/>
              </a:rPr>
              <a:t>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public long getSum2(List&lt;Account&gt; accounts)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long sum = 0;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for (Account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account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: accounts)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sum +=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account.getAmount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}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return sum;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64249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3" y="149939"/>
            <a:ext cx="662247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1" y="-3"/>
            <a:ext cx="6884264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 err="1"/>
              <a:t>Контравариантность</a:t>
            </a:r>
            <a:r>
              <a:rPr lang="ru-RU" sz="2400" b="1" dirty="0"/>
              <a:t> и Инвариантность</a:t>
            </a:r>
            <a:endParaRPr b="1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9C76DB3F-767D-3449-90E1-644674D4AEC8}"/>
              </a:ext>
            </a:extLst>
          </p:cNvPr>
          <p:cNvSpPr/>
          <p:nvPr/>
        </p:nvSpPr>
        <p:spPr>
          <a:xfrm>
            <a:off x="125841" y="924241"/>
            <a:ext cx="8786246" cy="46814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Ковариантность — это сохранение иерархии наследования исходных типов в производных типах в том же порядке. Например, если Кошка — это подтип Животные, то Множество&lt;Кошки&gt; — это подтип Множество&lt;Животные&gt;.</a:t>
            </a: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D2D23212-6766-43D7-836B-12BE3EEBFFC7}"/>
              </a:ext>
            </a:extLst>
          </p:cNvPr>
          <p:cNvSpPr txBox="1"/>
          <p:nvPr/>
        </p:nvSpPr>
        <p:spPr>
          <a:xfrm>
            <a:off x="292391" y="1506570"/>
            <a:ext cx="8362840" cy="11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Массивы в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Java </a:t>
            </a:r>
            <a:r>
              <a:rPr lang="ru-RU" sz="1100" b="1" dirty="0" err="1">
                <a:latin typeface="Arial" charset="0"/>
                <a:cs typeface="Arial" charset="0"/>
                <a:sym typeface="Roboto"/>
              </a:rPr>
              <a:t>ковариантны</a:t>
            </a:r>
            <a:r>
              <a:rPr lang="ru-RU" sz="1100" b="1" dirty="0">
                <a:latin typeface="Arial" charset="0"/>
                <a:cs typeface="Arial" charset="0"/>
                <a:sym typeface="Roboto"/>
              </a:rPr>
              <a:t>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String[] strings = new String[] {"a", "b", "c"};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Object[]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arr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strings;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arr</a:t>
            </a:r>
            <a:r>
              <a:rPr lang="ru-RU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[0] = 42; // </a:t>
            </a:r>
            <a:r>
              <a:rPr lang="ru-RU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ArrayStoreException</a:t>
            </a:r>
            <a:r>
              <a:rPr lang="ru-RU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. </a:t>
            </a:r>
            <a:r>
              <a:rPr lang="ru-RU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Проблема обнаружилась на этапе выполнения программы</a:t>
            </a:r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258BF227-AA4F-4478-8E51-6105C0EB6197}"/>
              </a:ext>
            </a:extLst>
          </p:cNvPr>
          <p:cNvSpPr txBox="1"/>
          <p:nvPr/>
        </p:nvSpPr>
        <p:spPr>
          <a:xfrm>
            <a:off x="292391" y="3350003"/>
            <a:ext cx="8362840" cy="11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«Дженерики» инвариантны: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List&lt;Integer&gt;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ints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Arrays.asList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(1,2,3);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List&lt;Number&gt;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nums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ints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; // compile-time error. </a:t>
            </a:r>
            <a:r>
              <a:rPr lang="ru-RU" sz="1100" b="1" dirty="0">
                <a:latin typeface="Arial" charset="0"/>
                <a:cs typeface="Arial" charset="0"/>
                <a:sym typeface="Roboto"/>
              </a:rPr>
              <a:t>Проблема обнаружилась на этапе компиляции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 err="1">
                <a:latin typeface="Arial" charset="0"/>
                <a:cs typeface="Arial" charset="0"/>
                <a:sym typeface="Roboto"/>
              </a:rPr>
              <a:t>nums.set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(2, 3.14);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assert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ints.toString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().equals("[1, 2, 3.14]");</a:t>
            </a: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F77A95-CAF5-4C87-B87B-2126FDB1CC56}"/>
              </a:ext>
            </a:extLst>
          </p:cNvPr>
          <p:cNvSpPr/>
          <p:nvPr/>
        </p:nvSpPr>
        <p:spPr>
          <a:xfrm>
            <a:off x="125841" y="2676266"/>
            <a:ext cx="8786246" cy="57262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Инвариантность — отсутствие наследования между производными типами. Если Кошка — это подтип Животные, то Множество&lt;Кошки&gt; не является подтипом Множество&lt;Животные&gt; и Множество&lt;Животные&gt; не является подтипом Множество&lt;Кошки&gt;.</a:t>
            </a:r>
          </a:p>
        </p:txBody>
      </p:sp>
    </p:spTree>
    <p:extLst>
      <p:ext uri="{BB962C8B-B14F-4D97-AF65-F5344CB8AC3E}">
        <p14:creationId xmlns:p14="http://schemas.microsoft.com/office/powerpoint/2010/main" val="42926400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2" y="149939"/>
            <a:ext cx="2179985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1887591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/>
              <a:t>Generics</a:t>
            </a:r>
            <a:r>
              <a:rPr lang="ru-RU" sz="2400" b="1" dirty="0"/>
              <a:t> 2</a:t>
            </a:r>
            <a:endParaRPr b="1" dirty="0"/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D2D23212-6766-43D7-836B-12BE3EEBFFC7}"/>
              </a:ext>
            </a:extLst>
          </p:cNvPr>
          <p:cNvSpPr txBox="1"/>
          <p:nvPr/>
        </p:nvSpPr>
        <p:spPr>
          <a:xfrm>
            <a:off x="4148173" y="1118693"/>
            <a:ext cx="4830175" cy="145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Чтобы метод мог принимать наследников класса: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public void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exampleMethod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(List&lt;? extends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ExampleList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&gt; w1) {}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Чтобы метод мог принимать любой лист с любыми параметрами: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List&lt;? extends Object&gt;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или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List&lt;?&gt;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b="1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A381F5-7BDE-4AD7-959C-2E34EBE39F3D}"/>
              </a:ext>
            </a:extLst>
          </p:cNvPr>
          <p:cNvSpPr/>
          <p:nvPr/>
        </p:nvSpPr>
        <p:spPr>
          <a:xfrm>
            <a:off x="430938" y="1002089"/>
            <a:ext cx="29564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31">
              <a:buClr>
                <a:srgbClr val="EC005F"/>
              </a:buClr>
            </a:pPr>
            <a:r>
              <a:rPr lang="en-US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Generic </a:t>
            </a:r>
            <a:r>
              <a:rPr lang="ru-RU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класс: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class Zoo&lt;T&gt;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Class&lt;T&gt;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clazz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ArrayList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&lt;T&gt; animals = new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ArrayList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&lt;T&gt;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Zoo(Class&lt;T&gt;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clazz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)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this.clazz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clazz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}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solidFill>
                <a:schemeClr val="tx1"/>
              </a:solidFill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public T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createNewAnimal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()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 T animal =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clazz.newInstance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();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animals.add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(animal);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 return animal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}</a:t>
            </a:r>
            <a:endParaRPr lang="ru-RU" sz="11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B46AD5-0CD7-4444-90FD-4AA0AF978823}"/>
              </a:ext>
            </a:extLst>
          </p:cNvPr>
          <p:cNvSpPr/>
          <p:nvPr/>
        </p:nvSpPr>
        <p:spPr>
          <a:xfrm>
            <a:off x="3684348" y="3381595"/>
            <a:ext cx="48964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Использовать </a:t>
            </a:r>
            <a:r>
              <a:rPr lang="en-US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Zoo </a:t>
            </a:r>
            <a:r>
              <a:rPr lang="ru-RU" sz="1100" b="1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под свой тип: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Zoo&lt;Tiger&gt; zoo = new Zoo&lt;Tiger&gt;(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Tiger.class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); // </a:t>
            </a:r>
            <a:r>
              <a:rPr lang="ru-RU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вот тут передается тип!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Tiger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tiger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zoo.createNewAnimal</a:t>
            </a:r>
            <a:r>
              <a:rPr lang="en-US" sz="1100" dirty="0">
                <a:solidFill>
                  <a:schemeClr val="tx1"/>
                </a:solidFill>
                <a:latin typeface="Arial" charset="0"/>
                <a:cs typeface="Arial" charset="0"/>
                <a:sym typeface="Roboto"/>
              </a:rPr>
              <a:t>();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459529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1252331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86096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b="1" dirty="0"/>
              <a:t>This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537557" y="1875071"/>
            <a:ext cx="2762234" cy="139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Без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This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class Human{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String name;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Human(String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myName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){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name =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myName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7" name="Shape 167">
            <a:extLst>
              <a:ext uri="{FF2B5EF4-FFF2-40B4-BE49-F238E27FC236}">
                <a16:creationId xmlns:a16="http://schemas.microsoft.com/office/drawing/2014/main" id="{00383EDC-9456-4051-924E-AFB877CBD525}"/>
              </a:ext>
            </a:extLst>
          </p:cNvPr>
          <p:cNvSpPr txBox="1"/>
          <p:nvPr/>
        </p:nvSpPr>
        <p:spPr>
          <a:xfrm>
            <a:off x="537557" y="3350303"/>
            <a:ext cx="2762234" cy="139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С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This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class Human{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String name;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Human(String name){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   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this.name = name;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804516-358D-44F2-A078-2F7F4F0A7AA0}"/>
              </a:ext>
            </a:extLst>
          </p:cNvPr>
          <p:cNvSpPr/>
          <p:nvPr/>
        </p:nvSpPr>
        <p:spPr>
          <a:xfrm>
            <a:off x="125841" y="924241"/>
            <a:ext cx="8786246" cy="77866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Иногда будет требоваться, чтобы метод ссылался на вызвавший его объект. Чтобы это было возможно, в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Java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определено ключевое слово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Оно может использоваться внутри любого метода для ссылки на текущий объект. То есть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всегда служит ссылкой на объект, для которого был вызван метод. Ключевое слово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можно использовать везде, где допускается ссылка на объект типа текущего класса.</a:t>
            </a:r>
          </a:p>
        </p:txBody>
      </p:sp>
      <p:sp>
        <p:nvSpPr>
          <p:cNvPr id="14" name="Shape 167">
            <a:extLst>
              <a:ext uri="{FF2B5EF4-FFF2-40B4-BE49-F238E27FC236}">
                <a16:creationId xmlns:a16="http://schemas.microsoft.com/office/drawing/2014/main" id="{145D42E3-043F-4D7B-A761-A4E75968451C}"/>
              </a:ext>
            </a:extLst>
          </p:cNvPr>
          <p:cNvSpPr txBox="1"/>
          <p:nvPr/>
        </p:nvSpPr>
        <p:spPr>
          <a:xfrm>
            <a:off x="3299791" y="1878575"/>
            <a:ext cx="2762234" cy="28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Без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This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class Human{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age;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weight;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height;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Human(int age, int weight){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this.age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age;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this.weight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weight;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Human(int age, int weight, int height){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this.age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age;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this.weight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weight;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this.height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height;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89BE6C70-F0E2-4070-A257-6CA9D3ACCD2F}"/>
              </a:ext>
            </a:extLst>
          </p:cNvPr>
          <p:cNvSpPr txBox="1"/>
          <p:nvPr/>
        </p:nvSpPr>
        <p:spPr>
          <a:xfrm>
            <a:off x="6282374" y="1814806"/>
            <a:ext cx="2762234" cy="28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С </a:t>
            </a:r>
            <a:r>
              <a:rPr lang="en-US" sz="1100" b="1" dirty="0">
                <a:latin typeface="Arial" charset="0"/>
                <a:cs typeface="Arial" charset="0"/>
                <a:sym typeface="Roboto"/>
              </a:rPr>
              <a:t>This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class Human{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age;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weight;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int height;</a:t>
            </a:r>
          </a:p>
          <a:p>
            <a:pPr defTabSz="914331">
              <a:buClr>
                <a:srgbClr val="EC005F"/>
              </a:buClr>
            </a:pPr>
            <a:endParaRPr lang="en-US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Human(int age, int weight){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this.age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age;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this.weight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weight;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Human(int age, int weight, int height){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this(age, weight);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        </a:t>
            </a:r>
            <a:r>
              <a:rPr lang="en-US" sz="1100" dirty="0" err="1">
                <a:latin typeface="Arial" charset="0"/>
                <a:cs typeface="Arial" charset="0"/>
                <a:sym typeface="Roboto"/>
              </a:rPr>
              <a:t>this.height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= height;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    }</a:t>
            </a:r>
          </a:p>
          <a:p>
            <a:pPr defTabSz="914331">
              <a:buClr>
                <a:srgbClr val="EC005F"/>
              </a:buClr>
            </a:pPr>
            <a:r>
              <a:rPr lang="en-US" sz="1100" dirty="0">
                <a:latin typeface="Arial" charset="0"/>
                <a:cs typeface="Arial" charset="0"/>
                <a:sym typeface="Roboto"/>
              </a:rPr>
              <a:t>}</a:t>
            </a:r>
            <a:endParaRPr lang="ru-RU" sz="1100" dirty="0">
              <a:latin typeface="Arial" charset="0"/>
              <a:cs typeface="Arial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6333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31E3EF-0801-4E4A-8601-F7F39F6EB7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Прямоугольник">
            <a:extLst>
              <a:ext uri="{FF2B5EF4-FFF2-40B4-BE49-F238E27FC236}">
                <a16:creationId xmlns:a16="http://schemas.microsoft.com/office/drawing/2014/main" id="{27C5F015-95B3-5E43-BE1D-281BED58E100}"/>
              </a:ext>
            </a:extLst>
          </p:cNvPr>
          <p:cNvSpPr/>
          <p:nvPr/>
        </p:nvSpPr>
        <p:spPr>
          <a:xfrm>
            <a:off x="-1" y="149939"/>
            <a:ext cx="4024746" cy="662401"/>
          </a:xfrm>
          <a:prstGeom prst="rect">
            <a:avLst/>
          </a:prstGeom>
          <a:solidFill>
            <a:srgbClr val="EB005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Portfolio…">
            <a:extLst>
              <a:ext uri="{FF2B5EF4-FFF2-40B4-BE49-F238E27FC236}">
                <a16:creationId xmlns:a16="http://schemas.microsoft.com/office/drawing/2014/main" id="{C9B4018F-A720-AF46-8738-F2BDE9F25F06}"/>
              </a:ext>
            </a:extLst>
          </p:cNvPr>
          <p:cNvSpPr txBox="1"/>
          <p:nvPr/>
        </p:nvSpPr>
        <p:spPr>
          <a:xfrm>
            <a:off x="292392" y="-3"/>
            <a:ext cx="5509318" cy="92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749808"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2400" b="1" dirty="0"/>
              <a:t>Геттеры и сеттеры</a:t>
            </a:r>
            <a:endParaRPr b="1" dirty="0"/>
          </a:p>
        </p:txBody>
      </p:sp>
      <p:sp>
        <p:nvSpPr>
          <p:cNvPr id="140" name="Shape 167">
            <a:extLst>
              <a:ext uri="{FF2B5EF4-FFF2-40B4-BE49-F238E27FC236}">
                <a16:creationId xmlns:a16="http://schemas.microsoft.com/office/drawing/2014/main" id="{9A159F6A-127B-430A-ACEE-83396418D7CA}"/>
              </a:ext>
            </a:extLst>
          </p:cNvPr>
          <p:cNvSpPr txBox="1"/>
          <p:nvPr/>
        </p:nvSpPr>
        <p:spPr>
          <a:xfrm>
            <a:off x="402655" y="1736584"/>
            <a:ext cx="3219434" cy="285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public class Cat {</a:t>
            </a:r>
          </a:p>
          <a:p>
            <a:pPr defTabSz="914331">
              <a:buClr>
                <a:srgbClr val="EC005F"/>
              </a:buClr>
            </a:pPr>
            <a:endParaRPr lang="en-US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private String name;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private int age;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private int weight;</a:t>
            </a: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   </a:t>
            </a:r>
          </a:p>
          <a:p>
            <a:pPr defTabSz="914331">
              <a:buClr>
                <a:srgbClr val="EC005F"/>
              </a:buClr>
            </a:pPr>
            <a:r>
              <a:rPr lang="ru-RU" sz="1200" dirty="0">
                <a:latin typeface="Arial" charset="0"/>
                <a:cs typeface="Arial" charset="0"/>
                <a:sym typeface="Roboto"/>
              </a:rPr>
              <a:t>  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public String </a:t>
            </a:r>
            <a:r>
              <a:rPr lang="en-US" sz="1200" b="1" dirty="0" err="1">
                <a:latin typeface="Arial" charset="0"/>
                <a:cs typeface="Arial" charset="0"/>
                <a:sym typeface="Roboto"/>
              </a:rPr>
              <a:t>getName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()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{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    return name;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}</a:t>
            </a:r>
          </a:p>
          <a:p>
            <a:pPr defTabSz="914331">
              <a:buClr>
                <a:srgbClr val="EC005F"/>
              </a:buClr>
            </a:pPr>
            <a:endParaRPr lang="en-US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public void </a:t>
            </a:r>
            <a:r>
              <a:rPr lang="en-US" sz="1200" b="1" dirty="0" err="1">
                <a:latin typeface="Arial" charset="0"/>
                <a:cs typeface="Arial" charset="0"/>
                <a:sym typeface="Roboto"/>
              </a:rPr>
              <a:t>setName</a:t>
            </a:r>
            <a:r>
              <a:rPr lang="en-US" sz="1200" b="1" dirty="0">
                <a:latin typeface="Arial" charset="0"/>
                <a:cs typeface="Arial" charset="0"/>
                <a:sym typeface="Roboto"/>
              </a:rPr>
              <a:t>(String name) </a:t>
            </a:r>
            <a:r>
              <a:rPr lang="en-US" sz="1200" dirty="0">
                <a:latin typeface="Arial" charset="0"/>
                <a:cs typeface="Arial" charset="0"/>
                <a:sym typeface="Roboto"/>
              </a:rPr>
              <a:t>{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    this.name = name;</a:t>
            </a: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   }</a:t>
            </a:r>
            <a:endParaRPr lang="ru-RU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en-US" sz="12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en-US" sz="1200" dirty="0">
                <a:latin typeface="Arial" charset="0"/>
                <a:cs typeface="Arial" charset="0"/>
                <a:sym typeface="Roboto"/>
              </a:rPr>
              <a:t>}</a:t>
            </a:r>
          </a:p>
          <a:p>
            <a:pPr defTabSz="914331">
              <a:buClr>
                <a:srgbClr val="EC005F"/>
              </a:buClr>
            </a:pPr>
            <a:endParaRPr lang="en-US" sz="1200" dirty="0">
              <a:latin typeface="Arial" charset="0"/>
              <a:cs typeface="Arial" charset="0"/>
              <a:sym typeface="Roboto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F341C23-DFA4-4715-B862-C0D7EE5D2090}"/>
              </a:ext>
            </a:extLst>
          </p:cNvPr>
          <p:cNvSpPr/>
          <p:nvPr/>
        </p:nvSpPr>
        <p:spPr>
          <a:xfrm>
            <a:off x="125841" y="929921"/>
            <a:ext cx="8786246" cy="77866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 defTabSz="914331"/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Следующее понятие из мира ООП, которое следует рассмотреть - это геттеры и сеттеры (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getter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- от англ. "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get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" - получать, и 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setter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- от англ. "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set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" - устанавливать). Это общепринятый способ вводить данные ("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set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") или получать данные ("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get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"). </a:t>
            </a: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917D3467-681D-4C5F-8CD0-1BDD9EBF8187}"/>
              </a:ext>
            </a:extLst>
          </p:cNvPr>
          <p:cNvSpPr txBox="1"/>
          <p:nvPr/>
        </p:nvSpPr>
        <p:spPr>
          <a:xfrm>
            <a:off x="3413278" y="2074674"/>
            <a:ext cx="5498809" cy="218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1" tIns="26999" rIns="34281" bIns="34281" anchor="t" anchorCtr="0">
            <a:noAutofit/>
          </a:bodyPr>
          <a:lstStyle/>
          <a:p>
            <a:pPr defTabSz="914331">
              <a:buClr>
                <a:srgbClr val="EC005F"/>
              </a:buClr>
            </a:pPr>
            <a:r>
              <a:rPr lang="ru-RU" sz="1100" b="1" dirty="0">
                <a:latin typeface="Arial" charset="0"/>
                <a:cs typeface="Arial" charset="0"/>
                <a:sym typeface="Roboto"/>
              </a:rPr>
              <a:t>Зачем они нужны?</a:t>
            </a:r>
            <a:endParaRPr lang="en-US" sz="1100" b="1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Действительно - если я сам все задаю, зачем все эти геттеры и сеттеры?</a:t>
            </a: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Тут, нам стоит вспомнить про такой принцип ООП как инкапсуляция.</a:t>
            </a:r>
            <a:r>
              <a:rPr lang="en-US" sz="1100" dirty="0">
                <a:latin typeface="Arial" charset="0"/>
                <a:cs typeface="Arial" charset="0"/>
                <a:sym typeface="Roboto"/>
              </a:rPr>
              <a:t> </a:t>
            </a:r>
            <a:r>
              <a:rPr lang="ru-RU" sz="1100" dirty="0">
                <a:latin typeface="Arial" charset="0"/>
                <a:cs typeface="Arial" charset="0"/>
                <a:sym typeface="Roboto"/>
              </a:rPr>
              <a:t>С помощью геттеров и сеттеров Вы защищаете содержимое программы - когда ей пользуется кто-то другой.</a:t>
            </a:r>
          </a:p>
          <a:p>
            <a:pPr defTabSz="914331">
              <a:buClr>
                <a:srgbClr val="EC005F"/>
              </a:buClr>
            </a:pPr>
            <a:endParaRPr lang="ru-RU" sz="1100" dirty="0">
              <a:latin typeface="Arial" charset="0"/>
              <a:cs typeface="Arial" charset="0"/>
              <a:sym typeface="Roboto"/>
            </a:endParaRPr>
          </a:p>
          <a:p>
            <a:pPr defTabSz="914331">
              <a:buClr>
                <a:srgbClr val="EC005F"/>
              </a:buClr>
            </a:pPr>
            <a:r>
              <a:rPr lang="ru-RU" sz="1100" dirty="0">
                <a:latin typeface="Arial" charset="0"/>
                <a:cs typeface="Arial" charset="0"/>
                <a:sym typeface="Roboto"/>
              </a:rPr>
              <a:t>Представим, что создается программа, с помощью которой печатаются паспорта. Вам ведь не захочется, чтобы кто-то без доступа  вносил изменения в эту программу?</a:t>
            </a:r>
          </a:p>
        </p:txBody>
      </p:sp>
    </p:spTree>
    <p:extLst>
      <p:ext uri="{BB962C8B-B14F-4D97-AF65-F5344CB8AC3E}">
        <p14:creationId xmlns:p14="http://schemas.microsoft.com/office/powerpoint/2010/main" val="119296989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qITyLxKkueRImgl4Ip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VMjFI9MU21ADthhmfT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LlvLy37EqqoywqBwAF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PoUvIdJkiTYbuspi1V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h.Ypq7HsUS9KpSAR9At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tqdOhq.ke8dJ_Z0O1.9Q"/>
</p:tagLst>
</file>

<file path=ppt/theme/theme1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а">
  <a:themeElements>
    <a:clrScheme name="Основ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Основа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Осно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70F4CBA3D84AB15B68EAFA596377" ma:contentTypeVersion="0" ma:contentTypeDescription="Create a new document." ma:contentTypeScope="" ma:versionID="af4a4c02b079bb84d3fdc882e8721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B6F86-3DE5-40E7-93B6-1C0B63E7E3E3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36E5FF-8C62-4FA2-BF6B-11E58E6A28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2E66F-5C69-47B2-81F4-FB9ED1E0546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10330</TotalTime>
  <Words>2241</Words>
  <Application>Microsoft Office PowerPoint</Application>
  <PresentationFormat>Экран (16:9)</PresentationFormat>
  <Paragraphs>320</Paragraphs>
  <Slides>16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Verdana</vt:lpstr>
      <vt:lpstr>Wingdings</vt:lpstr>
      <vt:lpstr>ヒラギノ角ゴ Pro W6</vt:lpstr>
      <vt:lpstr>Основа</vt:lpstr>
      <vt:lpstr>Специальное оформление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Кирилл Филенков</cp:lastModifiedBy>
  <cp:revision>271</cp:revision>
  <dcterms:modified xsi:type="dcterms:W3CDTF">2020-03-22T11:43:45Z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0x010100136F70F4CBA3D84AB15B68EAFA596377</vt:lpwstr>
  </property>
</Properties>
</file>