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4" r:id="rId5"/>
  </p:sldMasterIdLst>
  <p:notesMasterIdLst>
    <p:notesMasterId r:id="rId21"/>
  </p:notesMasterIdLst>
  <p:sldIdLst>
    <p:sldId id="280" r:id="rId6"/>
    <p:sldId id="4228" r:id="rId7"/>
    <p:sldId id="4224" r:id="rId8"/>
    <p:sldId id="4250" r:id="rId9"/>
    <p:sldId id="4248" r:id="rId10"/>
    <p:sldId id="4252" r:id="rId11"/>
    <p:sldId id="4253" r:id="rId12"/>
    <p:sldId id="4254" r:id="rId13"/>
    <p:sldId id="4255" r:id="rId14"/>
    <p:sldId id="4256" r:id="rId15"/>
    <p:sldId id="4257" r:id="rId16"/>
    <p:sldId id="4247" r:id="rId17"/>
    <p:sldId id="4226" r:id="rId18"/>
    <p:sldId id="4258" r:id="rId19"/>
    <p:sldId id="289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05F"/>
    <a:srgbClr val="C3E603"/>
    <a:srgbClr val="464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8"/>
    <p:restoredTop sz="83590" autoAdjust="0"/>
  </p:normalViewPr>
  <p:slideViewPr>
    <p:cSldViewPr snapToGrid="0">
      <p:cViewPr varScale="1">
        <p:scale>
          <a:sx n="144" d="100"/>
          <a:sy n="144" d="100"/>
        </p:scale>
        <p:origin x="7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175990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155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021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09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697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319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530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2007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95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537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389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80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279551" y="4635137"/>
            <a:ext cx="273652" cy="26425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116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116" y="1260872"/>
            <a:ext cx="3868615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116" y="1878806"/>
            <a:ext cx="3868615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665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665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9486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825028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379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115" y="342900"/>
            <a:ext cx="2948354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666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115" y="1543050"/>
            <a:ext cx="2948354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63067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115" y="342900"/>
            <a:ext cx="2948354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666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115" y="1543050"/>
            <a:ext cx="2948354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9283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81295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4408" y="273844"/>
            <a:ext cx="1970943" cy="4358879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775080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56025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628651" y="273844"/>
            <a:ext cx="7886700" cy="43588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69350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 userDrawn="1">
            <p:custDataLst>
              <p:tags r:id="rId1"/>
            </p:custDataLst>
          </p:nvPr>
        </p:nvCxnSpPr>
        <p:spPr>
          <a:xfrm>
            <a:off x="2" y="710804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 userDrawn="1">
            <p:custDataLst>
              <p:tags r:id="rId2"/>
            </p:custDataLst>
          </p:nvPr>
        </p:nvCxnSpPr>
        <p:spPr>
          <a:xfrm>
            <a:off x="2" y="4886325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 userDrawn="1">
            <p:custDataLst>
              <p:tags r:id="rId3"/>
            </p:custDataLst>
          </p:nvPr>
        </p:nvCxnSpPr>
        <p:spPr>
          <a:xfrm>
            <a:off x="8663277" y="4932760"/>
            <a:ext cx="0" cy="1547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230104" y="4893471"/>
            <a:ext cx="6382772" cy="250031"/>
          </a:xfrm>
          <a:prstGeom prst="rect">
            <a:avLst/>
          </a:prstGeom>
        </p:spPr>
        <p:txBody>
          <a:bodyPr/>
          <a:lstStyle>
            <a:lvl1pPr>
              <a:defRPr sz="641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endParaRPr lang="ru-RU">
              <a:solidFill>
                <a:srgbClr val="7F7F7F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4"/>
            </p:custDataLst>
          </p:nvPr>
        </p:nvSpPr>
        <p:spPr>
          <a:xfrm>
            <a:off x="8752680" y="4929387"/>
            <a:ext cx="381061" cy="148433"/>
          </a:xfrm>
          <a:prstGeom prst="rect">
            <a:avLst/>
          </a:prstGeom>
        </p:spPr>
        <p:txBody>
          <a:bodyPr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kumimoji="0" lang="ru-RU" sz="784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0EB49D50-B000-42FB-8954-EF7F9E27FCF7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0468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394" y="1394"/>
          <a:ext cx="1392" cy="1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" y="1394"/>
                        <a:ext cx="1392" cy="13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Прямая соединительная линия 9"/>
          <p:cNvCxnSpPr>
            <a:cxnSpLocks noChangeShapeType="1"/>
          </p:cNvCxnSpPr>
          <p:nvPr/>
        </p:nvCxnSpPr>
        <p:spPr bwMode="gray">
          <a:xfrm>
            <a:off x="8663543" y="4933307"/>
            <a:ext cx="0" cy="154514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</p:spPr>
      </p:cxnSp>
      <p:sp>
        <p:nvSpPr>
          <p:cNvPr id="5" name="Прямоугольник 11"/>
          <p:cNvSpPr>
            <a:spLocks noChangeArrowheads="1"/>
          </p:cNvSpPr>
          <p:nvPr/>
        </p:nvSpPr>
        <p:spPr bwMode="gray">
          <a:xfrm>
            <a:off x="-11140" y="0"/>
            <a:ext cx="282704" cy="51518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ru-RU" sz="1283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grpSp>
        <p:nvGrpSpPr>
          <p:cNvPr id="6" name="Группа 15"/>
          <p:cNvGrpSpPr>
            <a:grpSpLocks/>
          </p:cNvGrpSpPr>
          <p:nvPr/>
        </p:nvGrpSpPr>
        <p:grpSpPr bwMode="auto">
          <a:xfrm>
            <a:off x="94700" y="1475536"/>
            <a:ext cx="318913" cy="2262027"/>
            <a:chOff x="108163" y="1894168"/>
            <a:chExt cx="362769" cy="2156229"/>
          </a:xfrm>
        </p:grpSpPr>
        <p:sp>
          <p:nvSpPr>
            <p:cNvPr id="7" name="Скругленный прямоугольник 12"/>
            <p:cNvSpPr>
              <a:spLocks noChangeArrowheads="1"/>
            </p:cNvSpPr>
            <p:nvPr userDrawn="1">
              <p:custDataLst>
                <p:tags r:id="rId3"/>
              </p:custDataLst>
            </p:nvPr>
          </p:nvSpPr>
          <p:spPr bwMode="gray">
            <a:xfrm>
              <a:off x="108163" y="1949899"/>
              <a:ext cx="362769" cy="1998326"/>
            </a:xfrm>
            <a:prstGeom prst="roundRect">
              <a:avLst>
                <a:gd name="adj" fmla="val 29000"/>
              </a:avLst>
            </a:pr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ru-RU" sz="1283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8" name="TextBox 13"/>
            <p:cNvSpPr txBox="1">
              <a:spLocks noChangeArrowheads="1"/>
            </p:cNvSpPr>
            <p:nvPr userDrawn="1">
              <p:custDataLst>
                <p:tags r:id="rId4"/>
              </p:custDataLst>
            </p:nvPr>
          </p:nvSpPr>
          <p:spPr bwMode="gray">
            <a:xfrm rot="16200000">
              <a:off x="-815497" y="2851133"/>
              <a:ext cx="2156229" cy="2422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ru-RU" sz="784" dirty="0">
                  <a:solidFill>
                    <a:srgbClr val="7F7F7F"/>
                  </a:solidFill>
                  <a:latin typeface="Verdana" panose="020B0604030504040204" pitchFamily="34" charset="0"/>
                </a:rPr>
                <a:t>© Beeline</a:t>
              </a:r>
              <a:r>
                <a:rPr lang="ru-RU" altLang="ru-RU" sz="784" dirty="0">
                  <a:solidFill>
                    <a:srgbClr val="7F7F7F"/>
                  </a:solidFill>
                  <a:latin typeface="Verdana" panose="020B0604030504040204" pitchFamily="34" charset="0"/>
                </a:rPr>
                <a:t>,</a:t>
              </a:r>
              <a:r>
                <a:rPr lang="en-US" altLang="ru-RU" sz="784" dirty="0">
                  <a:solidFill>
                    <a:srgbClr val="7F7F7F"/>
                  </a:solidFill>
                  <a:latin typeface="Verdana" panose="020B0604030504040204" pitchFamily="34" charset="0"/>
                </a:rPr>
                <a:t> BU Russia 201</a:t>
              </a:r>
              <a:r>
                <a:rPr lang="ru-RU" altLang="ru-RU" sz="784">
                  <a:solidFill>
                    <a:srgbClr val="7F7F7F"/>
                  </a:solidFill>
                  <a:latin typeface="Verdana" panose="020B0604030504040204" pitchFamily="34" charset="0"/>
                </a:rPr>
                <a:t>5</a:t>
              </a:r>
              <a:endParaRPr lang="ru-RU" altLang="ru-RU" sz="713" dirty="0">
                <a:solidFill>
                  <a:srgbClr val="7F7F7F"/>
                </a:solidFill>
                <a:latin typeface="Verdana" panose="020B0604030504040204" pitchFamily="34" charset="0"/>
              </a:endParaRPr>
            </a:p>
          </p:txBody>
        </p:sp>
      </p:grpSp>
      <p:cxnSp>
        <p:nvCxnSpPr>
          <p:cNvPr id="9" name="Прямая соединительная линия 15"/>
          <p:cNvCxnSpPr>
            <a:cxnSpLocks noChangeShapeType="1"/>
          </p:cNvCxnSpPr>
          <p:nvPr/>
        </p:nvCxnSpPr>
        <p:spPr bwMode="gray">
          <a:xfrm>
            <a:off x="476280" y="711321"/>
            <a:ext cx="8667721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279" y="405078"/>
            <a:ext cx="8453256" cy="270051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350943" y="4892937"/>
            <a:ext cx="8248541" cy="250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SOURCE</a:t>
            </a:r>
            <a:r>
              <a:rPr lang="ru-RU">
                <a:solidFill>
                  <a:srgbClr val="7F7F7F"/>
                </a:solidFill>
              </a:rPr>
              <a:t>:</a:t>
            </a:r>
          </a:p>
        </p:txBody>
      </p:sp>
      <p:sp>
        <p:nvSpPr>
          <p:cNvPr id="11" name="Номер слайда 3"/>
          <p:cNvSpPr>
            <a:spLocks noGrp="1"/>
          </p:cNvSpPr>
          <p:nvPr>
            <p:ph type="sldNum" sz="quarter" idx="11"/>
          </p:nvPr>
        </p:nvSpPr>
        <p:spPr>
          <a:xfrm>
            <a:off x="8754064" y="4941658"/>
            <a:ext cx="389936" cy="13502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38BF2-6F76-46F4-85C6-70C028AA4F0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4145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"/>
          <p:cNvSpPr/>
          <p:nvPr/>
        </p:nvSpPr>
        <p:spPr>
          <a:xfrm>
            <a:off x="-2" y="-1"/>
            <a:ext cx="9144004" cy="5143502"/>
          </a:xfrm>
          <a:prstGeom prst="rect">
            <a:avLst/>
          </a:prstGeom>
          <a:solidFill>
            <a:srgbClr val="C3E60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0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6" y="1497012"/>
            <a:ext cx="5916615" cy="1808166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279548" y="4635137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37" y="1489074"/>
            <a:ext cx="5916615" cy="1808167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279548" y="4635137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"/>
          <p:cNvSpPr/>
          <p:nvPr/>
        </p:nvSpPr>
        <p:spPr>
          <a:xfrm>
            <a:off x="-2" y="-1"/>
            <a:ext cx="9144004" cy="5143502"/>
          </a:xfrm>
          <a:prstGeom prst="rect">
            <a:avLst/>
          </a:prstGeom>
          <a:solidFill>
            <a:srgbClr val="C3E60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7" name="image.png" descr="imag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7884" y="879474"/>
            <a:ext cx="4325942" cy="1320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" name="Группа"/>
          <p:cNvGrpSpPr/>
          <p:nvPr/>
        </p:nvGrpSpPr>
        <p:grpSpPr>
          <a:xfrm>
            <a:off x="900111" y="4017961"/>
            <a:ext cx="2867032" cy="442051"/>
            <a:chOff x="0" y="0"/>
            <a:chExt cx="2867030" cy="442050"/>
          </a:xfrm>
        </p:grpSpPr>
        <p:sp>
          <p:nvSpPr>
            <p:cNvPr id="38" name="1735 N 1st Street, Suite 102…"/>
            <p:cNvSpPr txBox="1"/>
            <p:nvPr/>
          </p:nvSpPr>
          <p:spPr>
            <a:xfrm>
              <a:off x="176211" y="-1"/>
              <a:ext cx="2690820" cy="4420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1735 N 1st Street, Suite 102 </a:t>
              </a:r>
            </a:p>
            <a:p>
              <a:pPr>
                <a:defRPr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San Jose, CA 95112</a:t>
              </a:r>
            </a:p>
          </p:txBody>
        </p:sp>
        <p:sp>
          <p:nvSpPr>
            <p:cNvPr id="39" name="Линия"/>
            <p:cNvSpPr/>
            <p:nvPr/>
          </p:nvSpPr>
          <p:spPr>
            <a:xfrm>
              <a:off x="-1" y="371477"/>
              <a:ext cx="214316" cy="4"/>
            </a:xfrm>
            <a:prstGeom prst="line">
              <a:avLst/>
            </a:prstGeom>
            <a:noFill/>
            <a:ln w="3175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3" name="Группа"/>
          <p:cNvGrpSpPr/>
          <p:nvPr/>
        </p:nvGrpSpPr>
        <p:grpSpPr>
          <a:xfrm>
            <a:off x="3646481" y="4190998"/>
            <a:ext cx="2509845" cy="264251"/>
            <a:chOff x="-1" y="0"/>
            <a:chExt cx="2509844" cy="264250"/>
          </a:xfrm>
        </p:grpSpPr>
        <p:sp>
          <p:nvSpPr>
            <p:cNvPr id="41" name="phone:   (650) 943-2415"/>
            <p:cNvSpPr txBox="1"/>
            <p:nvPr/>
          </p:nvSpPr>
          <p:spPr>
            <a:xfrm>
              <a:off x="203199" y="-1"/>
              <a:ext cx="2306644" cy="264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spcBef>
                  <a:spcPts val="700"/>
                </a:spcBef>
                <a:defRPr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phone:   (650) 943-2415</a:t>
              </a:r>
            </a:p>
          </p:txBody>
        </p:sp>
        <p:sp>
          <p:nvSpPr>
            <p:cNvPr id="42" name="Линия"/>
            <p:cNvSpPr/>
            <p:nvPr/>
          </p:nvSpPr>
          <p:spPr>
            <a:xfrm>
              <a:off x="-2" y="198439"/>
              <a:ext cx="214317" cy="5"/>
            </a:xfrm>
            <a:prstGeom prst="line">
              <a:avLst/>
            </a:prstGeom>
            <a:noFill/>
            <a:ln w="3175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6" name="Группа"/>
          <p:cNvGrpSpPr/>
          <p:nvPr/>
        </p:nvGrpSpPr>
        <p:grpSpPr>
          <a:xfrm>
            <a:off x="6259506" y="4014781"/>
            <a:ext cx="2489211" cy="513266"/>
            <a:chOff x="0" y="-1"/>
            <a:chExt cx="2489210" cy="513264"/>
          </a:xfrm>
        </p:grpSpPr>
        <p:sp>
          <p:nvSpPr>
            <p:cNvPr id="44" name="info@bellintegrator.com www.bellintegrator.com"/>
            <p:cNvSpPr txBox="1"/>
            <p:nvPr/>
          </p:nvSpPr>
          <p:spPr>
            <a:xfrm>
              <a:off x="180975" y="-2"/>
              <a:ext cx="2308235" cy="513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spcBef>
                  <a:spcPts val="700"/>
                </a:spcBef>
                <a:defRPr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info@bellintegrator.com</a:t>
              </a:r>
              <a:r>
                <a:rPr b="0">
                  <a:latin typeface="ヒラギノ角ゴ Pro W6"/>
                  <a:ea typeface="ヒラギノ角ゴ Pro W6"/>
                  <a:cs typeface="ヒラギノ角ゴ Pro W6"/>
                  <a:sym typeface="ヒラギノ角ゴ Pro W6"/>
                </a:rPr>
                <a:t> </a:t>
              </a:r>
              <a:r>
                <a:t>www.bellintegrator.com</a:t>
              </a:r>
            </a:p>
          </p:txBody>
        </p:sp>
        <p:sp>
          <p:nvSpPr>
            <p:cNvPr id="45" name="Линия"/>
            <p:cNvSpPr/>
            <p:nvPr/>
          </p:nvSpPr>
          <p:spPr>
            <a:xfrm>
              <a:off x="-1" y="374652"/>
              <a:ext cx="214316" cy="5"/>
            </a:xfrm>
            <a:prstGeom prst="line">
              <a:avLst/>
            </a:prstGeom>
            <a:noFill/>
            <a:ln w="3175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9" name="Группа"/>
          <p:cNvGrpSpPr/>
          <p:nvPr/>
        </p:nvGrpSpPr>
        <p:grpSpPr>
          <a:xfrm>
            <a:off x="4583108" y="3135399"/>
            <a:ext cx="276235" cy="784142"/>
            <a:chOff x="-1" y="-18"/>
            <a:chExt cx="276234" cy="784141"/>
          </a:xfrm>
        </p:grpSpPr>
        <p:sp>
          <p:nvSpPr>
            <p:cNvPr id="47" name="Фигура"/>
            <p:cNvSpPr/>
            <p:nvPr/>
          </p:nvSpPr>
          <p:spPr>
            <a:xfrm>
              <a:off x="-2" y="-19"/>
              <a:ext cx="276236" cy="784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9" extrusionOk="0">
                  <a:moveTo>
                    <a:pt x="0" y="7115"/>
                  </a:moveTo>
                  <a:cubicBezTo>
                    <a:pt x="0" y="5354"/>
                    <a:pt x="400" y="1830"/>
                    <a:pt x="400" y="835"/>
                  </a:cubicBezTo>
                  <a:cubicBezTo>
                    <a:pt x="400" y="-161"/>
                    <a:pt x="5800" y="-391"/>
                    <a:pt x="5800" y="835"/>
                  </a:cubicBezTo>
                  <a:cubicBezTo>
                    <a:pt x="5800" y="2060"/>
                    <a:pt x="5800" y="4128"/>
                    <a:pt x="5800" y="4128"/>
                  </a:cubicBezTo>
                  <a:cubicBezTo>
                    <a:pt x="5800" y="4128"/>
                    <a:pt x="12800" y="4128"/>
                    <a:pt x="16000" y="4128"/>
                  </a:cubicBezTo>
                  <a:cubicBezTo>
                    <a:pt x="19200" y="4128"/>
                    <a:pt x="21600" y="4894"/>
                    <a:pt x="21600" y="6503"/>
                  </a:cubicBezTo>
                  <a:cubicBezTo>
                    <a:pt x="21600" y="8111"/>
                    <a:pt x="21600" y="17379"/>
                    <a:pt x="21600" y="19218"/>
                  </a:cubicBezTo>
                  <a:cubicBezTo>
                    <a:pt x="21600" y="21132"/>
                    <a:pt x="19200" y="21209"/>
                    <a:pt x="16600" y="21209"/>
                  </a:cubicBezTo>
                  <a:cubicBezTo>
                    <a:pt x="14200" y="21209"/>
                    <a:pt x="8400" y="21209"/>
                    <a:pt x="5400" y="21209"/>
                  </a:cubicBezTo>
                  <a:cubicBezTo>
                    <a:pt x="2600" y="21209"/>
                    <a:pt x="0" y="20213"/>
                    <a:pt x="0" y="18605"/>
                  </a:cubicBezTo>
                  <a:cubicBezTo>
                    <a:pt x="0" y="17073"/>
                    <a:pt x="0" y="7115"/>
                    <a:pt x="0" y="7115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8" name="Квадрат"/>
            <p:cNvSpPr/>
            <p:nvPr/>
          </p:nvSpPr>
          <p:spPr>
            <a:xfrm>
              <a:off x="58737" y="233253"/>
              <a:ext cx="158756" cy="157167"/>
            </a:xfrm>
            <a:prstGeom prst="rect">
              <a:avLst/>
            </a:prstGeom>
            <a:solidFill>
              <a:srgbClr val="C3E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54" name="Группа"/>
          <p:cNvGrpSpPr/>
          <p:nvPr/>
        </p:nvGrpSpPr>
        <p:grpSpPr>
          <a:xfrm>
            <a:off x="1858644" y="3192044"/>
            <a:ext cx="366913" cy="790997"/>
            <a:chOff x="0" y="-1"/>
            <a:chExt cx="366912" cy="790995"/>
          </a:xfrm>
        </p:grpSpPr>
        <p:sp>
          <p:nvSpPr>
            <p:cNvPr id="50" name="Фигура"/>
            <p:cNvSpPr/>
            <p:nvPr/>
          </p:nvSpPr>
          <p:spPr>
            <a:xfrm>
              <a:off x="29660" y="157565"/>
              <a:ext cx="330598" cy="63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6" h="21302" extrusionOk="0">
                  <a:moveTo>
                    <a:pt x="127" y="2652"/>
                  </a:moveTo>
                  <a:cubicBezTo>
                    <a:pt x="807" y="654"/>
                    <a:pt x="3868" y="-298"/>
                    <a:pt x="9141" y="83"/>
                  </a:cubicBezTo>
                  <a:cubicBezTo>
                    <a:pt x="14243" y="463"/>
                    <a:pt x="19175" y="1415"/>
                    <a:pt x="19856" y="2842"/>
                  </a:cubicBezTo>
                  <a:cubicBezTo>
                    <a:pt x="20366" y="4365"/>
                    <a:pt x="19175" y="5697"/>
                    <a:pt x="17815" y="7790"/>
                  </a:cubicBezTo>
                  <a:cubicBezTo>
                    <a:pt x="16284" y="9883"/>
                    <a:pt x="16454" y="13309"/>
                    <a:pt x="16284" y="15973"/>
                  </a:cubicBezTo>
                  <a:cubicBezTo>
                    <a:pt x="16114" y="17972"/>
                    <a:pt x="15604" y="21302"/>
                    <a:pt x="11012" y="21302"/>
                  </a:cubicBezTo>
                  <a:cubicBezTo>
                    <a:pt x="4549" y="21302"/>
                    <a:pt x="4038" y="17686"/>
                    <a:pt x="4209" y="15307"/>
                  </a:cubicBezTo>
                  <a:cubicBezTo>
                    <a:pt x="4379" y="11216"/>
                    <a:pt x="8801" y="11121"/>
                    <a:pt x="8801" y="9408"/>
                  </a:cubicBezTo>
                  <a:cubicBezTo>
                    <a:pt x="8801" y="5602"/>
                    <a:pt x="-1234" y="7314"/>
                    <a:pt x="127" y="2652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" name="Фигура"/>
            <p:cNvSpPr/>
            <p:nvPr/>
          </p:nvSpPr>
          <p:spPr>
            <a:xfrm>
              <a:off x="-1" y="-2"/>
              <a:ext cx="87359" cy="135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1" h="17792" extrusionOk="0">
                  <a:moveTo>
                    <a:pt x="4361" y="1618"/>
                  </a:moveTo>
                  <a:cubicBezTo>
                    <a:pt x="9761" y="-989"/>
                    <a:pt x="16781" y="-989"/>
                    <a:pt x="16781" y="5714"/>
                  </a:cubicBezTo>
                  <a:cubicBezTo>
                    <a:pt x="16781" y="12045"/>
                    <a:pt x="16781" y="20611"/>
                    <a:pt x="9761" y="16887"/>
                  </a:cubicBezTo>
                  <a:cubicBezTo>
                    <a:pt x="2201" y="13535"/>
                    <a:pt x="-4819" y="5714"/>
                    <a:pt x="4361" y="1618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" name="Фигура"/>
            <p:cNvSpPr/>
            <p:nvPr/>
          </p:nvSpPr>
          <p:spPr>
            <a:xfrm>
              <a:off x="119806" y="15342"/>
              <a:ext cx="81390" cy="10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55" h="17872" extrusionOk="0">
                  <a:moveTo>
                    <a:pt x="2962" y="15036"/>
                  </a:moveTo>
                  <a:cubicBezTo>
                    <a:pt x="2962" y="15036"/>
                    <a:pt x="-4940" y="-460"/>
                    <a:pt x="5070" y="10"/>
                  </a:cubicBezTo>
                  <a:cubicBezTo>
                    <a:pt x="15080" y="949"/>
                    <a:pt x="16660" y="3297"/>
                    <a:pt x="14026" y="9870"/>
                  </a:cubicBezTo>
                  <a:cubicBezTo>
                    <a:pt x="11392" y="16444"/>
                    <a:pt x="5070" y="21140"/>
                    <a:pt x="2962" y="15036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3" name="Фигура"/>
            <p:cNvSpPr/>
            <p:nvPr/>
          </p:nvSpPr>
          <p:spPr>
            <a:xfrm>
              <a:off x="206486" y="42728"/>
              <a:ext cx="160426" cy="148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2" h="20269" extrusionOk="0">
                  <a:moveTo>
                    <a:pt x="315" y="10143"/>
                  </a:moveTo>
                  <a:cubicBezTo>
                    <a:pt x="315" y="10143"/>
                    <a:pt x="-393" y="5900"/>
                    <a:pt x="315" y="3586"/>
                  </a:cubicBezTo>
                  <a:cubicBezTo>
                    <a:pt x="669" y="1271"/>
                    <a:pt x="2440" y="-1043"/>
                    <a:pt x="4918" y="500"/>
                  </a:cubicBezTo>
                  <a:cubicBezTo>
                    <a:pt x="7397" y="1657"/>
                    <a:pt x="9168" y="2428"/>
                    <a:pt x="8814" y="3971"/>
                  </a:cubicBezTo>
                  <a:cubicBezTo>
                    <a:pt x="8105" y="7057"/>
                    <a:pt x="7397" y="8214"/>
                    <a:pt x="7397" y="8214"/>
                  </a:cubicBezTo>
                  <a:cubicBezTo>
                    <a:pt x="7397" y="8214"/>
                    <a:pt x="8459" y="4743"/>
                    <a:pt x="11292" y="5514"/>
                  </a:cubicBezTo>
                  <a:cubicBezTo>
                    <a:pt x="14125" y="5900"/>
                    <a:pt x="16604" y="8214"/>
                    <a:pt x="15187" y="10528"/>
                  </a:cubicBezTo>
                  <a:cubicBezTo>
                    <a:pt x="14479" y="12457"/>
                    <a:pt x="14125" y="12843"/>
                    <a:pt x="14125" y="12843"/>
                  </a:cubicBezTo>
                  <a:cubicBezTo>
                    <a:pt x="14125" y="12843"/>
                    <a:pt x="15896" y="11686"/>
                    <a:pt x="18374" y="12457"/>
                  </a:cubicBezTo>
                  <a:cubicBezTo>
                    <a:pt x="21207" y="13228"/>
                    <a:pt x="20145" y="15928"/>
                    <a:pt x="19082" y="18243"/>
                  </a:cubicBezTo>
                  <a:cubicBezTo>
                    <a:pt x="18374" y="19786"/>
                    <a:pt x="16958" y="20557"/>
                    <a:pt x="14833" y="20171"/>
                  </a:cubicBezTo>
                  <a:cubicBezTo>
                    <a:pt x="12709" y="19786"/>
                    <a:pt x="13063" y="16700"/>
                    <a:pt x="13063" y="14386"/>
                  </a:cubicBezTo>
                  <a:cubicBezTo>
                    <a:pt x="12355" y="15543"/>
                    <a:pt x="9876" y="16700"/>
                    <a:pt x="8105" y="15543"/>
                  </a:cubicBezTo>
                  <a:cubicBezTo>
                    <a:pt x="6689" y="14771"/>
                    <a:pt x="6335" y="10143"/>
                    <a:pt x="6335" y="9757"/>
                  </a:cubicBezTo>
                  <a:cubicBezTo>
                    <a:pt x="6335" y="9371"/>
                    <a:pt x="1023" y="13228"/>
                    <a:pt x="315" y="10143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57" name="Группа"/>
          <p:cNvGrpSpPr/>
          <p:nvPr/>
        </p:nvGrpSpPr>
        <p:grpSpPr>
          <a:xfrm>
            <a:off x="6891334" y="3560760"/>
            <a:ext cx="665172" cy="358786"/>
            <a:chOff x="49740" y="67736"/>
            <a:chExt cx="665170" cy="358785"/>
          </a:xfrm>
        </p:grpSpPr>
        <p:sp>
          <p:nvSpPr>
            <p:cNvPr id="55" name="Прямоугольник"/>
            <p:cNvSpPr/>
            <p:nvPr/>
          </p:nvSpPr>
          <p:spPr>
            <a:xfrm>
              <a:off x="49740" y="67736"/>
              <a:ext cx="665170" cy="358786"/>
            </a:xfrm>
            <a:prstGeom prst="rect">
              <a:avLst/>
            </a:pr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6" name="Треугольник"/>
            <p:cNvSpPr/>
            <p:nvPr/>
          </p:nvSpPr>
          <p:spPr>
            <a:xfrm rot="10800000">
              <a:off x="51328" y="67736"/>
              <a:ext cx="663583" cy="203209"/>
            </a:xfrm>
            <a:prstGeom prst="triangle">
              <a:avLst/>
            </a:prstGeom>
            <a:noFill/>
            <a:ln w="25400" cap="flat">
              <a:solidFill>
                <a:srgbClr val="C3E6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279548" y="4635137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екстовый баз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6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8294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5482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254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4254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364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1" y="1369219"/>
            <a:ext cx="3873011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2339" y="1369219"/>
            <a:ext cx="3873012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9538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Bellintegrator_Light.png" descr="Logo_Bellintegrator_Light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931" y="4861321"/>
            <a:ext cx="770178" cy="25138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85784" y="205978"/>
            <a:ext cx="8001060" cy="1079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785784" y="1320418"/>
            <a:ext cx="7715309" cy="3394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655232" y="4896433"/>
            <a:ext cx="203021" cy="1774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1pPr>
      <a:lvl2pPr marL="238716" marR="0" indent="-238716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2pPr>
      <a:lvl3pPr marL="1047565" marR="0" indent="-238716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3pPr>
      <a:lvl4pPr marL="1901775" marR="0" indent="-238716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4pPr>
      <a:lvl5pPr marL="2755981" marR="0" indent="-238716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25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обложка.jpg" descr="обложка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2834" y="-18590"/>
            <a:ext cx="9176834" cy="516209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Bell.One Overview"/>
          <p:cNvSpPr txBox="1"/>
          <p:nvPr/>
        </p:nvSpPr>
        <p:spPr>
          <a:xfrm>
            <a:off x="139410" y="1957549"/>
            <a:ext cx="5254893" cy="1969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 anchor="b">
            <a:spAutoFit/>
          </a:bodyPr>
          <a:lstStyle/>
          <a:p>
            <a:pPr>
              <a:spcBef>
                <a:spcPts val="3000"/>
              </a:spcBef>
              <a:defRPr sz="3000" b="1">
                <a:solidFill>
                  <a:srgbClr val="FFFFFF"/>
                </a:solidFill>
                <a:latin typeface="DIN Pro Cond"/>
                <a:ea typeface="DIN Pro Cond"/>
                <a:cs typeface="DIN Pro Cond"/>
                <a:sym typeface="DIN Pro Cond"/>
              </a:defRPr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Bell Integrator</a:t>
            </a:r>
            <a:r>
              <a:rPr sz="2400" dirty="0">
                <a:latin typeface="Arial"/>
                <a:ea typeface="Arial"/>
                <a:cs typeface="Arial"/>
                <a:sym typeface="Arial"/>
              </a:rPr>
              <a:t> </a:t>
            </a:r>
            <a:endParaRPr lang="ru-RU" sz="24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000"/>
              </a:spcBef>
              <a:defRPr sz="3000" b="1">
                <a:solidFill>
                  <a:srgbClr val="FFFFFF"/>
                </a:solidFill>
                <a:latin typeface="DIN Pro Cond"/>
                <a:ea typeface="DIN Pro Cond"/>
                <a:cs typeface="DIN Pro Cond"/>
                <a:sym typeface="DIN Pro Cond"/>
              </a:defRPr>
            </a:pPr>
            <a:r>
              <a:rPr lang="ru-RU" sz="2400" dirty="0">
                <a:latin typeface="Arial"/>
                <a:ea typeface="Arial"/>
                <a:cs typeface="Arial"/>
                <a:sym typeface="Arial"/>
              </a:rPr>
              <a:t>Лекция 2</a:t>
            </a:r>
          </a:p>
          <a:p>
            <a:pPr>
              <a:spcBef>
                <a:spcPts val="3000"/>
              </a:spcBef>
              <a:defRPr sz="3000" b="1">
                <a:solidFill>
                  <a:srgbClr val="FFFFFF"/>
                </a:solidFill>
                <a:latin typeface="DIN Pro Cond"/>
                <a:ea typeface="DIN Pro Cond"/>
                <a:cs typeface="DIN Pro Cond"/>
                <a:sym typeface="DIN Pro Cond"/>
              </a:defRPr>
            </a:pPr>
            <a:r>
              <a:rPr lang="ru-RU" sz="2400" dirty="0">
                <a:latin typeface="Arial"/>
                <a:ea typeface="Arial"/>
                <a:cs typeface="Arial"/>
                <a:sym typeface="Arial"/>
              </a:rPr>
              <a:t>Регулярные выражения</a:t>
            </a:r>
          </a:p>
        </p:txBody>
      </p:sp>
      <p:pic>
        <p:nvPicPr>
          <p:cNvPr id="78" name="Logo_Bellintegrator_Light.png" descr="Logo_Bellintegrator_Ligh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56" y="443427"/>
            <a:ext cx="1557534" cy="50836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4453875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1" y="149939"/>
            <a:ext cx="4625010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2" y="-3"/>
            <a:ext cx="5509318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749808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2400" b="1" dirty="0"/>
              <a:t>Просмотр вперёд и назад</a:t>
            </a:r>
            <a:endParaRPr b="1" dirty="0"/>
          </a:p>
        </p:txBody>
      </p:sp>
      <p:sp>
        <p:nvSpPr>
          <p:cNvPr id="140" name="Shape 167">
            <a:extLst>
              <a:ext uri="{FF2B5EF4-FFF2-40B4-BE49-F238E27FC236}">
                <a16:creationId xmlns:a16="http://schemas.microsoft.com/office/drawing/2014/main" id="{9A159F6A-127B-430A-ACEE-83396418D7CA}"/>
              </a:ext>
            </a:extLst>
          </p:cNvPr>
          <p:cNvSpPr txBox="1"/>
          <p:nvPr/>
        </p:nvSpPr>
        <p:spPr>
          <a:xfrm>
            <a:off x="357754" y="1200821"/>
            <a:ext cx="8500499" cy="310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200" dirty="0">
                <a:latin typeface="Arial" charset="0"/>
                <a:cs typeface="Arial" charset="0"/>
                <a:sym typeface="Roboto"/>
              </a:rPr>
              <a:t>В большинстве реализаций регулярных выражений есть способ производить поиск фрагмента текста, «просматривая» (но не включая в найденное) окружающий текст, который расположен до или после искомого фрагмента текста. Просмотр с отрицанием используется реже и «следит» за тем, чтобы указанные соответствия, напротив, не встречались до или после искомого текстового фрагмента.</a:t>
            </a:r>
          </a:p>
          <a:p>
            <a:pPr defTabSz="914331">
              <a:buClr>
                <a:srgbClr val="EC005F"/>
              </a:buClr>
            </a:pPr>
            <a:endParaRPr lang="ru-RU" sz="1200" b="1" dirty="0">
              <a:solidFill>
                <a:schemeClr val="tx1"/>
              </a:solidFill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200" b="1" dirty="0">
                <a:latin typeface="Arial" charset="0"/>
                <a:cs typeface="Arial" charset="0"/>
              </a:rPr>
              <a:t>(?=шаблон) </a:t>
            </a:r>
            <a:r>
              <a:rPr lang="en-US" sz="1200" dirty="0">
                <a:latin typeface="Arial" charset="0"/>
                <a:cs typeface="Arial" charset="0"/>
              </a:rPr>
              <a:t>– </a:t>
            </a:r>
            <a:r>
              <a:rPr lang="ru-RU" sz="1200" dirty="0">
                <a:latin typeface="Arial" charset="0"/>
                <a:cs typeface="Arial" charset="0"/>
              </a:rPr>
              <a:t>позитивный просмотр вперёд.</a:t>
            </a:r>
            <a:br>
              <a:rPr lang="en-US" sz="1200" dirty="0">
                <a:latin typeface="Arial" charset="0"/>
                <a:cs typeface="Arial" charset="0"/>
              </a:rPr>
            </a:br>
            <a:r>
              <a:rPr lang="en-US" sz="1200" dirty="0">
                <a:latin typeface="Arial" charset="0"/>
                <a:cs typeface="Arial" charset="0"/>
              </a:rPr>
              <a:t>	</a:t>
            </a:r>
            <a:r>
              <a:rPr lang="ru-RU" sz="1200" b="1" dirty="0">
                <a:latin typeface="Arial" charset="0"/>
                <a:cs typeface="Arial" charset="0"/>
              </a:rPr>
              <a:t>Людовик(?=</a:t>
            </a:r>
            <a:r>
              <a:rPr lang="en-US" sz="1200" b="1" dirty="0">
                <a:latin typeface="Arial" charset="0"/>
                <a:cs typeface="Arial" charset="0"/>
              </a:rPr>
              <a:t>XVI)</a:t>
            </a:r>
            <a:r>
              <a:rPr lang="ru-RU" sz="1200" b="1" dirty="0">
                <a:latin typeface="Arial" charset="0"/>
                <a:cs typeface="Arial" charset="0"/>
              </a:rPr>
              <a:t> </a:t>
            </a:r>
            <a:r>
              <a:rPr lang="ru-RU" sz="1200" dirty="0">
                <a:latin typeface="Arial" charset="0"/>
                <a:cs typeface="Arial" charset="0"/>
              </a:rPr>
              <a:t>соответствует </a:t>
            </a:r>
            <a:r>
              <a:rPr lang="ru-RU" sz="1200" dirty="0">
                <a:solidFill>
                  <a:schemeClr val="tx1"/>
                </a:solidFill>
                <a:latin typeface="Arial" charset="0"/>
                <a:cs typeface="Arial" charset="0"/>
              </a:rPr>
              <a:t>Людовик</a:t>
            </a: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XV, </a:t>
            </a:r>
            <a:r>
              <a:rPr lang="ru-RU" sz="1200" b="1" dirty="0">
                <a:solidFill>
                  <a:srgbClr val="FF0000"/>
                </a:solidFill>
                <a:latin typeface="Arial" charset="0"/>
                <a:cs typeface="Arial" charset="0"/>
              </a:rPr>
              <a:t>Людовик</a:t>
            </a: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XVI, </a:t>
            </a:r>
            <a:r>
              <a:rPr lang="ru-RU" sz="1200" b="1" dirty="0">
                <a:solidFill>
                  <a:srgbClr val="FF0000"/>
                </a:solidFill>
                <a:latin typeface="Arial" charset="0"/>
                <a:cs typeface="Arial" charset="0"/>
              </a:rPr>
              <a:t>Людовик</a:t>
            </a: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XVIII, </a:t>
            </a:r>
            <a:r>
              <a:rPr lang="ru-RU" sz="1200" dirty="0">
                <a:solidFill>
                  <a:schemeClr val="tx1"/>
                </a:solidFill>
                <a:latin typeface="Arial" charset="0"/>
                <a:cs typeface="Arial" charset="0"/>
              </a:rPr>
              <a:t>Людовик</a:t>
            </a: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LXVII, </a:t>
            </a:r>
            <a:r>
              <a:rPr lang="ru-RU" sz="1200" dirty="0">
                <a:solidFill>
                  <a:schemeClr val="tx1"/>
                </a:solidFill>
                <a:latin typeface="Arial" charset="0"/>
                <a:cs typeface="Arial" charset="0"/>
              </a:rPr>
              <a:t>Людовик</a:t>
            </a: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XXL</a:t>
            </a:r>
            <a:br>
              <a:rPr lang="ru-RU" sz="1200" dirty="0">
                <a:latin typeface="Arial" charset="0"/>
                <a:cs typeface="Arial" charset="0"/>
              </a:rPr>
            </a:br>
            <a:endParaRPr lang="ru-RU" sz="1200" dirty="0">
              <a:latin typeface="Arial" charset="0"/>
              <a:cs typeface="Arial" charset="0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200" b="1" dirty="0">
                <a:latin typeface="Arial" charset="0"/>
                <a:cs typeface="Arial" charset="0"/>
                <a:sym typeface="Roboto"/>
              </a:rPr>
              <a:t>(?!шаблон)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 </a:t>
            </a:r>
            <a:r>
              <a:rPr lang="en-US" sz="1200" dirty="0">
                <a:latin typeface="Arial" charset="0"/>
                <a:cs typeface="Arial" charset="0"/>
                <a:sym typeface="Roboto"/>
              </a:rPr>
              <a:t>– 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негативный просмотр вперёд.</a:t>
            </a:r>
            <a:br>
              <a:rPr lang="en-US" sz="1200" dirty="0">
                <a:latin typeface="Arial" charset="0"/>
                <a:cs typeface="Arial" charset="0"/>
                <a:sym typeface="Roboto"/>
              </a:rPr>
            </a:br>
            <a:r>
              <a:rPr lang="ru-RU" sz="1200" b="1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	</a:t>
            </a:r>
            <a:r>
              <a:rPr lang="ru-RU" sz="1200" b="1" dirty="0">
                <a:latin typeface="Arial" charset="0"/>
                <a:cs typeface="Arial" charset="0"/>
              </a:rPr>
              <a:t> Людовик(?!</a:t>
            </a:r>
            <a:r>
              <a:rPr lang="en-US" sz="1200" b="1" dirty="0">
                <a:latin typeface="Arial" charset="0"/>
                <a:cs typeface="Arial" charset="0"/>
              </a:rPr>
              <a:t>XVI)</a:t>
            </a:r>
            <a:r>
              <a:rPr lang="ru-RU" sz="1200" b="1" dirty="0">
                <a:latin typeface="Arial" charset="0"/>
                <a:cs typeface="Arial" charset="0"/>
              </a:rPr>
              <a:t> </a:t>
            </a:r>
            <a:r>
              <a:rPr lang="ru-RU" sz="1200" dirty="0">
                <a:latin typeface="Arial" charset="0"/>
                <a:cs typeface="Arial" charset="0"/>
              </a:rPr>
              <a:t>соответствует </a:t>
            </a:r>
            <a:r>
              <a:rPr lang="ru-RU" sz="1200" b="1" dirty="0">
                <a:solidFill>
                  <a:srgbClr val="FF0000"/>
                </a:solidFill>
                <a:latin typeface="Arial" charset="0"/>
                <a:cs typeface="Arial" charset="0"/>
              </a:rPr>
              <a:t>Людовик</a:t>
            </a: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XV, </a:t>
            </a:r>
            <a:r>
              <a:rPr lang="ru-RU" sz="1200" dirty="0">
                <a:solidFill>
                  <a:schemeClr val="tx1"/>
                </a:solidFill>
                <a:latin typeface="Arial" charset="0"/>
                <a:cs typeface="Arial" charset="0"/>
              </a:rPr>
              <a:t>Людовик</a:t>
            </a: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XVI, </a:t>
            </a:r>
            <a:r>
              <a:rPr lang="ru-RU" sz="1200" dirty="0">
                <a:solidFill>
                  <a:schemeClr val="tx1"/>
                </a:solidFill>
                <a:latin typeface="Arial" charset="0"/>
                <a:cs typeface="Arial" charset="0"/>
              </a:rPr>
              <a:t>Людовик</a:t>
            </a: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XVIII, </a:t>
            </a:r>
            <a:r>
              <a:rPr lang="ru-RU" sz="1200" b="1" dirty="0">
                <a:solidFill>
                  <a:srgbClr val="FF0000"/>
                </a:solidFill>
                <a:latin typeface="Arial" charset="0"/>
                <a:cs typeface="Arial" charset="0"/>
              </a:rPr>
              <a:t>Людовик</a:t>
            </a: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LXVII, </a:t>
            </a:r>
            <a:r>
              <a:rPr lang="ru-RU" sz="1200" b="1" dirty="0">
                <a:solidFill>
                  <a:srgbClr val="FF0000"/>
                </a:solidFill>
                <a:latin typeface="Arial" charset="0"/>
                <a:cs typeface="Arial" charset="0"/>
              </a:rPr>
              <a:t>Людовик</a:t>
            </a: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XXL</a:t>
            </a:r>
            <a:br>
              <a:rPr lang="ru-RU" sz="1200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endParaRPr lang="ru-RU" sz="12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200" b="1" dirty="0">
                <a:latin typeface="Arial" charset="0"/>
                <a:cs typeface="Arial" charset="0"/>
                <a:sym typeface="Roboto"/>
              </a:rPr>
              <a:t>(?!шаблон)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 </a:t>
            </a:r>
            <a:r>
              <a:rPr lang="en-US" sz="1200" dirty="0">
                <a:latin typeface="Arial" charset="0"/>
                <a:cs typeface="Arial" charset="0"/>
                <a:sym typeface="Roboto"/>
              </a:rPr>
              <a:t>– 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позитивный просмотр назад.</a:t>
            </a:r>
            <a:br>
              <a:rPr lang="en-US" sz="1200" dirty="0">
                <a:latin typeface="Arial" charset="0"/>
                <a:cs typeface="Arial" charset="0"/>
                <a:sym typeface="Roboto"/>
              </a:rPr>
            </a:br>
            <a:r>
              <a:rPr lang="ru-RU" sz="1200" b="1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	</a:t>
            </a:r>
            <a:r>
              <a:rPr lang="ru-RU" sz="1200" b="1" dirty="0">
                <a:latin typeface="Arial" charset="0"/>
                <a:cs typeface="Arial" charset="0"/>
              </a:rPr>
              <a:t> (?&lt;=Сергей )Иванов </a:t>
            </a:r>
            <a:r>
              <a:rPr lang="ru-RU" sz="1200" dirty="0">
                <a:solidFill>
                  <a:schemeClr val="tx1"/>
                </a:solidFill>
                <a:latin typeface="Arial" charset="0"/>
                <a:cs typeface="Arial" charset="0"/>
              </a:rPr>
              <a:t>соответствует Сергей </a:t>
            </a:r>
            <a:r>
              <a:rPr lang="ru-RU" sz="1200" b="1" dirty="0">
                <a:solidFill>
                  <a:srgbClr val="FF0000"/>
                </a:solidFill>
                <a:latin typeface="Arial" charset="0"/>
                <a:cs typeface="Arial" charset="0"/>
              </a:rPr>
              <a:t>Иванов</a:t>
            </a:r>
            <a:r>
              <a:rPr lang="ru-RU" sz="1200" dirty="0">
                <a:solidFill>
                  <a:schemeClr val="tx1"/>
                </a:solidFill>
                <a:latin typeface="Arial" charset="0"/>
                <a:cs typeface="Arial" charset="0"/>
              </a:rPr>
              <a:t>, Игорь Иванов</a:t>
            </a:r>
            <a:br>
              <a:rPr lang="ru-RU" sz="1200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endParaRPr lang="ru-RU" sz="12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200" b="1" dirty="0">
                <a:latin typeface="Arial" charset="0"/>
                <a:cs typeface="Arial" charset="0"/>
                <a:sym typeface="Roboto"/>
              </a:rPr>
              <a:t>(?!шаблон)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 </a:t>
            </a:r>
            <a:r>
              <a:rPr lang="en-US" sz="1200" dirty="0">
                <a:latin typeface="Arial" charset="0"/>
                <a:cs typeface="Arial" charset="0"/>
                <a:sym typeface="Roboto"/>
              </a:rPr>
              <a:t>– 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негативный просмотр назад .</a:t>
            </a:r>
            <a:br>
              <a:rPr lang="en-US" sz="1200" dirty="0">
                <a:latin typeface="Arial" charset="0"/>
                <a:cs typeface="Arial" charset="0"/>
                <a:sym typeface="Roboto"/>
              </a:rPr>
            </a:br>
            <a:r>
              <a:rPr lang="ru-RU" sz="1200" b="1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	</a:t>
            </a:r>
            <a:r>
              <a:rPr lang="ru-RU" sz="1200" b="1" dirty="0">
                <a:latin typeface="Arial" charset="0"/>
                <a:cs typeface="Arial" charset="0"/>
              </a:rPr>
              <a:t> (?&lt;=Сергей )Иванов </a:t>
            </a:r>
            <a:r>
              <a:rPr lang="ru-RU" sz="1200" dirty="0">
                <a:solidFill>
                  <a:schemeClr val="tx1"/>
                </a:solidFill>
                <a:latin typeface="Arial" charset="0"/>
                <a:cs typeface="Arial" charset="0"/>
              </a:rPr>
              <a:t>соответствует Сергей Иванов, Игорь </a:t>
            </a:r>
            <a:r>
              <a:rPr lang="ru-RU" sz="1200" b="1" dirty="0">
                <a:solidFill>
                  <a:srgbClr val="FF0000"/>
                </a:solidFill>
                <a:latin typeface="Arial" charset="0"/>
                <a:cs typeface="Arial" charset="0"/>
              </a:rPr>
              <a:t>Иванов</a:t>
            </a:r>
            <a:endParaRPr lang="ru-RU" sz="1200" b="1" dirty="0">
              <a:solidFill>
                <a:srgbClr val="FF0000"/>
              </a:solidFill>
              <a:latin typeface="Arial" charset="0"/>
              <a:cs typeface="Arial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441709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1" y="149939"/>
            <a:ext cx="3419062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2" y="-3"/>
            <a:ext cx="5509318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749808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2400" b="1" dirty="0"/>
              <a:t>Поиск по условию</a:t>
            </a:r>
            <a:endParaRPr b="1" dirty="0"/>
          </a:p>
        </p:txBody>
      </p:sp>
      <p:sp>
        <p:nvSpPr>
          <p:cNvPr id="140" name="Shape 167">
            <a:extLst>
              <a:ext uri="{FF2B5EF4-FFF2-40B4-BE49-F238E27FC236}">
                <a16:creationId xmlns:a16="http://schemas.microsoft.com/office/drawing/2014/main" id="{9A159F6A-127B-430A-ACEE-83396418D7CA}"/>
              </a:ext>
            </a:extLst>
          </p:cNvPr>
          <p:cNvSpPr txBox="1"/>
          <p:nvPr/>
        </p:nvSpPr>
        <p:spPr>
          <a:xfrm>
            <a:off x="357754" y="1585135"/>
            <a:ext cx="8500499" cy="234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200" dirty="0">
                <a:latin typeface="Arial" charset="0"/>
                <a:cs typeface="Arial" charset="0"/>
                <a:sym typeface="Roboto"/>
              </a:rPr>
              <a:t>Во многих реализациях регулярных выражений существует возможность выбирать, по какому пути пойдёт проверка в том или ином месте регулярного выражения на основании уже найденных значений.</a:t>
            </a:r>
          </a:p>
          <a:p>
            <a:pPr defTabSz="914331">
              <a:buClr>
                <a:srgbClr val="EC005F"/>
              </a:buClr>
            </a:pPr>
            <a:endParaRPr lang="ru-RU" sz="1200" b="1" dirty="0">
              <a:solidFill>
                <a:schemeClr val="tx1"/>
              </a:solidFill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200" b="1" dirty="0">
                <a:latin typeface="Arial" charset="0"/>
                <a:cs typeface="Arial" charset="0"/>
              </a:rPr>
              <a:t>(?:(?=если)</a:t>
            </a:r>
            <a:r>
              <a:rPr lang="ru-RU" sz="1200" b="1" dirty="0" err="1">
                <a:latin typeface="Arial" charset="0"/>
                <a:cs typeface="Arial" charset="0"/>
              </a:rPr>
              <a:t>то|иначе</a:t>
            </a:r>
            <a:r>
              <a:rPr lang="ru-RU" sz="1200" b="1" dirty="0">
                <a:latin typeface="Arial" charset="0"/>
                <a:cs typeface="Arial" charset="0"/>
              </a:rPr>
              <a:t>) </a:t>
            </a:r>
            <a:r>
              <a:rPr lang="en-US" sz="1200" dirty="0">
                <a:latin typeface="Arial" charset="0"/>
                <a:cs typeface="Arial" charset="0"/>
              </a:rPr>
              <a:t>– </a:t>
            </a:r>
            <a:r>
              <a:rPr lang="ru-RU" sz="1200" dirty="0">
                <a:latin typeface="Arial" charset="0"/>
                <a:cs typeface="Arial" charset="0"/>
              </a:rPr>
              <a:t>если операция просмотра успешна, то далее выполняется часть </a:t>
            </a:r>
            <a:r>
              <a:rPr lang="ru-RU" sz="1200" b="1" dirty="0">
                <a:solidFill>
                  <a:srgbClr val="FF0000"/>
                </a:solidFill>
                <a:latin typeface="Arial" charset="0"/>
                <a:cs typeface="Arial" charset="0"/>
              </a:rPr>
              <a:t>то</a:t>
            </a:r>
            <a:r>
              <a:rPr lang="ru-RU" sz="1200" dirty="0">
                <a:latin typeface="Arial" charset="0"/>
                <a:cs typeface="Arial" charset="0"/>
              </a:rPr>
              <a:t>, иначе выполняется часть </a:t>
            </a:r>
            <a:r>
              <a:rPr lang="ru-RU" sz="1200" b="1" dirty="0">
                <a:solidFill>
                  <a:srgbClr val="FF0000"/>
                </a:solidFill>
                <a:latin typeface="Arial" charset="0"/>
                <a:cs typeface="Arial" charset="0"/>
              </a:rPr>
              <a:t>иначе</a:t>
            </a:r>
            <a:r>
              <a:rPr lang="ru-RU" sz="1200" dirty="0">
                <a:latin typeface="Arial" charset="0"/>
                <a:cs typeface="Arial" charset="0"/>
              </a:rPr>
              <a:t>. В выражении может использоваться любая из четырёх операций просмотра. Следует учитывать, что операция просмотра нулевой ширины, поэтому части </a:t>
            </a:r>
            <a:r>
              <a:rPr lang="ru-RU" sz="1200" b="1" dirty="0">
                <a:solidFill>
                  <a:srgbClr val="FF0000"/>
                </a:solidFill>
                <a:latin typeface="Arial" charset="0"/>
                <a:cs typeface="Arial" charset="0"/>
              </a:rPr>
              <a:t>то</a:t>
            </a:r>
            <a:r>
              <a:rPr lang="ru-RU" sz="1200" dirty="0">
                <a:latin typeface="Arial" charset="0"/>
                <a:cs typeface="Arial" charset="0"/>
              </a:rPr>
              <a:t> в случае позитивного или </a:t>
            </a:r>
            <a:r>
              <a:rPr lang="ru-RU" sz="1200" b="1" dirty="0">
                <a:solidFill>
                  <a:srgbClr val="FF0000"/>
                </a:solidFill>
                <a:latin typeface="Arial" charset="0"/>
                <a:cs typeface="Arial" charset="0"/>
              </a:rPr>
              <a:t>иначе</a:t>
            </a:r>
            <a:r>
              <a:rPr lang="ru-RU" sz="1200" dirty="0">
                <a:latin typeface="Arial" charset="0"/>
                <a:cs typeface="Arial" charset="0"/>
              </a:rPr>
              <a:t> в случае негативного просмотра должны включать в себя описание шаблона из операции просмотра.</a:t>
            </a:r>
            <a:br>
              <a:rPr lang="en-US" sz="1200" dirty="0">
                <a:latin typeface="Arial" charset="0"/>
                <a:cs typeface="Arial" charset="0"/>
              </a:rPr>
            </a:br>
            <a:r>
              <a:rPr lang="en-US" sz="1200" dirty="0">
                <a:latin typeface="Arial" charset="0"/>
                <a:cs typeface="Arial" charset="0"/>
              </a:rPr>
              <a:t>	</a:t>
            </a:r>
            <a:r>
              <a:rPr lang="ru-RU" sz="1200" b="1" dirty="0">
                <a:latin typeface="Arial" charset="0"/>
                <a:cs typeface="Arial" charset="0"/>
              </a:rPr>
              <a:t>(?:(?&lt;=а)</a:t>
            </a:r>
            <a:r>
              <a:rPr lang="ru-RU" sz="1200" b="1" dirty="0" err="1">
                <a:latin typeface="Arial" charset="0"/>
                <a:cs typeface="Arial" charset="0"/>
              </a:rPr>
              <a:t>м|п</a:t>
            </a:r>
            <a:r>
              <a:rPr lang="ru-RU" sz="1200" b="1" dirty="0">
                <a:latin typeface="Arial" charset="0"/>
                <a:cs typeface="Arial" charset="0"/>
              </a:rPr>
              <a:t>) </a:t>
            </a:r>
            <a:r>
              <a:rPr lang="ru-RU" sz="1200" dirty="0">
                <a:latin typeface="Arial" charset="0"/>
                <a:cs typeface="Arial" charset="0"/>
              </a:rPr>
              <a:t>соответствует </a:t>
            </a:r>
            <a:r>
              <a:rPr lang="ru-RU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ма</a:t>
            </a:r>
            <a:r>
              <a:rPr lang="ru-RU" sz="120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м</a:t>
            </a:r>
            <a:r>
              <a:rPr lang="ru-RU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,</a:t>
            </a:r>
            <a:r>
              <a:rPr lang="ru-RU" sz="120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п</a:t>
            </a:r>
            <a:r>
              <a:rPr lang="ru-RU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ап</a:t>
            </a:r>
            <a:br>
              <a:rPr lang="ru-RU" sz="1200" dirty="0">
                <a:latin typeface="Arial" charset="0"/>
                <a:cs typeface="Arial" charset="0"/>
              </a:rPr>
            </a:br>
            <a:endParaRPr lang="ru-RU" sz="1200" dirty="0">
              <a:latin typeface="Arial" charset="0"/>
              <a:cs typeface="Arial" charset="0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charset="0"/>
                <a:cs typeface="Arial" charset="0"/>
                <a:sym typeface="Roboto"/>
              </a:rPr>
              <a:t>(?(n)</a:t>
            </a:r>
            <a:r>
              <a:rPr lang="ru-RU" sz="1200" b="1" dirty="0" err="1">
                <a:latin typeface="Arial" charset="0"/>
                <a:cs typeface="Arial" charset="0"/>
                <a:sym typeface="Roboto"/>
              </a:rPr>
              <a:t>то|иначе</a:t>
            </a:r>
            <a:r>
              <a:rPr lang="ru-RU" sz="1200" b="1" dirty="0">
                <a:latin typeface="Arial" charset="0"/>
                <a:cs typeface="Arial" charset="0"/>
                <a:sym typeface="Roboto"/>
              </a:rPr>
              <a:t>) </a:t>
            </a:r>
            <a:r>
              <a:rPr lang="en-US" sz="1200" dirty="0">
                <a:latin typeface="Arial" charset="0"/>
                <a:cs typeface="Arial" charset="0"/>
                <a:sym typeface="Roboto"/>
              </a:rPr>
              <a:t>– 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если </a:t>
            </a:r>
            <a:r>
              <a:rPr lang="ru-RU" sz="1200" b="1" dirty="0">
                <a:solidFill>
                  <a:srgbClr val="FF0000"/>
                </a:solidFill>
                <a:latin typeface="Arial" charset="0"/>
                <a:cs typeface="Arial" charset="0"/>
                <a:sym typeface="Roboto"/>
              </a:rPr>
              <a:t>n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-я группа вернула значение, то поиск по условию выполняется по шаблону </a:t>
            </a:r>
            <a:r>
              <a:rPr lang="ru-RU" sz="1200" b="1" dirty="0">
                <a:solidFill>
                  <a:srgbClr val="FF0000"/>
                </a:solidFill>
                <a:latin typeface="Arial" charset="0"/>
                <a:cs typeface="Arial" charset="0"/>
                <a:sym typeface="Roboto"/>
              </a:rPr>
              <a:t>то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, иначе по шаблону </a:t>
            </a:r>
            <a:r>
              <a:rPr lang="ru-RU" sz="1200" b="1" dirty="0">
                <a:solidFill>
                  <a:srgbClr val="FF0000"/>
                </a:solidFill>
                <a:latin typeface="Arial" charset="0"/>
                <a:cs typeface="Arial" charset="0"/>
                <a:sym typeface="Roboto"/>
              </a:rPr>
              <a:t>иначе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.</a:t>
            </a:r>
            <a:br>
              <a:rPr lang="en-US" sz="1200" dirty="0">
                <a:latin typeface="Arial" charset="0"/>
                <a:cs typeface="Arial" charset="0"/>
                <a:sym typeface="Roboto"/>
              </a:rPr>
            </a:br>
            <a:r>
              <a:rPr lang="ru-RU" sz="1200" b="1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	</a:t>
            </a:r>
            <a:r>
              <a:rPr lang="ru-RU" sz="1200" b="1" dirty="0">
                <a:latin typeface="Arial" charset="0"/>
                <a:cs typeface="Arial" charset="0"/>
              </a:rPr>
              <a:t> (а)?(?(1)</a:t>
            </a:r>
            <a:r>
              <a:rPr lang="ru-RU" sz="1200" b="1" dirty="0" err="1">
                <a:latin typeface="Arial" charset="0"/>
                <a:cs typeface="Arial" charset="0"/>
              </a:rPr>
              <a:t>м|п</a:t>
            </a:r>
            <a:r>
              <a:rPr lang="ru-RU" sz="1200" b="1" dirty="0">
                <a:latin typeface="Arial" charset="0"/>
                <a:cs typeface="Arial" charset="0"/>
              </a:rPr>
              <a:t>) </a:t>
            </a:r>
            <a:r>
              <a:rPr lang="ru-RU" sz="1200" dirty="0">
                <a:latin typeface="Arial" charset="0"/>
                <a:cs typeface="Arial" charset="0"/>
              </a:rPr>
              <a:t>соответствует </a:t>
            </a:r>
            <a:r>
              <a:rPr lang="ru-RU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м</a:t>
            </a:r>
            <a:r>
              <a:rPr lang="ru-RU" sz="120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ам</a:t>
            </a:r>
            <a:r>
              <a:rPr lang="ru-RU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,</a:t>
            </a:r>
            <a:r>
              <a:rPr lang="ru-RU" sz="120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п</a:t>
            </a:r>
            <a:r>
              <a:rPr lang="ru-RU" sz="1200" dirty="0" err="1">
                <a:solidFill>
                  <a:schemeClr val="tx1"/>
                </a:solidFill>
                <a:latin typeface="Arial" charset="0"/>
                <a:cs typeface="Arial" charset="0"/>
              </a:rPr>
              <a:t>а</a:t>
            </a:r>
            <a:r>
              <a:rPr lang="ru-RU" sz="120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п</a:t>
            </a:r>
            <a:endParaRPr lang="ru-RU" sz="12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560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">
            <a:extLst>
              <a:ext uri="{FF2B5EF4-FFF2-40B4-BE49-F238E27FC236}">
                <a16:creationId xmlns:a16="http://schemas.microsoft.com/office/drawing/2014/main" id="{FC3BB511-DAA0-C643-9362-47AEAEF301D8}"/>
              </a:ext>
            </a:extLst>
          </p:cNvPr>
          <p:cNvSpPr/>
          <p:nvPr/>
        </p:nvSpPr>
        <p:spPr>
          <a:xfrm>
            <a:off x="-22525" y="193821"/>
            <a:ext cx="4137326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" name="Juniper Marketplace (Bell.One)">
            <a:extLst>
              <a:ext uri="{FF2B5EF4-FFF2-40B4-BE49-F238E27FC236}">
                <a16:creationId xmlns:a16="http://schemas.microsoft.com/office/drawing/2014/main" id="{85CD5799-E851-0D40-A328-6C2D5C18387A}"/>
              </a:ext>
            </a:extLst>
          </p:cNvPr>
          <p:cNvSpPr txBox="1"/>
          <p:nvPr/>
        </p:nvSpPr>
        <p:spPr>
          <a:xfrm>
            <a:off x="284158" y="166082"/>
            <a:ext cx="6543955" cy="717175"/>
          </a:xfrm>
          <a:prstGeom prst="rect">
            <a:avLst/>
          </a:prstGeom>
          <a:ln w="12700">
            <a:miter lim="400000"/>
          </a:ln>
          <a:effectLst>
            <a:reflection stA="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defTabSz="905255">
              <a:defRPr sz="3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Подводя итоги</a:t>
            </a:r>
            <a:endParaRPr dirty="0"/>
          </a:p>
        </p:txBody>
      </p:sp>
      <p:sp>
        <p:nvSpPr>
          <p:cNvPr id="7" name="Shape 167">
            <a:extLst>
              <a:ext uri="{FF2B5EF4-FFF2-40B4-BE49-F238E27FC236}">
                <a16:creationId xmlns:a16="http://schemas.microsoft.com/office/drawing/2014/main" id="{9491FBAE-C4BA-4961-AF8E-85492A15E232}"/>
              </a:ext>
            </a:extLst>
          </p:cNvPr>
          <p:cNvSpPr txBox="1"/>
          <p:nvPr/>
        </p:nvSpPr>
        <p:spPr>
          <a:xfrm>
            <a:off x="460350" y="1512836"/>
            <a:ext cx="5105261" cy="2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algn="just" defTabSz="914331">
              <a:buClr>
                <a:srgbClr val="EC005F"/>
              </a:buClr>
            </a:pPr>
            <a:r>
              <a:rPr lang="ru-RU" altLang="ru-RU" sz="1500" b="1" dirty="0">
                <a:latin typeface="Arial" charset="0"/>
                <a:cs typeface="Arial" charset="0"/>
              </a:rPr>
              <a:t>Сегодня мы узнали:</a:t>
            </a: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Что такое регулярные выражения</a:t>
            </a:r>
            <a:endParaRPr lang="en-US" altLang="ru-RU" sz="1500" dirty="0">
              <a:latin typeface="Arial" charset="0"/>
              <a:cs typeface="Arial" charset="0"/>
            </a:endParaRP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Метасимволы</a:t>
            </a: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Группировки</a:t>
            </a:r>
            <a:endParaRPr lang="en-US" altLang="ru-RU" sz="1500" dirty="0">
              <a:latin typeface="Arial" charset="0"/>
              <a:cs typeface="Arial" charset="0"/>
            </a:endParaRP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Квантификацию и квантификаторы</a:t>
            </a:r>
            <a:endParaRPr lang="en-US" altLang="ru-RU" sz="1500" dirty="0">
              <a:latin typeface="Arial" charset="0"/>
              <a:cs typeface="Arial" charset="0"/>
            </a:endParaRP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Виды квантификации</a:t>
            </a:r>
            <a:endParaRPr lang="en-US" altLang="ru-RU" sz="1500" dirty="0">
              <a:latin typeface="Arial" charset="0"/>
              <a:cs typeface="Arial" charset="0"/>
            </a:endParaRP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Просмотр вперёд и назад</a:t>
            </a: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Поиск по условию</a:t>
            </a:r>
          </a:p>
        </p:txBody>
      </p:sp>
      <p:sp>
        <p:nvSpPr>
          <p:cNvPr id="11" name="Shape 167">
            <a:extLst>
              <a:ext uri="{FF2B5EF4-FFF2-40B4-BE49-F238E27FC236}">
                <a16:creationId xmlns:a16="http://schemas.microsoft.com/office/drawing/2014/main" id="{84939AAF-6982-43B7-B024-12ACA3A881CA}"/>
              </a:ext>
            </a:extLst>
          </p:cNvPr>
          <p:cNvSpPr txBox="1"/>
          <p:nvPr/>
        </p:nvSpPr>
        <p:spPr>
          <a:xfrm>
            <a:off x="5929108" y="2413284"/>
            <a:ext cx="1505257" cy="48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algn="just" defTabSz="914331">
              <a:buClr>
                <a:srgbClr val="EC005F"/>
              </a:buClr>
            </a:pPr>
            <a:r>
              <a:rPr lang="ru-RU" altLang="ru-RU" sz="2400" dirty="0">
                <a:latin typeface="Arial" charset="0"/>
                <a:cs typeface="Arial" charset="0"/>
              </a:rPr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19428140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2">
            <a:extLst>
              <a:ext uri="{FF2B5EF4-FFF2-40B4-BE49-F238E27FC236}">
                <a16:creationId xmlns:a16="http://schemas.microsoft.com/office/drawing/2014/main" id="{7E37E54C-7E98-D64D-9421-C048410CD9E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2525" y="1"/>
            <a:ext cx="7715250" cy="5143500"/>
          </a:xfrm>
          <a:prstGeom prst="rect">
            <a:avLst/>
          </a:prstGeom>
        </p:spPr>
      </p:pic>
      <p:sp>
        <p:nvSpPr>
          <p:cNvPr id="12" name="Прямоугольник 10">
            <a:extLst>
              <a:ext uri="{FF2B5EF4-FFF2-40B4-BE49-F238E27FC236}">
                <a16:creationId xmlns:a16="http://schemas.microsoft.com/office/drawing/2014/main" id="{27D4BE13-2E8D-E846-A3B8-0353D73A0162}"/>
              </a:ext>
            </a:extLst>
          </p:cNvPr>
          <p:cNvSpPr/>
          <p:nvPr/>
        </p:nvSpPr>
        <p:spPr>
          <a:xfrm rot="10800000">
            <a:off x="1897169" y="-54655"/>
            <a:ext cx="7382848" cy="5143991"/>
          </a:xfrm>
          <a:prstGeom prst="rect">
            <a:avLst/>
          </a:prstGeom>
          <a:gradFill>
            <a:gsLst>
              <a:gs pos="0">
                <a:srgbClr val="F2F2F2"/>
              </a:gs>
              <a:gs pos="65000">
                <a:srgbClr val="F2F2F2"/>
              </a:gs>
              <a:gs pos="100000">
                <a:srgbClr val="FFFFFF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121917" tIns="121917" rIns="121917" bIns="121917"/>
          <a:lstStyle/>
          <a:p>
            <a:endParaRPr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578AFBF4-55B4-3F47-8540-B07E96A32248}"/>
              </a:ext>
            </a:extLst>
          </p:cNvPr>
          <p:cNvSpPr/>
          <p:nvPr/>
        </p:nvSpPr>
        <p:spPr>
          <a:xfrm>
            <a:off x="-22525" y="193821"/>
            <a:ext cx="5518352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" name="Juniper Marketplace (Bell.One)">
            <a:extLst>
              <a:ext uri="{FF2B5EF4-FFF2-40B4-BE49-F238E27FC236}">
                <a16:creationId xmlns:a16="http://schemas.microsoft.com/office/drawing/2014/main" id="{C5348F7C-755A-3F4C-9429-1C785BB2DDC0}"/>
              </a:ext>
            </a:extLst>
          </p:cNvPr>
          <p:cNvSpPr txBox="1"/>
          <p:nvPr/>
        </p:nvSpPr>
        <p:spPr>
          <a:xfrm>
            <a:off x="284158" y="166082"/>
            <a:ext cx="5211669" cy="717175"/>
          </a:xfrm>
          <a:prstGeom prst="rect">
            <a:avLst/>
          </a:prstGeom>
          <a:ln w="12700">
            <a:miter lim="400000"/>
          </a:ln>
          <a:effectLst>
            <a:reflection stA="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defTabSz="905255">
              <a:defRPr sz="3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Лабораторная работа №1</a:t>
            </a:r>
            <a:endParaRPr dirty="0"/>
          </a:p>
        </p:txBody>
      </p:sp>
      <p:pic>
        <p:nvPicPr>
          <p:cNvPr id="7" name="Logo_Bellintegrator_Light.png" descr="Logo_Bellintegrator_Light.png">
            <a:extLst>
              <a:ext uri="{FF2B5EF4-FFF2-40B4-BE49-F238E27FC236}">
                <a16:creationId xmlns:a16="http://schemas.microsoft.com/office/drawing/2014/main" id="{0D490226-CF5E-8A42-83AD-411781ED316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06" y="4774126"/>
            <a:ext cx="882055" cy="28789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Номер слайда">
            <a:extLst>
              <a:ext uri="{FF2B5EF4-FFF2-40B4-BE49-F238E27FC236}">
                <a16:creationId xmlns:a16="http://schemas.microsoft.com/office/drawing/2014/main" id="{A2EFAD98-FBDE-454C-B040-D464BC29AE2D}"/>
              </a:ext>
            </a:extLst>
          </p:cNvPr>
          <p:cNvSpPr txBox="1">
            <a:spLocks/>
          </p:cNvSpPr>
          <p:nvPr/>
        </p:nvSpPr>
        <p:spPr>
          <a:xfrm>
            <a:off x="8870414" y="4911907"/>
            <a:ext cx="153579" cy="17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727C83-64C6-3044-900E-BC1CF089E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4530" y="1077077"/>
            <a:ext cx="4692673" cy="3984945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None/>
            </a:pPr>
            <a:r>
              <a:rPr lang="ru-RU" sz="1400" b="1" dirty="0"/>
              <a:t>Создать регулярные выражения, которые находят: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Font typeface="Wingdings" pitchFamily="2" charset="2"/>
              <a:buChar char="Ø"/>
            </a:pPr>
            <a:r>
              <a:rPr lang="ru-RU" sz="1400" dirty="0"/>
              <a:t>Находит </a:t>
            </a:r>
            <a:r>
              <a:rPr lang="en-US" sz="1400" dirty="0" err="1"/>
              <a:t>ahb</a:t>
            </a:r>
            <a:r>
              <a:rPr lang="en-US" sz="1400" dirty="0"/>
              <a:t>, </a:t>
            </a:r>
            <a:r>
              <a:rPr lang="en-US" sz="1400" dirty="0" err="1"/>
              <a:t>acb</a:t>
            </a:r>
            <a:r>
              <a:rPr lang="en-US" sz="1400" dirty="0"/>
              <a:t>, </a:t>
            </a:r>
            <a:r>
              <a:rPr lang="en-US" sz="1400" dirty="0" err="1"/>
              <a:t>aeb</a:t>
            </a:r>
            <a:endParaRPr lang="ru-RU" sz="1400" dirty="0"/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Font typeface="Wingdings" pitchFamily="2" charset="2"/>
              <a:buChar char="Ø"/>
            </a:pPr>
            <a:r>
              <a:rPr lang="en-US" sz="1400" dirty="0" err="1"/>
              <a:t>ahhb</a:t>
            </a:r>
            <a:r>
              <a:rPr lang="en-US" sz="1400" dirty="0"/>
              <a:t>, a</a:t>
            </a:r>
            <a:r>
              <a:rPr lang="ru-RU" sz="1400" dirty="0"/>
              <a:t>сс</a:t>
            </a:r>
            <a:r>
              <a:rPr lang="en-US" sz="1400" dirty="0"/>
              <a:t>b, </a:t>
            </a:r>
            <a:r>
              <a:rPr lang="en-US" sz="1400" dirty="0" err="1"/>
              <a:t>aeeb</a:t>
            </a:r>
            <a:endParaRPr lang="ru-RU" sz="1400" dirty="0"/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Font typeface="Wingdings" pitchFamily="2" charset="2"/>
              <a:buChar char="Ø"/>
            </a:pPr>
            <a:r>
              <a:rPr lang="en-US" sz="1400" dirty="0" err="1"/>
              <a:t>ahb</a:t>
            </a:r>
            <a:r>
              <a:rPr lang="en-US" sz="1400" dirty="0"/>
              <a:t>, a</a:t>
            </a:r>
            <a:r>
              <a:rPr lang="ru-RU" sz="1400" dirty="0"/>
              <a:t>сс</a:t>
            </a:r>
            <a:r>
              <a:rPr lang="en-US" sz="1400" dirty="0"/>
              <a:t>b, </a:t>
            </a:r>
            <a:r>
              <a:rPr lang="en-US" sz="1400" dirty="0" err="1"/>
              <a:t>aeeeb</a:t>
            </a:r>
            <a:endParaRPr lang="ru-RU" sz="1400" dirty="0"/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Font typeface="Wingdings" pitchFamily="2" charset="2"/>
              <a:buChar char="Ø"/>
            </a:pPr>
            <a:r>
              <a:rPr lang="en-US" sz="1400" dirty="0"/>
              <a:t>html-</a:t>
            </a:r>
            <a:r>
              <a:rPr lang="ru-RU" sz="1400" dirty="0"/>
              <a:t>теги</a:t>
            </a:r>
            <a:endParaRPr lang="en-US" sz="1400" dirty="0"/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Font typeface="Wingdings" pitchFamily="2" charset="2"/>
              <a:buChar char="Ø"/>
            </a:pPr>
            <a:r>
              <a:rPr lang="ru-RU" sz="1400" dirty="0"/>
              <a:t>Значения </a:t>
            </a:r>
            <a:r>
              <a:rPr lang="en-US" sz="1400" dirty="0"/>
              <a:t>html</a:t>
            </a:r>
            <a:r>
              <a:rPr lang="ru-RU" sz="1400" dirty="0"/>
              <a:t>-тега </a:t>
            </a:r>
            <a:r>
              <a:rPr lang="en-US" sz="1400" dirty="0"/>
              <a:t>&lt;div&gt;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Font typeface="Wingdings" pitchFamily="2" charset="2"/>
              <a:buChar char="Ø"/>
            </a:pPr>
            <a:r>
              <a:rPr lang="ru-RU" sz="1400" dirty="0"/>
              <a:t>Значения </a:t>
            </a:r>
            <a:r>
              <a:rPr lang="en-US" sz="1400" dirty="0"/>
              <a:t>html</a:t>
            </a:r>
            <a:r>
              <a:rPr lang="ru-RU" sz="1400" dirty="0"/>
              <a:t>-тега </a:t>
            </a:r>
            <a:r>
              <a:rPr lang="en-US" sz="1400" dirty="0"/>
              <a:t>&lt;div&gt; </a:t>
            </a:r>
            <a:r>
              <a:rPr lang="ru-RU" sz="1400" dirty="0"/>
              <a:t>не включая сами теги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Font typeface="Wingdings" pitchFamily="2" charset="2"/>
              <a:buChar char="Ø"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087516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2">
            <a:extLst>
              <a:ext uri="{FF2B5EF4-FFF2-40B4-BE49-F238E27FC236}">
                <a16:creationId xmlns:a16="http://schemas.microsoft.com/office/drawing/2014/main" id="{7E37E54C-7E98-D64D-9421-C048410CD9E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2525" y="1"/>
            <a:ext cx="7715250" cy="5143500"/>
          </a:xfrm>
          <a:prstGeom prst="rect">
            <a:avLst/>
          </a:prstGeom>
        </p:spPr>
      </p:pic>
      <p:sp>
        <p:nvSpPr>
          <p:cNvPr id="12" name="Прямоугольник 10">
            <a:extLst>
              <a:ext uri="{FF2B5EF4-FFF2-40B4-BE49-F238E27FC236}">
                <a16:creationId xmlns:a16="http://schemas.microsoft.com/office/drawing/2014/main" id="{27D4BE13-2E8D-E846-A3B8-0353D73A0162}"/>
              </a:ext>
            </a:extLst>
          </p:cNvPr>
          <p:cNvSpPr/>
          <p:nvPr/>
        </p:nvSpPr>
        <p:spPr>
          <a:xfrm rot="10800000">
            <a:off x="1897169" y="-54655"/>
            <a:ext cx="7382848" cy="5143991"/>
          </a:xfrm>
          <a:prstGeom prst="rect">
            <a:avLst/>
          </a:prstGeom>
          <a:gradFill>
            <a:gsLst>
              <a:gs pos="0">
                <a:srgbClr val="F2F2F2"/>
              </a:gs>
              <a:gs pos="65000">
                <a:srgbClr val="F2F2F2"/>
              </a:gs>
              <a:gs pos="100000">
                <a:srgbClr val="FFFFFF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121917" tIns="121917" rIns="121917" bIns="121917"/>
          <a:lstStyle/>
          <a:p>
            <a:endParaRPr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578AFBF4-55B4-3F47-8540-B07E96A32248}"/>
              </a:ext>
            </a:extLst>
          </p:cNvPr>
          <p:cNvSpPr/>
          <p:nvPr/>
        </p:nvSpPr>
        <p:spPr>
          <a:xfrm>
            <a:off x="-22525" y="193821"/>
            <a:ext cx="4336108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" name="Juniper Marketplace (Bell.One)">
            <a:extLst>
              <a:ext uri="{FF2B5EF4-FFF2-40B4-BE49-F238E27FC236}">
                <a16:creationId xmlns:a16="http://schemas.microsoft.com/office/drawing/2014/main" id="{C5348F7C-755A-3F4C-9429-1C785BB2DDC0}"/>
              </a:ext>
            </a:extLst>
          </p:cNvPr>
          <p:cNvSpPr txBox="1"/>
          <p:nvPr/>
        </p:nvSpPr>
        <p:spPr>
          <a:xfrm>
            <a:off x="284158" y="166082"/>
            <a:ext cx="5211669" cy="717175"/>
          </a:xfrm>
          <a:prstGeom prst="rect">
            <a:avLst/>
          </a:prstGeom>
          <a:ln w="12700">
            <a:miter lim="400000"/>
          </a:ln>
          <a:effectLst>
            <a:reflection stA="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defTabSz="905255">
              <a:defRPr sz="3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Домашнее задание</a:t>
            </a:r>
            <a:endParaRPr dirty="0"/>
          </a:p>
        </p:txBody>
      </p:sp>
      <p:pic>
        <p:nvPicPr>
          <p:cNvPr id="7" name="Logo_Bellintegrator_Light.png" descr="Logo_Bellintegrator_Light.png">
            <a:extLst>
              <a:ext uri="{FF2B5EF4-FFF2-40B4-BE49-F238E27FC236}">
                <a16:creationId xmlns:a16="http://schemas.microsoft.com/office/drawing/2014/main" id="{0D490226-CF5E-8A42-83AD-411781ED316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06" y="4774126"/>
            <a:ext cx="882055" cy="28789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Номер слайда">
            <a:extLst>
              <a:ext uri="{FF2B5EF4-FFF2-40B4-BE49-F238E27FC236}">
                <a16:creationId xmlns:a16="http://schemas.microsoft.com/office/drawing/2014/main" id="{A2EFAD98-FBDE-454C-B040-D464BC29AE2D}"/>
              </a:ext>
            </a:extLst>
          </p:cNvPr>
          <p:cNvSpPr txBox="1">
            <a:spLocks/>
          </p:cNvSpPr>
          <p:nvPr/>
        </p:nvSpPr>
        <p:spPr>
          <a:xfrm>
            <a:off x="8870414" y="4911907"/>
            <a:ext cx="153579" cy="17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727C83-64C6-3044-900E-BC1CF089E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4530" y="926961"/>
            <a:ext cx="4692673" cy="3984945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None/>
            </a:pPr>
            <a:r>
              <a:rPr lang="ru-RU" sz="1400" b="1" dirty="0"/>
              <a:t>Создать регулярные выражения, которые находят: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Font typeface="Wingdings" pitchFamily="2" charset="2"/>
              <a:buChar char="Ø"/>
            </a:pPr>
            <a:r>
              <a:rPr lang="ru-RU" sz="1400" dirty="0"/>
              <a:t>Адреса электронной почты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Font typeface="Wingdings" pitchFamily="2" charset="2"/>
              <a:buChar char="Ø"/>
            </a:pPr>
            <a:r>
              <a:rPr lang="ru-RU" sz="1400" dirty="0"/>
              <a:t>Номера телефонов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Font typeface="Wingdings" pitchFamily="2" charset="2"/>
              <a:buChar char="Ø"/>
            </a:pPr>
            <a:r>
              <a:rPr lang="ru-RU" sz="1400" dirty="0"/>
              <a:t>Два одинаковых слова, идущие подряд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Font typeface="Wingdings" pitchFamily="2" charset="2"/>
              <a:buChar char="Ø"/>
            </a:pPr>
            <a:r>
              <a:rPr lang="ru-RU" sz="1400" dirty="0"/>
              <a:t>* самостоятельно изучить использование регулярных выражений на </a:t>
            </a:r>
            <a:r>
              <a:rPr lang="en-US" sz="1400" dirty="0"/>
              <a:t>Java</a:t>
            </a:r>
            <a:r>
              <a:rPr lang="ru-RU" sz="1400" dirty="0"/>
              <a:t>.</a:t>
            </a:r>
            <a:r>
              <a:rPr lang="ru-RU" sz="1400" i="1" dirty="0"/>
              <a:t> </a:t>
            </a:r>
            <a:br>
              <a:rPr lang="ru-RU" sz="1400" i="1" dirty="0"/>
            </a:br>
            <a:r>
              <a:rPr lang="ru-RU" sz="1400" i="1" dirty="0"/>
              <a:t>Сделать реализацию примеров на данном языке (не обязательно).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None/>
            </a:pPr>
            <a:r>
              <a:rPr lang="ru-RU" sz="1400" b="1" dirty="0"/>
              <a:t>Объяснить что находит и как работает следующее регулярное выражение: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Font typeface="Wingdings" pitchFamily="2" charset="2"/>
              <a:buChar char="Ø"/>
            </a:pPr>
            <a:r>
              <a:rPr lang="en-US" sz="1400" dirty="0"/>
              <a:t>^((?!((0.*){2}|(1.*){2}|(2.*){2}|(3.*){2}|(4.*){2}|(5.*){2}|(6.*){2}|(7.*){2}|(8.*){2}|(9.*){2}|\\D+)).){10}$</a:t>
            </a:r>
            <a:endParaRPr lang="ru-RU" sz="1400" dirty="0"/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Font typeface="Wingdings" pitchFamily="2" charset="2"/>
              <a:buChar char="Ø"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74016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5022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1" y="149939"/>
            <a:ext cx="4572001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2" y="-3"/>
            <a:ext cx="5509318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749808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altLang="ru-RU" sz="2400" b="1" dirty="0"/>
              <a:t>Регулярные выражения</a:t>
            </a:r>
            <a:endParaRPr b="1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9C76DB3F-767D-3449-90E1-644674D4AEC8}"/>
              </a:ext>
            </a:extLst>
          </p:cNvPr>
          <p:cNvSpPr/>
          <p:nvPr/>
        </p:nvSpPr>
        <p:spPr>
          <a:xfrm>
            <a:off x="125841" y="924241"/>
            <a:ext cx="8786246" cy="83319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 defTabSz="914331"/>
            <a:r>
              <a:rPr lang="ru-RU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Регулярные выражения (англ. regular expressions) — формальный язык поиска и осуществления манипуляций с подстроками в тексте, основанный на использовании метасимволов.</a:t>
            </a:r>
          </a:p>
        </p:txBody>
      </p:sp>
      <p:sp>
        <p:nvSpPr>
          <p:cNvPr id="140" name="Shape 167">
            <a:extLst>
              <a:ext uri="{FF2B5EF4-FFF2-40B4-BE49-F238E27FC236}">
                <a16:creationId xmlns:a16="http://schemas.microsoft.com/office/drawing/2014/main" id="{9A159F6A-127B-430A-ACEE-83396418D7CA}"/>
              </a:ext>
            </a:extLst>
          </p:cNvPr>
          <p:cNvSpPr txBox="1"/>
          <p:nvPr/>
        </p:nvSpPr>
        <p:spPr>
          <a:xfrm>
            <a:off x="292392" y="1934200"/>
            <a:ext cx="8786246" cy="261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500" dirty="0">
                <a:latin typeface="Arial" charset="0"/>
                <a:cs typeface="Arial" charset="0"/>
                <a:sym typeface="Roboto"/>
              </a:rPr>
              <a:t>Мета-символы (символы-джокеры) — символы, которые используются для замены других символов или их последовательностей, приводя таким образом к символьным шаблонам.</a:t>
            </a:r>
            <a:br>
              <a:rPr lang="ru-RU" sz="1500" dirty="0">
                <a:latin typeface="Arial" charset="0"/>
                <a:cs typeface="Arial" charset="0"/>
                <a:sym typeface="Roboto"/>
              </a:rPr>
            </a:br>
            <a:endParaRPr lang="ru-RU" altLang="ru-RU" sz="1500" dirty="0">
              <a:latin typeface="Arial" charset="0"/>
              <a:cs typeface="Arial" charset="0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500" dirty="0">
                <a:latin typeface="Arial" charset="0"/>
                <a:cs typeface="Arial" charset="0"/>
                <a:sym typeface="Roboto"/>
              </a:rPr>
              <a:t>Литерал (обычный символ) — запись в исходном коде компьютерной программы, представляющая собой фиксированное значение.</a:t>
            </a:r>
            <a:br>
              <a:rPr lang="ru-RU" sz="1500" dirty="0">
                <a:latin typeface="Arial" charset="0"/>
                <a:cs typeface="Arial" charset="0"/>
                <a:sym typeface="Roboto"/>
              </a:rPr>
            </a:br>
            <a:endParaRPr lang="ru-RU" sz="1500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500" dirty="0">
                <a:latin typeface="Arial" charset="0"/>
                <a:cs typeface="Arial" charset="0"/>
                <a:sym typeface="Roboto"/>
              </a:rPr>
              <a:t>Любая строка сама по себе является регулярным выражением. Так, выражению «Гладиолус», очевидно, будет соответствовать строка «Гладиолус» и только она.</a:t>
            </a:r>
            <a:br>
              <a:rPr lang="ru-RU" sz="1500" dirty="0">
                <a:latin typeface="Arial" charset="0"/>
                <a:cs typeface="Arial" charset="0"/>
                <a:sym typeface="Roboto"/>
              </a:rPr>
            </a:br>
            <a:endParaRPr lang="ru-RU" sz="1500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500" dirty="0">
                <a:latin typeface="Arial" charset="0"/>
                <a:cs typeface="Arial" charset="0"/>
              </a:rPr>
              <a:t>Регулярные выражения являются регистрозависимыми, поэтому строка «</a:t>
            </a:r>
            <a:r>
              <a:rPr lang="ru-RU" sz="1500" dirty="0">
                <a:latin typeface="Arial" charset="0"/>
                <a:cs typeface="Arial" charset="0"/>
                <a:sym typeface="Roboto"/>
              </a:rPr>
              <a:t>гладиолус</a:t>
            </a:r>
            <a:r>
              <a:rPr lang="ru-RU" sz="1500" dirty="0">
                <a:latin typeface="Arial" charset="0"/>
                <a:cs typeface="Arial" charset="0"/>
              </a:rPr>
              <a:t>» (с маленькой буквы) уже не будет соответствовать выражению выше.</a:t>
            </a:r>
            <a:endParaRPr lang="ru-RU" sz="15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ru-RU" sz="1500" dirty="0">
              <a:latin typeface="Arial" charset="0"/>
              <a:cs typeface="Arial" charset="0"/>
              <a:sym typeface="Roboto"/>
            </a:endParaRPr>
          </a:p>
          <a:p>
            <a:pPr defTabSz="914331"/>
            <a:endParaRPr lang="en-US" sz="1500" dirty="0">
              <a:latin typeface="Arial" charset="0"/>
              <a:ea typeface="Arial" charset="0"/>
              <a:cs typeface="Arial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6096003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D3BCD1-44C8-2841-80A6-027DA62C7A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8853" y="0"/>
            <a:ext cx="5895147" cy="51435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4620BF-A0F5-E24F-83C7-C23B6C724326}"/>
              </a:ext>
            </a:extLst>
          </p:cNvPr>
          <p:cNvSpPr/>
          <p:nvPr/>
        </p:nvSpPr>
        <p:spPr>
          <a:xfrm rot="16200000" flipH="1">
            <a:off x="2000251" y="-2000249"/>
            <a:ext cx="5143501" cy="9144001"/>
          </a:xfrm>
          <a:prstGeom prst="rect">
            <a:avLst/>
          </a:prstGeom>
          <a:gradFill flip="none" rotWithShape="0">
            <a:gsLst>
              <a:gs pos="0">
                <a:schemeClr val="bg1">
                  <a:lumMod val="95000"/>
                </a:schemeClr>
              </a:gs>
              <a:gs pos="3700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09" tIns="121909" rIns="121909" bIns="121909" numCol="1" spcCol="38100" rtlCol="0" anchor="t">
            <a:spAutoFit/>
          </a:bodyPr>
          <a:lstStyle/>
          <a:p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55C47CD-8248-8942-B0E3-7597571764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3</a:t>
            </a:fld>
            <a:endParaRPr lang="ru-RU"/>
          </a:p>
        </p:txBody>
      </p:sp>
      <p:sp>
        <p:nvSpPr>
          <p:cNvPr id="8" name="Shape 167">
            <a:extLst>
              <a:ext uri="{FF2B5EF4-FFF2-40B4-BE49-F238E27FC236}">
                <a16:creationId xmlns:a16="http://schemas.microsoft.com/office/drawing/2014/main" id="{A6A898F5-DC00-514E-ABD1-E292C3BBFD8D}"/>
              </a:ext>
            </a:extLst>
          </p:cNvPr>
          <p:cNvSpPr txBox="1"/>
          <p:nvPr/>
        </p:nvSpPr>
        <p:spPr>
          <a:xfrm>
            <a:off x="369811" y="1212259"/>
            <a:ext cx="5758079" cy="135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050" dirty="0">
                <a:latin typeface="Arial" charset="0"/>
                <a:ea typeface="Arial" charset="0"/>
                <a:cs typeface="Arial" charset="0"/>
                <a:sym typeface="Roboto"/>
              </a:rPr>
              <a:t>Многие современные языки программирования имеют встроенную поддержку регулярных выражений. Среди них </a:t>
            </a:r>
            <a:r>
              <a:rPr lang="ru-RU" sz="1050" dirty="0" err="1">
                <a:latin typeface="Arial" charset="0"/>
                <a:ea typeface="Arial" charset="0"/>
                <a:cs typeface="Arial" charset="0"/>
                <a:sym typeface="Roboto"/>
              </a:rPr>
              <a:t>ActionScript</a:t>
            </a:r>
            <a:r>
              <a:rPr lang="ru-RU" sz="1050" dirty="0">
                <a:latin typeface="Arial" charset="0"/>
                <a:ea typeface="Arial" charset="0"/>
                <a:cs typeface="Arial" charset="0"/>
                <a:sym typeface="Roboto"/>
              </a:rPr>
              <a:t>, </a:t>
            </a:r>
            <a:r>
              <a:rPr lang="ru-RU" sz="1050" dirty="0" err="1">
                <a:latin typeface="Arial" charset="0"/>
                <a:ea typeface="Arial" charset="0"/>
                <a:cs typeface="Arial" charset="0"/>
                <a:sym typeface="Roboto"/>
              </a:rPr>
              <a:t>Perl</a:t>
            </a:r>
            <a:r>
              <a:rPr lang="ru-RU" sz="1050" dirty="0">
                <a:latin typeface="Arial" charset="0"/>
                <a:ea typeface="Arial" charset="0"/>
                <a:cs typeface="Arial" charset="0"/>
                <a:sym typeface="Roboto"/>
              </a:rPr>
              <a:t>, </a:t>
            </a:r>
            <a:r>
              <a:rPr lang="ru-RU" sz="1050" dirty="0" err="1">
                <a:latin typeface="Arial" charset="0"/>
                <a:ea typeface="Arial" charset="0"/>
                <a:cs typeface="Arial" charset="0"/>
                <a:sym typeface="Roboto"/>
              </a:rPr>
              <a:t>Java</a:t>
            </a:r>
            <a:r>
              <a:rPr lang="ru-RU" sz="1050" dirty="0">
                <a:latin typeface="Arial" charset="0"/>
                <a:ea typeface="Arial" charset="0"/>
                <a:cs typeface="Arial" charset="0"/>
                <a:sym typeface="Roboto"/>
              </a:rPr>
              <a:t>[1],PHP, </a:t>
            </a:r>
            <a:r>
              <a:rPr lang="ru-RU" sz="1050" dirty="0" err="1">
                <a:latin typeface="Arial" charset="0"/>
                <a:ea typeface="Arial" charset="0"/>
                <a:cs typeface="Arial" charset="0"/>
                <a:sym typeface="Roboto"/>
              </a:rPr>
              <a:t>JavaScript</a:t>
            </a:r>
            <a:r>
              <a:rPr lang="ru-RU" sz="1050" dirty="0">
                <a:latin typeface="Arial" charset="0"/>
                <a:ea typeface="Arial" charset="0"/>
                <a:cs typeface="Arial" charset="0"/>
                <a:sym typeface="Roboto"/>
              </a:rPr>
              <a:t>, языки платформы .NET </a:t>
            </a:r>
            <a:r>
              <a:rPr lang="ru-RU" sz="1050" dirty="0" err="1">
                <a:latin typeface="Arial" charset="0"/>
                <a:ea typeface="Arial" charset="0"/>
                <a:cs typeface="Arial" charset="0"/>
                <a:sym typeface="Roboto"/>
              </a:rPr>
              <a:t>Framework</a:t>
            </a:r>
            <a:r>
              <a:rPr lang="ru-RU" sz="1050" dirty="0">
                <a:latin typeface="Arial" charset="0"/>
                <a:ea typeface="Arial" charset="0"/>
                <a:cs typeface="Arial" charset="0"/>
                <a:sym typeface="Roboto"/>
              </a:rPr>
              <a:t>, </a:t>
            </a:r>
            <a:r>
              <a:rPr lang="ru-RU" sz="1050" dirty="0" err="1">
                <a:latin typeface="Arial" charset="0"/>
                <a:ea typeface="Arial" charset="0"/>
                <a:cs typeface="Arial" charset="0"/>
                <a:sym typeface="Roboto"/>
              </a:rPr>
              <a:t>Python</a:t>
            </a:r>
            <a:r>
              <a:rPr lang="ru-RU" sz="1050" dirty="0">
                <a:latin typeface="Arial" charset="0"/>
                <a:ea typeface="Arial" charset="0"/>
                <a:cs typeface="Arial" charset="0"/>
                <a:sym typeface="Roboto"/>
              </a:rPr>
              <a:t>, </a:t>
            </a:r>
            <a:r>
              <a:rPr lang="ru-RU" sz="1050" dirty="0" err="1">
                <a:latin typeface="Arial" charset="0"/>
                <a:ea typeface="Arial" charset="0"/>
                <a:cs typeface="Arial" charset="0"/>
                <a:sym typeface="Roboto"/>
              </a:rPr>
              <a:t>Tcl</a:t>
            </a:r>
            <a:r>
              <a:rPr lang="ru-RU" sz="1050" dirty="0">
                <a:latin typeface="Arial" charset="0"/>
                <a:ea typeface="Arial" charset="0"/>
                <a:cs typeface="Arial" charset="0"/>
                <a:sym typeface="Roboto"/>
              </a:rPr>
              <a:t>, </a:t>
            </a:r>
            <a:r>
              <a:rPr lang="ru-RU" sz="1050" dirty="0" err="1">
                <a:latin typeface="Arial" charset="0"/>
                <a:ea typeface="Arial" charset="0"/>
                <a:cs typeface="Arial" charset="0"/>
                <a:sym typeface="Roboto"/>
              </a:rPr>
              <a:t>Ruby</a:t>
            </a:r>
            <a:r>
              <a:rPr lang="ru-RU" sz="1050" dirty="0">
                <a:latin typeface="Arial" charset="0"/>
                <a:ea typeface="Arial" charset="0"/>
                <a:cs typeface="Arial" charset="0"/>
                <a:sym typeface="Roboto"/>
              </a:rPr>
              <a:t>, </a:t>
            </a:r>
            <a:r>
              <a:rPr lang="ru-RU" sz="1050" dirty="0" err="1">
                <a:latin typeface="Arial" charset="0"/>
                <a:ea typeface="Arial" charset="0"/>
                <a:cs typeface="Arial" charset="0"/>
                <a:sym typeface="Roboto"/>
              </a:rPr>
              <a:t>Lua</a:t>
            </a:r>
            <a:r>
              <a:rPr lang="ru-RU" sz="1050" dirty="0">
                <a:latin typeface="Arial" charset="0"/>
                <a:ea typeface="Arial" charset="0"/>
                <a:cs typeface="Arial" charset="0"/>
                <a:sym typeface="Roboto"/>
              </a:rPr>
              <a:t>, </a:t>
            </a:r>
            <a:r>
              <a:rPr lang="ru-RU" sz="1050" dirty="0" err="1">
                <a:latin typeface="Arial" charset="0"/>
                <a:ea typeface="Arial" charset="0"/>
                <a:cs typeface="Arial" charset="0"/>
                <a:sym typeface="Roboto"/>
              </a:rPr>
              <a:t>Gambas</a:t>
            </a:r>
            <a:r>
              <a:rPr lang="ru-RU" sz="1050" dirty="0">
                <a:latin typeface="Arial" charset="0"/>
                <a:ea typeface="Arial" charset="0"/>
                <a:cs typeface="Arial" charset="0"/>
                <a:sym typeface="Roboto"/>
              </a:rPr>
              <a:t>, C++ (стандарт 2011 года), </a:t>
            </a:r>
            <a:r>
              <a:rPr lang="ru-RU" sz="1050" dirty="0" err="1">
                <a:latin typeface="Arial" charset="0"/>
                <a:ea typeface="Arial" charset="0"/>
                <a:cs typeface="Arial" charset="0"/>
                <a:sym typeface="Roboto"/>
              </a:rPr>
              <a:t>Delphi</a:t>
            </a:r>
            <a:r>
              <a:rPr lang="ru-RU" sz="1050" dirty="0">
                <a:latin typeface="Arial" charset="0"/>
                <a:ea typeface="Arial" charset="0"/>
                <a:cs typeface="Arial" charset="0"/>
                <a:sym typeface="Roboto"/>
              </a:rPr>
              <a:t>, D, </a:t>
            </a:r>
            <a:r>
              <a:rPr lang="ru-RU" sz="1050" dirty="0" err="1">
                <a:latin typeface="Arial" charset="0"/>
                <a:ea typeface="Arial" charset="0"/>
                <a:cs typeface="Arial" charset="0"/>
                <a:sym typeface="Roboto"/>
              </a:rPr>
              <a:t>Haxe</a:t>
            </a:r>
            <a:r>
              <a:rPr lang="ru-RU" sz="1050" dirty="0">
                <a:latin typeface="Arial" charset="0"/>
                <a:ea typeface="Arial" charset="0"/>
                <a:cs typeface="Arial" charset="0"/>
                <a:sym typeface="Roboto"/>
              </a:rPr>
              <a:t> и другие.</a:t>
            </a:r>
          </a:p>
          <a:p>
            <a:pPr defTabSz="914331">
              <a:buClr>
                <a:srgbClr val="EC005F"/>
              </a:buClr>
            </a:pPr>
            <a:endParaRPr lang="ru-RU" sz="1050" dirty="0">
              <a:latin typeface="Arial" charset="0"/>
              <a:ea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1050" dirty="0">
                <a:latin typeface="Arial" charset="0"/>
                <a:ea typeface="Arial" charset="0"/>
                <a:cs typeface="Arial" charset="0"/>
                <a:sym typeface="Roboto"/>
              </a:rPr>
              <a:t>Регулярные выражения используются некоторыми текстовыми редакторами и утилитами для поиска и подстановки текста. Например, при </a:t>
            </a:r>
            <a:r>
              <a:rPr lang="ru-RU" sz="1050" dirty="0" err="1">
                <a:latin typeface="Arial" charset="0"/>
                <a:ea typeface="Arial" charset="0"/>
                <a:cs typeface="Arial" charset="0"/>
                <a:sym typeface="Roboto"/>
              </a:rPr>
              <a:t>при</a:t>
            </a:r>
            <a:r>
              <a:rPr lang="ru-RU" sz="1050" dirty="0">
                <a:latin typeface="Arial" charset="0"/>
                <a:ea typeface="Arial" charset="0"/>
                <a:cs typeface="Arial" charset="0"/>
                <a:sym typeface="Roboto"/>
              </a:rPr>
              <a:t> помощи регулярных выражений можно задать шаблоны, позволяющие</a:t>
            </a:r>
            <a:r>
              <a:rPr lang="ru-RU" altLang="ru-RU" sz="1050" dirty="0"/>
              <a:t>: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endParaRPr lang="ru-RU" sz="1050" dirty="0">
              <a:latin typeface="Arial" charset="0"/>
              <a:ea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en-US" sz="1050" dirty="0">
              <a:latin typeface="Arial" charset="0"/>
              <a:ea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ru-RU" sz="1050" dirty="0">
              <a:latin typeface="Arial" charset="0"/>
              <a:ea typeface="Arial" charset="0"/>
              <a:cs typeface="Arial" charset="0"/>
              <a:sym typeface="Roboto"/>
            </a:endParaRPr>
          </a:p>
          <a:p>
            <a:pPr defTabSz="914331"/>
            <a:endParaRPr lang="en-US" sz="1050" dirty="0">
              <a:latin typeface="Arial" charset="0"/>
              <a:ea typeface="Arial" charset="0"/>
              <a:cs typeface="Arial" charset="0"/>
              <a:sym typeface="Roboto"/>
            </a:endParaRPr>
          </a:p>
        </p:txBody>
      </p:sp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740728EF-41BD-A24F-BD55-BDE9D0EEAFAE}"/>
              </a:ext>
            </a:extLst>
          </p:cNvPr>
          <p:cNvSpPr/>
          <p:nvPr/>
        </p:nvSpPr>
        <p:spPr>
          <a:xfrm>
            <a:off x="0" y="149939"/>
            <a:ext cx="2292626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" name="Portfolio…">
            <a:extLst>
              <a:ext uri="{FF2B5EF4-FFF2-40B4-BE49-F238E27FC236}">
                <a16:creationId xmlns:a16="http://schemas.microsoft.com/office/drawing/2014/main" id="{026F5B1A-DFD4-7C43-9E8F-0747E6F215FF}"/>
              </a:ext>
            </a:extLst>
          </p:cNvPr>
          <p:cNvSpPr txBox="1"/>
          <p:nvPr/>
        </p:nvSpPr>
        <p:spPr>
          <a:xfrm>
            <a:off x="292392" y="-3"/>
            <a:ext cx="5509318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749808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b="1" dirty="0"/>
              <a:t>Возможности</a:t>
            </a:r>
            <a:endParaRPr b="1" dirty="0"/>
          </a:p>
        </p:txBody>
      </p:sp>
      <p:pic>
        <p:nvPicPr>
          <p:cNvPr id="13" name="image.png" descr="image.png">
            <a:extLst>
              <a:ext uri="{FF2B5EF4-FFF2-40B4-BE49-F238E27FC236}">
                <a16:creationId xmlns:a16="http://schemas.microsoft.com/office/drawing/2014/main" id="{E1D55D7F-EDEB-B949-97A3-24B33321F1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9391" y="4886106"/>
            <a:ext cx="728376" cy="22392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17A15D-6CEE-5B4E-8C3B-8A23DC7BF052}"/>
              </a:ext>
            </a:extLst>
          </p:cNvPr>
          <p:cNvSpPr txBox="1"/>
          <p:nvPr/>
        </p:nvSpPr>
        <p:spPr>
          <a:xfrm>
            <a:off x="7501252" y="4650978"/>
            <a:ext cx="92124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331"/>
            <a:r>
              <a:rPr lang="en-US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cs typeface="Calibri"/>
                <a:sym typeface="Calibri"/>
              </a:rPr>
              <a:t>Powered By</a:t>
            </a:r>
          </a:p>
        </p:txBody>
      </p:sp>
      <p:sp>
        <p:nvSpPr>
          <p:cNvPr id="15" name="Shape 167">
            <a:extLst>
              <a:ext uri="{FF2B5EF4-FFF2-40B4-BE49-F238E27FC236}">
                <a16:creationId xmlns:a16="http://schemas.microsoft.com/office/drawing/2014/main" id="{37B67EDC-6743-4460-89E6-6299B3389DB4}"/>
              </a:ext>
            </a:extLst>
          </p:cNvPr>
          <p:cNvSpPr txBox="1"/>
          <p:nvPr/>
        </p:nvSpPr>
        <p:spPr>
          <a:xfrm>
            <a:off x="396233" y="2859770"/>
            <a:ext cx="3869325" cy="1868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050" dirty="0"/>
              <a:t>Найти все последовательности символов «кот» в любом контексте, как то: «кот», «котлета», «терракотовый».</a:t>
            </a:r>
            <a:br>
              <a:rPr lang="ru-RU" altLang="ru-RU" sz="1050" dirty="0"/>
            </a:br>
            <a:endParaRPr lang="ru-RU" altLang="ru-RU" sz="1050" dirty="0"/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050" dirty="0"/>
              <a:t>Найти отдельно стоящее слово «кот» и заменить его на «кошка».</a:t>
            </a:r>
            <a:br>
              <a:rPr lang="ru-RU" altLang="ru-RU" sz="1050" dirty="0"/>
            </a:br>
            <a:endParaRPr lang="ru-RU" altLang="ru-RU" sz="1050" dirty="0"/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050" dirty="0"/>
              <a:t>Найти слово «кот», которому предшествует слово «персидский» или «чеширский».</a:t>
            </a:r>
            <a:br>
              <a:rPr lang="ru-RU" altLang="ru-RU" sz="1050" dirty="0"/>
            </a:br>
            <a:endParaRPr lang="ru-RU" altLang="ru-RU" sz="1050" dirty="0"/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050" dirty="0"/>
              <a:t>Убрать из текста все предложения, в которых упоминается слово кот или кошка.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endParaRPr lang="ru-RU" sz="1050" dirty="0">
              <a:latin typeface="Arial" charset="0"/>
              <a:ea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en-US" sz="1050" dirty="0">
              <a:latin typeface="Arial" charset="0"/>
              <a:ea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ru-RU" sz="1050" dirty="0">
              <a:latin typeface="Arial" charset="0"/>
              <a:ea typeface="Arial" charset="0"/>
              <a:cs typeface="Arial" charset="0"/>
              <a:sym typeface="Roboto"/>
            </a:endParaRPr>
          </a:p>
          <a:p>
            <a:pPr defTabSz="914331"/>
            <a:endParaRPr lang="en-US" sz="1050" dirty="0">
              <a:latin typeface="Arial" charset="0"/>
              <a:ea typeface="Arial" charset="0"/>
              <a:cs typeface="Arial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405201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D3BCD1-44C8-2841-80A6-027DA62C7A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8853" y="0"/>
            <a:ext cx="5895147" cy="51435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4620BF-A0F5-E24F-83C7-C23B6C724326}"/>
              </a:ext>
            </a:extLst>
          </p:cNvPr>
          <p:cNvSpPr/>
          <p:nvPr/>
        </p:nvSpPr>
        <p:spPr>
          <a:xfrm rot="16200000" flipH="1">
            <a:off x="2000251" y="-2000249"/>
            <a:ext cx="5143501" cy="9144001"/>
          </a:xfrm>
          <a:prstGeom prst="rect">
            <a:avLst/>
          </a:prstGeom>
          <a:gradFill flip="none" rotWithShape="0">
            <a:gsLst>
              <a:gs pos="0">
                <a:schemeClr val="bg1">
                  <a:lumMod val="95000"/>
                </a:schemeClr>
              </a:gs>
              <a:gs pos="3700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09" tIns="121909" rIns="121909" bIns="121909" numCol="1" spcCol="38100" rtlCol="0" anchor="t">
            <a:spAutoFit/>
          </a:bodyPr>
          <a:lstStyle/>
          <a:p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55C47CD-8248-8942-B0E3-7597571764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4</a:t>
            </a:fld>
            <a:endParaRPr lang="ru-RU"/>
          </a:p>
        </p:txBody>
      </p:sp>
      <p:sp>
        <p:nvSpPr>
          <p:cNvPr id="8" name="Shape 167">
            <a:extLst>
              <a:ext uri="{FF2B5EF4-FFF2-40B4-BE49-F238E27FC236}">
                <a16:creationId xmlns:a16="http://schemas.microsoft.com/office/drawing/2014/main" id="{A6A898F5-DC00-514E-ABD1-E292C3BBFD8D}"/>
              </a:ext>
            </a:extLst>
          </p:cNvPr>
          <p:cNvSpPr txBox="1"/>
          <p:nvPr/>
        </p:nvSpPr>
        <p:spPr>
          <a:xfrm>
            <a:off x="369811" y="1212259"/>
            <a:ext cx="5758079" cy="135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050" dirty="0">
                <a:latin typeface="Arial" charset="0"/>
                <a:ea typeface="Arial" charset="0"/>
                <a:cs typeface="Arial" charset="0"/>
                <a:sym typeface="Roboto"/>
              </a:rPr>
              <a:t>Результатом работы с регулярным выражением может быть:</a:t>
            </a:r>
            <a:br>
              <a:rPr lang="ru-RU" sz="1050" dirty="0">
                <a:latin typeface="Arial" charset="0"/>
                <a:ea typeface="Arial" charset="0"/>
                <a:cs typeface="Arial" charset="0"/>
                <a:sym typeface="Roboto"/>
              </a:rPr>
            </a:br>
            <a:endParaRPr lang="ru-RU" sz="1050" dirty="0">
              <a:latin typeface="Arial" charset="0"/>
              <a:ea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050" dirty="0"/>
              <a:t>Проверка наличия искомого образца в заданном тексте.</a:t>
            </a:r>
            <a:br>
              <a:rPr lang="ru-RU" altLang="ru-RU" sz="1050" dirty="0"/>
            </a:br>
            <a:endParaRPr lang="ru-RU" altLang="ru-RU" sz="1050" dirty="0"/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050" dirty="0"/>
              <a:t>Определение подстроки текста, которая сопоставляется образцу.</a:t>
            </a:r>
            <a:br>
              <a:rPr lang="ru-RU" altLang="ru-RU" sz="1050" dirty="0"/>
            </a:br>
            <a:endParaRPr lang="ru-RU" altLang="ru-RU" sz="1050" dirty="0"/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050" dirty="0"/>
              <a:t>Определение групп символов, соответствующих отдельным частям образца.</a:t>
            </a:r>
          </a:p>
          <a:p>
            <a:pPr defTabSz="914331">
              <a:buClr>
                <a:srgbClr val="EC005F"/>
              </a:buClr>
            </a:pPr>
            <a:endParaRPr lang="en-US" sz="1050" dirty="0">
              <a:latin typeface="Arial" charset="0"/>
              <a:ea typeface="Arial" charset="0"/>
              <a:cs typeface="Arial" charset="0"/>
              <a:sym typeface="Roboto"/>
            </a:endParaRPr>
          </a:p>
        </p:txBody>
      </p:sp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740728EF-41BD-A24F-BD55-BDE9D0EEAFAE}"/>
              </a:ext>
            </a:extLst>
          </p:cNvPr>
          <p:cNvSpPr/>
          <p:nvPr/>
        </p:nvSpPr>
        <p:spPr>
          <a:xfrm>
            <a:off x="0" y="149939"/>
            <a:ext cx="3896140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" name="Portfolio…">
            <a:extLst>
              <a:ext uri="{FF2B5EF4-FFF2-40B4-BE49-F238E27FC236}">
                <a16:creationId xmlns:a16="http://schemas.microsoft.com/office/drawing/2014/main" id="{026F5B1A-DFD4-7C43-9E8F-0747E6F215FF}"/>
              </a:ext>
            </a:extLst>
          </p:cNvPr>
          <p:cNvSpPr txBox="1"/>
          <p:nvPr/>
        </p:nvSpPr>
        <p:spPr>
          <a:xfrm>
            <a:off x="292392" y="-3"/>
            <a:ext cx="5509318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749808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b="1" dirty="0"/>
              <a:t>Результаты выполнения</a:t>
            </a:r>
            <a:endParaRPr b="1" dirty="0"/>
          </a:p>
        </p:txBody>
      </p:sp>
      <p:pic>
        <p:nvPicPr>
          <p:cNvPr id="13" name="image.png" descr="image.png">
            <a:extLst>
              <a:ext uri="{FF2B5EF4-FFF2-40B4-BE49-F238E27FC236}">
                <a16:creationId xmlns:a16="http://schemas.microsoft.com/office/drawing/2014/main" id="{E1D55D7F-EDEB-B949-97A3-24B33321F1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9391" y="4886106"/>
            <a:ext cx="728376" cy="22392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17A15D-6CEE-5B4E-8C3B-8A23DC7BF052}"/>
              </a:ext>
            </a:extLst>
          </p:cNvPr>
          <p:cNvSpPr txBox="1"/>
          <p:nvPr/>
        </p:nvSpPr>
        <p:spPr>
          <a:xfrm>
            <a:off x="7501252" y="4650978"/>
            <a:ext cx="92124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331"/>
            <a:r>
              <a:rPr lang="en-US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cs typeface="Calibri"/>
                <a:sym typeface="Calibri"/>
              </a:rPr>
              <a:t>Powered By</a:t>
            </a:r>
          </a:p>
        </p:txBody>
      </p:sp>
      <p:sp>
        <p:nvSpPr>
          <p:cNvPr id="15" name="Shape 167">
            <a:extLst>
              <a:ext uri="{FF2B5EF4-FFF2-40B4-BE49-F238E27FC236}">
                <a16:creationId xmlns:a16="http://schemas.microsoft.com/office/drawing/2014/main" id="{37B67EDC-6743-4460-89E6-6299B3389DB4}"/>
              </a:ext>
            </a:extLst>
          </p:cNvPr>
          <p:cNvSpPr txBox="1"/>
          <p:nvPr/>
        </p:nvSpPr>
        <p:spPr>
          <a:xfrm>
            <a:off x="369809" y="2482083"/>
            <a:ext cx="3869325" cy="1868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lnSpc>
                <a:spcPct val="150000"/>
              </a:lnSpc>
              <a:buClr>
                <a:srgbClr val="EC005F"/>
              </a:buClr>
            </a:pPr>
            <a:r>
              <a:rPr lang="ru-RU" sz="1050" dirty="0">
                <a:latin typeface="Arial" charset="0"/>
                <a:ea typeface="Arial" charset="0"/>
                <a:cs typeface="Arial" charset="0"/>
                <a:sym typeface="Roboto"/>
              </a:rPr>
              <a:t>Если регулярное выражение используется для замены текста, то результатом работы будет новая текстовая строка, представляющая из себя исходный текст, из которого удалены найденные подстроки (сопоставленные образцу), а вместо них подставлены строки замены (возможно, модифицированные запомненными при разборе группами символов из исходного текста). Частным случаем модификации текста является удаление всех вхождений найденного образца — для чего строка замены указывается пустой.</a:t>
            </a:r>
          </a:p>
          <a:p>
            <a:pPr defTabSz="914331">
              <a:buClr>
                <a:srgbClr val="EC005F"/>
              </a:buClr>
            </a:pPr>
            <a:endParaRPr lang="en-US" sz="1050" dirty="0">
              <a:latin typeface="Arial" charset="0"/>
              <a:ea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ru-RU" sz="1050" dirty="0">
              <a:latin typeface="Arial" charset="0"/>
              <a:ea typeface="Arial" charset="0"/>
              <a:cs typeface="Arial" charset="0"/>
              <a:sym typeface="Roboto"/>
            </a:endParaRPr>
          </a:p>
          <a:p>
            <a:pPr defTabSz="914331"/>
            <a:endParaRPr lang="en-US" sz="1050" dirty="0">
              <a:latin typeface="Arial" charset="0"/>
              <a:ea typeface="Arial" charset="0"/>
              <a:cs typeface="Arial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637283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A2BB328-C986-4926-AEDF-D5719816749B}"/>
              </a:ext>
            </a:extLst>
          </p:cNvPr>
          <p:cNvSpPr/>
          <p:nvPr/>
        </p:nvSpPr>
        <p:spPr>
          <a:xfrm>
            <a:off x="125840" y="1073427"/>
            <a:ext cx="8540107" cy="79001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r>
              <a:rPr lang="ru-RU" sz="1600" b="1" dirty="0">
                <a:solidFill>
                  <a:srgbClr val="222222"/>
                </a:solidFill>
                <a:latin typeface="-apple-system"/>
              </a:rPr>
              <a:t>Истоки регулярных выражений лежат в теории автоматов, теории формальных языков и классификации формальных грамматик по Хомскому.</a:t>
            </a:r>
            <a:endParaRPr lang="ru-RU" sz="1600" dirty="0">
              <a:solidFill>
                <a:srgbClr val="222222"/>
              </a:solidFill>
              <a:latin typeface="-apple-system"/>
            </a:endParaRPr>
          </a:p>
        </p:txBody>
      </p:sp>
      <p:sp>
        <p:nvSpPr>
          <p:cNvPr id="9" name="Shape 167">
            <a:extLst>
              <a:ext uri="{FF2B5EF4-FFF2-40B4-BE49-F238E27FC236}">
                <a16:creationId xmlns:a16="http://schemas.microsoft.com/office/drawing/2014/main" id="{A4E33F26-2E8E-4E8A-A80E-AD948E508A15}"/>
              </a:ext>
            </a:extLst>
          </p:cNvPr>
          <p:cNvSpPr txBox="1"/>
          <p:nvPr/>
        </p:nvSpPr>
        <p:spPr>
          <a:xfrm>
            <a:off x="221673" y="1960541"/>
            <a:ext cx="8444274" cy="2836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algn="just" defTabSz="914331">
              <a:buClr>
                <a:srgbClr val="EC005F"/>
              </a:buClr>
            </a:pPr>
            <a:r>
              <a:rPr lang="ru-RU" altLang="ru-RU" sz="1200" dirty="0">
                <a:latin typeface="Arial" charset="0"/>
                <a:cs typeface="Arial" charset="0"/>
              </a:rPr>
              <a:t>Эти области изучают вычислительные модели (автоматы) и способы описания и классификации формальных языков. В 1940-х гг. Уоррен </a:t>
            </a:r>
            <a:r>
              <a:rPr lang="ru-RU" altLang="ru-RU" sz="1200" dirty="0" err="1">
                <a:latin typeface="Arial" charset="0"/>
                <a:cs typeface="Arial" charset="0"/>
              </a:rPr>
              <a:t>Маккалок</a:t>
            </a:r>
            <a:r>
              <a:rPr lang="ru-RU" altLang="ru-RU" sz="1200" dirty="0">
                <a:latin typeface="Arial" charset="0"/>
                <a:cs typeface="Arial" charset="0"/>
              </a:rPr>
              <a:t> и Уолтер </a:t>
            </a:r>
            <a:r>
              <a:rPr lang="ru-RU" altLang="ru-RU" sz="1200" dirty="0" err="1">
                <a:latin typeface="Arial" charset="0"/>
                <a:cs typeface="Arial" charset="0"/>
              </a:rPr>
              <a:t>Питтс</a:t>
            </a:r>
            <a:r>
              <a:rPr lang="ru-RU" altLang="ru-RU" sz="1200" dirty="0">
                <a:latin typeface="Arial" charset="0"/>
                <a:cs typeface="Arial" charset="0"/>
              </a:rPr>
              <a:t> описали нейронную систему, используя простой автомат в качестве модели нейрона.</a:t>
            </a:r>
          </a:p>
          <a:p>
            <a:pPr algn="just" defTabSz="914331">
              <a:buClr>
                <a:srgbClr val="EC005F"/>
              </a:buClr>
            </a:pPr>
            <a:endParaRPr lang="ru-RU" altLang="ru-RU" sz="1200" dirty="0">
              <a:latin typeface="Arial" charset="0"/>
              <a:cs typeface="Arial" charset="0"/>
            </a:endParaRPr>
          </a:p>
          <a:p>
            <a:pPr algn="just" defTabSz="914331">
              <a:buClr>
                <a:srgbClr val="EC005F"/>
              </a:buClr>
            </a:pPr>
            <a:r>
              <a:rPr lang="ru-RU" altLang="ru-RU" sz="1200" dirty="0">
                <a:latin typeface="Arial" charset="0"/>
                <a:cs typeface="Arial" charset="0"/>
              </a:rPr>
              <a:t>Математик Стивен Клини позже описал эти модели, используя свою систему математических обозначений, названную «регулярные множества».</a:t>
            </a:r>
          </a:p>
          <a:p>
            <a:pPr algn="just" defTabSz="914331">
              <a:buClr>
                <a:srgbClr val="EC005F"/>
              </a:buClr>
            </a:pPr>
            <a:endParaRPr lang="ru-RU" altLang="ru-RU" sz="1200" dirty="0">
              <a:latin typeface="Arial" charset="0"/>
              <a:cs typeface="Arial" charset="0"/>
            </a:endParaRPr>
          </a:p>
          <a:p>
            <a:pPr algn="just" defTabSz="914331">
              <a:buClr>
                <a:srgbClr val="EC005F"/>
              </a:buClr>
            </a:pPr>
            <a:r>
              <a:rPr lang="ru-RU" altLang="ru-RU" sz="1200" dirty="0">
                <a:latin typeface="Arial" charset="0"/>
                <a:cs typeface="Arial" charset="0"/>
              </a:rPr>
              <a:t>Кен Томпсон встроил их в редактор QED, а затем в редактор </a:t>
            </a:r>
            <a:r>
              <a:rPr lang="ru-RU" altLang="ru-RU" sz="1200" dirty="0" err="1">
                <a:latin typeface="Arial" charset="0"/>
                <a:cs typeface="Arial" charset="0"/>
              </a:rPr>
              <a:t>ed</a:t>
            </a:r>
            <a:r>
              <a:rPr lang="ru-RU" altLang="ru-RU" sz="1200" dirty="0">
                <a:latin typeface="Arial" charset="0"/>
                <a:cs typeface="Arial" charset="0"/>
              </a:rPr>
              <a:t> под UNIX. С этого времени регулярные выражения стали широко использоваться в UNIX и UNIX-подобных утилитах, например в </a:t>
            </a:r>
            <a:r>
              <a:rPr lang="ru-RU" altLang="ru-RU" sz="1200" dirty="0" err="1">
                <a:latin typeface="Arial" charset="0"/>
                <a:cs typeface="Arial" charset="0"/>
              </a:rPr>
              <a:t>expr</a:t>
            </a:r>
            <a:r>
              <a:rPr lang="ru-RU" altLang="ru-RU" sz="1200" dirty="0">
                <a:latin typeface="Arial" charset="0"/>
                <a:cs typeface="Arial" charset="0"/>
              </a:rPr>
              <a:t>, </a:t>
            </a:r>
            <a:r>
              <a:rPr lang="ru-RU" altLang="ru-RU" sz="1200" dirty="0" err="1">
                <a:latin typeface="Arial" charset="0"/>
                <a:cs typeface="Arial" charset="0"/>
              </a:rPr>
              <a:t>awk</a:t>
            </a:r>
            <a:r>
              <a:rPr lang="ru-RU" altLang="ru-RU" sz="1200" dirty="0">
                <a:latin typeface="Arial" charset="0"/>
                <a:cs typeface="Arial" charset="0"/>
              </a:rPr>
              <a:t>, </a:t>
            </a:r>
            <a:r>
              <a:rPr lang="ru-RU" altLang="ru-RU" sz="1200" dirty="0" err="1">
                <a:latin typeface="Arial" charset="0"/>
                <a:cs typeface="Arial" charset="0"/>
              </a:rPr>
              <a:t>Emacs</a:t>
            </a:r>
            <a:r>
              <a:rPr lang="ru-RU" altLang="ru-RU" sz="1200" dirty="0">
                <a:latin typeface="Arial" charset="0"/>
                <a:cs typeface="Arial" charset="0"/>
              </a:rPr>
              <a:t>, </a:t>
            </a:r>
            <a:r>
              <a:rPr lang="ru-RU" altLang="ru-RU" sz="1200" dirty="0" err="1">
                <a:latin typeface="Arial" charset="0"/>
                <a:cs typeface="Arial" charset="0"/>
              </a:rPr>
              <a:t>vi</a:t>
            </a:r>
            <a:r>
              <a:rPr lang="ru-RU" altLang="ru-RU" sz="1200" dirty="0">
                <a:latin typeface="Arial" charset="0"/>
                <a:cs typeface="Arial" charset="0"/>
              </a:rPr>
              <a:t>, </a:t>
            </a:r>
            <a:r>
              <a:rPr lang="ru-RU" altLang="ru-RU" sz="1200" dirty="0" err="1">
                <a:latin typeface="Arial" charset="0"/>
                <a:cs typeface="Arial" charset="0"/>
              </a:rPr>
              <a:t>lex</a:t>
            </a:r>
            <a:r>
              <a:rPr lang="ru-RU" altLang="ru-RU" sz="1200" dirty="0">
                <a:latin typeface="Arial" charset="0"/>
                <a:cs typeface="Arial" charset="0"/>
              </a:rPr>
              <a:t> и </a:t>
            </a:r>
            <a:r>
              <a:rPr lang="ru-RU" altLang="ru-RU" sz="1200" dirty="0" err="1">
                <a:latin typeface="Arial" charset="0"/>
                <a:cs typeface="Arial" charset="0"/>
              </a:rPr>
              <a:t>Perl</a:t>
            </a:r>
            <a:r>
              <a:rPr lang="ru-RU" altLang="ru-RU" sz="1200" dirty="0">
                <a:latin typeface="Arial" charset="0"/>
                <a:cs typeface="Arial" charset="0"/>
              </a:rPr>
              <a:t>.</a:t>
            </a:r>
          </a:p>
          <a:p>
            <a:pPr algn="just" defTabSz="914331">
              <a:buClr>
                <a:srgbClr val="EC005F"/>
              </a:buClr>
            </a:pPr>
            <a:endParaRPr lang="ru-RU" altLang="ru-RU" sz="1200" dirty="0">
              <a:latin typeface="Arial" charset="0"/>
              <a:cs typeface="Arial" charset="0"/>
            </a:endParaRPr>
          </a:p>
          <a:p>
            <a:pPr algn="just" defTabSz="914331">
              <a:buClr>
                <a:srgbClr val="EC005F"/>
              </a:buClr>
            </a:pPr>
            <a:r>
              <a:rPr lang="ru-RU" altLang="ru-RU" sz="1200" dirty="0">
                <a:latin typeface="Arial" charset="0"/>
                <a:cs typeface="Arial" charset="0"/>
              </a:rPr>
              <a:t>Регулярные выражения в </a:t>
            </a:r>
            <a:r>
              <a:rPr lang="ru-RU" altLang="ru-RU" sz="1200" dirty="0" err="1">
                <a:latin typeface="Arial" charset="0"/>
                <a:cs typeface="Arial" charset="0"/>
              </a:rPr>
              <a:t>Perl</a:t>
            </a:r>
            <a:r>
              <a:rPr lang="ru-RU" altLang="ru-RU" sz="1200" dirty="0">
                <a:latin typeface="Arial" charset="0"/>
                <a:cs typeface="Arial" charset="0"/>
              </a:rPr>
              <a:t> и </a:t>
            </a:r>
            <a:r>
              <a:rPr lang="ru-RU" altLang="ru-RU" sz="1200" dirty="0" err="1">
                <a:latin typeface="Arial" charset="0"/>
                <a:cs typeface="Arial" charset="0"/>
              </a:rPr>
              <a:t>Tcl</a:t>
            </a:r>
            <a:r>
              <a:rPr lang="ru-RU" altLang="ru-RU" sz="1200" dirty="0">
                <a:latin typeface="Arial" charset="0"/>
                <a:cs typeface="Arial" charset="0"/>
              </a:rPr>
              <a:t> происходят от реализации, написанной Генри Спенсером. Филип Хейзел разработал библиотеку PCRE (англ. </a:t>
            </a:r>
            <a:r>
              <a:rPr lang="ru-RU" altLang="ru-RU" sz="1200" dirty="0" err="1">
                <a:latin typeface="Arial" charset="0"/>
                <a:cs typeface="Arial" charset="0"/>
              </a:rPr>
              <a:t>Perl-compatible</a:t>
            </a:r>
            <a:r>
              <a:rPr lang="ru-RU" altLang="ru-RU" sz="1200" dirty="0">
                <a:latin typeface="Arial" charset="0"/>
                <a:cs typeface="Arial" charset="0"/>
              </a:rPr>
              <a:t> regular expressions — </a:t>
            </a:r>
            <a:r>
              <a:rPr lang="ru-RU" altLang="ru-RU" sz="1200" dirty="0" err="1">
                <a:latin typeface="Arial" charset="0"/>
                <a:cs typeface="Arial" charset="0"/>
              </a:rPr>
              <a:t>Perl</a:t>
            </a:r>
            <a:r>
              <a:rPr lang="ru-RU" altLang="ru-RU" sz="1200" dirty="0">
                <a:latin typeface="Arial" charset="0"/>
                <a:cs typeface="Arial" charset="0"/>
              </a:rPr>
              <a:t>-совместимые регулярные выражения), которая используется во многих современных инструментах, таких как PHP и </a:t>
            </a:r>
            <a:r>
              <a:rPr lang="ru-RU" altLang="ru-RU" sz="1200" dirty="0" err="1">
                <a:latin typeface="Arial" charset="0"/>
                <a:cs typeface="Arial" charset="0"/>
              </a:rPr>
              <a:t>Apache</a:t>
            </a:r>
            <a:r>
              <a:rPr lang="ru-RU" altLang="ru-RU" sz="12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C0A47BC6-DE58-4E0B-87A0-1C28D1AEAF63}"/>
              </a:ext>
            </a:extLst>
          </p:cNvPr>
          <p:cNvSpPr/>
          <p:nvPr/>
        </p:nvSpPr>
        <p:spPr>
          <a:xfrm>
            <a:off x="-1" y="149939"/>
            <a:ext cx="4675910" cy="662401"/>
          </a:xfrm>
          <a:prstGeom prst="rect">
            <a:avLst/>
          </a:prstGeom>
          <a:solidFill>
            <a:srgbClr val="C3E60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7" name="Portfolio…">
            <a:extLst>
              <a:ext uri="{FF2B5EF4-FFF2-40B4-BE49-F238E27FC236}">
                <a16:creationId xmlns:a16="http://schemas.microsoft.com/office/drawing/2014/main" id="{88D1F57D-65B1-4B3F-81ED-223F1FEAB97E}"/>
              </a:ext>
            </a:extLst>
          </p:cNvPr>
          <p:cNvSpPr txBox="1"/>
          <p:nvPr/>
        </p:nvSpPr>
        <p:spPr>
          <a:xfrm>
            <a:off x="221673" y="-3"/>
            <a:ext cx="7685585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ru-RU" altLang="ru-RU" sz="3000" b="1" dirty="0">
                <a:solidFill>
                  <a:srgbClr val="EB005F"/>
                </a:solidFill>
                <a:latin typeface="Arial"/>
                <a:cs typeface="Arial"/>
                <a:sym typeface="Arial"/>
              </a:rPr>
              <a:t>И немного истории…</a:t>
            </a:r>
          </a:p>
        </p:txBody>
      </p:sp>
    </p:spTree>
    <p:extLst>
      <p:ext uri="{BB962C8B-B14F-4D97-AF65-F5344CB8AC3E}">
        <p14:creationId xmlns:p14="http://schemas.microsoft.com/office/powerpoint/2010/main" val="6914121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2" y="149939"/>
            <a:ext cx="3617845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2" y="-3"/>
            <a:ext cx="5509318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749808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2400" b="1" dirty="0"/>
              <a:t>Синтаксис. Часть 1</a:t>
            </a:r>
            <a:endParaRPr b="1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9C76DB3F-767D-3449-90E1-644674D4AEC8}"/>
              </a:ext>
            </a:extLst>
          </p:cNvPr>
          <p:cNvSpPr/>
          <p:nvPr/>
        </p:nvSpPr>
        <p:spPr>
          <a:xfrm>
            <a:off x="125841" y="924240"/>
            <a:ext cx="8786246" cy="10768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 defTabSz="914331"/>
            <a:r>
              <a:rPr lang="ru-RU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Большинство символов в регулярном выражении представляют сами себя за исключением специальных символов [ ] \ / ^ $ . | ? * + ( ) { }</a:t>
            </a:r>
          </a:p>
          <a:p>
            <a:pPr algn="ctr" defTabSz="914331"/>
            <a:r>
              <a:rPr lang="ru-RU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Эти символы могут быть экранированы символом \ (обратная косая черта) для представления самих себя в качестве символов текста.</a:t>
            </a:r>
          </a:p>
        </p:txBody>
      </p:sp>
      <p:sp>
        <p:nvSpPr>
          <p:cNvPr id="140" name="Shape 167">
            <a:extLst>
              <a:ext uri="{FF2B5EF4-FFF2-40B4-BE49-F238E27FC236}">
                <a16:creationId xmlns:a16="http://schemas.microsoft.com/office/drawing/2014/main" id="{9A159F6A-127B-430A-ACEE-83396418D7CA}"/>
              </a:ext>
            </a:extLst>
          </p:cNvPr>
          <p:cNvSpPr txBox="1"/>
          <p:nvPr/>
        </p:nvSpPr>
        <p:spPr>
          <a:xfrm>
            <a:off x="357754" y="2571750"/>
            <a:ext cx="8786246" cy="170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charset="0"/>
                <a:cs typeface="Arial" charset="0"/>
                <a:sym typeface="Roboto"/>
              </a:rPr>
              <a:t>.</a:t>
            </a:r>
            <a:r>
              <a:rPr lang="ru-RU" sz="1200" b="1" dirty="0">
                <a:latin typeface="Arial" charset="0"/>
                <a:cs typeface="Arial" charset="0"/>
                <a:sym typeface="Roboto"/>
              </a:rPr>
              <a:t> 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– любой символ.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200" b="1" dirty="0">
                <a:latin typeface="Arial" charset="0"/>
                <a:cs typeface="Arial" charset="0"/>
                <a:sym typeface="Roboto"/>
              </a:rPr>
              <a:t>\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d</a:t>
            </a:r>
            <a:r>
              <a:rPr lang="ru-RU" sz="1200" b="1" dirty="0">
                <a:latin typeface="Arial" charset="0"/>
                <a:cs typeface="Arial" charset="0"/>
                <a:sym typeface="Roboto"/>
              </a:rPr>
              <a:t> </a:t>
            </a:r>
            <a:r>
              <a:rPr lang="en-US" sz="1200" dirty="0">
                <a:latin typeface="Arial" charset="0"/>
                <a:cs typeface="Arial" charset="0"/>
                <a:sym typeface="Roboto"/>
              </a:rPr>
              <a:t>– 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цифровой символ.</a:t>
            </a:r>
            <a:endParaRPr lang="ru-RU" altLang="ru-RU" sz="1200" dirty="0">
              <a:latin typeface="Arial" charset="0"/>
              <a:cs typeface="Arial" charset="0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200" b="1" dirty="0">
                <a:latin typeface="Arial" charset="0"/>
                <a:cs typeface="Arial" charset="0"/>
                <a:sym typeface="Roboto"/>
              </a:rPr>
              <a:t>\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D</a:t>
            </a:r>
            <a:r>
              <a:rPr lang="ru-RU" sz="1200" b="1" dirty="0">
                <a:latin typeface="Arial" charset="0"/>
                <a:cs typeface="Arial" charset="0"/>
                <a:sym typeface="Roboto"/>
              </a:rPr>
              <a:t> </a:t>
            </a:r>
            <a:r>
              <a:rPr lang="en-US" sz="1200" dirty="0">
                <a:latin typeface="Arial" charset="0"/>
                <a:cs typeface="Arial" charset="0"/>
                <a:sym typeface="Roboto"/>
              </a:rPr>
              <a:t>– 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не цифровой символ.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200" b="1" dirty="0">
                <a:latin typeface="Arial" charset="0"/>
                <a:cs typeface="Arial" charset="0"/>
              </a:rPr>
              <a:t>\</a:t>
            </a:r>
            <a:r>
              <a:rPr lang="en-US" sz="1200" b="1" dirty="0">
                <a:latin typeface="Arial" charset="0"/>
                <a:cs typeface="Arial" charset="0"/>
              </a:rPr>
              <a:t>s </a:t>
            </a:r>
            <a:r>
              <a:rPr lang="en-US" sz="1200" dirty="0">
                <a:latin typeface="Arial" charset="0"/>
                <a:cs typeface="Arial" charset="0"/>
              </a:rPr>
              <a:t>– </a:t>
            </a:r>
            <a:r>
              <a:rPr lang="ru-RU" sz="1200" dirty="0">
                <a:latin typeface="Arial" charset="0"/>
                <a:cs typeface="Arial" charset="0"/>
              </a:rPr>
              <a:t>пробельный символ.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200" b="1" dirty="0">
                <a:latin typeface="Arial" charset="0"/>
                <a:cs typeface="Arial" charset="0"/>
                <a:sym typeface="Roboto"/>
              </a:rPr>
              <a:t>\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S </a:t>
            </a:r>
            <a:r>
              <a:rPr lang="en-US" sz="1200" dirty="0">
                <a:latin typeface="Arial" charset="0"/>
                <a:cs typeface="Arial" charset="0"/>
                <a:sym typeface="Roboto"/>
              </a:rPr>
              <a:t>– 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не пробельный символ.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200" b="1" dirty="0">
                <a:latin typeface="Arial" charset="0"/>
                <a:cs typeface="Arial" charset="0"/>
                <a:sym typeface="Roboto"/>
              </a:rPr>
              <a:t>\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w </a:t>
            </a:r>
            <a:r>
              <a:rPr lang="en-US" sz="1200" dirty="0">
                <a:latin typeface="Arial" charset="0"/>
                <a:cs typeface="Arial" charset="0"/>
                <a:sym typeface="Roboto"/>
              </a:rPr>
              <a:t>–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 буквенный или цифровой символ или знак подчёркивания.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200" b="1" dirty="0">
                <a:latin typeface="Arial" charset="0"/>
                <a:cs typeface="Arial" charset="0"/>
                <a:sym typeface="Roboto"/>
              </a:rPr>
              <a:t>\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W </a:t>
            </a:r>
            <a:r>
              <a:rPr lang="en-US" sz="1200" dirty="0">
                <a:latin typeface="Arial" charset="0"/>
                <a:cs typeface="Arial" charset="0"/>
                <a:sym typeface="Roboto"/>
              </a:rPr>
              <a:t>– 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любой символ, кроме буквенного или цифрового символа или знака подчёркивания.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charset="0"/>
                <a:cs typeface="Arial" charset="0"/>
                <a:sym typeface="Roboto"/>
              </a:rPr>
              <a:t>[]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 – любой из символов в скобках. Является символьным классом. К примеру 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[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1аБ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]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 означает </a:t>
            </a:r>
            <a:r>
              <a:rPr lang="en-US" sz="1200" dirty="0">
                <a:latin typeface="Arial" charset="0"/>
                <a:cs typeface="Arial" charset="0"/>
                <a:sym typeface="Roboto"/>
              </a:rPr>
              <a:t>1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, а или Б.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charset="0"/>
                <a:cs typeface="Arial" charset="0"/>
                <a:sym typeface="Roboto"/>
              </a:rPr>
              <a:t>[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-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]</a:t>
            </a:r>
            <a:r>
              <a:rPr lang="ru-RU" sz="1200" b="1" dirty="0">
                <a:latin typeface="Arial" charset="0"/>
                <a:cs typeface="Arial" charset="0"/>
                <a:sym typeface="Roboto"/>
              </a:rPr>
              <a:t> 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– любой символ из диапазона. К примеру 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[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0</a:t>
            </a:r>
            <a:r>
              <a:rPr lang="ru-RU" sz="1200" b="1" dirty="0">
                <a:latin typeface="Arial" charset="0"/>
                <a:cs typeface="Arial" charset="0"/>
                <a:sym typeface="Roboto"/>
              </a:rPr>
              <a:t>-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9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]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 означает цифру от 0 до 9.</a:t>
            </a:r>
          </a:p>
        </p:txBody>
      </p:sp>
    </p:spTree>
    <p:extLst>
      <p:ext uri="{BB962C8B-B14F-4D97-AF65-F5344CB8AC3E}">
        <p14:creationId xmlns:p14="http://schemas.microsoft.com/office/powerpoint/2010/main" val="33796707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2" y="149939"/>
            <a:ext cx="3617845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2" y="-3"/>
            <a:ext cx="5509318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749808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2400" b="1" dirty="0"/>
              <a:t>Синтаксис. Часть 2</a:t>
            </a:r>
            <a:endParaRPr b="1" dirty="0"/>
          </a:p>
        </p:txBody>
      </p:sp>
      <p:sp>
        <p:nvSpPr>
          <p:cNvPr id="140" name="Shape 167">
            <a:extLst>
              <a:ext uri="{FF2B5EF4-FFF2-40B4-BE49-F238E27FC236}">
                <a16:creationId xmlns:a16="http://schemas.microsoft.com/office/drawing/2014/main" id="{9A159F6A-127B-430A-ACEE-83396418D7CA}"/>
              </a:ext>
            </a:extLst>
          </p:cNvPr>
          <p:cNvSpPr txBox="1"/>
          <p:nvPr/>
        </p:nvSpPr>
        <p:spPr>
          <a:xfrm>
            <a:off x="357754" y="962282"/>
            <a:ext cx="3955829" cy="374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200" b="1" dirty="0">
                <a:latin typeface="Arial" charset="0"/>
                <a:cs typeface="Arial" charset="0"/>
                <a:sym typeface="Roboto"/>
              </a:rPr>
              <a:t>Следующие символы позволяют спозиционировать регулярное выражение относительно элементов текста: начала и конца строки, границ слова:</a:t>
            </a:r>
          </a:p>
          <a:p>
            <a:pPr defTabSz="914331">
              <a:buClr>
                <a:srgbClr val="EC005F"/>
              </a:buClr>
            </a:pPr>
            <a:endParaRPr lang="ru-RU" sz="1200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200" b="1" dirty="0">
                <a:latin typeface="Arial" charset="0"/>
                <a:cs typeface="Arial" charset="0"/>
              </a:rPr>
              <a:t>^ </a:t>
            </a:r>
            <a:r>
              <a:rPr lang="en-US" sz="1200" dirty="0">
                <a:latin typeface="Arial" charset="0"/>
                <a:cs typeface="Arial" charset="0"/>
              </a:rPr>
              <a:t>– </a:t>
            </a:r>
            <a:r>
              <a:rPr lang="ru-RU" sz="1200" dirty="0">
                <a:latin typeface="Arial" charset="0"/>
                <a:cs typeface="Arial" charset="0"/>
              </a:rPr>
              <a:t>начало текста:</a:t>
            </a:r>
            <a:br>
              <a:rPr lang="en-US" sz="1200" dirty="0">
                <a:latin typeface="Arial" charset="0"/>
                <a:cs typeface="Arial" charset="0"/>
              </a:rPr>
            </a:br>
            <a:r>
              <a:rPr lang="en-US" sz="1200" dirty="0">
                <a:latin typeface="Arial" charset="0"/>
                <a:cs typeface="Arial" charset="0"/>
              </a:rPr>
              <a:t>	</a:t>
            </a:r>
            <a:r>
              <a:rPr lang="en-US" sz="1200" b="1" dirty="0">
                <a:latin typeface="Arial" charset="0"/>
                <a:cs typeface="Arial" charset="0"/>
              </a:rPr>
              <a:t>^a</a:t>
            </a:r>
            <a:r>
              <a:rPr lang="en-US" sz="1200" dirty="0">
                <a:latin typeface="Arial" charset="0"/>
                <a:cs typeface="Arial" charset="0"/>
              </a:rPr>
              <a:t> </a:t>
            </a:r>
            <a:r>
              <a:rPr lang="ru-RU" sz="1200" dirty="0">
                <a:latin typeface="Arial" charset="0"/>
                <a:cs typeface="Arial" charset="0"/>
              </a:rPr>
              <a:t>соответствует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en-US" sz="1200" dirty="0">
                <a:latin typeface="Arial" charset="0"/>
                <a:cs typeface="Arial" charset="0"/>
              </a:rPr>
              <a:t>aa </a:t>
            </a:r>
            <a:r>
              <a:rPr lang="en-US" sz="1200" dirty="0" err="1">
                <a:latin typeface="Arial" charset="0"/>
                <a:cs typeface="Arial" charset="0"/>
              </a:rPr>
              <a:t>aaa</a:t>
            </a:r>
            <a:br>
              <a:rPr lang="ru-RU" sz="1200" dirty="0">
                <a:latin typeface="Arial" charset="0"/>
                <a:cs typeface="Arial" charset="0"/>
              </a:rPr>
            </a:br>
            <a:endParaRPr lang="ru-RU" sz="1200" dirty="0">
              <a:latin typeface="Arial" charset="0"/>
              <a:cs typeface="Arial" charset="0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charset="0"/>
                <a:cs typeface="Arial" charset="0"/>
                <a:sym typeface="Roboto"/>
              </a:rPr>
              <a:t>$ </a:t>
            </a:r>
            <a:r>
              <a:rPr lang="en-US" sz="1200" dirty="0">
                <a:latin typeface="Arial" charset="0"/>
                <a:cs typeface="Arial" charset="0"/>
                <a:sym typeface="Roboto"/>
              </a:rPr>
              <a:t>– 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конец строки или текста. </a:t>
            </a:r>
            <a:br>
              <a:rPr lang="en-US" sz="1200" dirty="0">
                <a:latin typeface="Arial" charset="0"/>
                <a:cs typeface="Arial" charset="0"/>
                <a:sym typeface="Roboto"/>
              </a:rPr>
            </a:br>
            <a:r>
              <a:rPr lang="en-US" sz="1200" dirty="0">
                <a:latin typeface="Arial" charset="0"/>
                <a:cs typeface="Arial" charset="0"/>
                <a:sym typeface="Roboto"/>
              </a:rPr>
              <a:t>	</a:t>
            </a:r>
            <a:r>
              <a:rPr lang="en-US" sz="1200" b="1" dirty="0">
                <a:latin typeface="Arial" charset="0"/>
                <a:cs typeface="Arial" charset="0"/>
              </a:rPr>
              <a:t>a$</a:t>
            </a:r>
            <a:r>
              <a:rPr lang="en-US" sz="1200" dirty="0">
                <a:latin typeface="Arial" charset="0"/>
                <a:cs typeface="Arial" charset="0"/>
              </a:rPr>
              <a:t> </a:t>
            </a:r>
            <a:r>
              <a:rPr lang="ru-RU" sz="1200" dirty="0">
                <a:latin typeface="Arial" charset="0"/>
                <a:cs typeface="Arial" charset="0"/>
              </a:rPr>
              <a:t>соответствует </a:t>
            </a: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US" sz="1200" dirty="0">
                <a:latin typeface="Arial" charset="0"/>
                <a:cs typeface="Arial" charset="0"/>
              </a:rPr>
              <a:t>aa </a:t>
            </a:r>
            <a:r>
              <a:rPr lang="en-US" sz="1200" dirty="0" err="1">
                <a:latin typeface="Arial" charset="0"/>
                <a:cs typeface="Arial" charset="0"/>
              </a:rPr>
              <a:t>aa</a:t>
            </a:r>
            <a:r>
              <a:rPr lang="en-US" sz="120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br>
              <a:rPr lang="ru-RU" sz="1200" b="1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endParaRPr lang="ru-RU" sz="1200" b="1" dirty="0">
              <a:solidFill>
                <a:srgbClr val="FF0000"/>
              </a:solidFill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200" b="1" dirty="0">
                <a:latin typeface="Arial" charset="0"/>
                <a:cs typeface="Arial" charset="0"/>
                <a:sym typeface="Roboto"/>
              </a:rPr>
              <a:t>\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b </a:t>
            </a:r>
            <a:r>
              <a:rPr lang="en-US" sz="1200" dirty="0">
                <a:latin typeface="Arial" charset="0"/>
                <a:cs typeface="Arial" charset="0"/>
                <a:sym typeface="Roboto"/>
              </a:rPr>
              <a:t>–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 граница слова:</a:t>
            </a:r>
            <a:br>
              <a:rPr lang="ru-RU" sz="1200" dirty="0">
                <a:latin typeface="Arial" charset="0"/>
                <a:cs typeface="Arial" charset="0"/>
                <a:sym typeface="Roboto"/>
              </a:rPr>
            </a:br>
            <a:r>
              <a:rPr lang="en-US" sz="1200" dirty="0">
                <a:latin typeface="Arial" charset="0"/>
                <a:cs typeface="Arial" charset="0"/>
                <a:sym typeface="Roboto"/>
              </a:rPr>
              <a:t>	</a:t>
            </a:r>
            <a:r>
              <a:rPr lang="en-US" sz="1200" b="1" dirty="0">
                <a:latin typeface="Arial" charset="0"/>
                <a:cs typeface="Arial" charset="0"/>
              </a:rPr>
              <a:t>a</a:t>
            </a:r>
            <a:r>
              <a:rPr lang="ru-RU" sz="1200" b="1" dirty="0">
                <a:latin typeface="Arial" charset="0"/>
                <a:cs typeface="Arial" charset="0"/>
              </a:rPr>
              <a:t>\</a:t>
            </a:r>
            <a:r>
              <a:rPr lang="en-US" sz="1200" b="1" dirty="0">
                <a:latin typeface="Arial" charset="0"/>
                <a:cs typeface="Arial" charset="0"/>
              </a:rPr>
              <a:t>b</a:t>
            </a:r>
            <a:r>
              <a:rPr lang="en-US" sz="1200" dirty="0">
                <a:latin typeface="Arial" charset="0"/>
                <a:cs typeface="Arial" charset="0"/>
              </a:rPr>
              <a:t> </a:t>
            </a:r>
            <a:r>
              <a:rPr lang="ru-RU" sz="1200" dirty="0">
                <a:latin typeface="Arial" charset="0"/>
                <a:cs typeface="Arial" charset="0"/>
              </a:rPr>
              <a:t>соответствует</a:t>
            </a:r>
            <a:r>
              <a:rPr lang="en-US" sz="1200" dirty="0">
                <a:latin typeface="Arial" charset="0"/>
                <a:cs typeface="Arial" charset="0"/>
              </a:rPr>
              <a:t> aa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en-US" sz="1200" dirty="0">
                <a:latin typeface="Arial" charset="0"/>
                <a:cs typeface="Arial" charset="0"/>
              </a:rPr>
              <a:t> aa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br>
              <a:rPr lang="en-US" sz="1200" b="1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sz="1200" b="1" dirty="0">
                <a:solidFill>
                  <a:srgbClr val="FF0000"/>
                </a:solidFill>
                <a:latin typeface="Arial" charset="0"/>
                <a:cs typeface="Arial" charset="0"/>
              </a:rPr>
              <a:t>	</a:t>
            </a:r>
            <a:r>
              <a:rPr lang="en-US" sz="1200" b="1" dirty="0">
                <a:latin typeface="Arial" charset="0"/>
                <a:cs typeface="Arial" charset="0"/>
              </a:rPr>
              <a:t>\ba</a:t>
            </a:r>
            <a:r>
              <a:rPr lang="en-US" sz="1200" dirty="0">
                <a:latin typeface="Arial" charset="0"/>
                <a:cs typeface="Arial" charset="0"/>
              </a:rPr>
              <a:t> </a:t>
            </a:r>
            <a:r>
              <a:rPr lang="ru-RU" sz="1200" dirty="0">
                <a:latin typeface="Arial" charset="0"/>
                <a:cs typeface="Arial" charset="0"/>
              </a:rPr>
              <a:t>соответствует</a:t>
            </a:r>
            <a:r>
              <a:rPr lang="en-US" sz="1200" dirty="0">
                <a:latin typeface="Arial" charset="0"/>
                <a:cs typeface="Arial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en-US" sz="1200" dirty="0">
                <a:latin typeface="Arial" charset="0"/>
                <a:cs typeface="Arial" charset="0"/>
              </a:rPr>
              <a:t>aa </a:t>
            </a:r>
            <a:r>
              <a:rPr lang="en-US" sz="120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en-US" sz="1200" dirty="0" err="1">
                <a:latin typeface="Arial" charset="0"/>
                <a:cs typeface="Arial" charset="0"/>
              </a:rPr>
              <a:t>aa</a:t>
            </a:r>
            <a:br>
              <a:rPr lang="ru-RU" sz="1200" dirty="0">
                <a:latin typeface="Arial" charset="0"/>
                <a:cs typeface="Arial" charset="0"/>
              </a:rPr>
            </a:br>
            <a:endParaRPr lang="ru-RU" sz="1200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200" b="1" dirty="0">
                <a:latin typeface="Arial" charset="0"/>
                <a:cs typeface="Arial" charset="0"/>
                <a:sym typeface="Roboto"/>
              </a:rPr>
              <a:t>\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B </a:t>
            </a:r>
            <a:r>
              <a:rPr lang="en-US" sz="1200" dirty="0">
                <a:latin typeface="Arial" charset="0"/>
                <a:cs typeface="Arial" charset="0"/>
                <a:sym typeface="Roboto"/>
              </a:rPr>
              <a:t>– 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не граница слова:</a:t>
            </a:r>
            <a:br>
              <a:rPr lang="ru-RU" sz="1200" dirty="0">
                <a:latin typeface="Arial" charset="0"/>
                <a:cs typeface="Arial" charset="0"/>
                <a:sym typeface="Roboto"/>
              </a:rPr>
            </a:br>
            <a:r>
              <a:rPr lang="ru-RU" sz="1200" dirty="0">
                <a:latin typeface="Arial" charset="0"/>
                <a:cs typeface="Arial" charset="0"/>
                <a:sym typeface="Roboto"/>
              </a:rPr>
              <a:t>	</a:t>
            </a:r>
            <a:r>
              <a:rPr lang="ru-RU" sz="1200" b="1" dirty="0">
                <a:latin typeface="Arial" charset="0"/>
                <a:cs typeface="Arial" charset="0"/>
                <a:sym typeface="Roboto"/>
              </a:rPr>
              <a:t>\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Ba\B </a:t>
            </a:r>
            <a:r>
              <a:rPr lang="ru-RU" sz="1200" dirty="0">
                <a:latin typeface="Arial" charset="0"/>
                <a:cs typeface="Arial" charset="0"/>
              </a:rPr>
              <a:t>соответствует</a:t>
            </a:r>
            <a:r>
              <a:rPr lang="en-US" sz="1200" dirty="0">
                <a:latin typeface="Arial" charset="0"/>
                <a:cs typeface="Arial" charset="0"/>
              </a:rPr>
              <a:t> a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en-US" sz="1200" dirty="0">
                <a:latin typeface="Arial" charset="0"/>
                <a:cs typeface="Arial" charset="0"/>
              </a:rPr>
              <a:t>a </a:t>
            </a:r>
            <a:r>
              <a:rPr lang="en-US" sz="1200" dirty="0" err="1">
                <a:latin typeface="Arial" charset="0"/>
                <a:cs typeface="Arial" charset="0"/>
              </a:rPr>
              <a:t>a</a:t>
            </a:r>
            <a:r>
              <a:rPr lang="en-US" sz="120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en-US" sz="1200" dirty="0" err="1">
                <a:latin typeface="Arial" charset="0"/>
                <a:cs typeface="Arial" charset="0"/>
              </a:rPr>
              <a:t>a</a:t>
            </a:r>
            <a:br>
              <a:rPr lang="ru-RU" sz="1200" dirty="0">
                <a:latin typeface="Arial" charset="0"/>
                <a:cs typeface="Arial" charset="0"/>
              </a:rPr>
            </a:br>
            <a:endParaRPr lang="ru-RU" sz="1200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charset="0"/>
                <a:cs typeface="Arial" charset="0"/>
                <a:sym typeface="Roboto"/>
              </a:rPr>
              <a:t>\G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 – предыдущий успешный поиск</a:t>
            </a:r>
            <a:br>
              <a:rPr lang="ru-RU" sz="1200" dirty="0">
                <a:latin typeface="Arial" charset="0"/>
                <a:cs typeface="Arial" charset="0"/>
                <a:sym typeface="Roboto"/>
              </a:rPr>
            </a:br>
            <a:r>
              <a:rPr lang="ru-RU" sz="1200" dirty="0">
                <a:latin typeface="Arial" charset="0"/>
                <a:cs typeface="Arial" charset="0"/>
                <a:sym typeface="Roboto"/>
              </a:rPr>
              <a:t>	\</a:t>
            </a:r>
            <a:r>
              <a:rPr lang="en-US" sz="1200" dirty="0">
                <a:latin typeface="Arial" charset="0"/>
                <a:cs typeface="Arial" charset="0"/>
                <a:sym typeface="Roboto"/>
              </a:rPr>
              <a:t>Ga 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соответствует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  <a:cs typeface="Arial" charset="0"/>
                <a:sym typeface="Roboto"/>
              </a:rPr>
              <a:t>aaa</a:t>
            </a:r>
            <a:r>
              <a:rPr lang="en-US" sz="1200" dirty="0">
                <a:latin typeface="Arial" charset="0"/>
                <a:cs typeface="Arial" charset="0"/>
                <a:sym typeface="Roboto"/>
              </a:rPr>
              <a:t> aaa</a:t>
            </a:r>
          </a:p>
        </p:txBody>
      </p:sp>
      <p:sp>
        <p:nvSpPr>
          <p:cNvPr id="7" name="Shape 167">
            <a:extLst>
              <a:ext uri="{FF2B5EF4-FFF2-40B4-BE49-F238E27FC236}">
                <a16:creationId xmlns:a16="http://schemas.microsoft.com/office/drawing/2014/main" id="{84198AD7-4E86-4AEC-BB94-4227A7B26DE2}"/>
              </a:ext>
            </a:extLst>
          </p:cNvPr>
          <p:cNvSpPr txBox="1"/>
          <p:nvPr/>
        </p:nvSpPr>
        <p:spPr>
          <a:xfrm>
            <a:off x="5766535" y="962282"/>
            <a:ext cx="2083591" cy="103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200" b="1" dirty="0">
                <a:latin typeface="Arial" charset="0"/>
                <a:cs typeface="Arial" charset="0"/>
                <a:sym typeface="Roboto"/>
              </a:rPr>
              <a:t>Специальные символы:</a:t>
            </a:r>
          </a:p>
          <a:p>
            <a:pPr defTabSz="914331">
              <a:buClr>
                <a:srgbClr val="EC005F"/>
              </a:buClr>
            </a:pPr>
            <a:endParaRPr lang="ru-RU" sz="1200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200" b="1" dirty="0">
                <a:latin typeface="Arial" charset="0"/>
                <a:cs typeface="Arial" charset="0"/>
              </a:rPr>
              <a:t>\</a:t>
            </a:r>
            <a:r>
              <a:rPr lang="en-US" sz="1200" b="1" dirty="0">
                <a:latin typeface="Arial" charset="0"/>
                <a:cs typeface="Arial" charset="0"/>
              </a:rPr>
              <a:t>n</a:t>
            </a:r>
            <a:r>
              <a:rPr lang="ru-RU" sz="1200" b="1" dirty="0">
                <a:latin typeface="Arial" charset="0"/>
                <a:cs typeface="Arial" charset="0"/>
              </a:rPr>
              <a:t> </a:t>
            </a:r>
            <a:r>
              <a:rPr lang="en-US" sz="1200" dirty="0">
                <a:latin typeface="Arial" charset="0"/>
                <a:cs typeface="Arial" charset="0"/>
              </a:rPr>
              <a:t>– </a:t>
            </a:r>
            <a:r>
              <a:rPr lang="ru-RU" sz="1200" dirty="0">
                <a:latin typeface="Arial" charset="0"/>
                <a:cs typeface="Arial" charset="0"/>
              </a:rPr>
              <a:t>перевод строки</a:t>
            </a:r>
            <a:br>
              <a:rPr lang="ru-RU" sz="1200" dirty="0">
                <a:latin typeface="Arial" charset="0"/>
                <a:cs typeface="Arial" charset="0"/>
              </a:rPr>
            </a:br>
            <a:endParaRPr lang="ru-RU" sz="1200" dirty="0">
              <a:latin typeface="Arial" charset="0"/>
              <a:cs typeface="Arial" charset="0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200" b="1" dirty="0">
                <a:latin typeface="Arial" charset="0"/>
                <a:cs typeface="Arial" charset="0"/>
                <a:sym typeface="Roboto"/>
              </a:rPr>
              <a:t>\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r </a:t>
            </a:r>
            <a:r>
              <a:rPr lang="en-US" sz="1200" dirty="0">
                <a:latin typeface="Arial" charset="0"/>
                <a:cs typeface="Arial" charset="0"/>
                <a:sym typeface="Roboto"/>
              </a:rPr>
              <a:t>– 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возврат </a:t>
            </a:r>
            <a:r>
              <a:rPr lang="ru-RU" sz="1200" dirty="0" err="1">
                <a:latin typeface="Arial" charset="0"/>
                <a:cs typeface="Arial" charset="0"/>
                <a:sym typeface="Roboto"/>
              </a:rPr>
              <a:t>коретки</a:t>
            </a:r>
            <a:endParaRPr lang="en-US" sz="1200" dirty="0">
              <a:latin typeface="Arial" charset="0"/>
              <a:cs typeface="Arial" charset="0"/>
              <a:sym typeface="Roboto"/>
            </a:endParaRPr>
          </a:p>
        </p:txBody>
      </p:sp>
      <p:sp>
        <p:nvSpPr>
          <p:cNvPr id="10" name="Shape 167">
            <a:extLst>
              <a:ext uri="{FF2B5EF4-FFF2-40B4-BE49-F238E27FC236}">
                <a16:creationId xmlns:a16="http://schemas.microsoft.com/office/drawing/2014/main" id="{FE59455C-8E1A-45CE-BB24-85BA8A23EA6D}"/>
              </a:ext>
            </a:extLst>
          </p:cNvPr>
          <p:cNvSpPr txBox="1"/>
          <p:nvPr/>
        </p:nvSpPr>
        <p:spPr>
          <a:xfrm>
            <a:off x="4800913" y="2235945"/>
            <a:ext cx="3955829" cy="252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200" b="1" dirty="0">
                <a:latin typeface="Arial" charset="0"/>
                <a:cs typeface="Arial" charset="0"/>
                <a:sym typeface="Roboto"/>
              </a:rPr>
              <a:t>Обозначение группы:</a:t>
            </a:r>
          </a:p>
          <a:p>
            <a:pPr defTabSz="914331">
              <a:buClr>
                <a:srgbClr val="EC005F"/>
              </a:buClr>
            </a:pPr>
            <a:endParaRPr lang="ru-RU" sz="12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1200" dirty="0">
                <a:latin typeface="Arial" charset="0"/>
                <a:cs typeface="Arial" charset="0"/>
                <a:sym typeface="Roboto"/>
              </a:rPr>
              <a:t>Круглые скобки используют </a:t>
            </a:r>
            <a:r>
              <a:rPr lang="ru-RU" sz="1200" dirty="0" err="1">
                <a:latin typeface="Arial" charset="0"/>
                <a:cs typeface="Arial" charset="0"/>
                <a:sym typeface="Roboto"/>
              </a:rPr>
              <a:t>огда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 нужно сгруппировать для удобного повторения, какую-то часть символов из регулярного выражения.</a:t>
            </a:r>
          </a:p>
          <a:p>
            <a:pPr defTabSz="914331">
              <a:buClr>
                <a:srgbClr val="EC005F"/>
              </a:buClr>
            </a:pPr>
            <a:r>
              <a:rPr lang="ru-RU" sz="1200" dirty="0">
                <a:latin typeface="Arial" charset="0"/>
                <a:cs typeface="Arial" charset="0"/>
                <a:sym typeface="Roboto"/>
              </a:rPr>
              <a:t>К примеру регулярное выражение 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98xyzxyzxyzxyzxyzxyzxyzxyzxyzxyzxyz123</a:t>
            </a:r>
            <a:r>
              <a:rPr lang="ru-RU" sz="1200" b="1" dirty="0">
                <a:latin typeface="Arial" charset="0"/>
                <a:cs typeface="Arial" charset="0"/>
                <a:sym typeface="Roboto"/>
              </a:rPr>
              <a:t> </a:t>
            </a:r>
          </a:p>
          <a:p>
            <a:pPr defTabSz="914331">
              <a:buClr>
                <a:srgbClr val="EC005F"/>
              </a:buClr>
            </a:pPr>
            <a:r>
              <a:rPr lang="ru-RU" sz="1200" dirty="0">
                <a:latin typeface="Arial" charset="0"/>
                <a:cs typeface="Arial" charset="0"/>
                <a:sym typeface="Roboto"/>
              </a:rPr>
              <a:t>можно заменить</a:t>
            </a:r>
          </a:p>
          <a:p>
            <a:pPr defTabSz="914331">
              <a:buClr>
                <a:srgbClr val="EC005F"/>
              </a:buClr>
            </a:pPr>
            <a:r>
              <a:rPr lang="en-US" sz="1200" b="1" dirty="0">
                <a:latin typeface="Arial" charset="0"/>
                <a:cs typeface="Arial" charset="0"/>
                <a:sym typeface="Roboto"/>
              </a:rPr>
              <a:t>98(xyz)*123</a:t>
            </a:r>
          </a:p>
          <a:p>
            <a:pPr defTabSz="914331">
              <a:buClr>
                <a:srgbClr val="EC005F"/>
              </a:buClr>
            </a:pPr>
            <a:endParaRPr lang="en-US" sz="1200" b="1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1200" dirty="0">
                <a:latin typeface="Arial" charset="0"/>
                <a:cs typeface="Arial" charset="0"/>
                <a:sym typeface="Roboto"/>
              </a:rPr>
              <a:t>Символ </a:t>
            </a:r>
            <a:r>
              <a:rPr lang="en-US" sz="1200" dirty="0">
                <a:latin typeface="Arial" charset="0"/>
                <a:cs typeface="Arial" charset="0"/>
                <a:sym typeface="Roboto"/>
              </a:rPr>
              <a:t>| 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в группе означает или</a:t>
            </a:r>
          </a:p>
          <a:p>
            <a:pPr defTabSz="914331">
              <a:buClr>
                <a:srgbClr val="EC005F"/>
              </a:buClr>
            </a:pPr>
            <a:r>
              <a:rPr lang="ru-RU" sz="1200" dirty="0">
                <a:latin typeface="Arial" charset="0"/>
                <a:cs typeface="Arial" charset="0"/>
                <a:sym typeface="Roboto"/>
              </a:rPr>
              <a:t>К примеру </a:t>
            </a:r>
            <a:r>
              <a:rPr lang="en-US" sz="1200" dirty="0">
                <a:latin typeface="Arial" charset="0"/>
                <a:cs typeface="Arial" charset="0"/>
                <a:sym typeface="Roboto"/>
              </a:rPr>
              <a:t>9(0|1)9 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для строки 9092919</a:t>
            </a:r>
          </a:p>
          <a:p>
            <a:pPr defTabSz="914331">
              <a:buClr>
                <a:srgbClr val="EC005F"/>
              </a:buClr>
            </a:pPr>
            <a:r>
              <a:rPr lang="ru-RU" sz="1200" dirty="0">
                <a:latin typeface="Arial" charset="0"/>
                <a:cs typeface="Arial" charset="0"/>
                <a:sym typeface="Roboto"/>
              </a:rPr>
              <a:t>Вернёт </a:t>
            </a:r>
            <a:r>
              <a:rPr lang="ru-RU" sz="1200" b="1" dirty="0">
                <a:latin typeface="Arial" charset="0"/>
                <a:cs typeface="Arial" charset="0"/>
                <a:sym typeface="Roboto"/>
              </a:rPr>
              <a:t>909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2</a:t>
            </a:r>
            <a:r>
              <a:rPr lang="ru-RU" sz="1200" b="1" dirty="0">
                <a:latin typeface="Arial" charset="0"/>
                <a:cs typeface="Arial" charset="0"/>
                <a:sym typeface="Roboto"/>
              </a:rPr>
              <a:t>919</a:t>
            </a:r>
          </a:p>
          <a:p>
            <a:pPr defTabSz="914331">
              <a:buClr>
                <a:srgbClr val="EC005F"/>
              </a:buClr>
            </a:pPr>
            <a:endParaRPr lang="en-US" sz="1200" dirty="0">
              <a:latin typeface="Arial" charset="0"/>
              <a:cs typeface="Arial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112877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1" y="149939"/>
            <a:ext cx="3014872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2" y="-3"/>
            <a:ext cx="5509318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749808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2400" b="1" dirty="0"/>
              <a:t>Квантификация.</a:t>
            </a:r>
            <a:endParaRPr b="1" dirty="0"/>
          </a:p>
        </p:txBody>
      </p:sp>
      <p:sp>
        <p:nvSpPr>
          <p:cNvPr id="140" name="Shape 167">
            <a:extLst>
              <a:ext uri="{FF2B5EF4-FFF2-40B4-BE49-F238E27FC236}">
                <a16:creationId xmlns:a16="http://schemas.microsoft.com/office/drawing/2014/main" id="{9A159F6A-127B-430A-ACEE-83396418D7CA}"/>
              </a:ext>
            </a:extLst>
          </p:cNvPr>
          <p:cNvSpPr txBox="1"/>
          <p:nvPr/>
        </p:nvSpPr>
        <p:spPr>
          <a:xfrm>
            <a:off x="292392" y="892643"/>
            <a:ext cx="3955829" cy="4181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200" b="1" dirty="0">
                <a:latin typeface="Arial" charset="0"/>
                <a:cs typeface="Arial" charset="0"/>
                <a:sym typeface="Roboto"/>
              </a:rPr>
              <a:t>Процесс поиска последовательностей называется квантификацией. </a:t>
            </a:r>
            <a:r>
              <a:rPr lang="ru-RU" sz="1000" dirty="0">
                <a:latin typeface="Arial" charset="0"/>
                <a:cs typeface="Arial" charset="0"/>
                <a:sym typeface="Roboto"/>
              </a:rPr>
              <a:t>Квантификатор после символа, символьного класса или группы определяет, сколько раз предшествующее выражение может встречаться. Следует учитывать, что квантификатор может относиться более чем к одному символу в регулярном выражении, только если это символьный класс или группа.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000" b="1" dirty="0">
                <a:latin typeface="Arial" charset="0"/>
                <a:cs typeface="Arial" charset="0"/>
              </a:rPr>
              <a:t>{n}</a:t>
            </a:r>
            <a:r>
              <a:rPr lang="ru-RU" sz="1000" b="1" dirty="0">
                <a:latin typeface="Arial" charset="0"/>
                <a:cs typeface="Arial" charset="0"/>
              </a:rPr>
              <a:t> </a:t>
            </a:r>
            <a:r>
              <a:rPr lang="ru-RU" sz="1000" dirty="0">
                <a:latin typeface="Arial" charset="0"/>
                <a:cs typeface="Arial" charset="0"/>
              </a:rPr>
              <a:t>– ровно </a:t>
            </a:r>
            <a:r>
              <a:rPr lang="en-US" sz="1000" dirty="0">
                <a:latin typeface="Arial" charset="0"/>
                <a:cs typeface="Arial" charset="0"/>
              </a:rPr>
              <a:t>n </a:t>
            </a:r>
            <a:r>
              <a:rPr lang="ru-RU" sz="1000" dirty="0">
                <a:latin typeface="Arial" charset="0"/>
                <a:cs typeface="Arial" charset="0"/>
              </a:rPr>
              <a:t>раз</a:t>
            </a:r>
            <a:br>
              <a:rPr lang="ru-RU" sz="1000" dirty="0">
                <a:latin typeface="Arial" charset="0"/>
                <a:cs typeface="Arial" charset="0"/>
              </a:rPr>
            </a:br>
            <a:r>
              <a:rPr lang="ru-RU" sz="1000" dirty="0">
                <a:latin typeface="Arial" charset="0"/>
                <a:cs typeface="Arial" charset="0"/>
              </a:rPr>
              <a:t>	</a:t>
            </a:r>
            <a:r>
              <a:rPr lang="en-US" sz="1000" b="1" dirty="0">
                <a:latin typeface="Arial" charset="0"/>
                <a:cs typeface="Arial" charset="0"/>
              </a:rPr>
              <a:t>colou{3}r </a:t>
            </a:r>
            <a:r>
              <a:rPr lang="ru-RU" sz="1000" dirty="0">
                <a:latin typeface="Arial" charset="0"/>
                <a:cs typeface="Arial" charset="0"/>
              </a:rPr>
              <a:t>соответствует</a:t>
            </a:r>
            <a:br>
              <a:rPr lang="en-US" sz="1000" dirty="0">
                <a:latin typeface="Arial" charset="0"/>
                <a:cs typeface="Arial" charset="0"/>
              </a:rPr>
            </a:br>
            <a:r>
              <a:rPr lang="en-US" sz="1000" dirty="0">
                <a:latin typeface="Arial" charset="0"/>
                <a:cs typeface="Arial" charset="0"/>
              </a:rPr>
              <a:t>		</a:t>
            </a:r>
            <a:r>
              <a:rPr lang="en-US" sz="1000" b="1" dirty="0">
                <a:latin typeface="Arial" charset="0"/>
                <a:cs typeface="Arial" charset="0"/>
              </a:rPr>
              <a:t>colouuur</a:t>
            </a:r>
            <a:endParaRPr lang="ru-RU" sz="1000" b="1" dirty="0">
              <a:solidFill>
                <a:srgbClr val="FF0000"/>
              </a:solidFill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000" b="1" dirty="0">
                <a:latin typeface="Arial" charset="0"/>
                <a:cs typeface="Arial" charset="0"/>
                <a:sym typeface="Roboto"/>
              </a:rPr>
              <a:t>{</a:t>
            </a:r>
            <a:r>
              <a:rPr lang="en-US" sz="1000" b="1" dirty="0" err="1">
                <a:latin typeface="Arial" charset="0"/>
                <a:cs typeface="Arial" charset="0"/>
                <a:sym typeface="Roboto"/>
              </a:rPr>
              <a:t>m,n</a:t>
            </a:r>
            <a:r>
              <a:rPr lang="en-US" sz="1000" b="1" dirty="0">
                <a:latin typeface="Arial" charset="0"/>
                <a:cs typeface="Arial" charset="0"/>
                <a:sym typeface="Roboto"/>
              </a:rPr>
              <a:t>}</a:t>
            </a:r>
            <a:r>
              <a:rPr lang="ru-RU" sz="1000" b="1" dirty="0">
                <a:latin typeface="Arial" charset="0"/>
                <a:cs typeface="Arial" charset="0"/>
                <a:sym typeface="Roboto"/>
              </a:rPr>
              <a:t> </a:t>
            </a:r>
            <a:r>
              <a:rPr lang="en-US" sz="1000" dirty="0">
                <a:latin typeface="Arial" charset="0"/>
                <a:cs typeface="Arial" charset="0"/>
                <a:sym typeface="Roboto"/>
              </a:rPr>
              <a:t>–</a:t>
            </a:r>
            <a:r>
              <a:rPr lang="ru-RU" sz="1000" dirty="0">
                <a:latin typeface="Arial" charset="0"/>
                <a:cs typeface="Arial" charset="0"/>
                <a:sym typeface="Roboto"/>
              </a:rPr>
              <a:t> от </a:t>
            </a:r>
            <a:r>
              <a:rPr lang="en-US" sz="1000" dirty="0">
                <a:latin typeface="Arial" charset="0"/>
                <a:cs typeface="Arial" charset="0"/>
                <a:sym typeface="Roboto"/>
              </a:rPr>
              <a:t>m </a:t>
            </a:r>
            <a:r>
              <a:rPr lang="ru-RU" sz="1000" dirty="0">
                <a:latin typeface="Arial" charset="0"/>
                <a:cs typeface="Arial" charset="0"/>
                <a:sym typeface="Roboto"/>
              </a:rPr>
              <a:t>до </a:t>
            </a:r>
            <a:r>
              <a:rPr lang="en-US" sz="1000" dirty="0">
                <a:latin typeface="Arial" charset="0"/>
                <a:cs typeface="Arial" charset="0"/>
                <a:sym typeface="Roboto"/>
              </a:rPr>
              <a:t>n </a:t>
            </a:r>
            <a:r>
              <a:rPr lang="ru-RU" sz="1000" dirty="0">
                <a:latin typeface="Arial" charset="0"/>
                <a:cs typeface="Arial" charset="0"/>
                <a:sym typeface="Roboto"/>
              </a:rPr>
              <a:t>включительно:</a:t>
            </a:r>
            <a:br>
              <a:rPr lang="ru-RU" sz="1000" dirty="0">
                <a:latin typeface="Arial" charset="0"/>
                <a:cs typeface="Arial" charset="0"/>
                <a:sym typeface="Roboto"/>
              </a:rPr>
            </a:br>
            <a:r>
              <a:rPr lang="en-US" sz="1000" dirty="0">
                <a:latin typeface="Arial" charset="0"/>
                <a:cs typeface="Arial" charset="0"/>
                <a:sym typeface="Roboto"/>
              </a:rPr>
              <a:t>	</a:t>
            </a:r>
            <a:r>
              <a:rPr lang="en-US" sz="1000" b="1" dirty="0">
                <a:latin typeface="Arial" charset="0"/>
                <a:cs typeface="Arial" charset="0"/>
              </a:rPr>
              <a:t>colou{2,4}r</a:t>
            </a:r>
            <a:r>
              <a:rPr lang="ru-RU" sz="1000" b="1" dirty="0">
                <a:latin typeface="Arial" charset="0"/>
                <a:cs typeface="Arial" charset="0"/>
              </a:rPr>
              <a:t> </a:t>
            </a:r>
            <a:r>
              <a:rPr lang="ru-RU" sz="1000" dirty="0">
                <a:latin typeface="Arial" charset="0"/>
                <a:cs typeface="Arial" charset="0"/>
              </a:rPr>
              <a:t>соответствует</a:t>
            </a:r>
            <a:br>
              <a:rPr 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	</a:t>
            </a:r>
            <a:r>
              <a:rPr lang="ru-RU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	</a:t>
            </a:r>
            <a:r>
              <a:rPr lang="en-US" sz="10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colouur</a:t>
            </a:r>
            <a:br>
              <a:rPr lang="ru-RU" sz="1000" b="1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ru-RU" sz="1000" b="1" dirty="0">
                <a:solidFill>
                  <a:schemeClr val="tx1"/>
                </a:solidFill>
                <a:latin typeface="Arial" charset="0"/>
                <a:cs typeface="Arial" charset="0"/>
              </a:rPr>
              <a:t>		</a:t>
            </a:r>
            <a:r>
              <a:rPr lang="en-US" sz="1000" b="1" dirty="0">
                <a:solidFill>
                  <a:schemeClr val="tx1"/>
                </a:solidFill>
                <a:latin typeface="Arial" charset="0"/>
                <a:cs typeface="Arial" charset="0"/>
              </a:rPr>
              <a:t>colouuur</a:t>
            </a:r>
            <a:br>
              <a:rPr lang="ru-RU" sz="1000" b="1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ru-RU" sz="1000" b="1" dirty="0">
                <a:solidFill>
                  <a:schemeClr val="tx1"/>
                </a:solidFill>
                <a:latin typeface="Arial" charset="0"/>
                <a:cs typeface="Arial" charset="0"/>
              </a:rPr>
              <a:t>		</a:t>
            </a:r>
            <a:r>
              <a:rPr lang="en-US" sz="10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colouuuur</a:t>
            </a:r>
            <a:endParaRPr lang="ru-RU" sz="1000" b="1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000" b="1" dirty="0">
                <a:latin typeface="Arial" charset="0"/>
                <a:cs typeface="Arial" charset="0"/>
                <a:sym typeface="Roboto"/>
              </a:rPr>
              <a:t>{m,}</a:t>
            </a:r>
            <a:r>
              <a:rPr lang="ru-RU" sz="1000" b="1" dirty="0">
                <a:latin typeface="Arial" charset="0"/>
                <a:cs typeface="Arial" charset="0"/>
                <a:sym typeface="Roboto"/>
              </a:rPr>
              <a:t> </a:t>
            </a:r>
            <a:r>
              <a:rPr lang="en-US" sz="1000" dirty="0">
                <a:latin typeface="Arial" charset="0"/>
                <a:cs typeface="Arial" charset="0"/>
                <a:sym typeface="Roboto"/>
              </a:rPr>
              <a:t>–</a:t>
            </a:r>
            <a:r>
              <a:rPr lang="ru-RU" sz="1000" dirty="0">
                <a:latin typeface="Arial" charset="0"/>
                <a:cs typeface="Arial" charset="0"/>
                <a:sym typeface="Roboto"/>
              </a:rPr>
              <a:t> от </a:t>
            </a:r>
            <a:r>
              <a:rPr lang="en-US" sz="1000" dirty="0">
                <a:latin typeface="Arial" charset="0"/>
                <a:cs typeface="Arial" charset="0"/>
                <a:sym typeface="Roboto"/>
              </a:rPr>
              <a:t>m </a:t>
            </a:r>
            <a:r>
              <a:rPr lang="ru-RU" sz="1000" dirty="0">
                <a:latin typeface="Arial" charset="0"/>
                <a:cs typeface="Arial" charset="0"/>
                <a:sym typeface="Roboto"/>
              </a:rPr>
              <a:t>до </a:t>
            </a:r>
            <a:r>
              <a:rPr lang="en-US" sz="1000" dirty="0">
                <a:latin typeface="Arial" charset="0"/>
                <a:cs typeface="Arial" charset="0"/>
                <a:sym typeface="Roboto"/>
              </a:rPr>
              <a:t>n </a:t>
            </a:r>
            <a:r>
              <a:rPr lang="ru-RU" sz="1000" dirty="0">
                <a:latin typeface="Arial" charset="0"/>
                <a:cs typeface="Arial" charset="0"/>
                <a:sym typeface="Roboto"/>
              </a:rPr>
              <a:t>включительно:</a:t>
            </a:r>
            <a:br>
              <a:rPr lang="ru-RU" sz="1000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1000" dirty="0">
                <a:latin typeface="Arial" charset="0"/>
                <a:cs typeface="Arial" charset="0"/>
                <a:sym typeface="Roboto"/>
              </a:rPr>
              <a:t>	</a:t>
            </a:r>
            <a:r>
              <a:rPr lang="en-US" sz="1000" b="1" dirty="0">
                <a:latin typeface="Arial" charset="0"/>
                <a:cs typeface="Arial" charset="0"/>
              </a:rPr>
              <a:t>colou{2,4}r</a:t>
            </a:r>
            <a:r>
              <a:rPr lang="ru-RU" sz="1000" b="1" dirty="0">
                <a:latin typeface="Arial" charset="0"/>
                <a:cs typeface="Arial" charset="0"/>
              </a:rPr>
              <a:t> </a:t>
            </a:r>
            <a:r>
              <a:rPr lang="ru-RU" sz="1000" dirty="0">
                <a:latin typeface="Arial" charset="0"/>
                <a:cs typeface="Arial" charset="0"/>
              </a:rPr>
              <a:t>соответствует</a:t>
            </a:r>
            <a:br>
              <a:rPr 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	</a:t>
            </a:r>
            <a:r>
              <a:rPr lang="ru-RU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	</a:t>
            </a:r>
            <a:r>
              <a:rPr lang="en-US" sz="10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colouur</a:t>
            </a:r>
            <a:br>
              <a:rPr lang="ru-RU" sz="1000" b="1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ru-RU" sz="1000" b="1" dirty="0">
                <a:solidFill>
                  <a:schemeClr val="tx1"/>
                </a:solidFill>
                <a:latin typeface="Arial" charset="0"/>
                <a:cs typeface="Arial" charset="0"/>
              </a:rPr>
              <a:t>		</a:t>
            </a:r>
            <a:r>
              <a:rPr lang="en-US" sz="1000" b="1" dirty="0">
                <a:solidFill>
                  <a:schemeClr val="tx1"/>
                </a:solidFill>
                <a:latin typeface="Arial" charset="0"/>
                <a:cs typeface="Arial" charset="0"/>
              </a:rPr>
              <a:t>colouuur</a:t>
            </a:r>
            <a:br>
              <a:rPr lang="ru-RU" sz="1000" b="1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ru-RU" sz="1000" b="1" dirty="0">
                <a:solidFill>
                  <a:schemeClr val="tx1"/>
                </a:solidFill>
                <a:latin typeface="Arial" charset="0"/>
                <a:cs typeface="Arial" charset="0"/>
              </a:rPr>
              <a:t>		</a:t>
            </a:r>
            <a:r>
              <a:rPr lang="en-US" sz="10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colouuuur</a:t>
            </a:r>
            <a:r>
              <a:rPr lang="ru-RU" sz="1000" b="1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ru-RU" sz="1000" dirty="0">
                <a:solidFill>
                  <a:schemeClr val="tx1"/>
                </a:solidFill>
                <a:latin typeface="Arial" charset="0"/>
                <a:cs typeface="Arial" charset="0"/>
              </a:rPr>
              <a:t>и </a:t>
            </a:r>
            <a:r>
              <a:rPr lang="ru-RU" sz="1000" dirty="0" err="1">
                <a:solidFill>
                  <a:schemeClr val="tx1"/>
                </a:solidFill>
                <a:latin typeface="Arial" charset="0"/>
                <a:cs typeface="Arial" charset="0"/>
              </a:rPr>
              <a:t>т.д</a:t>
            </a:r>
            <a:endParaRPr lang="ru-RU" sz="10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000" b="1" dirty="0">
                <a:latin typeface="Arial" charset="0"/>
                <a:cs typeface="Arial" charset="0"/>
                <a:sym typeface="Roboto"/>
              </a:rPr>
              <a:t>{,n}</a:t>
            </a:r>
            <a:r>
              <a:rPr lang="ru-RU" sz="1000" b="1" dirty="0">
                <a:latin typeface="Arial" charset="0"/>
                <a:cs typeface="Arial" charset="0"/>
                <a:sym typeface="Roboto"/>
              </a:rPr>
              <a:t> </a:t>
            </a:r>
            <a:r>
              <a:rPr lang="en-US" sz="1000" dirty="0">
                <a:latin typeface="Arial" charset="0"/>
                <a:cs typeface="Arial" charset="0"/>
                <a:sym typeface="Roboto"/>
              </a:rPr>
              <a:t>–</a:t>
            </a:r>
            <a:r>
              <a:rPr lang="ru-RU" sz="1000" dirty="0">
                <a:latin typeface="Arial" charset="0"/>
                <a:cs typeface="Arial" charset="0"/>
                <a:sym typeface="Roboto"/>
              </a:rPr>
              <a:t> от </a:t>
            </a:r>
            <a:r>
              <a:rPr lang="en-US" sz="1000" dirty="0">
                <a:latin typeface="Arial" charset="0"/>
                <a:cs typeface="Arial" charset="0"/>
                <a:sym typeface="Roboto"/>
              </a:rPr>
              <a:t>m </a:t>
            </a:r>
            <a:r>
              <a:rPr lang="ru-RU" sz="1000" dirty="0">
                <a:latin typeface="Arial" charset="0"/>
                <a:cs typeface="Arial" charset="0"/>
                <a:sym typeface="Roboto"/>
              </a:rPr>
              <a:t>до </a:t>
            </a:r>
            <a:r>
              <a:rPr lang="en-US" sz="1000" dirty="0">
                <a:latin typeface="Arial" charset="0"/>
                <a:cs typeface="Arial" charset="0"/>
                <a:sym typeface="Roboto"/>
              </a:rPr>
              <a:t>n </a:t>
            </a:r>
            <a:r>
              <a:rPr lang="ru-RU" sz="1000" dirty="0">
                <a:latin typeface="Arial" charset="0"/>
                <a:cs typeface="Arial" charset="0"/>
                <a:sym typeface="Roboto"/>
              </a:rPr>
              <a:t>включительно:</a:t>
            </a:r>
            <a:br>
              <a:rPr lang="ru-RU" sz="1000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1000" dirty="0">
                <a:latin typeface="Arial" charset="0"/>
                <a:cs typeface="Arial" charset="0"/>
                <a:sym typeface="Roboto"/>
              </a:rPr>
              <a:t>	</a:t>
            </a:r>
            <a:r>
              <a:rPr lang="en-US" sz="1000" b="1" dirty="0">
                <a:latin typeface="Arial" charset="0"/>
                <a:cs typeface="Arial" charset="0"/>
              </a:rPr>
              <a:t>colou{,</a:t>
            </a:r>
            <a:r>
              <a:rPr lang="ru-RU" sz="1000" b="1" dirty="0">
                <a:latin typeface="Arial" charset="0"/>
                <a:cs typeface="Arial" charset="0"/>
              </a:rPr>
              <a:t>3</a:t>
            </a:r>
            <a:r>
              <a:rPr lang="en-US" sz="1000" b="1" dirty="0">
                <a:latin typeface="Arial" charset="0"/>
                <a:cs typeface="Arial" charset="0"/>
              </a:rPr>
              <a:t>}r</a:t>
            </a:r>
            <a:r>
              <a:rPr lang="ru-RU" sz="1000" b="1" dirty="0">
                <a:latin typeface="Arial" charset="0"/>
                <a:cs typeface="Arial" charset="0"/>
              </a:rPr>
              <a:t> </a:t>
            </a:r>
            <a:r>
              <a:rPr lang="ru-RU" sz="1000" dirty="0">
                <a:latin typeface="Arial" charset="0"/>
                <a:cs typeface="Arial" charset="0"/>
              </a:rPr>
              <a:t>соответствует</a:t>
            </a:r>
            <a:br>
              <a:rPr 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	</a:t>
            </a:r>
            <a:r>
              <a:rPr lang="ru-RU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	</a:t>
            </a:r>
            <a:r>
              <a:rPr lang="en-US" sz="1000" b="1" dirty="0">
                <a:solidFill>
                  <a:schemeClr val="tx1"/>
                </a:solidFill>
                <a:latin typeface="Arial" charset="0"/>
                <a:cs typeface="Arial" charset="0"/>
              </a:rPr>
              <a:t>color</a:t>
            </a:r>
            <a:br>
              <a:rPr lang="ru-RU" sz="1000" b="1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ru-RU" sz="1000" b="1" dirty="0">
                <a:solidFill>
                  <a:schemeClr val="tx1"/>
                </a:solidFill>
                <a:latin typeface="Arial" charset="0"/>
                <a:cs typeface="Arial" charset="0"/>
              </a:rPr>
              <a:t>		</a:t>
            </a:r>
            <a:r>
              <a:rPr lang="en-US" sz="1000" b="1" dirty="0">
                <a:solidFill>
                  <a:schemeClr val="tx1"/>
                </a:solidFill>
                <a:latin typeface="Arial" charset="0"/>
                <a:cs typeface="Arial" charset="0"/>
              </a:rPr>
              <a:t>colour</a:t>
            </a:r>
            <a:br>
              <a:rPr lang="ru-RU" sz="1000" b="1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ru-RU" sz="1000" b="1" dirty="0">
                <a:solidFill>
                  <a:schemeClr val="tx1"/>
                </a:solidFill>
                <a:latin typeface="Arial" charset="0"/>
                <a:cs typeface="Arial" charset="0"/>
              </a:rPr>
              <a:t>		</a:t>
            </a:r>
            <a:r>
              <a:rPr lang="en-US" sz="10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colouur</a:t>
            </a:r>
            <a:br>
              <a:rPr lang="en-US" sz="1000" b="1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</a:br>
            <a:r>
              <a:rPr lang="ru-RU" sz="1000" b="1" dirty="0">
                <a:solidFill>
                  <a:schemeClr val="tx1"/>
                </a:solidFill>
                <a:latin typeface="Arial" charset="0"/>
                <a:cs typeface="Arial" charset="0"/>
              </a:rPr>
              <a:t>		</a:t>
            </a:r>
            <a:r>
              <a:rPr lang="en-US" sz="1000" b="1" dirty="0">
                <a:solidFill>
                  <a:schemeClr val="tx1"/>
                </a:solidFill>
                <a:latin typeface="Arial" charset="0"/>
                <a:cs typeface="Arial" charset="0"/>
              </a:rPr>
              <a:t>colouuur</a:t>
            </a:r>
          </a:p>
        </p:txBody>
      </p:sp>
      <p:sp>
        <p:nvSpPr>
          <p:cNvPr id="7" name="Shape 167">
            <a:extLst>
              <a:ext uri="{FF2B5EF4-FFF2-40B4-BE49-F238E27FC236}">
                <a16:creationId xmlns:a16="http://schemas.microsoft.com/office/drawing/2014/main" id="{84198AD7-4E86-4AEC-BB94-4227A7B26DE2}"/>
              </a:ext>
            </a:extLst>
          </p:cNvPr>
          <p:cNvSpPr txBox="1"/>
          <p:nvPr/>
        </p:nvSpPr>
        <p:spPr>
          <a:xfrm>
            <a:off x="4810538" y="1548626"/>
            <a:ext cx="4214245" cy="2427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charset="0"/>
                <a:cs typeface="Arial" charset="0"/>
              </a:rPr>
              <a:t>?</a:t>
            </a:r>
            <a:r>
              <a:rPr lang="ru-RU" sz="1200" b="1" dirty="0">
                <a:latin typeface="Arial" charset="0"/>
                <a:cs typeface="Arial" charset="0"/>
              </a:rPr>
              <a:t> </a:t>
            </a:r>
            <a:r>
              <a:rPr lang="en-US" sz="1200" dirty="0">
                <a:latin typeface="Arial" charset="0"/>
                <a:cs typeface="Arial" charset="0"/>
              </a:rPr>
              <a:t>– </a:t>
            </a:r>
            <a:r>
              <a:rPr lang="ru-RU" sz="1200" dirty="0">
                <a:latin typeface="Arial" charset="0"/>
                <a:cs typeface="Arial" charset="0"/>
              </a:rPr>
              <a:t>ноль или один раз. Эквивалент: </a:t>
            </a:r>
            <a:r>
              <a:rPr lang="en-US" sz="1200" dirty="0">
                <a:latin typeface="Arial" charset="0"/>
                <a:cs typeface="Arial" charset="0"/>
              </a:rPr>
              <a:t>{0,1}</a:t>
            </a:r>
            <a:br>
              <a:rPr lang="en-US" sz="1200" dirty="0">
                <a:latin typeface="Arial" charset="0"/>
                <a:cs typeface="Arial" charset="0"/>
              </a:rPr>
            </a:br>
            <a:r>
              <a:rPr lang="ru-RU" sz="1200" dirty="0">
                <a:latin typeface="Arial" charset="0"/>
                <a:cs typeface="Arial" charset="0"/>
              </a:rPr>
              <a:t>	</a:t>
            </a:r>
            <a:r>
              <a:rPr lang="en-US" sz="1200" b="1" dirty="0" err="1">
                <a:latin typeface="Arial" charset="0"/>
                <a:cs typeface="Arial" charset="0"/>
              </a:rPr>
              <a:t>colou?r</a:t>
            </a:r>
            <a:r>
              <a:rPr lang="en-US" sz="1200" b="1" dirty="0">
                <a:latin typeface="Arial" charset="0"/>
                <a:cs typeface="Arial" charset="0"/>
              </a:rPr>
              <a:t> </a:t>
            </a:r>
            <a:r>
              <a:rPr lang="ru-RU" sz="1200" dirty="0">
                <a:latin typeface="Arial" charset="0"/>
                <a:cs typeface="Arial" charset="0"/>
              </a:rPr>
              <a:t>соответствует</a:t>
            </a:r>
            <a:br>
              <a:rPr lang="en-US" sz="1200" dirty="0">
                <a:latin typeface="Arial" charset="0"/>
                <a:cs typeface="Arial" charset="0"/>
              </a:rPr>
            </a:br>
            <a:r>
              <a:rPr lang="en-US" sz="1200" dirty="0">
                <a:latin typeface="Arial" charset="0"/>
                <a:cs typeface="Arial" charset="0"/>
              </a:rPr>
              <a:t>		</a:t>
            </a:r>
            <a:r>
              <a:rPr lang="en-US" sz="1200" b="1" dirty="0">
                <a:latin typeface="Arial" charset="0"/>
                <a:cs typeface="Arial" charset="0"/>
              </a:rPr>
              <a:t>color</a:t>
            </a:r>
            <a:br>
              <a:rPr lang="en-US" sz="1200" b="1" dirty="0">
                <a:latin typeface="Arial" charset="0"/>
                <a:cs typeface="Arial" charset="0"/>
              </a:rPr>
            </a:br>
            <a:r>
              <a:rPr lang="en-US" sz="1200" b="1" dirty="0">
                <a:latin typeface="Arial" charset="0"/>
                <a:cs typeface="Arial" charset="0"/>
              </a:rPr>
              <a:t>		colour</a:t>
            </a:r>
            <a:endParaRPr lang="ru-RU" sz="1200" b="1" dirty="0">
              <a:solidFill>
                <a:srgbClr val="FF0000"/>
              </a:solidFill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charset="0"/>
                <a:cs typeface="Arial" charset="0"/>
              </a:rPr>
              <a:t>*</a:t>
            </a:r>
            <a:r>
              <a:rPr lang="ru-RU" sz="1200" b="1" dirty="0">
                <a:latin typeface="Arial" charset="0"/>
                <a:cs typeface="Arial" charset="0"/>
              </a:rPr>
              <a:t> </a:t>
            </a:r>
            <a:r>
              <a:rPr lang="en-US" sz="1200" dirty="0">
                <a:latin typeface="Arial" charset="0"/>
                <a:cs typeface="Arial" charset="0"/>
              </a:rPr>
              <a:t>– </a:t>
            </a:r>
            <a:r>
              <a:rPr lang="ru-RU" sz="1200" dirty="0">
                <a:latin typeface="Arial" charset="0"/>
                <a:cs typeface="Arial" charset="0"/>
              </a:rPr>
              <a:t>ноль или более раз. Эквивалент: </a:t>
            </a:r>
            <a:r>
              <a:rPr lang="en-US" sz="1200" dirty="0">
                <a:latin typeface="Arial" charset="0"/>
                <a:cs typeface="Arial" charset="0"/>
              </a:rPr>
              <a:t>{0,}</a:t>
            </a:r>
            <a:br>
              <a:rPr lang="en-US" sz="1200" dirty="0">
                <a:latin typeface="Arial" charset="0"/>
                <a:cs typeface="Arial" charset="0"/>
              </a:rPr>
            </a:br>
            <a:r>
              <a:rPr lang="ru-RU" sz="1200" dirty="0">
                <a:latin typeface="Arial" charset="0"/>
                <a:cs typeface="Arial" charset="0"/>
              </a:rPr>
              <a:t>	</a:t>
            </a:r>
            <a:r>
              <a:rPr lang="en-US" sz="1200" b="1" dirty="0">
                <a:latin typeface="Arial" charset="0"/>
                <a:cs typeface="Arial" charset="0"/>
              </a:rPr>
              <a:t>colou</a:t>
            </a:r>
            <a:r>
              <a:rPr lang="ru-RU" sz="1200" b="1" dirty="0">
                <a:latin typeface="Arial" charset="0"/>
                <a:cs typeface="Arial" charset="0"/>
              </a:rPr>
              <a:t>*</a:t>
            </a:r>
            <a:r>
              <a:rPr lang="en-US" sz="1200" b="1" dirty="0">
                <a:latin typeface="Arial" charset="0"/>
                <a:cs typeface="Arial" charset="0"/>
              </a:rPr>
              <a:t>r </a:t>
            </a:r>
            <a:r>
              <a:rPr lang="ru-RU" sz="1200" dirty="0">
                <a:latin typeface="Arial" charset="0"/>
                <a:cs typeface="Arial" charset="0"/>
              </a:rPr>
              <a:t>соответствует</a:t>
            </a:r>
            <a:br>
              <a:rPr lang="en-US" sz="1200" dirty="0">
                <a:latin typeface="Arial" charset="0"/>
                <a:cs typeface="Arial" charset="0"/>
              </a:rPr>
            </a:br>
            <a:r>
              <a:rPr lang="en-US" sz="1200" dirty="0">
                <a:latin typeface="Arial" charset="0"/>
                <a:cs typeface="Arial" charset="0"/>
              </a:rPr>
              <a:t>		</a:t>
            </a:r>
            <a:r>
              <a:rPr lang="en-US" sz="1200" b="1" dirty="0">
                <a:latin typeface="Arial" charset="0"/>
                <a:cs typeface="Arial" charset="0"/>
              </a:rPr>
              <a:t>color</a:t>
            </a:r>
            <a:br>
              <a:rPr lang="en-US" sz="1200" b="1" dirty="0">
                <a:latin typeface="Arial" charset="0"/>
                <a:cs typeface="Arial" charset="0"/>
              </a:rPr>
            </a:br>
            <a:r>
              <a:rPr lang="en-US" sz="1200" b="1" dirty="0">
                <a:latin typeface="Arial" charset="0"/>
                <a:cs typeface="Arial" charset="0"/>
              </a:rPr>
              <a:t>		colour</a:t>
            </a:r>
            <a:br>
              <a:rPr lang="ru-RU" sz="1200" b="1" dirty="0">
                <a:latin typeface="Arial" charset="0"/>
                <a:cs typeface="Arial" charset="0"/>
              </a:rPr>
            </a:br>
            <a:r>
              <a:rPr lang="ru-RU" sz="1200" b="1" dirty="0">
                <a:latin typeface="Arial" charset="0"/>
                <a:cs typeface="Arial" charset="0"/>
              </a:rPr>
              <a:t>		</a:t>
            </a:r>
            <a:r>
              <a:rPr lang="en-US" sz="1200" b="1" dirty="0" err="1">
                <a:latin typeface="Arial" charset="0"/>
                <a:cs typeface="Arial" charset="0"/>
              </a:rPr>
              <a:t>colouur</a:t>
            </a:r>
            <a:r>
              <a:rPr lang="en-US" sz="1200" b="1" dirty="0">
                <a:latin typeface="Arial" charset="0"/>
                <a:cs typeface="Arial" charset="0"/>
              </a:rPr>
              <a:t> </a:t>
            </a:r>
            <a:r>
              <a:rPr lang="ru-RU" sz="1200" dirty="0">
                <a:latin typeface="Arial" charset="0"/>
                <a:cs typeface="Arial" charset="0"/>
              </a:rPr>
              <a:t>и т.д.</a:t>
            </a:r>
            <a:endParaRPr lang="ru-RU" sz="1200" dirty="0">
              <a:solidFill>
                <a:srgbClr val="FF0000"/>
              </a:solidFill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200" b="1" dirty="0">
                <a:latin typeface="Arial" charset="0"/>
                <a:cs typeface="Arial" charset="0"/>
              </a:rPr>
              <a:t>+ </a:t>
            </a:r>
            <a:r>
              <a:rPr lang="en-US" sz="1200" dirty="0">
                <a:latin typeface="Arial" charset="0"/>
                <a:cs typeface="Arial" charset="0"/>
              </a:rPr>
              <a:t>– </a:t>
            </a:r>
            <a:r>
              <a:rPr lang="ru-RU" sz="1200" dirty="0">
                <a:latin typeface="Arial" charset="0"/>
                <a:cs typeface="Arial" charset="0"/>
              </a:rPr>
              <a:t>один или более раз. Эквивалент: </a:t>
            </a:r>
            <a:r>
              <a:rPr lang="en-US" sz="1200" dirty="0">
                <a:latin typeface="Arial" charset="0"/>
                <a:cs typeface="Arial" charset="0"/>
              </a:rPr>
              <a:t>{0,}</a:t>
            </a:r>
            <a:br>
              <a:rPr lang="en-US" sz="1200" dirty="0">
                <a:latin typeface="Arial" charset="0"/>
                <a:cs typeface="Arial" charset="0"/>
              </a:rPr>
            </a:br>
            <a:r>
              <a:rPr lang="ru-RU" sz="1200" dirty="0">
                <a:latin typeface="Arial" charset="0"/>
                <a:cs typeface="Arial" charset="0"/>
              </a:rPr>
              <a:t>	</a:t>
            </a:r>
            <a:r>
              <a:rPr lang="en-US" sz="1200" b="1" dirty="0">
                <a:latin typeface="Arial" charset="0"/>
                <a:cs typeface="Arial" charset="0"/>
              </a:rPr>
              <a:t>colou</a:t>
            </a:r>
            <a:r>
              <a:rPr lang="ru-RU" sz="1200" b="1" dirty="0">
                <a:latin typeface="Arial" charset="0"/>
                <a:cs typeface="Arial" charset="0"/>
              </a:rPr>
              <a:t>+</a:t>
            </a:r>
            <a:r>
              <a:rPr lang="en-US" sz="1200" b="1" dirty="0">
                <a:latin typeface="Arial" charset="0"/>
                <a:cs typeface="Arial" charset="0"/>
              </a:rPr>
              <a:t>r </a:t>
            </a:r>
            <a:r>
              <a:rPr lang="ru-RU" sz="1200" dirty="0">
                <a:latin typeface="Arial" charset="0"/>
                <a:cs typeface="Arial" charset="0"/>
              </a:rPr>
              <a:t>соответствует</a:t>
            </a:r>
            <a:br>
              <a:rPr lang="en-US" sz="1200" b="1" dirty="0">
                <a:latin typeface="Arial" charset="0"/>
                <a:cs typeface="Arial" charset="0"/>
              </a:rPr>
            </a:br>
            <a:r>
              <a:rPr lang="en-US" sz="1200" b="1" dirty="0">
                <a:latin typeface="Arial" charset="0"/>
                <a:cs typeface="Arial" charset="0"/>
              </a:rPr>
              <a:t>		colour</a:t>
            </a:r>
            <a:br>
              <a:rPr lang="ru-RU" sz="1200" b="1" dirty="0">
                <a:latin typeface="Arial" charset="0"/>
                <a:cs typeface="Arial" charset="0"/>
              </a:rPr>
            </a:br>
            <a:r>
              <a:rPr lang="ru-RU" sz="1200" b="1" dirty="0">
                <a:latin typeface="Arial" charset="0"/>
                <a:cs typeface="Arial" charset="0"/>
              </a:rPr>
              <a:t>		</a:t>
            </a:r>
            <a:r>
              <a:rPr lang="en-US" sz="1200" b="1" dirty="0" err="1">
                <a:latin typeface="Arial" charset="0"/>
                <a:cs typeface="Arial" charset="0"/>
              </a:rPr>
              <a:t>colouur</a:t>
            </a:r>
            <a:r>
              <a:rPr lang="en-US" sz="1200" b="1" dirty="0">
                <a:latin typeface="Arial" charset="0"/>
                <a:cs typeface="Arial" charset="0"/>
              </a:rPr>
              <a:t> </a:t>
            </a:r>
            <a:r>
              <a:rPr lang="ru-RU" sz="1200" dirty="0">
                <a:latin typeface="Arial" charset="0"/>
                <a:cs typeface="Arial" charset="0"/>
              </a:rPr>
              <a:t>и т.д.</a:t>
            </a:r>
            <a:endParaRPr lang="ru-RU" sz="1200" dirty="0">
              <a:solidFill>
                <a:srgbClr val="FF0000"/>
              </a:solidFill>
              <a:latin typeface="Arial" charset="0"/>
              <a:cs typeface="Arial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9296989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1" y="149939"/>
            <a:ext cx="4260576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2" y="-3"/>
            <a:ext cx="5509318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749808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2400" b="1" dirty="0"/>
              <a:t>Виды квантификации</a:t>
            </a:r>
            <a:endParaRPr b="1" dirty="0"/>
          </a:p>
        </p:txBody>
      </p:sp>
      <p:sp>
        <p:nvSpPr>
          <p:cNvPr id="140" name="Shape 167">
            <a:extLst>
              <a:ext uri="{FF2B5EF4-FFF2-40B4-BE49-F238E27FC236}">
                <a16:creationId xmlns:a16="http://schemas.microsoft.com/office/drawing/2014/main" id="{9A159F6A-127B-430A-ACEE-83396418D7CA}"/>
              </a:ext>
            </a:extLst>
          </p:cNvPr>
          <p:cNvSpPr txBox="1"/>
          <p:nvPr/>
        </p:nvSpPr>
        <p:spPr>
          <a:xfrm>
            <a:off x="357754" y="962282"/>
            <a:ext cx="8500499" cy="378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200" dirty="0">
                <a:latin typeface="Arial" charset="0"/>
                <a:cs typeface="Arial" charset="0"/>
                <a:sym typeface="Roboto"/>
              </a:rPr>
              <a:t>В некоторых реализациях квантификаторам в регулярных выражениях соответствует максимально длинная строка из возможных. Такая </a:t>
            </a:r>
            <a:r>
              <a:rPr lang="ru-RU" sz="1200" b="1" dirty="0">
                <a:latin typeface="Arial" charset="0"/>
                <a:cs typeface="Arial" charset="0"/>
                <a:sym typeface="Roboto"/>
              </a:rPr>
              <a:t>квантификация называется жадной.</a:t>
            </a:r>
          </a:p>
          <a:p>
            <a:pPr defTabSz="914331">
              <a:buClr>
                <a:srgbClr val="EC005F"/>
              </a:buClr>
            </a:pPr>
            <a:endParaRPr lang="ru-RU" sz="12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1200" dirty="0">
                <a:latin typeface="Arial" charset="0"/>
                <a:cs typeface="Arial" charset="0"/>
                <a:sym typeface="Roboto"/>
              </a:rPr>
              <a:t>Применение выражения </a:t>
            </a:r>
            <a:r>
              <a:rPr lang="ru-RU" sz="1200" b="1" dirty="0">
                <a:latin typeface="Arial" charset="0"/>
                <a:cs typeface="Arial" charset="0"/>
                <a:sym typeface="Roboto"/>
              </a:rPr>
              <a:t>(&lt;.*&gt;)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 к строке 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&lt;b&gt;Gladiolus&lt;/b&gt;&lt;div&gt;</a:t>
            </a:r>
            <a:r>
              <a:rPr lang="en-US" sz="1200" b="1" dirty="0" err="1">
                <a:latin typeface="Arial" charset="0"/>
                <a:cs typeface="Arial" charset="0"/>
                <a:sym typeface="Roboto"/>
              </a:rPr>
              <a:t>Kotik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&lt;/div&gt;</a:t>
            </a:r>
            <a:endParaRPr lang="ru-RU" sz="1200" b="1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1200" dirty="0">
                <a:latin typeface="Arial" charset="0"/>
                <a:cs typeface="Arial" charset="0"/>
                <a:sym typeface="Roboto"/>
              </a:rPr>
              <a:t>	вернёт строку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  <a:cs typeface="Arial" charset="0"/>
                <a:sym typeface="Roboto"/>
              </a:rPr>
              <a:t>&lt;b&gt;Gladiolus&lt;/b&gt;&lt;div&gt;</a:t>
            </a:r>
            <a:r>
              <a:rPr lang="en-US" sz="1200" b="1" dirty="0" err="1">
                <a:solidFill>
                  <a:srgbClr val="FF0000"/>
                </a:solidFill>
                <a:latin typeface="Arial" charset="0"/>
                <a:cs typeface="Arial" charset="0"/>
                <a:sym typeface="Roboto"/>
              </a:rPr>
              <a:t>Kotik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  <a:cs typeface="Arial" charset="0"/>
                <a:sym typeface="Roboto"/>
              </a:rPr>
              <a:t>&lt;/div&gt;</a:t>
            </a:r>
            <a:endParaRPr lang="ru-RU" sz="1200" b="1" dirty="0">
              <a:solidFill>
                <a:srgbClr val="FF0000"/>
              </a:solidFill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ru-RU" sz="12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1200" dirty="0">
                <a:latin typeface="Arial" charset="0"/>
                <a:cs typeface="Arial" charset="0"/>
                <a:sym typeface="Roboto"/>
              </a:rPr>
              <a:t>Для</a:t>
            </a:r>
            <a:r>
              <a:rPr lang="en-US" sz="1200" dirty="0">
                <a:latin typeface="Arial" charset="0"/>
                <a:cs typeface="Arial" charset="0"/>
                <a:sym typeface="Roboto"/>
              </a:rPr>
              <a:t> 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того чтобы получить минимальную строку, удовлетворяющую регулярному выражению, необходимо использовать </a:t>
            </a:r>
            <a:r>
              <a:rPr lang="ru-RU" sz="1200" b="1" dirty="0">
                <a:latin typeface="Arial" charset="0"/>
                <a:cs typeface="Arial" charset="0"/>
                <a:sym typeface="Roboto"/>
              </a:rPr>
              <a:t>ленивую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 </a:t>
            </a:r>
            <a:r>
              <a:rPr lang="ru-RU" sz="1200" b="1" dirty="0">
                <a:latin typeface="Arial" charset="0"/>
                <a:cs typeface="Arial" charset="0"/>
                <a:sym typeface="Roboto"/>
              </a:rPr>
              <a:t>квантификацию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. Для этого после квантификатора необходимо использовать символ 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?</a:t>
            </a:r>
            <a:r>
              <a:rPr lang="en-US" sz="1200" dirty="0">
                <a:latin typeface="Arial" charset="0"/>
                <a:cs typeface="Arial" charset="0"/>
                <a:sym typeface="Roboto"/>
              </a:rPr>
              <a:t> 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После квантификатора.</a:t>
            </a:r>
          </a:p>
          <a:p>
            <a:pPr defTabSz="914331">
              <a:buClr>
                <a:srgbClr val="EC005F"/>
              </a:buClr>
            </a:pPr>
            <a:endParaRPr lang="ru-RU" sz="12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1200" dirty="0">
                <a:latin typeface="Arial" charset="0"/>
                <a:cs typeface="Arial" charset="0"/>
                <a:sym typeface="Roboto"/>
              </a:rPr>
              <a:t>Применение выражения </a:t>
            </a:r>
            <a:r>
              <a:rPr lang="ru-RU" sz="1200" b="1" dirty="0">
                <a:latin typeface="Arial" charset="0"/>
                <a:cs typeface="Arial" charset="0"/>
                <a:sym typeface="Roboto"/>
              </a:rPr>
              <a:t>(&lt;.*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?</a:t>
            </a:r>
            <a:r>
              <a:rPr lang="ru-RU" sz="1200" b="1" dirty="0">
                <a:latin typeface="Arial" charset="0"/>
                <a:cs typeface="Arial" charset="0"/>
                <a:sym typeface="Roboto"/>
              </a:rPr>
              <a:t>&gt;)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 к строке 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&lt;b&gt;Gladiolus&lt;/b&gt;&lt;div&gt;</a:t>
            </a:r>
            <a:r>
              <a:rPr lang="en-US" sz="1200" b="1" dirty="0" err="1">
                <a:latin typeface="Arial" charset="0"/>
                <a:cs typeface="Arial" charset="0"/>
                <a:sym typeface="Roboto"/>
              </a:rPr>
              <a:t>Kotik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&lt;/div&gt;</a:t>
            </a:r>
            <a:endParaRPr lang="ru-RU" sz="1200" b="1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1200" dirty="0">
                <a:latin typeface="Arial" charset="0"/>
                <a:cs typeface="Arial" charset="0"/>
                <a:sym typeface="Roboto"/>
              </a:rPr>
              <a:t>	вернёт строку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  <a:cs typeface="Arial" charset="0"/>
                <a:sym typeface="Roboto"/>
              </a:rPr>
              <a:t>&lt;b&gt;</a:t>
            </a:r>
            <a:r>
              <a:rPr lang="en-US" sz="1200" dirty="0">
                <a:latin typeface="Arial" charset="0"/>
                <a:cs typeface="Arial" charset="0"/>
                <a:sym typeface="Roboto"/>
              </a:rPr>
              <a:t>Gladiolus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  <a:cs typeface="Arial" charset="0"/>
                <a:sym typeface="Roboto"/>
              </a:rPr>
              <a:t>&lt;/b&gt;&lt;div&gt;</a:t>
            </a:r>
            <a:r>
              <a:rPr lang="en-US" sz="1200" dirty="0" err="1">
                <a:latin typeface="Arial" charset="0"/>
                <a:cs typeface="Arial" charset="0"/>
                <a:sym typeface="Roboto"/>
              </a:rPr>
              <a:t>Kotik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  <a:cs typeface="Arial" charset="0"/>
                <a:sym typeface="Roboto"/>
              </a:rPr>
              <a:t>&lt;/div&gt;</a:t>
            </a:r>
            <a:endParaRPr lang="ru-RU" sz="1200" b="1" dirty="0">
              <a:solidFill>
                <a:srgbClr val="FF0000"/>
              </a:solidFill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ru-RU" sz="12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1200" dirty="0">
                <a:latin typeface="Arial" charset="0"/>
                <a:cs typeface="Arial" charset="0"/>
                <a:sym typeface="Roboto"/>
              </a:rPr>
              <a:t>Иногда для увеличения скорости поиска можно использовать запрет алгоритму возвращаться к предыдущим шагам поиска для того, чтобы найти возможные соответствия для оставшейся части регулярного выражения. Это называется </a:t>
            </a:r>
            <a:r>
              <a:rPr lang="ru-RU" sz="1200" b="1" dirty="0">
                <a:latin typeface="Arial" charset="0"/>
                <a:cs typeface="Arial" charset="0"/>
                <a:sym typeface="Roboto"/>
              </a:rPr>
              <a:t>ревнивой квантификацией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. Квантификатор делается ревнивым с помощью добавления к нему справа символа </a:t>
            </a:r>
            <a:r>
              <a:rPr lang="ru-RU" sz="1200" b="1" dirty="0">
                <a:latin typeface="Arial" charset="0"/>
                <a:cs typeface="Arial" charset="0"/>
                <a:sym typeface="Roboto"/>
              </a:rPr>
              <a:t>+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. Ещё одно применение ревнивой квантификации — исключение нежелательных совпадений.</a:t>
            </a:r>
          </a:p>
          <a:p>
            <a:pPr defTabSz="914331">
              <a:buClr>
                <a:srgbClr val="EC005F"/>
              </a:buClr>
            </a:pPr>
            <a:r>
              <a:rPr lang="ru-RU" sz="1200" dirty="0">
                <a:latin typeface="Arial" charset="0"/>
                <a:cs typeface="Arial" charset="0"/>
                <a:sym typeface="Roboto"/>
              </a:rPr>
              <a:t>Применение выражения 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ab*+a</a:t>
            </a:r>
            <a:r>
              <a:rPr lang="ru-RU" sz="1200" dirty="0">
                <a:latin typeface="Arial" charset="0"/>
                <a:cs typeface="Arial" charset="0"/>
                <a:sym typeface="Roboto"/>
              </a:rPr>
              <a:t> к строке </a:t>
            </a:r>
            <a:r>
              <a:rPr lang="en-US" sz="1200" b="1" dirty="0" err="1">
                <a:latin typeface="Arial" charset="0"/>
                <a:cs typeface="Arial" charset="0"/>
                <a:sym typeface="Roboto"/>
              </a:rPr>
              <a:t>ababa</a:t>
            </a:r>
            <a:endParaRPr lang="ru-RU" sz="1200" b="1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1200" dirty="0">
                <a:latin typeface="Arial" charset="0"/>
                <a:cs typeface="Arial" charset="0"/>
                <a:sym typeface="Roboto"/>
              </a:rPr>
              <a:t>	вернёт строку </a:t>
            </a:r>
            <a:r>
              <a:rPr lang="en-US" sz="1200" b="1" dirty="0" err="1">
                <a:solidFill>
                  <a:srgbClr val="FF0000"/>
                </a:solidFill>
                <a:latin typeface="Arial" charset="0"/>
                <a:cs typeface="Arial" charset="0"/>
                <a:sym typeface="Roboto"/>
              </a:rPr>
              <a:t>ab</a:t>
            </a:r>
            <a:r>
              <a:rPr lang="en-US" sz="1200" b="1" dirty="0" err="1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aba</a:t>
            </a:r>
            <a:endParaRPr lang="ru-RU" sz="1200" b="1" dirty="0">
              <a:solidFill>
                <a:schemeClr val="tx1"/>
              </a:solidFill>
              <a:latin typeface="Arial" charset="0"/>
              <a:cs typeface="Arial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8532192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hqITyLxKkueRImgl4IpM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vVMjFI9MU21ADthhmfT7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VLlvLy37EqqoywqBwAFj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2PoUvIdJkiTYbuspi1Vd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h.Ypq7HsUS9KpSAR9Ath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ctqdOhq.ke8dJ_Z0O1.9Q"/>
</p:tagLst>
</file>

<file path=ppt/theme/theme1.xml><?xml version="1.0" encoding="utf-8"?>
<a:theme xmlns:a="http://schemas.openxmlformats.org/drawingml/2006/main" name="Основа">
  <a:themeElements>
    <a:clrScheme name="Основа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Основа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Осно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снова">
  <a:themeElements>
    <a:clrScheme name="Основа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Основа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Осно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6F70F4CBA3D84AB15B68EAFA596377" ma:contentTypeVersion="0" ma:contentTypeDescription="Create a new document." ma:contentTypeScope="" ma:versionID="af4a4c02b079bb84d3fdc882e8721ad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36E5FF-8C62-4FA2-BF6B-11E58E6A28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3B6F86-3DE5-40E7-93B6-1C0B63E7E3E3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142E66F-5C69-47B2-81F4-FB9ED1E0546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9952</TotalTime>
  <Words>1035</Words>
  <Application>Microsoft Office PowerPoint</Application>
  <PresentationFormat>Экран (16:9)</PresentationFormat>
  <Paragraphs>145</Paragraphs>
  <Slides>15</Slides>
  <Notes>11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7" baseType="lpstr">
      <vt:lpstr>-apple-system</vt:lpstr>
      <vt:lpstr>Arial</vt:lpstr>
      <vt:lpstr>Bradley Hand ITC</vt:lpstr>
      <vt:lpstr>Calibri</vt:lpstr>
      <vt:lpstr>Courier New</vt:lpstr>
      <vt:lpstr>Helvetica</vt:lpstr>
      <vt:lpstr>Verdana</vt:lpstr>
      <vt:lpstr>Wingdings</vt:lpstr>
      <vt:lpstr>ヒラギノ角ゴ Pro W6</vt:lpstr>
      <vt:lpstr>Основа</vt:lpstr>
      <vt:lpstr>Специальное оформление</vt:lpstr>
      <vt:lpstr>think-cell Slide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Кирилл Филенков</cp:lastModifiedBy>
  <cp:revision>244</cp:revision>
  <dcterms:modified xsi:type="dcterms:W3CDTF">2019-09-14T18:12:25Z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0x010100136F70F4CBA3D84AB15B68EAFA596377</vt:lpwstr>
  </property>
</Properties>
</file>