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5" r:id="rId9"/>
    <p:sldId id="269" r:id="rId10"/>
    <p:sldId id="266" r:id="rId11"/>
    <p:sldId id="267" r:id="rId12"/>
    <p:sldId id="268" r:id="rId13"/>
    <p:sldId id="270" r:id="rId14"/>
    <p:sldId id="271" r:id="rId15"/>
    <p:sldId id="264"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08EC9-B952-4D25-936D-E1C40A010FD1}" type="datetimeFigureOut">
              <a:rPr lang="ru-RU" smtClean="0"/>
              <a:t>09.04.2020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2DCA2-A308-4588-B624-5542D471BC80}" type="slidenum">
              <a:rPr lang="ru-RU" smtClean="0"/>
              <a:t>‹#›</a:t>
            </a:fld>
            <a:endParaRPr lang="ru-RU"/>
          </a:p>
        </p:txBody>
      </p:sp>
    </p:spTree>
    <p:extLst>
      <p:ext uri="{BB962C8B-B14F-4D97-AF65-F5344CB8AC3E}">
        <p14:creationId xmlns:p14="http://schemas.microsoft.com/office/powerpoint/2010/main" val="323413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1</a:t>
            </a:fld>
            <a:endParaRPr lang="en-GB" altLang="ru-RU" sz="1200"/>
          </a:p>
        </p:txBody>
      </p:sp>
    </p:spTree>
    <p:extLst>
      <p:ext uri="{BB962C8B-B14F-4D97-AF65-F5344CB8AC3E}">
        <p14:creationId xmlns:p14="http://schemas.microsoft.com/office/powerpoint/2010/main" val="2546508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10</a:t>
            </a:fld>
            <a:endParaRPr lang="en-GB" altLang="ru-RU" sz="1200"/>
          </a:p>
        </p:txBody>
      </p:sp>
    </p:spTree>
    <p:extLst>
      <p:ext uri="{BB962C8B-B14F-4D97-AF65-F5344CB8AC3E}">
        <p14:creationId xmlns:p14="http://schemas.microsoft.com/office/powerpoint/2010/main" val="2308460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11</a:t>
            </a:fld>
            <a:endParaRPr lang="en-GB" altLang="ru-RU" sz="1200"/>
          </a:p>
        </p:txBody>
      </p:sp>
    </p:spTree>
    <p:extLst>
      <p:ext uri="{BB962C8B-B14F-4D97-AF65-F5344CB8AC3E}">
        <p14:creationId xmlns:p14="http://schemas.microsoft.com/office/powerpoint/2010/main" val="3797232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12</a:t>
            </a:fld>
            <a:endParaRPr lang="en-GB" altLang="ru-RU" sz="1200"/>
          </a:p>
        </p:txBody>
      </p:sp>
    </p:spTree>
    <p:extLst>
      <p:ext uri="{BB962C8B-B14F-4D97-AF65-F5344CB8AC3E}">
        <p14:creationId xmlns:p14="http://schemas.microsoft.com/office/powerpoint/2010/main" val="119963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13</a:t>
            </a:fld>
            <a:endParaRPr lang="en-GB" altLang="ru-RU" sz="1200"/>
          </a:p>
        </p:txBody>
      </p:sp>
    </p:spTree>
    <p:extLst>
      <p:ext uri="{BB962C8B-B14F-4D97-AF65-F5344CB8AC3E}">
        <p14:creationId xmlns:p14="http://schemas.microsoft.com/office/powerpoint/2010/main" val="229590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14</a:t>
            </a:fld>
            <a:endParaRPr lang="en-GB" altLang="ru-RU" sz="1200"/>
          </a:p>
        </p:txBody>
      </p:sp>
    </p:spTree>
    <p:extLst>
      <p:ext uri="{BB962C8B-B14F-4D97-AF65-F5344CB8AC3E}">
        <p14:creationId xmlns:p14="http://schemas.microsoft.com/office/powerpoint/2010/main" val="2334736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15</a:t>
            </a:fld>
            <a:endParaRPr lang="en-GB" altLang="ru-RU" sz="1200"/>
          </a:p>
        </p:txBody>
      </p:sp>
    </p:spTree>
    <p:extLst>
      <p:ext uri="{BB962C8B-B14F-4D97-AF65-F5344CB8AC3E}">
        <p14:creationId xmlns:p14="http://schemas.microsoft.com/office/powerpoint/2010/main" val="2056346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2</a:t>
            </a:fld>
            <a:endParaRPr lang="en-GB" altLang="ru-RU" sz="1200"/>
          </a:p>
        </p:txBody>
      </p:sp>
    </p:spTree>
    <p:extLst>
      <p:ext uri="{BB962C8B-B14F-4D97-AF65-F5344CB8AC3E}">
        <p14:creationId xmlns:p14="http://schemas.microsoft.com/office/powerpoint/2010/main" val="212469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3</a:t>
            </a:fld>
            <a:endParaRPr lang="en-GB" altLang="ru-RU" sz="1200"/>
          </a:p>
        </p:txBody>
      </p:sp>
    </p:spTree>
    <p:extLst>
      <p:ext uri="{BB962C8B-B14F-4D97-AF65-F5344CB8AC3E}">
        <p14:creationId xmlns:p14="http://schemas.microsoft.com/office/powerpoint/2010/main" val="230107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4</a:t>
            </a:fld>
            <a:endParaRPr lang="en-GB" altLang="ru-RU" sz="1200"/>
          </a:p>
        </p:txBody>
      </p:sp>
    </p:spTree>
    <p:extLst>
      <p:ext uri="{BB962C8B-B14F-4D97-AF65-F5344CB8AC3E}">
        <p14:creationId xmlns:p14="http://schemas.microsoft.com/office/powerpoint/2010/main" val="281497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5</a:t>
            </a:fld>
            <a:endParaRPr lang="en-GB" altLang="ru-RU" sz="1200"/>
          </a:p>
        </p:txBody>
      </p:sp>
    </p:spTree>
    <p:extLst>
      <p:ext uri="{BB962C8B-B14F-4D97-AF65-F5344CB8AC3E}">
        <p14:creationId xmlns:p14="http://schemas.microsoft.com/office/powerpoint/2010/main" val="417168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6</a:t>
            </a:fld>
            <a:endParaRPr lang="en-GB" altLang="ru-RU" sz="1200"/>
          </a:p>
        </p:txBody>
      </p:sp>
    </p:spTree>
    <p:extLst>
      <p:ext uri="{BB962C8B-B14F-4D97-AF65-F5344CB8AC3E}">
        <p14:creationId xmlns:p14="http://schemas.microsoft.com/office/powerpoint/2010/main" val="76701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7</a:t>
            </a:fld>
            <a:endParaRPr lang="en-GB" altLang="ru-RU" sz="1200"/>
          </a:p>
        </p:txBody>
      </p:sp>
    </p:spTree>
    <p:extLst>
      <p:ext uri="{BB962C8B-B14F-4D97-AF65-F5344CB8AC3E}">
        <p14:creationId xmlns:p14="http://schemas.microsoft.com/office/powerpoint/2010/main" val="319401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8</a:t>
            </a:fld>
            <a:endParaRPr lang="en-GB" altLang="ru-RU" sz="1200"/>
          </a:p>
        </p:txBody>
      </p:sp>
    </p:spTree>
    <p:extLst>
      <p:ext uri="{BB962C8B-B14F-4D97-AF65-F5344CB8AC3E}">
        <p14:creationId xmlns:p14="http://schemas.microsoft.com/office/powerpoint/2010/main" val="3826088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Образ слайда 1"/>
          <p:cNvSpPr>
            <a:spLocks noGrp="1" noRot="1" noChangeAspect="1" noTextEdit="1"/>
          </p:cNvSpPr>
          <p:nvPr>
            <p:ph type="sldImg"/>
          </p:nvPr>
        </p:nvSpPr>
        <p:spPr>
          <a:ln/>
        </p:spPr>
      </p:sp>
      <p:sp>
        <p:nvSpPr>
          <p:cNvPr id="33792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latin typeface="Arial" pitchFamily="34" charset="0"/>
            </a:endParaRPr>
          </a:p>
        </p:txBody>
      </p:sp>
      <p:sp>
        <p:nvSpPr>
          <p:cNvPr id="337924" name="Номер слайда 3"/>
          <p:cNvSpPr txBox="1">
            <a:spLocks noGrp="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444C8FA-7D18-4835-B97D-D1A332FD4EAC}" type="slidenum">
              <a:rPr lang="en-GB" altLang="ru-RU" sz="1200"/>
              <a:pPr algn="r" eaLnBrk="1" hangingPunct="1"/>
              <a:t>9</a:t>
            </a:fld>
            <a:endParaRPr lang="en-GB" altLang="ru-RU" sz="1200"/>
          </a:p>
        </p:txBody>
      </p:sp>
    </p:spTree>
    <p:extLst>
      <p:ext uri="{BB962C8B-B14F-4D97-AF65-F5344CB8AC3E}">
        <p14:creationId xmlns:p14="http://schemas.microsoft.com/office/powerpoint/2010/main" val="269429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BDB55C3-1410-407F-B081-E3C7C906AD98}" type="datetimeFigureOut">
              <a:rPr lang="ru-RU" smtClean="0"/>
              <a:t>09.04.2020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68344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BDB55C3-1410-407F-B081-E3C7C906AD98}" type="datetimeFigureOut">
              <a:rPr lang="ru-RU" smtClean="0"/>
              <a:t>09.04.2020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34493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BDB55C3-1410-407F-B081-E3C7C906AD98}" type="datetimeFigureOut">
              <a:rPr lang="ru-RU" smtClean="0"/>
              <a:t>09.04.2020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344599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BDB55C3-1410-407F-B081-E3C7C906AD98}" type="datetimeFigureOut">
              <a:rPr lang="ru-RU" smtClean="0"/>
              <a:t>09.04.2020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267373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BDB55C3-1410-407F-B081-E3C7C906AD98}" type="datetimeFigureOut">
              <a:rPr lang="ru-RU" smtClean="0"/>
              <a:t>09.04.2020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160586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BDB55C3-1410-407F-B081-E3C7C906AD98}" type="datetimeFigureOut">
              <a:rPr lang="ru-RU" smtClean="0"/>
              <a:t>09.04.2020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285289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BDB55C3-1410-407F-B081-E3C7C906AD98}" type="datetimeFigureOut">
              <a:rPr lang="ru-RU" smtClean="0"/>
              <a:t>09.04.2020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310314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BDB55C3-1410-407F-B081-E3C7C906AD98}" type="datetimeFigureOut">
              <a:rPr lang="ru-RU" smtClean="0"/>
              <a:t>09.04.2020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110548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BDB55C3-1410-407F-B081-E3C7C906AD98}" type="datetimeFigureOut">
              <a:rPr lang="ru-RU" smtClean="0"/>
              <a:t>09.04.2020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81232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BDB55C3-1410-407F-B081-E3C7C906AD98}" type="datetimeFigureOut">
              <a:rPr lang="ru-RU" smtClean="0"/>
              <a:t>09.04.2020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57585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BDB55C3-1410-407F-B081-E3C7C906AD98}" type="datetimeFigureOut">
              <a:rPr lang="ru-RU" smtClean="0"/>
              <a:t>09.04.2020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8324041-5325-4A93-8A4E-34D4E3762CFA}" type="slidenum">
              <a:rPr lang="ru-RU" smtClean="0"/>
              <a:t>‹#›</a:t>
            </a:fld>
            <a:endParaRPr lang="ru-RU"/>
          </a:p>
        </p:txBody>
      </p:sp>
    </p:spTree>
    <p:extLst>
      <p:ext uri="{BB962C8B-B14F-4D97-AF65-F5344CB8AC3E}">
        <p14:creationId xmlns:p14="http://schemas.microsoft.com/office/powerpoint/2010/main" val="241405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B55C3-1410-407F-B081-E3C7C906AD98}" type="datetimeFigureOut">
              <a:rPr lang="ru-RU" smtClean="0"/>
              <a:t>09.04.2020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24041-5325-4A93-8A4E-34D4E3762CFA}" type="slidenum">
              <a:rPr lang="ru-RU" smtClean="0"/>
              <a:t>‹#›</a:t>
            </a:fld>
            <a:endParaRPr lang="ru-RU"/>
          </a:p>
        </p:txBody>
      </p:sp>
    </p:spTree>
    <p:extLst>
      <p:ext uri="{BB962C8B-B14F-4D97-AF65-F5344CB8AC3E}">
        <p14:creationId xmlns:p14="http://schemas.microsoft.com/office/powerpoint/2010/main" val="101494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dirty="0"/>
              <a:t>Реляционная база данных</a:t>
            </a:r>
            <a:endParaRPr lang="en-US" dirty="0"/>
          </a:p>
        </p:txBody>
      </p:sp>
      <p:sp>
        <p:nvSpPr>
          <p:cNvPr id="161795" name="Содержимое 2"/>
          <p:cNvSpPr>
            <a:spLocks noGrp="1"/>
          </p:cNvSpPr>
          <p:nvPr>
            <p:ph idx="4294967295"/>
          </p:nvPr>
        </p:nvSpPr>
        <p:spPr>
          <a:xfrm>
            <a:off x="443345" y="997527"/>
            <a:ext cx="11628581" cy="5781964"/>
          </a:xfrm>
        </p:spPr>
        <p:txBody>
          <a:bodyPr>
            <a:noAutofit/>
          </a:bodyPr>
          <a:lstStyle/>
          <a:p>
            <a:pPr marL="0" indent="0">
              <a:lnSpc>
                <a:spcPct val="100000"/>
              </a:lnSpc>
              <a:buNone/>
            </a:pPr>
            <a:r>
              <a:rPr lang="ru-RU" dirty="0"/>
              <a:t>Реляционная база данных – это набор данных с предопределенными связями между ними. Эти данные организованны в виде набора таблиц, состоящих из столбцов и строк. В таблицах хранится информация об объектах, представленных в базе данных. В каждом столбце таблицы хранится определенный тип данных, в каждой ячейке – значение атрибута. Каждая стока таблицы представляет собой набор связанных значений, относящихся к одному объекту или сущности. Каждая строка в таблице может быть помечена уникальным идентификатором, называемым первичным ключом, а строки из нескольких таблиц могут быть связаны с помощью внешних ключей. К этим данным можно получить доступ многими способами, и при этом реорганизовывать таблицы БД не требуется.</a:t>
            </a:r>
            <a:endParaRPr lang="ru-RU" sz="2000" dirty="0"/>
          </a:p>
        </p:txBody>
      </p:sp>
    </p:spTree>
    <p:extLst>
      <p:ext uri="{BB962C8B-B14F-4D97-AF65-F5344CB8AC3E}">
        <p14:creationId xmlns:p14="http://schemas.microsoft.com/office/powerpoint/2010/main" val="212215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b="1" dirty="0"/>
              <a:t>1 - НФ</a:t>
            </a:r>
            <a:endParaRPr lang="en-US" dirty="0"/>
          </a:p>
        </p:txBody>
      </p:sp>
      <p:sp>
        <p:nvSpPr>
          <p:cNvPr id="161795" name="Содержимое 2"/>
          <p:cNvSpPr>
            <a:spLocks noGrp="1"/>
          </p:cNvSpPr>
          <p:nvPr>
            <p:ph idx="4294967295"/>
          </p:nvPr>
        </p:nvSpPr>
        <p:spPr>
          <a:xfrm>
            <a:off x="443345" y="997527"/>
            <a:ext cx="11628581" cy="560818"/>
          </a:xfrm>
        </p:spPr>
        <p:txBody>
          <a:bodyPr>
            <a:noAutofit/>
          </a:bodyPr>
          <a:lstStyle/>
          <a:p>
            <a:pPr marL="0" indent="0" algn="ctr">
              <a:buNone/>
            </a:pPr>
            <a:r>
              <a:rPr lang="ru-RU" dirty="0"/>
              <a:t>Домены </a:t>
            </a:r>
            <a:r>
              <a:rPr lang="ru-RU" dirty="0" err="1"/>
              <a:t>скалярны</a:t>
            </a:r>
            <a:r>
              <a:rPr lang="ru-RU" dirty="0"/>
              <a:t>, картежи уникальны.</a:t>
            </a:r>
          </a:p>
        </p:txBody>
      </p:sp>
      <p:graphicFrame>
        <p:nvGraphicFramePr>
          <p:cNvPr id="4" name="Таблица 3"/>
          <p:cNvGraphicFramePr>
            <a:graphicFrameLocks noGrp="1"/>
          </p:cNvGraphicFramePr>
          <p:nvPr>
            <p:extLst>
              <p:ext uri="{D42A27DB-BD31-4B8C-83A1-F6EECF244321}">
                <p14:modId xmlns:p14="http://schemas.microsoft.com/office/powerpoint/2010/main" val="3637459487"/>
              </p:ext>
            </p:extLst>
          </p:nvPr>
        </p:nvGraphicFramePr>
        <p:xfrm>
          <a:off x="2321618" y="1649732"/>
          <a:ext cx="7419976" cy="2085975"/>
        </p:xfrm>
        <a:graphic>
          <a:graphicData uri="http://schemas.openxmlformats.org/drawingml/2006/table">
            <a:tbl>
              <a:tblPr/>
              <a:tblGrid>
                <a:gridCol w="3709988">
                  <a:extLst>
                    <a:ext uri="{9D8B030D-6E8A-4147-A177-3AD203B41FA5}">
                      <a16:colId xmlns:a16="http://schemas.microsoft.com/office/drawing/2014/main" val="20000"/>
                    </a:ext>
                  </a:extLst>
                </a:gridCol>
                <a:gridCol w="3709988">
                  <a:extLst>
                    <a:ext uri="{9D8B030D-6E8A-4147-A177-3AD203B41FA5}">
                      <a16:colId xmlns:a16="http://schemas.microsoft.com/office/drawing/2014/main" val="20001"/>
                    </a:ext>
                  </a:extLst>
                </a:gridCol>
              </a:tblGrid>
              <a:tr h="0">
                <a:tc>
                  <a:txBody>
                    <a:bodyPr/>
                    <a:lstStyle/>
                    <a:p>
                      <a:pPr fontAlgn="t"/>
                      <a:r>
                        <a:rPr lang="ru-RU" b="1" dirty="0">
                          <a:effectLst/>
                        </a:rPr>
                        <a:t>Фирма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dirty="0">
                          <a:effectLst/>
                        </a:rPr>
                        <a:t>Модели</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dirty="0">
                          <a:solidFill>
                            <a:srgbClr val="FF0000"/>
                          </a:solidFill>
                          <a:effectLst/>
                        </a:rPr>
                        <a:t>M5, X5M, M1</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08598">
                <a:tc>
                  <a:txBody>
                    <a:bodyPr/>
                    <a:lstStyle/>
                    <a:p>
                      <a:pPr fontAlgn="t"/>
                      <a:r>
                        <a:rPr lang="en-US" sz="1800" kern="1200" dirty="0">
                          <a:solidFill>
                            <a:schemeClr val="tx1"/>
                          </a:solidFill>
                          <a:effectLst/>
                          <a:latin typeface="+mn-lt"/>
                          <a:ea typeface="+mn-ea"/>
                          <a:cs typeface="+mn-cs"/>
                        </a:rPr>
                        <a:t>Nissan</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800" kern="1200" dirty="0">
                          <a:solidFill>
                            <a:schemeClr val="tx1"/>
                          </a:solidFill>
                          <a:effectLst/>
                          <a:latin typeface="+mn-lt"/>
                          <a:ea typeface="+mn-ea"/>
                          <a:cs typeface="+mn-cs"/>
                        </a:rPr>
                        <a:t>GT-R</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08598">
                <a:tc>
                  <a:txBody>
                    <a:bodyPr/>
                    <a:lstStyle/>
                    <a:p>
                      <a:pPr fontAlgn="t"/>
                      <a:r>
                        <a:rPr lang="en-US" sz="1800" kern="1200" dirty="0">
                          <a:solidFill>
                            <a:schemeClr val="tx1"/>
                          </a:solidFill>
                          <a:effectLst/>
                          <a:latin typeface="+mn-lt"/>
                          <a:ea typeface="+mn-ea"/>
                          <a:cs typeface="+mn-cs"/>
                        </a:rPr>
                        <a:t>Daewoo</a:t>
                      </a:r>
                    </a:p>
                  </a:txBody>
                  <a:tcPr marL="114300" marR="114300" marT="57150" marB="85725">
                    <a:lnL w="12700" cap="flat" cmpd="sng" algn="ctr">
                      <a:solidFill>
                        <a:schemeClr val="tx1"/>
                      </a:solidFill>
                      <a:prstDash val="solid"/>
                      <a:round/>
                      <a:headEnd type="none" w="med" len="med"/>
                      <a:tailEnd type="none" w="med" len="med"/>
                    </a:lnL>
                    <a:lnR w="9525" cap="flat" cmpd="sng" algn="ctr">
                      <a:solidFill>
                        <a:srgbClr val="D5DDD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err="1"/>
                        <a:t>Matiz</a:t>
                      </a:r>
                      <a:endParaRPr lang="ru-RU" dirty="0"/>
                    </a:p>
                  </a:txBody>
                  <a:tcPr marL="114300" marR="114300" marT="57150" marB="85725">
                    <a:lnL w="9525" cap="flat" cmpd="sng" algn="ctr">
                      <a:solidFill>
                        <a:srgbClr val="D5DDD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3"/>
                  </a:ext>
                </a:extLst>
              </a:tr>
              <a:tr h="208598">
                <a:tc>
                  <a:txBody>
                    <a:bodyPr/>
                    <a:lstStyle/>
                    <a:p>
                      <a:pPr fontAlgn="t"/>
                      <a:r>
                        <a:rPr lang="en-US" sz="1800" kern="1200" dirty="0">
                          <a:solidFill>
                            <a:schemeClr val="tx1"/>
                          </a:solidFill>
                          <a:effectLst/>
                          <a:latin typeface="+mn-lt"/>
                          <a:ea typeface="+mn-ea"/>
                          <a:cs typeface="+mn-cs"/>
                        </a:rPr>
                        <a:t>Daewoo</a:t>
                      </a:r>
                    </a:p>
                  </a:txBody>
                  <a:tcPr marL="114300" marR="114300" marT="57150" marB="85725">
                    <a:lnL w="12700" cap="flat" cmpd="sng" algn="ctr">
                      <a:solidFill>
                        <a:schemeClr val="tx1"/>
                      </a:solidFill>
                      <a:prstDash val="solid"/>
                      <a:round/>
                      <a:headEnd type="none" w="med" len="med"/>
                      <a:tailEnd type="none" w="med" len="med"/>
                    </a:lnL>
                    <a:lnR w="9525" cap="flat" cmpd="sng" algn="ctr">
                      <a:solidFill>
                        <a:srgbClr val="D5DDD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err="1"/>
                        <a:t>Matiz</a:t>
                      </a:r>
                      <a:endParaRPr lang="ru-RU" dirty="0"/>
                    </a:p>
                  </a:txBody>
                  <a:tcPr marL="114300" marR="114300" marT="57150" marB="85725">
                    <a:lnL w="9525" cap="flat" cmpd="sng" algn="ctr">
                      <a:solidFill>
                        <a:srgbClr val="D5DDD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3296043250"/>
              </p:ext>
            </p:extLst>
          </p:nvPr>
        </p:nvGraphicFramePr>
        <p:xfrm>
          <a:off x="2321618" y="4065889"/>
          <a:ext cx="7419976" cy="2503170"/>
        </p:xfrm>
        <a:graphic>
          <a:graphicData uri="http://schemas.openxmlformats.org/drawingml/2006/table">
            <a:tbl>
              <a:tblPr/>
              <a:tblGrid>
                <a:gridCol w="3709988">
                  <a:extLst>
                    <a:ext uri="{9D8B030D-6E8A-4147-A177-3AD203B41FA5}">
                      <a16:colId xmlns:a16="http://schemas.microsoft.com/office/drawing/2014/main" val="20000"/>
                    </a:ext>
                  </a:extLst>
                </a:gridCol>
                <a:gridCol w="3709988">
                  <a:extLst>
                    <a:ext uri="{9D8B030D-6E8A-4147-A177-3AD203B41FA5}">
                      <a16:colId xmlns:a16="http://schemas.microsoft.com/office/drawing/2014/main" val="20001"/>
                    </a:ext>
                  </a:extLst>
                </a:gridCol>
              </a:tblGrid>
              <a:tr h="0">
                <a:tc>
                  <a:txBody>
                    <a:bodyPr/>
                    <a:lstStyle/>
                    <a:p>
                      <a:pPr fontAlgn="t"/>
                      <a:r>
                        <a:rPr lang="ru-RU" b="1" dirty="0">
                          <a:effectLst/>
                        </a:rPr>
                        <a:t>Фирма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dirty="0">
                          <a:effectLst/>
                        </a:rPr>
                        <a:t>Модели</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dirty="0">
                          <a:effectLst/>
                        </a:rPr>
                        <a:t>M5</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dirty="0">
                          <a:effectLst/>
                        </a:rPr>
                        <a:t>X5M</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dirty="0">
                          <a:effectLst/>
                        </a:rPr>
                        <a:t>M1</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08598">
                <a:tc>
                  <a:txBody>
                    <a:bodyPr/>
                    <a:lstStyle/>
                    <a:p>
                      <a:pPr fontAlgn="t"/>
                      <a:r>
                        <a:rPr lang="en-US" dirty="0">
                          <a:effectLst/>
                        </a:rPr>
                        <a:t>Nissan</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dirty="0">
                          <a:effectLst/>
                        </a:rPr>
                        <a:t>GT-R</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0859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Daewoo</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dirty="0" err="1"/>
                        <a:t>Matiz</a:t>
                      </a:r>
                      <a:endParaRPr lang="ru-RU" dirty="0"/>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2116848183"/>
                  </a:ext>
                </a:extLst>
              </a:tr>
            </a:tbl>
          </a:graphicData>
        </a:graphic>
      </p:graphicFrame>
      <p:pic>
        <p:nvPicPr>
          <p:cNvPr id="6" name="Рисунок 5"/>
          <p:cNvPicPr>
            <a:picLocks noChangeAspect="1"/>
          </p:cNvPicPr>
          <p:nvPr/>
        </p:nvPicPr>
        <p:blipFill>
          <a:blip r:embed="rId3"/>
          <a:stretch>
            <a:fillRect/>
          </a:stretch>
        </p:blipFill>
        <p:spPr>
          <a:xfrm>
            <a:off x="10196043" y="4432601"/>
            <a:ext cx="1562100" cy="1352550"/>
          </a:xfrm>
          <a:prstGeom prst="rect">
            <a:avLst/>
          </a:prstGeom>
        </p:spPr>
      </p:pic>
      <p:pic>
        <p:nvPicPr>
          <p:cNvPr id="7" name="Рисунок 6"/>
          <p:cNvPicPr>
            <a:picLocks noChangeAspect="1"/>
          </p:cNvPicPr>
          <p:nvPr/>
        </p:nvPicPr>
        <p:blipFill>
          <a:blip r:embed="rId4"/>
          <a:stretch>
            <a:fillRect/>
          </a:stretch>
        </p:blipFill>
        <p:spPr>
          <a:xfrm>
            <a:off x="10357968" y="2059306"/>
            <a:ext cx="1238250" cy="1266825"/>
          </a:xfrm>
          <a:prstGeom prst="rect">
            <a:avLst/>
          </a:prstGeom>
        </p:spPr>
      </p:pic>
      <p:cxnSp>
        <p:nvCxnSpPr>
          <p:cNvPr id="9" name="Прямая соединительная линия 8"/>
          <p:cNvCxnSpPr/>
          <p:nvPr/>
        </p:nvCxnSpPr>
        <p:spPr>
          <a:xfrm>
            <a:off x="0" y="3876541"/>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552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b="1" dirty="0"/>
              <a:t>2 - НФ</a:t>
            </a:r>
            <a:endParaRPr lang="en-US" dirty="0"/>
          </a:p>
        </p:txBody>
      </p:sp>
      <p:sp>
        <p:nvSpPr>
          <p:cNvPr id="161795" name="Содержимое 2"/>
          <p:cNvSpPr>
            <a:spLocks noGrp="1"/>
          </p:cNvSpPr>
          <p:nvPr>
            <p:ph idx="4294967295"/>
          </p:nvPr>
        </p:nvSpPr>
        <p:spPr>
          <a:xfrm>
            <a:off x="340314" y="910193"/>
            <a:ext cx="11628581" cy="1513854"/>
          </a:xfrm>
        </p:spPr>
        <p:txBody>
          <a:bodyPr>
            <a:noAutofit/>
          </a:bodyPr>
          <a:lstStyle/>
          <a:p>
            <a:pPr marL="0" indent="0" algn="ctr">
              <a:buNone/>
            </a:pPr>
            <a:r>
              <a:rPr lang="ru-RU" dirty="0"/>
              <a:t>Отношение находится во 2НФ, если оно находится в 1НФ и каждый не ключевой атрибут неприводимо зависит от Первичного Ключа(ПК)</a:t>
            </a:r>
          </a:p>
          <a:p>
            <a:pPr marL="0" indent="0" algn="just">
              <a:buNone/>
            </a:pPr>
            <a:r>
              <a:rPr lang="ru-RU" sz="1800" dirty="0"/>
              <a:t>Неприводимость означает, что в составе потенциального ключа отсутствует меньшее подмножество атрибутов, от которого можно также вывести данную функциональную зависимость.</a:t>
            </a:r>
          </a:p>
        </p:txBody>
      </p:sp>
      <p:pic>
        <p:nvPicPr>
          <p:cNvPr id="6" name="Рисунок 5"/>
          <p:cNvPicPr>
            <a:picLocks noChangeAspect="1"/>
          </p:cNvPicPr>
          <p:nvPr/>
        </p:nvPicPr>
        <p:blipFill>
          <a:blip r:embed="rId3"/>
          <a:stretch>
            <a:fillRect/>
          </a:stretch>
        </p:blipFill>
        <p:spPr>
          <a:xfrm>
            <a:off x="10191896" y="4951723"/>
            <a:ext cx="1562100" cy="1352550"/>
          </a:xfrm>
          <a:prstGeom prst="rect">
            <a:avLst/>
          </a:prstGeom>
        </p:spPr>
      </p:pic>
      <p:pic>
        <p:nvPicPr>
          <p:cNvPr id="7" name="Рисунок 6"/>
          <p:cNvPicPr>
            <a:picLocks noChangeAspect="1"/>
          </p:cNvPicPr>
          <p:nvPr/>
        </p:nvPicPr>
        <p:blipFill>
          <a:blip r:embed="rId4"/>
          <a:stretch>
            <a:fillRect/>
          </a:stretch>
        </p:blipFill>
        <p:spPr>
          <a:xfrm>
            <a:off x="10353821" y="2614812"/>
            <a:ext cx="1238250" cy="1266825"/>
          </a:xfrm>
          <a:prstGeom prst="rect">
            <a:avLst/>
          </a:prstGeom>
        </p:spPr>
      </p:pic>
      <p:graphicFrame>
        <p:nvGraphicFramePr>
          <p:cNvPr id="3" name="Таблица 2"/>
          <p:cNvGraphicFramePr>
            <a:graphicFrameLocks noGrp="1"/>
          </p:cNvGraphicFramePr>
          <p:nvPr>
            <p:extLst>
              <p:ext uri="{D42A27DB-BD31-4B8C-83A1-F6EECF244321}">
                <p14:modId xmlns:p14="http://schemas.microsoft.com/office/powerpoint/2010/main" val="2711163307"/>
              </p:ext>
            </p:extLst>
          </p:nvPr>
        </p:nvGraphicFramePr>
        <p:xfrm>
          <a:off x="2626938" y="2376956"/>
          <a:ext cx="6642032" cy="2085975"/>
        </p:xfrm>
        <a:graphic>
          <a:graphicData uri="http://schemas.openxmlformats.org/drawingml/2006/table">
            <a:tbl>
              <a:tblPr/>
              <a:tblGrid>
                <a:gridCol w="1660508">
                  <a:extLst>
                    <a:ext uri="{9D8B030D-6E8A-4147-A177-3AD203B41FA5}">
                      <a16:colId xmlns:a16="http://schemas.microsoft.com/office/drawing/2014/main" val="20000"/>
                    </a:ext>
                  </a:extLst>
                </a:gridCol>
                <a:gridCol w="1660508">
                  <a:extLst>
                    <a:ext uri="{9D8B030D-6E8A-4147-A177-3AD203B41FA5}">
                      <a16:colId xmlns:a16="http://schemas.microsoft.com/office/drawing/2014/main" val="20001"/>
                    </a:ext>
                  </a:extLst>
                </a:gridCol>
                <a:gridCol w="1660508">
                  <a:extLst>
                    <a:ext uri="{9D8B030D-6E8A-4147-A177-3AD203B41FA5}">
                      <a16:colId xmlns:a16="http://schemas.microsoft.com/office/drawing/2014/main" val="20002"/>
                    </a:ext>
                  </a:extLst>
                </a:gridCol>
                <a:gridCol w="1660508">
                  <a:extLst>
                    <a:ext uri="{9D8B030D-6E8A-4147-A177-3AD203B41FA5}">
                      <a16:colId xmlns:a16="http://schemas.microsoft.com/office/drawing/2014/main" val="20003"/>
                    </a:ext>
                  </a:extLst>
                </a:gridCol>
              </a:tblGrid>
              <a:tr h="0">
                <a:tc>
                  <a:txBody>
                    <a:bodyPr/>
                    <a:lstStyle/>
                    <a:p>
                      <a:pPr fontAlgn="t"/>
                      <a:r>
                        <a:rPr lang="ru-RU" b="1" u="sng" dirty="0">
                          <a:effectLst/>
                        </a:rPr>
                        <a:t>Модель</a:t>
                      </a:r>
                      <a:endParaRPr lang="ru-RU" b="1" dirty="0">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u="sng" dirty="0">
                          <a:effectLst/>
                        </a:rPr>
                        <a:t>Фирма</a:t>
                      </a:r>
                      <a:endParaRPr lang="ru-RU" b="1" dirty="0">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dirty="0">
                          <a:effectLst/>
                        </a:rPr>
                        <a:t>Цена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dirty="0">
                          <a:effectLst/>
                        </a:rPr>
                        <a:t>Скидка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dirty="0">
                          <a:effectLst/>
                        </a:rPr>
                        <a:t>M5</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5500000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solidFill>
                            <a:srgbClr val="FF0000"/>
                          </a:solidFill>
                          <a:effectLst/>
                        </a:rPr>
                        <a:t>5%</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dirty="0">
                          <a:effectLst/>
                        </a:rPr>
                        <a:t>X5M</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6000000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solidFill>
                            <a:srgbClr val="FF0000"/>
                          </a:solidFill>
                          <a:effectLst/>
                        </a:rPr>
                        <a:t>5%</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a:effectLst/>
                        </a:rPr>
                        <a:t>M1</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2500000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solidFill>
                            <a:srgbClr val="FF0000"/>
                          </a:solidFill>
                          <a:effectLst/>
                        </a:rPr>
                        <a:t>5%</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a:effectLst/>
                        </a:rPr>
                        <a:t>GT-R</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a:effectLst/>
                        </a:rPr>
                        <a:t>Nissan</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5000000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solidFill>
                            <a:srgbClr val="FF0000"/>
                          </a:solidFill>
                          <a:effectLst/>
                        </a:rPr>
                        <a:t>10%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566914844"/>
              </p:ext>
            </p:extLst>
          </p:nvPr>
        </p:nvGraphicFramePr>
        <p:xfrm>
          <a:off x="443347" y="4643236"/>
          <a:ext cx="5777151" cy="2085975"/>
        </p:xfrm>
        <a:graphic>
          <a:graphicData uri="http://schemas.openxmlformats.org/drawingml/2006/table">
            <a:tbl>
              <a:tblPr/>
              <a:tblGrid>
                <a:gridCol w="1925717">
                  <a:extLst>
                    <a:ext uri="{9D8B030D-6E8A-4147-A177-3AD203B41FA5}">
                      <a16:colId xmlns:a16="http://schemas.microsoft.com/office/drawing/2014/main" val="20000"/>
                    </a:ext>
                  </a:extLst>
                </a:gridCol>
                <a:gridCol w="1925717">
                  <a:extLst>
                    <a:ext uri="{9D8B030D-6E8A-4147-A177-3AD203B41FA5}">
                      <a16:colId xmlns:a16="http://schemas.microsoft.com/office/drawing/2014/main" val="20001"/>
                    </a:ext>
                  </a:extLst>
                </a:gridCol>
                <a:gridCol w="1925717">
                  <a:extLst>
                    <a:ext uri="{9D8B030D-6E8A-4147-A177-3AD203B41FA5}">
                      <a16:colId xmlns:a16="http://schemas.microsoft.com/office/drawing/2014/main" val="20002"/>
                    </a:ext>
                  </a:extLst>
                </a:gridCol>
              </a:tblGrid>
              <a:tr h="384998">
                <a:tc>
                  <a:txBody>
                    <a:bodyPr/>
                    <a:lstStyle/>
                    <a:p>
                      <a:pPr fontAlgn="t"/>
                      <a:r>
                        <a:rPr lang="ru-RU" b="1" u="sng" dirty="0">
                          <a:effectLst/>
                        </a:rPr>
                        <a:t>Модель</a:t>
                      </a:r>
                      <a:endParaRPr lang="ru-RU" b="1" dirty="0">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u="sng" dirty="0">
                          <a:effectLst/>
                        </a:rPr>
                        <a:t>Фирма</a:t>
                      </a:r>
                      <a:endParaRPr lang="ru-RU" b="1" dirty="0">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dirty="0">
                          <a:effectLst/>
                        </a:rPr>
                        <a:t>Цена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84998">
                <a:tc>
                  <a:txBody>
                    <a:bodyPr/>
                    <a:lstStyle/>
                    <a:p>
                      <a:pPr fontAlgn="t"/>
                      <a:r>
                        <a:rPr lang="en-US" dirty="0">
                          <a:effectLst/>
                        </a:rPr>
                        <a:t>M5</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5500000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4998">
                <a:tc>
                  <a:txBody>
                    <a:bodyPr/>
                    <a:lstStyle/>
                    <a:p>
                      <a:pPr fontAlgn="t"/>
                      <a:r>
                        <a:rPr lang="en-US" dirty="0">
                          <a:effectLst/>
                        </a:rPr>
                        <a:t>X5M</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6000000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84998">
                <a:tc>
                  <a:txBody>
                    <a:bodyPr/>
                    <a:lstStyle/>
                    <a:p>
                      <a:pPr fontAlgn="t"/>
                      <a:r>
                        <a:rPr lang="en-US">
                          <a:effectLst/>
                        </a:rPr>
                        <a:t>M1</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2500000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84998">
                <a:tc>
                  <a:txBody>
                    <a:bodyPr/>
                    <a:lstStyle/>
                    <a:p>
                      <a:pPr fontAlgn="t"/>
                      <a:r>
                        <a:rPr lang="en-US">
                          <a:effectLst/>
                        </a:rPr>
                        <a:t>GT-R</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en-US">
                          <a:effectLst/>
                        </a:rPr>
                        <a:t>Nissan</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5000000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9" name="Таблица 8"/>
          <p:cNvGraphicFramePr>
            <a:graphicFrameLocks noGrp="1"/>
          </p:cNvGraphicFramePr>
          <p:nvPr>
            <p:extLst>
              <p:ext uri="{D42A27DB-BD31-4B8C-83A1-F6EECF244321}">
                <p14:modId xmlns:p14="http://schemas.microsoft.com/office/powerpoint/2010/main" val="4073023787"/>
              </p:ext>
            </p:extLst>
          </p:nvPr>
        </p:nvGraphicFramePr>
        <p:xfrm>
          <a:off x="6651918" y="5060430"/>
          <a:ext cx="3108558" cy="1251585"/>
        </p:xfrm>
        <a:graphic>
          <a:graphicData uri="http://schemas.openxmlformats.org/drawingml/2006/table">
            <a:tbl>
              <a:tblPr/>
              <a:tblGrid>
                <a:gridCol w="1554279">
                  <a:extLst>
                    <a:ext uri="{9D8B030D-6E8A-4147-A177-3AD203B41FA5}">
                      <a16:colId xmlns:a16="http://schemas.microsoft.com/office/drawing/2014/main" val="20000"/>
                    </a:ext>
                  </a:extLst>
                </a:gridCol>
                <a:gridCol w="1554279">
                  <a:extLst>
                    <a:ext uri="{9D8B030D-6E8A-4147-A177-3AD203B41FA5}">
                      <a16:colId xmlns:a16="http://schemas.microsoft.com/office/drawing/2014/main" val="20001"/>
                    </a:ext>
                  </a:extLst>
                </a:gridCol>
              </a:tblGrid>
              <a:tr h="0">
                <a:tc>
                  <a:txBody>
                    <a:bodyPr/>
                    <a:lstStyle/>
                    <a:p>
                      <a:pPr fontAlgn="t"/>
                      <a:r>
                        <a:rPr lang="ru-RU" u="sng" dirty="0">
                          <a:effectLst/>
                        </a:rPr>
                        <a:t>Фирма</a:t>
                      </a:r>
                      <a:endParaRPr lang="ru-RU" dirty="0">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Скидка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5%</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a:effectLst/>
                        </a:rPr>
                        <a:t>Nissan</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10%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cxnSp>
        <p:nvCxnSpPr>
          <p:cNvPr id="11" name="Прямая соединительная линия 10"/>
          <p:cNvCxnSpPr/>
          <p:nvPr/>
        </p:nvCxnSpPr>
        <p:spPr>
          <a:xfrm>
            <a:off x="0" y="4553083"/>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93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b="1" dirty="0"/>
              <a:t>3 - НФ</a:t>
            </a:r>
            <a:endParaRPr lang="en-US" dirty="0"/>
          </a:p>
        </p:txBody>
      </p:sp>
      <p:sp>
        <p:nvSpPr>
          <p:cNvPr id="161795" name="Содержимое 2"/>
          <p:cNvSpPr>
            <a:spLocks noGrp="1"/>
          </p:cNvSpPr>
          <p:nvPr>
            <p:ph idx="4294967295"/>
          </p:nvPr>
        </p:nvSpPr>
        <p:spPr>
          <a:xfrm>
            <a:off x="340314" y="910193"/>
            <a:ext cx="11628581" cy="1513854"/>
          </a:xfrm>
        </p:spPr>
        <p:txBody>
          <a:bodyPr>
            <a:noAutofit/>
          </a:bodyPr>
          <a:lstStyle/>
          <a:p>
            <a:pPr marL="0" indent="0" algn="ctr">
              <a:buNone/>
            </a:pPr>
            <a:r>
              <a:rPr lang="ru-RU" dirty="0"/>
              <a:t>Отношение находится в 3НФ, когда находится во 2НФ и каждый не ключевой атрибут нетранзитивно зависит от первичного ключа.</a:t>
            </a:r>
          </a:p>
          <a:p>
            <a:pPr marL="0" indent="0" algn="just">
              <a:buNone/>
            </a:pPr>
            <a:r>
              <a:rPr lang="ru-RU" sz="1800" dirty="0"/>
              <a:t>Проще говоря, второе правило требует выносить все не ключевые поля, содержимое которых может относиться к нескольким записям таблицы в отдельные таблицы.</a:t>
            </a:r>
          </a:p>
        </p:txBody>
      </p:sp>
      <p:pic>
        <p:nvPicPr>
          <p:cNvPr id="6" name="Рисунок 5"/>
          <p:cNvPicPr>
            <a:picLocks noChangeAspect="1"/>
          </p:cNvPicPr>
          <p:nvPr/>
        </p:nvPicPr>
        <p:blipFill>
          <a:blip r:embed="rId3"/>
          <a:stretch>
            <a:fillRect/>
          </a:stretch>
        </p:blipFill>
        <p:spPr>
          <a:xfrm>
            <a:off x="10191896" y="5109120"/>
            <a:ext cx="1562100" cy="1352550"/>
          </a:xfrm>
          <a:prstGeom prst="rect">
            <a:avLst/>
          </a:prstGeom>
        </p:spPr>
      </p:pic>
      <p:pic>
        <p:nvPicPr>
          <p:cNvPr id="7" name="Рисунок 6"/>
          <p:cNvPicPr>
            <a:picLocks noChangeAspect="1"/>
          </p:cNvPicPr>
          <p:nvPr/>
        </p:nvPicPr>
        <p:blipFill>
          <a:blip r:embed="rId4"/>
          <a:stretch>
            <a:fillRect/>
          </a:stretch>
        </p:blipFill>
        <p:spPr>
          <a:xfrm>
            <a:off x="10353821" y="2488147"/>
            <a:ext cx="1238250" cy="1266825"/>
          </a:xfrm>
          <a:prstGeom prst="rect">
            <a:avLst/>
          </a:prstGeom>
        </p:spPr>
      </p:pic>
      <p:cxnSp>
        <p:nvCxnSpPr>
          <p:cNvPr id="11" name="Прямая соединительная линия 10"/>
          <p:cNvCxnSpPr/>
          <p:nvPr/>
        </p:nvCxnSpPr>
        <p:spPr>
          <a:xfrm>
            <a:off x="-148046" y="4849296"/>
            <a:ext cx="121920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 name="Таблица 3"/>
          <p:cNvGraphicFramePr>
            <a:graphicFrameLocks noGrp="1"/>
          </p:cNvGraphicFramePr>
          <p:nvPr>
            <p:extLst>
              <p:ext uri="{D42A27DB-BD31-4B8C-83A1-F6EECF244321}">
                <p14:modId xmlns:p14="http://schemas.microsoft.com/office/powerpoint/2010/main" val="3087067574"/>
              </p:ext>
            </p:extLst>
          </p:nvPr>
        </p:nvGraphicFramePr>
        <p:xfrm>
          <a:off x="1625704" y="3028325"/>
          <a:ext cx="7419975" cy="1668780"/>
        </p:xfrm>
        <a:graphic>
          <a:graphicData uri="http://schemas.openxmlformats.org/drawingml/2006/table">
            <a:tbl>
              <a:tblPr/>
              <a:tblGrid>
                <a:gridCol w="2473325">
                  <a:extLst>
                    <a:ext uri="{9D8B030D-6E8A-4147-A177-3AD203B41FA5}">
                      <a16:colId xmlns:a16="http://schemas.microsoft.com/office/drawing/2014/main" val="20000"/>
                    </a:ext>
                  </a:extLst>
                </a:gridCol>
                <a:gridCol w="2473325">
                  <a:extLst>
                    <a:ext uri="{9D8B030D-6E8A-4147-A177-3AD203B41FA5}">
                      <a16:colId xmlns:a16="http://schemas.microsoft.com/office/drawing/2014/main" val="20001"/>
                    </a:ext>
                  </a:extLst>
                </a:gridCol>
                <a:gridCol w="2473325">
                  <a:extLst>
                    <a:ext uri="{9D8B030D-6E8A-4147-A177-3AD203B41FA5}">
                      <a16:colId xmlns:a16="http://schemas.microsoft.com/office/drawing/2014/main" val="20002"/>
                    </a:ext>
                  </a:extLst>
                </a:gridCol>
              </a:tblGrid>
              <a:tr h="0">
                <a:tc>
                  <a:txBody>
                    <a:bodyPr/>
                    <a:lstStyle/>
                    <a:p>
                      <a:pPr fontAlgn="t"/>
                      <a:r>
                        <a:rPr lang="ru-RU" b="1" u="sng" dirty="0">
                          <a:effectLst/>
                        </a:rPr>
                        <a:t>Модель</a:t>
                      </a:r>
                      <a:endParaRPr lang="ru-RU" b="1" dirty="0">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dirty="0">
                          <a:effectLst/>
                        </a:rPr>
                        <a:t>Магазин</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dirty="0">
                          <a:effectLst/>
                        </a:rPr>
                        <a:t>Телефон</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Риал-авто</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87-33-98</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a:effectLst/>
                        </a:rPr>
                        <a:t>Audi</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Риал-авто</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87-33-98</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a:effectLst/>
                        </a:rPr>
                        <a:t>Nissan</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Некст-Авто</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94-54-12</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1559622734"/>
              </p:ext>
            </p:extLst>
          </p:nvPr>
        </p:nvGraphicFramePr>
        <p:xfrm>
          <a:off x="5714048" y="5210085"/>
          <a:ext cx="3643864" cy="1251585"/>
        </p:xfrm>
        <a:graphic>
          <a:graphicData uri="http://schemas.openxmlformats.org/drawingml/2006/table">
            <a:tbl>
              <a:tblPr/>
              <a:tblGrid>
                <a:gridCol w="1821932">
                  <a:extLst>
                    <a:ext uri="{9D8B030D-6E8A-4147-A177-3AD203B41FA5}">
                      <a16:colId xmlns:a16="http://schemas.microsoft.com/office/drawing/2014/main" val="20000"/>
                    </a:ext>
                  </a:extLst>
                </a:gridCol>
                <a:gridCol w="1821932">
                  <a:extLst>
                    <a:ext uri="{9D8B030D-6E8A-4147-A177-3AD203B41FA5}">
                      <a16:colId xmlns:a16="http://schemas.microsoft.com/office/drawing/2014/main" val="20001"/>
                    </a:ext>
                  </a:extLst>
                </a:gridCol>
              </a:tblGrid>
              <a:tr h="0">
                <a:tc>
                  <a:txBody>
                    <a:bodyPr/>
                    <a:lstStyle/>
                    <a:p>
                      <a:pPr fontAlgn="t"/>
                      <a:r>
                        <a:rPr lang="ru-RU" b="1" u="sng" dirty="0">
                          <a:effectLst/>
                        </a:rPr>
                        <a:t>Магазин</a:t>
                      </a:r>
                      <a:endParaRPr lang="ru-RU" b="1" dirty="0">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dirty="0">
                          <a:effectLst/>
                        </a:rPr>
                        <a:t>Телефон</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ru-RU" dirty="0">
                          <a:effectLst/>
                        </a:rPr>
                        <a:t>Риал-авто</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87-33-98</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ru-RU">
                          <a:effectLst/>
                        </a:rPr>
                        <a:t>Некст-Авто</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94-54-12</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10" name="Таблица 9"/>
          <p:cNvGraphicFramePr>
            <a:graphicFrameLocks noGrp="1"/>
          </p:cNvGraphicFramePr>
          <p:nvPr>
            <p:extLst>
              <p:ext uri="{D42A27DB-BD31-4B8C-83A1-F6EECF244321}">
                <p14:modId xmlns:p14="http://schemas.microsoft.com/office/powerpoint/2010/main" val="824626150"/>
              </p:ext>
            </p:extLst>
          </p:nvPr>
        </p:nvGraphicFramePr>
        <p:xfrm>
          <a:off x="702718" y="5001488"/>
          <a:ext cx="4632974" cy="1668780"/>
        </p:xfrm>
        <a:graphic>
          <a:graphicData uri="http://schemas.openxmlformats.org/drawingml/2006/table">
            <a:tbl>
              <a:tblPr/>
              <a:tblGrid>
                <a:gridCol w="2316487">
                  <a:extLst>
                    <a:ext uri="{9D8B030D-6E8A-4147-A177-3AD203B41FA5}">
                      <a16:colId xmlns:a16="http://schemas.microsoft.com/office/drawing/2014/main" val="20000"/>
                    </a:ext>
                  </a:extLst>
                </a:gridCol>
                <a:gridCol w="2316487">
                  <a:extLst>
                    <a:ext uri="{9D8B030D-6E8A-4147-A177-3AD203B41FA5}">
                      <a16:colId xmlns:a16="http://schemas.microsoft.com/office/drawing/2014/main" val="20001"/>
                    </a:ext>
                  </a:extLst>
                </a:gridCol>
              </a:tblGrid>
              <a:tr h="0">
                <a:tc>
                  <a:txBody>
                    <a:bodyPr/>
                    <a:lstStyle/>
                    <a:p>
                      <a:pPr fontAlgn="t"/>
                      <a:r>
                        <a:rPr lang="ru-RU" b="1" u="sng" dirty="0">
                          <a:effectLst/>
                        </a:rPr>
                        <a:t>Модель</a:t>
                      </a:r>
                      <a:endParaRPr lang="ru-RU" b="1" dirty="0">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b="1" dirty="0">
                          <a:effectLst/>
                        </a:rPr>
                        <a:t>Магазин</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dirty="0">
                          <a:effectLst/>
                        </a:rPr>
                        <a:t>BMW</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Риал-авто</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a:effectLst/>
                        </a:rPr>
                        <a:t>Audi</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Риал-авто</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a:effectLst/>
                        </a:rPr>
                        <a:t>Nissan</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err="1">
                          <a:effectLst/>
                        </a:rPr>
                        <a:t>Некст</a:t>
                      </a:r>
                      <a:r>
                        <a:rPr lang="ru-RU" dirty="0">
                          <a:effectLst/>
                        </a:rPr>
                        <a:t>-Авто</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12" name="Прямоугольник 11"/>
          <p:cNvSpPr/>
          <p:nvPr/>
        </p:nvSpPr>
        <p:spPr>
          <a:xfrm>
            <a:off x="1926744" y="2506802"/>
            <a:ext cx="8427077" cy="369332"/>
          </a:xfrm>
          <a:prstGeom prst="rect">
            <a:avLst/>
          </a:prstGeom>
        </p:spPr>
        <p:txBody>
          <a:bodyPr wrap="square">
            <a:spAutoFit/>
          </a:bodyPr>
          <a:lstStyle/>
          <a:p>
            <a:r>
              <a:rPr lang="ru-RU" dirty="0">
                <a:solidFill>
                  <a:srgbClr val="222222"/>
                </a:solidFill>
                <a:latin typeface="-apple-system"/>
              </a:rPr>
              <a:t>Модель → Магазин, Магазин → Телефон, </a:t>
            </a:r>
            <a:r>
              <a:rPr lang="ru-RU" dirty="0">
                <a:solidFill>
                  <a:srgbClr val="FF0000"/>
                </a:solidFill>
                <a:latin typeface="-apple-system"/>
              </a:rPr>
              <a:t>Модель → Телефон</a:t>
            </a:r>
            <a:endParaRPr lang="ru-RU" dirty="0">
              <a:solidFill>
                <a:srgbClr val="FF0000"/>
              </a:solidFill>
            </a:endParaRPr>
          </a:p>
        </p:txBody>
      </p:sp>
    </p:spTree>
    <p:extLst>
      <p:ext uri="{BB962C8B-B14F-4D97-AF65-F5344CB8AC3E}">
        <p14:creationId xmlns:p14="http://schemas.microsoft.com/office/powerpoint/2010/main" val="354505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57681" y="-19914"/>
            <a:ext cx="10554788" cy="876073"/>
          </a:xfrm>
        </p:spPr>
        <p:txBody>
          <a:bodyPr>
            <a:normAutofit/>
          </a:bodyPr>
          <a:lstStyle/>
          <a:p>
            <a:pPr algn="ctr">
              <a:defRPr/>
            </a:pPr>
            <a:r>
              <a:rPr lang="ru-RU" b="1" dirty="0"/>
              <a:t>НФБК</a:t>
            </a:r>
            <a:endParaRPr lang="en-US" dirty="0"/>
          </a:p>
        </p:txBody>
      </p:sp>
      <p:sp>
        <p:nvSpPr>
          <p:cNvPr id="161795" name="Содержимое 2"/>
          <p:cNvSpPr>
            <a:spLocks noGrp="1"/>
          </p:cNvSpPr>
          <p:nvPr>
            <p:ph idx="4294967295"/>
          </p:nvPr>
        </p:nvSpPr>
        <p:spPr>
          <a:xfrm>
            <a:off x="340314" y="649533"/>
            <a:ext cx="11628581" cy="1965941"/>
          </a:xfrm>
        </p:spPr>
        <p:txBody>
          <a:bodyPr>
            <a:noAutofit/>
          </a:bodyPr>
          <a:lstStyle/>
          <a:p>
            <a:pPr marL="0" indent="0" algn="ctr">
              <a:buNone/>
            </a:pPr>
            <a:r>
              <a:rPr lang="ru-RU" dirty="0"/>
              <a:t>Отношение находится в НФБК, когда каждая нетривиальная и неприводимая слева функциональная зависимость обладает потенциальным ключом в качестве детерминанта.</a:t>
            </a:r>
          </a:p>
          <a:p>
            <a:pPr marL="0" indent="0" algn="just">
              <a:buNone/>
            </a:pPr>
            <a:r>
              <a:rPr lang="ru-RU" sz="1800" dirty="0"/>
              <a:t>При наличии 2 и более первичных ключей (составных). Для отношений, имеющих один потенциальный ключ (первичный), НФБК является 3НФ.</a:t>
            </a:r>
          </a:p>
        </p:txBody>
      </p:sp>
      <p:pic>
        <p:nvPicPr>
          <p:cNvPr id="7" name="Рисунок 6"/>
          <p:cNvPicPr>
            <a:picLocks noChangeAspect="1"/>
          </p:cNvPicPr>
          <p:nvPr/>
        </p:nvPicPr>
        <p:blipFill>
          <a:blip r:embed="rId3"/>
          <a:stretch>
            <a:fillRect/>
          </a:stretch>
        </p:blipFill>
        <p:spPr>
          <a:xfrm>
            <a:off x="9379869" y="3813659"/>
            <a:ext cx="1238250" cy="1266825"/>
          </a:xfrm>
          <a:prstGeom prst="rect">
            <a:avLst/>
          </a:prstGeom>
        </p:spPr>
      </p:pic>
      <p:sp>
        <p:nvSpPr>
          <p:cNvPr id="12" name="Прямоугольник 11"/>
          <p:cNvSpPr/>
          <p:nvPr/>
        </p:nvSpPr>
        <p:spPr>
          <a:xfrm>
            <a:off x="72977" y="5080484"/>
            <a:ext cx="3906596" cy="1323439"/>
          </a:xfrm>
          <a:prstGeom prst="rect">
            <a:avLst/>
          </a:prstGeom>
        </p:spPr>
        <p:txBody>
          <a:bodyPr wrap="square">
            <a:spAutoFit/>
          </a:bodyPr>
          <a:lstStyle/>
          <a:p>
            <a:r>
              <a:rPr lang="ru-RU" sz="1600" dirty="0">
                <a:solidFill>
                  <a:srgbClr val="222222"/>
                </a:solidFill>
                <a:latin typeface="-apple-system"/>
              </a:rPr>
              <a:t>Возможные первичные ключи:</a:t>
            </a:r>
          </a:p>
          <a:p>
            <a:pPr marL="285750" indent="-285750">
              <a:buFont typeface="Arial" panose="020B0604020202020204" pitchFamily="34" charset="0"/>
              <a:buChar char="•"/>
            </a:pPr>
            <a:r>
              <a:rPr lang="ru-RU" sz="1600" dirty="0">
                <a:solidFill>
                  <a:srgbClr val="222222"/>
                </a:solidFill>
                <a:latin typeface="-apple-system"/>
              </a:rPr>
              <a:t>{Номер стоянки, Время начала}</a:t>
            </a:r>
          </a:p>
          <a:p>
            <a:pPr marL="285750" indent="-285750">
              <a:buFont typeface="Arial" panose="020B0604020202020204" pitchFamily="34" charset="0"/>
              <a:buChar char="•"/>
            </a:pPr>
            <a:r>
              <a:rPr lang="ru-RU" sz="1600" dirty="0">
                <a:solidFill>
                  <a:srgbClr val="222222"/>
                </a:solidFill>
                <a:latin typeface="-apple-system"/>
              </a:rPr>
              <a:t>{Номер стоянки, Время окончания}</a:t>
            </a:r>
          </a:p>
          <a:p>
            <a:pPr marL="285750" indent="-285750">
              <a:buFont typeface="Arial" panose="020B0604020202020204" pitchFamily="34" charset="0"/>
              <a:buChar char="•"/>
            </a:pPr>
            <a:r>
              <a:rPr lang="ru-RU" sz="1600" dirty="0">
                <a:solidFill>
                  <a:srgbClr val="222222"/>
                </a:solidFill>
                <a:latin typeface="-apple-system"/>
              </a:rPr>
              <a:t>{Тариф, Время начала}</a:t>
            </a:r>
          </a:p>
          <a:p>
            <a:pPr marL="285750" indent="-285750">
              <a:buFont typeface="Arial" panose="020B0604020202020204" pitchFamily="34" charset="0"/>
              <a:buChar char="•"/>
            </a:pPr>
            <a:r>
              <a:rPr lang="ru-RU" sz="1600" dirty="0">
                <a:solidFill>
                  <a:srgbClr val="222222"/>
                </a:solidFill>
                <a:latin typeface="-apple-system"/>
              </a:rPr>
              <a:t>{Тариф, Время окончания}</a:t>
            </a:r>
            <a:endParaRPr lang="ru-RU" sz="1600" dirty="0">
              <a:solidFill>
                <a:srgbClr val="FF0000"/>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957847025"/>
              </p:ext>
            </p:extLst>
          </p:nvPr>
        </p:nvGraphicFramePr>
        <p:xfrm>
          <a:off x="340314" y="2508149"/>
          <a:ext cx="7419976" cy="2493645"/>
        </p:xfrm>
        <a:graphic>
          <a:graphicData uri="http://schemas.openxmlformats.org/drawingml/2006/table">
            <a:tbl>
              <a:tblPr/>
              <a:tblGrid>
                <a:gridCol w="1854994">
                  <a:extLst>
                    <a:ext uri="{9D8B030D-6E8A-4147-A177-3AD203B41FA5}">
                      <a16:colId xmlns:a16="http://schemas.microsoft.com/office/drawing/2014/main" val="20000"/>
                    </a:ext>
                  </a:extLst>
                </a:gridCol>
                <a:gridCol w="1854994">
                  <a:extLst>
                    <a:ext uri="{9D8B030D-6E8A-4147-A177-3AD203B41FA5}">
                      <a16:colId xmlns:a16="http://schemas.microsoft.com/office/drawing/2014/main" val="20001"/>
                    </a:ext>
                  </a:extLst>
                </a:gridCol>
                <a:gridCol w="1854994">
                  <a:extLst>
                    <a:ext uri="{9D8B030D-6E8A-4147-A177-3AD203B41FA5}">
                      <a16:colId xmlns:a16="http://schemas.microsoft.com/office/drawing/2014/main" val="20002"/>
                    </a:ext>
                  </a:extLst>
                </a:gridCol>
                <a:gridCol w="1854994">
                  <a:extLst>
                    <a:ext uri="{9D8B030D-6E8A-4147-A177-3AD203B41FA5}">
                      <a16:colId xmlns:a16="http://schemas.microsoft.com/office/drawing/2014/main" val="20003"/>
                    </a:ext>
                  </a:extLst>
                </a:gridCol>
              </a:tblGrid>
              <a:tr h="0">
                <a:tc>
                  <a:txBody>
                    <a:bodyPr/>
                    <a:lstStyle/>
                    <a:p>
                      <a:pPr fontAlgn="t"/>
                      <a:r>
                        <a:rPr lang="ru-RU" sz="1400" dirty="0">
                          <a:effectLst/>
                        </a:rPr>
                        <a:t>Номер стоянки</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Время начала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Время окончания</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Тариф</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ru-RU" sz="1400" dirty="0">
                          <a:effectLst/>
                        </a:rPr>
                        <a:t>1</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dirty="0">
                          <a:effectLst/>
                        </a:rPr>
                        <a:t>09:30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dirty="0">
                          <a:effectLst/>
                        </a:rPr>
                        <a:t>10:30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dirty="0">
                          <a:effectLst/>
                        </a:rPr>
                        <a:t>Бережливый</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ru-RU" sz="1400" dirty="0">
                          <a:effectLst/>
                        </a:rPr>
                        <a:t>1</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11:00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12:00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dirty="0">
                          <a:effectLst/>
                        </a:rPr>
                        <a:t>Бережливый</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ru-RU" sz="1400" dirty="0">
                          <a:effectLst/>
                        </a:rPr>
                        <a:t>1</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14:00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15:30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dirty="0">
                          <a:effectLst/>
                        </a:rPr>
                        <a:t>Стандарт</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ru-RU" sz="1400" dirty="0">
                          <a:effectLst/>
                        </a:rPr>
                        <a:t>2</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10:00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12:00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dirty="0">
                          <a:effectLst/>
                        </a:rPr>
                        <a:t>Премиум-В</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t"/>
                      <a:r>
                        <a:rPr lang="ru-RU" sz="1400">
                          <a:effectLst/>
                        </a:rPr>
                        <a:t>2</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12:00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a:effectLst/>
                        </a:rPr>
                        <a:t>14:00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dirty="0">
                          <a:effectLst/>
                        </a:rPr>
                        <a:t>Премиум-В</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t"/>
                      <a:r>
                        <a:rPr lang="ru-RU" sz="1400">
                          <a:effectLst/>
                        </a:rPr>
                        <a:t>2</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dirty="0">
                          <a:effectLst/>
                        </a:rPr>
                        <a:t>15:00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dirty="0">
                          <a:effectLst/>
                        </a:rPr>
                        <a:t>18:00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sz="1400" dirty="0">
                          <a:effectLst/>
                        </a:rPr>
                        <a:t>Премиум-А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8" name="Прямоугольник 7"/>
          <p:cNvSpPr/>
          <p:nvPr/>
        </p:nvSpPr>
        <p:spPr>
          <a:xfrm>
            <a:off x="7760290" y="2298538"/>
            <a:ext cx="4477409" cy="1200329"/>
          </a:xfrm>
          <a:prstGeom prst="rect">
            <a:avLst/>
          </a:prstGeom>
        </p:spPr>
        <p:txBody>
          <a:bodyPr wrap="square">
            <a:spAutoFit/>
          </a:bodyPr>
          <a:lstStyle/>
          <a:p>
            <a:r>
              <a:rPr lang="ru-RU" dirty="0"/>
              <a:t>«Бережливый»: стоянка 1 для льготников</a:t>
            </a:r>
          </a:p>
          <a:p>
            <a:r>
              <a:rPr lang="ru-RU" dirty="0"/>
              <a:t>«Стандарт»: стоянка 1 для не льготников</a:t>
            </a:r>
          </a:p>
          <a:p>
            <a:r>
              <a:rPr lang="ru-RU" dirty="0"/>
              <a:t>«Премиум-А»: стоянка 2 для льготников</a:t>
            </a:r>
          </a:p>
          <a:p>
            <a:r>
              <a:rPr lang="ru-RU" dirty="0"/>
              <a:t>«Премиум-B»: стоянка 2 для не льготников.</a:t>
            </a:r>
          </a:p>
        </p:txBody>
      </p:sp>
      <p:sp>
        <p:nvSpPr>
          <p:cNvPr id="13" name="Прямоугольник 12"/>
          <p:cNvSpPr/>
          <p:nvPr/>
        </p:nvSpPr>
        <p:spPr>
          <a:xfrm>
            <a:off x="5093083" y="5742203"/>
            <a:ext cx="5769734" cy="369332"/>
          </a:xfrm>
          <a:prstGeom prst="rect">
            <a:avLst/>
          </a:prstGeom>
        </p:spPr>
        <p:txBody>
          <a:bodyPr wrap="square">
            <a:spAutoFit/>
          </a:bodyPr>
          <a:lstStyle/>
          <a:p>
            <a:r>
              <a:rPr lang="ru-RU" dirty="0">
                <a:solidFill>
                  <a:srgbClr val="222222"/>
                </a:solidFill>
                <a:latin typeface="-apple-system"/>
              </a:rPr>
              <a:t>Существует зависимость: Тариф → Номер стоянки</a:t>
            </a:r>
            <a:endParaRPr lang="ru-RU" dirty="0"/>
          </a:p>
        </p:txBody>
      </p:sp>
    </p:spTree>
    <p:extLst>
      <p:ext uri="{BB962C8B-B14F-4D97-AF65-F5344CB8AC3E}">
        <p14:creationId xmlns:p14="http://schemas.microsoft.com/office/powerpoint/2010/main" val="224460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57681" y="-19914"/>
            <a:ext cx="10554788" cy="876073"/>
          </a:xfrm>
        </p:spPr>
        <p:txBody>
          <a:bodyPr>
            <a:normAutofit/>
          </a:bodyPr>
          <a:lstStyle/>
          <a:p>
            <a:pPr algn="ctr">
              <a:defRPr/>
            </a:pPr>
            <a:r>
              <a:rPr lang="ru-RU" b="1" dirty="0"/>
              <a:t>НФБК</a:t>
            </a:r>
            <a:endParaRPr lang="en-US" dirty="0"/>
          </a:p>
        </p:txBody>
      </p:sp>
      <p:pic>
        <p:nvPicPr>
          <p:cNvPr id="9" name="Рисунок 8"/>
          <p:cNvPicPr>
            <a:picLocks noChangeAspect="1"/>
          </p:cNvPicPr>
          <p:nvPr/>
        </p:nvPicPr>
        <p:blipFill>
          <a:blip r:embed="rId3"/>
          <a:stretch>
            <a:fillRect/>
          </a:stretch>
        </p:blipFill>
        <p:spPr>
          <a:xfrm>
            <a:off x="9535073" y="2881075"/>
            <a:ext cx="1562100" cy="1352550"/>
          </a:xfrm>
          <a:prstGeom prst="rect">
            <a:avLst/>
          </a:prstGeom>
        </p:spPr>
      </p:pic>
      <p:graphicFrame>
        <p:nvGraphicFramePr>
          <p:cNvPr id="4" name="Таблица 3"/>
          <p:cNvGraphicFramePr>
            <a:graphicFrameLocks noGrp="1"/>
          </p:cNvGraphicFramePr>
          <p:nvPr>
            <p:extLst>
              <p:ext uri="{D42A27DB-BD31-4B8C-83A1-F6EECF244321}">
                <p14:modId xmlns:p14="http://schemas.microsoft.com/office/powerpoint/2010/main" val="2655965489"/>
              </p:ext>
            </p:extLst>
          </p:nvPr>
        </p:nvGraphicFramePr>
        <p:xfrm>
          <a:off x="657681" y="1193900"/>
          <a:ext cx="7419975" cy="2085975"/>
        </p:xfrm>
        <a:graphic>
          <a:graphicData uri="http://schemas.openxmlformats.org/drawingml/2006/table">
            <a:tbl>
              <a:tblPr/>
              <a:tblGrid>
                <a:gridCol w="2473325">
                  <a:extLst>
                    <a:ext uri="{9D8B030D-6E8A-4147-A177-3AD203B41FA5}">
                      <a16:colId xmlns:a16="http://schemas.microsoft.com/office/drawing/2014/main" val="20000"/>
                    </a:ext>
                  </a:extLst>
                </a:gridCol>
                <a:gridCol w="2473325">
                  <a:extLst>
                    <a:ext uri="{9D8B030D-6E8A-4147-A177-3AD203B41FA5}">
                      <a16:colId xmlns:a16="http://schemas.microsoft.com/office/drawing/2014/main" val="20001"/>
                    </a:ext>
                  </a:extLst>
                </a:gridCol>
                <a:gridCol w="2473325">
                  <a:extLst>
                    <a:ext uri="{9D8B030D-6E8A-4147-A177-3AD203B41FA5}">
                      <a16:colId xmlns:a16="http://schemas.microsoft.com/office/drawing/2014/main" val="20002"/>
                    </a:ext>
                  </a:extLst>
                </a:gridCol>
              </a:tblGrid>
              <a:tr h="0">
                <a:tc>
                  <a:txBody>
                    <a:bodyPr/>
                    <a:lstStyle/>
                    <a:p>
                      <a:pPr fontAlgn="t"/>
                      <a:r>
                        <a:rPr lang="ru-RU" u="sng">
                          <a:effectLst/>
                        </a:rPr>
                        <a:t>Тариф</a:t>
                      </a:r>
                      <a:endParaRPr lang="ru-RU">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Номер стоянки</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Имеет льготы</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ru-RU" dirty="0">
                          <a:effectLst/>
                        </a:rPr>
                        <a:t>Бережливый</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1</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Да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ru-RU" dirty="0">
                          <a:effectLst/>
                        </a:rPr>
                        <a:t>Стандарт</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1</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Нет</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ru-RU" dirty="0">
                          <a:effectLst/>
                        </a:rPr>
                        <a:t>Премиум-А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2</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Да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ru-RU" dirty="0">
                          <a:effectLst/>
                        </a:rPr>
                        <a:t>Премиум-В</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2</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Нет</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920240294"/>
              </p:ext>
            </p:extLst>
          </p:nvPr>
        </p:nvGraphicFramePr>
        <p:xfrm>
          <a:off x="657681" y="3648937"/>
          <a:ext cx="7419975" cy="2920365"/>
        </p:xfrm>
        <a:graphic>
          <a:graphicData uri="http://schemas.openxmlformats.org/drawingml/2006/table">
            <a:tbl>
              <a:tblPr/>
              <a:tblGrid>
                <a:gridCol w="2473325">
                  <a:extLst>
                    <a:ext uri="{9D8B030D-6E8A-4147-A177-3AD203B41FA5}">
                      <a16:colId xmlns:a16="http://schemas.microsoft.com/office/drawing/2014/main" val="20000"/>
                    </a:ext>
                  </a:extLst>
                </a:gridCol>
                <a:gridCol w="2473325">
                  <a:extLst>
                    <a:ext uri="{9D8B030D-6E8A-4147-A177-3AD203B41FA5}">
                      <a16:colId xmlns:a16="http://schemas.microsoft.com/office/drawing/2014/main" val="20001"/>
                    </a:ext>
                  </a:extLst>
                </a:gridCol>
                <a:gridCol w="2473325">
                  <a:extLst>
                    <a:ext uri="{9D8B030D-6E8A-4147-A177-3AD203B41FA5}">
                      <a16:colId xmlns:a16="http://schemas.microsoft.com/office/drawing/2014/main" val="20002"/>
                    </a:ext>
                  </a:extLst>
                </a:gridCol>
              </a:tblGrid>
              <a:tr h="0">
                <a:tc>
                  <a:txBody>
                    <a:bodyPr/>
                    <a:lstStyle/>
                    <a:p>
                      <a:pPr fontAlgn="t"/>
                      <a:r>
                        <a:rPr lang="ru-RU" u="sng">
                          <a:effectLst/>
                        </a:rPr>
                        <a:t>Тариф</a:t>
                      </a:r>
                      <a:endParaRPr lang="ru-RU">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u="sng">
                          <a:effectLst/>
                        </a:rPr>
                        <a:t>Время начала</a:t>
                      </a:r>
                      <a:endParaRPr lang="ru-RU">
                        <a:effectLst/>
                      </a:endParaRP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Время окончания</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ru-RU" dirty="0">
                          <a:effectLst/>
                        </a:rPr>
                        <a:t>Бережливый</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09:30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10:30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ru-RU">
                          <a:effectLst/>
                        </a:rPr>
                        <a:t>Бережливый</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11:00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12:00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ru-RU">
                          <a:effectLst/>
                        </a:rPr>
                        <a:t>Стандарт</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14:00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15:30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ru-RU">
                          <a:effectLst/>
                        </a:rPr>
                        <a:t>Премиум-В</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10:00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12:00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t"/>
                      <a:r>
                        <a:rPr lang="ru-RU">
                          <a:effectLst/>
                        </a:rPr>
                        <a:t>Премиум-В</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12:00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14:00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t"/>
                      <a:r>
                        <a:rPr lang="ru-RU">
                          <a:effectLst/>
                        </a:rPr>
                        <a:t>Премиум-А</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a:effectLst/>
                        </a:rPr>
                        <a:t>15:00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tc>
                  <a:txBody>
                    <a:bodyPr/>
                    <a:lstStyle/>
                    <a:p>
                      <a:pPr fontAlgn="t"/>
                      <a:r>
                        <a:rPr lang="ru-RU" dirty="0">
                          <a:effectLst/>
                        </a:rPr>
                        <a:t>18:00</a:t>
                      </a:r>
                    </a:p>
                  </a:txBody>
                  <a:tcPr marL="114300" marR="114300" marT="57150" marB="85725">
                    <a:lnL w="9525" cap="flat" cmpd="sng" algn="ctr">
                      <a:solidFill>
                        <a:srgbClr val="D5DDDF"/>
                      </a:solidFill>
                      <a:prstDash val="solid"/>
                      <a:round/>
                      <a:headEnd type="none" w="med" len="med"/>
                      <a:tailEnd type="none" w="med" len="med"/>
                    </a:lnL>
                    <a:lnR w="9525" cap="flat" cmpd="sng" algn="ctr">
                      <a:solidFill>
                        <a:srgbClr val="D5DDDF"/>
                      </a:solidFill>
                      <a:prstDash val="solid"/>
                      <a:round/>
                      <a:headEnd type="none" w="med" len="med"/>
                      <a:tailEnd type="none" w="med" len="med"/>
                    </a:lnR>
                    <a:lnT w="9525" cap="flat" cmpd="sng" algn="ctr">
                      <a:solidFill>
                        <a:srgbClr val="D5DDDF"/>
                      </a:solidFill>
                      <a:prstDash val="solid"/>
                      <a:round/>
                      <a:headEnd type="none" w="med" len="med"/>
                      <a:tailEnd type="none" w="med" len="med"/>
                    </a:lnT>
                    <a:lnB w="9525" cap="flat" cmpd="sng" algn="ctr">
                      <a:solidFill>
                        <a:srgbClr val="D5DDDF"/>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4055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en-US" dirty="0"/>
              <a:t>SQL</a:t>
            </a:r>
          </a:p>
        </p:txBody>
      </p:sp>
      <p:sp>
        <p:nvSpPr>
          <p:cNvPr id="161795" name="Содержимое 2"/>
          <p:cNvSpPr>
            <a:spLocks noGrp="1"/>
          </p:cNvSpPr>
          <p:nvPr>
            <p:ph idx="4294967295"/>
          </p:nvPr>
        </p:nvSpPr>
        <p:spPr>
          <a:xfrm>
            <a:off x="452582" y="1062446"/>
            <a:ext cx="6132946" cy="5966691"/>
          </a:xfrm>
        </p:spPr>
        <p:txBody>
          <a:bodyPr>
            <a:noAutofit/>
          </a:bodyPr>
          <a:lstStyle/>
          <a:p>
            <a:pPr>
              <a:lnSpc>
                <a:spcPct val="100000"/>
              </a:lnSpc>
            </a:pPr>
            <a:r>
              <a:rPr lang="ru-RU" sz="1800" dirty="0"/>
              <a:t>DDL - (</a:t>
            </a:r>
            <a:r>
              <a:rPr lang="ru-RU" sz="1800" dirty="0" err="1"/>
              <a:t>Data</a:t>
            </a:r>
            <a:r>
              <a:rPr lang="ru-RU" sz="1800" dirty="0"/>
              <a:t> </a:t>
            </a:r>
            <a:r>
              <a:rPr lang="ru-RU" sz="1800" dirty="0" err="1"/>
              <a:t>Defenition</a:t>
            </a:r>
            <a:r>
              <a:rPr lang="ru-RU" sz="1800" dirty="0"/>
              <a:t> </a:t>
            </a:r>
            <a:r>
              <a:rPr lang="ru-RU" sz="1800" dirty="0" err="1"/>
              <a:t>Language</a:t>
            </a:r>
            <a:r>
              <a:rPr lang="ru-RU" sz="1800" dirty="0"/>
              <a:t>) предложения для определения структуры базы данных или схемы. Примеры:</a:t>
            </a:r>
            <a:endParaRPr lang="en-US" sz="1800" dirty="0"/>
          </a:p>
          <a:p>
            <a:pPr lvl="1"/>
            <a:r>
              <a:rPr lang="ru-RU" sz="1400" dirty="0"/>
              <a:t>CREATE - создает объекты базы данных (таблицы, представления и т.д.)</a:t>
            </a:r>
          </a:p>
          <a:p>
            <a:pPr lvl="1"/>
            <a:r>
              <a:rPr lang="ru-RU" sz="1400" dirty="0"/>
              <a:t>ALTER - Изменяет структуру и объекты базы данных</a:t>
            </a:r>
          </a:p>
          <a:p>
            <a:pPr lvl="1"/>
            <a:r>
              <a:rPr lang="ru-RU" sz="1400" dirty="0"/>
              <a:t>DROP - Удаляет объекты базы данных</a:t>
            </a:r>
          </a:p>
          <a:p>
            <a:pPr lvl="1"/>
            <a:r>
              <a:rPr lang="ru-RU" sz="1400" dirty="0"/>
              <a:t>TRUNCATE - Удаляет все записи из таблицы</a:t>
            </a:r>
          </a:p>
          <a:p>
            <a:pPr lvl="1"/>
            <a:r>
              <a:rPr lang="ru-RU" sz="1400" dirty="0"/>
              <a:t>COMMENT - Добавляет комментарии в словарь данных</a:t>
            </a:r>
          </a:p>
          <a:p>
            <a:pPr lvl="1"/>
            <a:r>
              <a:rPr lang="ru-RU" sz="1400" dirty="0"/>
              <a:t>RENAME - Переименовывает объект (</a:t>
            </a:r>
            <a:r>
              <a:rPr lang="ru-RU" sz="1400" dirty="0" err="1"/>
              <a:t>alter</a:t>
            </a:r>
            <a:r>
              <a:rPr lang="ru-RU" sz="1400" dirty="0"/>
              <a:t> </a:t>
            </a:r>
            <a:r>
              <a:rPr lang="ru-RU" sz="1400" dirty="0" err="1"/>
              <a:t>table</a:t>
            </a:r>
            <a:r>
              <a:rPr lang="ru-RU" sz="1400" dirty="0"/>
              <a:t> &lt;</a:t>
            </a:r>
            <a:r>
              <a:rPr lang="ru-RU" sz="1400" dirty="0" err="1"/>
              <a:t>old_name</a:t>
            </a:r>
            <a:r>
              <a:rPr lang="ru-RU" sz="1400" dirty="0"/>
              <a:t>&gt; </a:t>
            </a:r>
            <a:r>
              <a:rPr lang="ru-RU" sz="1400" dirty="0" err="1"/>
              <a:t>rename</a:t>
            </a:r>
            <a:r>
              <a:rPr lang="ru-RU" sz="1400" dirty="0"/>
              <a:t> </a:t>
            </a:r>
            <a:r>
              <a:rPr lang="ru-RU" sz="1400" dirty="0" err="1"/>
              <a:t>to</a:t>
            </a:r>
            <a:r>
              <a:rPr lang="ru-RU" sz="1400" dirty="0"/>
              <a:t> &lt;</a:t>
            </a:r>
            <a:r>
              <a:rPr lang="ru-RU" sz="1400" dirty="0" err="1"/>
              <a:t>new_name</a:t>
            </a:r>
            <a:r>
              <a:rPr lang="ru-RU" sz="1400" dirty="0"/>
              <a:t>&gt;)</a:t>
            </a:r>
            <a:endParaRPr lang="en-US" sz="1400" dirty="0"/>
          </a:p>
          <a:p>
            <a:r>
              <a:rPr lang="ru-RU" sz="1800" dirty="0"/>
              <a:t>DML - (</a:t>
            </a:r>
            <a:r>
              <a:rPr lang="ru-RU" sz="1800" dirty="0" err="1"/>
              <a:t>Data</a:t>
            </a:r>
            <a:r>
              <a:rPr lang="ru-RU" sz="1800" dirty="0"/>
              <a:t> </a:t>
            </a:r>
            <a:r>
              <a:rPr lang="ru-RU" sz="1800" dirty="0" err="1"/>
              <a:t>Manipulation</a:t>
            </a:r>
            <a:r>
              <a:rPr lang="ru-RU" sz="1800" dirty="0"/>
              <a:t> </a:t>
            </a:r>
            <a:r>
              <a:rPr lang="ru-RU" sz="1800" dirty="0" err="1"/>
              <a:t>Language</a:t>
            </a:r>
            <a:r>
              <a:rPr lang="ru-RU" sz="1800" dirty="0"/>
              <a:t>) предложения для управления данными. Примеры:</a:t>
            </a:r>
            <a:endParaRPr lang="en-US" sz="1800" dirty="0"/>
          </a:p>
          <a:p>
            <a:pPr lvl="1"/>
            <a:r>
              <a:rPr lang="en-US" sz="1400" dirty="0"/>
              <a:t>SELECT - </a:t>
            </a:r>
            <a:r>
              <a:rPr lang="ru-RU" sz="1400" dirty="0"/>
              <a:t>Возвращает данные из базы данных</a:t>
            </a:r>
          </a:p>
          <a:p>
            <a:pPr lvl="1"/>
            <a:r>
              <a:rPr lang="en-US" sz="1400" dirty="0"/>
              <a:t>INSERT - </a:t>
            </a:r>
            <a:r>
              <a:rPr lang="ru-RU" sz="1400" dirty="0"/>
              <a:t>Вставляет данные в таблицу</a:t>
            </a:r>
          </a:p>
          <a:p>
            <a:pPr lvl="1"/>
            <a:r>
              <a:rPr lang="en-US" sz="1400" dirty="0"/>
              <a:t>UPDATE - </a:t>
            </a:r>
            <a:r>
              <a:rPr lang="ru-RU" sz="1400" dirty="0"/>
              <a:t>Обновляет существующие данные в таблице</a:t>
            </a:r>
          </a:p>
          <a:p>
            <a:pPr lvl="1"/>
            <a:r>
              <a:rPr lang="en-US" sz="1400" dirty="0"/>
              <a:t>DELETE - </a:t>
            </a:r>
            <a:r>
              <a:rPr lang="ru-RU" sz="1400" dirty="0"/>
              <a:t>Удаляет все записи в таблице</a:t>
            </a:r>
          </a:p>
          <a:p>
            <a:pPr lvl="1"/>
            <a:r>
              <a:rPr lang="en-US" sz="1400" dirty="0"/>
              <a:t>MERGE - UPSERT </a:t>
            </a:r>
            <a:r>
              <a:rPr lang="ru-RU" sz="1400" dirty="0"/>
              <a:t>операция (</a:t>
            </a:r>
            <a:r>
              <a:rPr lang="en-US" sz="1400" dirty="0"/>
              <a:t>insert </a:t>
            </a:r>
            <a:r>
              <a:rPr lang="ru-RU" sz="1400" dirty="0"/>
              <a:t>или </a:t>
            </a:r>
            <a:r>
              <a:rPr lang="en-US" sz="1400" dirty="0"/>
              <a:t>update)</a:t>
            </a:r>
          </a:p>
          <a:p>
            <a:pPr lvl="1"/>
            <a:r>
              <a:rPr lang="en-US" sz="1400" dirty="0"/>
              <a:t>CALL - </a:t>
            </a:r>
            <a:r>
              <a:rPr lang="ru-RU" sz="1400" dirty="0"/>
              <a:t>вызов подпрограммы </a:t>
            </a:r>
            <a:r>
              <a:rPr lang="en-US" sz="1400" dirty="0"/>
              <a:t>PL/SQL </a:t>
            </a:r>
            <a:r>
              <a:rPr lang="ru-RU" sz="1400" dirty="0"/>
              <a:t>или </a:t>
            </a:r>
            <a:r>
              <a:rPr lang="en-US" sz="1400" dirty="0"/>
              <a:t>Java</a:t>
            </a:r>
          </a:p>
          <a:p>
            <a:pPr lvl="1"/>
            <a:r>
              <a:rPr lang="en-US" sz="1400" dirty="0"/>
              <a:t>EXPLAIN PLAN - </a:t>
            </a:r>
            <a:r>
              <a:rPr lang="ru-RU" sz="1400" dirty="0"/>
              <a:t>Предоставляет план запроса</a:t>
            </a:r>
          </a:p>
          <a:p>
            <a:pPr lvl="1"/>
            <a:r>
              <a:rPr lang="en-US" sz="1400" dirty="0"/>
              <a:t>LOCK TABLE - </a:t>
            </a:r>
            <a:r>
              <a:rPr lang="ru-RU" sz="1400" dirty="0"/>
              <a:t>Управление параллелизмом</a:t>
            </a:r>
          </a:p>
          <a:p>
            <a:endParaRPr lang="en-US" sz="1800" dirty="0"/>
          </a:p>
          <a:p>
            <a:endParaRPr lang="ru-RU" sz="1800" dirty="0"/>
          </a:p>
          <a:p>
            <a:pPr>
              <a:lnSpc>
                <a:spcPct val="100000"/>
              </a:lnSpc>
            </a:pPr>
            <a:endParaRPr lang="ru-RU" sz="2000" dirty="0"/>
          </a:p>
        </p:txBody>
      </p:sp>
      <p:sp>
        <p:nvSpPr>
          <p:cNvPr id="4" name="Содержимое 2">
            <a:extLst>
              <a:ext uri="{FF2B5EF4-FFF2-40B4-BE49-F238E27FC236}">
                <a16:creationId xmlns:a16="http://schemas.microsoft.com/office/drawing/2014/main" id="{E3908642-709A-42F5-A126-B870B23CC163}"/>
              </a:ext>
            </a:extLst>
          </p:cNvPr>
          <p:cNvSpPr txBox="1">
            <a:spLocks/>
          </p:cNvSpPr>
          <p:nvPr/>
        </p:nvSpPr>
        <p:spPr>
          <a:xfrm>
            <a:off x="6585528" y="1062445"/>
            <a:ext cx="5694217" cy="59666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a:t>DCL - Data Control Language. Примеры:</a:t>
            </a:r>
          </a:p>
          <a:p>
            <a:pPr lvl="1"/>
            <a:r>
              <a:rPr lang="en-US" sz="1400" dirty="0"/>
              <a:t>G</a:t>
            </a:r>
            <a:r>
              <a:rPr lang="ru-RU" sz="1400" dirty="0"/>
              <a:t>RANT - Дает пользователю </a:t>
            </a:r>
            <a:r>
              <a:rPr lang="ru-RU" sz="1400" dirty="0" err="1"/>
              <a:t>привелегии</a:t>
            </a:r>
            <a:r>
              <a:rPr lang="ru-RU" sz="1400" dirty="0"/>
              <a:t> доступа к базе данных и ее объектам</a:t>
            </a:r>
          </a:p>
          <a:p>
            <a:pPr lvl="1"/>
            <a:r>
              <a:rPr lang="ru-RU" sz="1400" dirty="0"/>
              <a:t>REVOKE - Забирает у </a:t>
            </a:r>
            <a:r>
              <a:rPr lang="ru-RU" sz="1400" dirty="0" err="1"/>
              <a:t>порльзователя</a:t>
            </a:r>
            <a:r>
              <a:rPr lang="ru-RU" sz="1400" dirty="0"/>
              <a:t> </a:t>
            </a:r>
            <a:r>
              <a:rPr lang="ru-RU" sz="1400" dirty="0" err="1"/>
              <a:t>привелегии</a:t>
            </a:r>
            <a:r>
              <a:rPr lang="ru-RU" sz="1400" dirty="0"/>
              <a:t> данные командой GRANT</a:t>
            </a:r>
          </a:p>
          <a:p>
            <a:r>
              <a:rPr lang="ru-RU" sz="1800" dirty="0"/>
              <a:t>TCL - (</a:t>
            </a:r>
            <a:r>
              <a:rPr lang="ru-RU" sz="1800" dirty="0" err="1"/>
              <a:t>Transaction</a:t>
            </a:r>
            <a:r>
              <a:rPr lang="ru-RU" sz="1800" dirty="0"/>
              <a:t> </a:t>
            </a:r>
            <a:r>
              <a:rPr lang="ru-RU" sz="1800" dirty="0" err="1"/>
              <a:t>Control</a:t>
            </a:r>
            <a:r>
              <a:rPr lang="ru-RU" sz="1800" dirty="0"/>
              <a:t>) предложения используемые для управления изменениями сделанными предложениями DML. Это позволяет объединять предложения DML в логические транзакции.</a:t>
            </a:r>
            <a:endParaRPr lang="en-US" sz="1800" dirty="0"/>
          </a:p>
          <a:p>
            <a:pPr lvl="1"/>
            <a:r>
              <a:rPr lang="ru-RU" sz="1400" dirty="0"/>
              <a:t>COMMIT - Сохраняет изменения</a:t>
            </a:r>
          </a:p>
          <a:p>
            <a:pPr lvl="1"/>
            <a:r>
              <a:rPr lang="ru-RU" sz="1400" dirty="0"/>
              <a:t>SAVEPOINT - Определяет точку транзакции до которой потом можно откатиться</a:t>
            </a:r>
          </a:p>
          <a:p>
            <a:pPr lvl="1"/>
            <a:r>
              <a:rPr lang="ru-RU" sz="1400" dirty="0"/>
              <a:t>ROLLBACK - Восстанавливает базу данных на момент последней операции COMMIT. Откатывает транзакцию</a:t>
            </a:r>
          </a:p>
          <a:p>
            <a:pPr lvl="1"/>
            <a:r>
              <a:rPr lang="ru-RU" sz="1400" dirty="0"/>
              <a:t>SET TRANSACTION - Изменяет опции транзакции, такие как: уровень изоляции и какой сегмент отката использовать</a:t>
            </a:r>
          </a:p>
          <a:p>
            <a:endParaRPr lang="en-US" sz="1800" dirty="0"/>
          </a:p>
          <a:p>
            <a:endParaRPr lang="ru-RU" sz="1800" dirty="0"/>
          </a:p>
          <a:p>
            <a:pPr>
              <a:lnSpc>
                <a:spcPct val="100000"/>
              </a:lnSpc>
            </a:pPr>
            <a:endParaRPr lang="ru-RU" sz="2000" dirty="0"/>
          </a:p>
        </p:txBody>
      </p:sp>
    </p:spTree>
    <p:extLst>
      <p:ext uri="{BB962C8B-B14F-4D97-AF65-F5344CB8AC3E}">
        <p14:creationId xmlns:p14="http://schemas.microsoft.com/office/powerpoint/2010/main" val="237938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dirty="0"/>
              <a:t>Основные понятия</a:t>
            </a:r>
            <a:endParaRPr lang="en-US" dirty="0"/>
          </a:p>
        </p:txBody>
      </p:sp>
      <p:sp>
        <p:nvSpPr>
          <p:cNvPr id="161795" name="Содержимое 2"/>
          <p:cNvSpPr>
            <a:spLocks noGrp="1"/>
          </p:cNvSpPr>
          <p:nvPr>
            <p:ph idx="4294967295"/>
          </p:nvPr>
        </p:nvSpPr>
        <p:spPr>
          <a:xfrm>
            <a:off x="443345" y="997527"/>
            <a:ext cx="11628581" cy="5781964"/>
          </a:xfrm>
        </p:spPr>
        <p:txBody>
          <a:bodyPr>
            <a:noAutofit/>
          </a:bodyPr>
          <a:lstStyle/>
          <a:p>
            <a:pPr>
              <a:lnSpc>
                <a:spcPct val="100000"/>
              </a:lnSpc>
            </a:pPr>
            <a:r>
              <a:rPr lang="ru-RU" sz="2000" b="1" dirty="0"/>
              <a:t>Атрибут</a:t>
            </a:r>
            <a:r>
              <a:rPr lang="ru-RU" sz="2000" dirty="0"/>
              <a:t> — свойство некоторой сущности. Часто называется полем таблицы.</a:t>
            </a:r>
          </a:p>
          <a:p>
            <a:pPr>
              <a:lnSpc>
                <a:spcPct val="100000"/>
              </a:lnSpc>
            </a:pPr>
            <a:r>
              <a:rPr lang="ru-RU" sz="2000" b="1" dirty="0"/>
              <a:t>Домен атрибута</a:t>
            </a:r>
            <a:r>
              <a:rPr lang="ru-RU" sz="2000" dirty="0"/>
              <a:t> — множество допустимых значений, которые может принимать атрибут.</a:t>
            </a:r>
          </a:p>
          <a:p>
            <a:pPr>
              <a:lnSpc>
                <a:spcPct val="100000"/>
              </a:lnSpc>
            </a:pPr>
            <a:r>
              <a:rPr lang="ru-RU" sz="2000" b="1" dirty="0"/>
              <a:t>Кортеж</a:t>
            </a:r>
            <a:r>
              <a:rPr lang="ru-RU" sz="2000" dirty="0"/>
              <a:t> — конечное множество взаимосвязанных допустимых значений атрибутов, которые вместе описывают некоторую сущность (строка таблицы).</a:t>
            </a:r>
          </a:p>
          <a:p>
            <a:pPr>
              <a:lnSpc>
                <a:spcPct val="100000"/>
              </a:lnSpc>
            </a:pPr>
            <a:r>
              <a:rPr lang="ru-RU" sz="2000" b="1" dirty="0"/>
              <a:t>Отношение</a:t>
            </a:r>
            <a:r>
              <a:rPr lang="ru-RU" sz="2000" dirty="0"/>
              <a:t> — конечное множество кортежей (таблица).</a:t>
            </a:r>
          </a:p>
          <a:p>
            <a:pPr>
              <a:lnSpc>
                <a:spcPct val="100000"/>
              </a:lnSpc>
            </a:pPr>
            <a:r>
              <a:rPr lang="ru-RU" sz="2000" b="1" dirty="0"/>
              <a:t>Схема отношения</a:t>
            </a:r>
            <a:r>
              <a:rPr lang="ru-RU" sz="2000" dirty="0"/>
              <a:t> — конечное множество атрибутов, определяющих некоторую сущность. Иными словами, это структура таблицы, состоящей из конкретного набора полей.</a:t>
            </a:r>
          </a:p>
          <a:p>
            <a:pPr>
              <a:lnSpc>
                <a:spcPct val="100000"/>
              </a:lnSpc>
            </a:pPr>
            <a:r>
              <a:rPr lang="ru-RU" sz="2000" b="1" dirty="0"/>
              <a:t>Проекция</a:t>
            </a:r>
            <a:r>
              <a:rPr lang="ru-RU" sz="2000" dirty="0"/>
              <a:t> — отношение, полученное из заданного путём удаления и (или) перестановки некоторых атрибутов.</a:t>
            </a:r>
          </a:p>
          <a:p>
            <a:pPr>
              <a:lnSpc>
                <a:spcPct val="100000"/>
              </a:lnSpc>
            </a:pPr>
            <a:r>
              <a:rPr lang="ru-RU" sz="2000" b="1" dirty="0"/>
              <a:t>Функциональная зависимость</a:t>
            </a:r>
            <a:r>
              <a:rPr lang="ru-RU" sz="2000" dirty="0"/>
              <a:t> между атрибутами (множествами атрибутов) X и Y означает, что для любого допустимого набора кортежей в данном отношении: если два кортежа совпадают по значению X, то они совпадают по значению Y. Например, если значение атрибута «Название компании» — </a:t>
            </a:r>
            <a:r>
              <a:rPr lang="ru-RU" sz="2000" dirty="0" err="1"/>
              <a:t>Canonical</a:t>
            </a:r>
            <a:r>
              <a:rPr lang="ru-RU" sz="2000" dirty="0"/>
              <a:t> </a:t>
            </a:r>
            <a:r>
              <a:rPr lang="ru-RU" sz="2000" dirty="0" err="1"/>
              <a:t>Ltd</a:t>
            </a:r>
            <a:r>
              <a:rPr lang="ru-RU" sz="2000" dirty="0"/>
              <a:t>, то значением атрибута «Штаб-квартира» в таком кортеже всегда будет </a:t>
            </a:r>
            <a:r>
              <a:rPr lang="ru-RU" sz="2000" dirty="0" err="1"/>
              <a:t>Millbank</a:t>
            </a:r>
            <a:r>
              <a:rPr lang="ru-RU" sz="2000" dirty="0"/>
              <a:t> </a:t>
            </a:r>
            <a:r>
              <a:rPr lang="ru-RU" sz="2000" dirty="0" err="1"/>
              <a:t>Tower</a:t>
            </a:r>
            <a:r>
              <a:rPr lang="ru-RU" sz="2000" dirty="0"/>
              <a:t>, </a:t>
            </a:r>
            <a:r>
              <a:rPr lang="ru-RU" sz="2000" dirty="0" err="1"/>
              <a:t>London</a:t>
            </a:r>
            <a:r>
              <a:rPr lang="ru-RU" sz="2000" dirty="0"/>
              <a:t>, </a:t>
            </a:r>
            <a:r>
              <a:rPr lang="ru-RU" sz="2000" dirty="0" err="1"/>
              <a:t>United</a:t>
            </a:r>
            <a:r>
              <a:rPr lang="ru-RU" sz="2000" dirty="0"/>
              <a:t> </a:t>
            </a:r>
            <a:r>
              <a:rPr lang="ru-RU" sz="2000" dirty="0" err="1"/>
              <a:t>Kingdom</a:t>
            </a:r>
            <a:r>
              <a:rPr lang="ru-RU" sz="2000" dirty="0"/>
              <a:t>. Обозначение: {X} -&gt; {Y}.</a:t>
            </a:r>
          </a:p>
        </p:txBody>
      </p:sp>
    </p:spTree>
    <p:extLst>
      <p:ext uri="{BB962C8B-B14F-4D97-AF65-F5344CB8AC3E}">
        <p14:creationId xmlns:p14="http://schemas.microsoft.com/office/powerpoint/2010/main" val="64657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en-US" b="1" dirty="0"/>
              <a:t>SQL</a:t>
            </a:r>
            <a:endParaRPr lang="en-US" dirty="0"/>
          </a:p>
        </p:txBody>
      </p:sp>
      <p:sp>
        <p:nvSpPr>
          <p:cNvPr id="161795" name="Содержимое 2"/>
          <p:cNvSpPr>
            <a:spLocks noGrp="1"/>
          </p:cNvSpPr>
          <p:nvPr>
            <p:ph idx="4294967295"/>
          </p:nvPr>
        </p:nvSpPr>
        <p:spPr>
          <a:xfrm>
            <a:off x="443345" y="997527"/>
            <a:ext cx="11628581" cy="5781964"/>
          </a:xfrm>
        </p:spPr>
        <p:txBody>
          <a:bodyPr>
            <a:noAutofit/>
          </a:bodyPr>
          <a:lstStyle/>
          <a:p>
            <a:pPr marL="0" indent="0">
              <a:lnSpc>
                <a:spcPct val="100000"/>
              </a:lnSpc>
              <a:buNone/>
            </a:pPr>
            <a:r>
              <a:rPr lang="ru-RU" dirty="0"/>
              <a:t>SQL (</a:t>
            </a:r>
            <a:r>
              <a:rPr lang="ru-RU" dirty="0" err="1"/>
              <a:t>Structured</a:t>
            </a:r>
            <a:r>
              <a:rPr lang="ru-RU" dirty="0"/>
              <a:t> </a:t>
            </a:r>
            <a:r>
              <a:rPr lang="ru-RU" dirty="0" err="1"/>
              <a:t>Query</a:t>
            </a:r>
            <a:r>
              <a:rPr lang="ru-RU" dirty="0"/>
              <a:t> </a:t>
            </a:r>
            <a:r>
              <a:rPr lang="ru-RU" dirty="0" err="1"/>
              <a:t>Language</a:t>
            </a:r>
            <a:r>
              <a:rPr lang="ru-RU" dirty="0"/>
              <a:t>) – основной интерфейс работы с реляционными БД. SQL стал стандартом Национального института стандартов США (ANSI) в 1986 году. Стандарт ANSI SQL поддерживается всеми популярными ядрами реляционных БД. Некоторые из ядер также включают расширения стандарта ANSI SQL, поддерживающие специфичный для этих ядер функционал. SQL используется для добавления, обновления и удаления строк данных, извлечения наборов данных для обработки транзакций и аналитических приложений, а также для управления всеми аспектами работы базы данных.</a:t>
            </a:r>
            <a:endParaRPr lang="ru-RU" sz="2000" dirty="0"/>
          </a:p>
        </p:txBody>
      </p:sp>
    </p:spTree>
    <p:extLst>
      <p:ext uri="{BB962C8B-B14F-4D97-AF65-F5344CB8AC3E}">
        <p14:creationId xmlns:p14="http://schemas.microsoft.com/office/powerpoint/2010/main" val="224517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b="1" dirty="0"/>
              <a:t>Целостность данных</a:t>
            </a:r>
            <a:endParaRPr lang="en-US" dirty="0"/>
          </a:p>
        </p:txBody>
      </p:sp>
      <p:sp>
        <p:nvSpPr>
          <p:cNvPr id="161795" name="Содержимое 2"/>
          <p:cNvSpPr>
            <a:spLocks noGrp="1"/>
          </p:cNvSpPr>
          <p:nvPr>
            <p:ph idx="4294967295"/>
          </p:nvPr>
        </p:nvSpPr>
        <p:spPr>
          <a:xfrm>
            <a:off x="443345" y="997527"/>
            <a:ext cx="11628581" cy="5781964"/>
          </a:xfrm>
        </p:spPr>
        <p:txBody>
          <a:bodyPr>
            <a:noAutofit/>
          </a:bodyPr>
          <a:lstStyle/>
          <a:p>
            <a:pPr marL="0" indent="0">
              <a:lnSpc>
                <a:spcPct val="100000"/>
              </a:lnSpc>
              <a:buNone/>
            </a:pPr>
            <a:r>
              <a:rPr lang="ru-RU" dirty="0"/>
              <a:t>Целостность данных – это полнота, точность и единообразие данных. Для поддержания целостности данных в реляционных БД используется ряд инструментов. В их число входят первичные ключи, внешние ключи, ограничения «</a:t>
            </a:r>
            <a:r>
              <a:rPr lang="ru-RU" dirty="0" err="1"/>
              <a:t>Not</a:t>
            </a:r>
            <a:r>
              <a:rPr lang="ru-RU" dirty="0"/>
              <a:t> NULL», «</a:t>
            </a:r>
            <a:r>
              <a:rPr lang="ru-RU" dirty="0" err="1"/>
              <a:t>Unique</a:t>
            </a:r>
            <a:r>
              <a:rPr lang="ru-RU" dirty="0"/>
              <a:t>», «</a:t>
            </a:r>
            <a:r>
              <a:rPr lang="ru-RU" dirty="0" err="1"/>
              <a:t>Default</a:t>
            </a:r>
            <a:r>
              <a:rPr lang="ru-RU" dirty="0"/>
              <a:t>» и «</a:t>
            </a:r>
            <a:r>
              <a:rPr lang="ru-RU" dirty="0" err="1"/>
              <a:t>Check</a:t>
            </a:r>
            <a:r>
              <a:rPr lang="ru-RU" dirty="0"/>
              <a:t>». Эти ограничения целостности позволяют применять практические правила к данным в таблицах и гарантировать точность и надежность данных. Большинство ядер БД также поддерживает интеграцию пользовательского кода, который выполняется в ответ на определенные операции в БД.</a:t>
            </a:r>
            <a:endParaRPr lang="ru-RU" sz="2000" dirty="0"/>
          </a:p>
        </p:txBody>
      </p:sp>
    </p:spTree>
    <p:extLst>
      <p:ext uri="{BB962C8B-B14F-4D97-AF65-F5344CB8AC3E}">
        <p14:creationId xmlns:p14="http://schemas.microsoft.com/office/powerpoint/2010/main" val="369576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b="1" dirty="0"/>
              <a:t>Транзакции</a:t>
            </a:r>
            <a:endParaRPr lang="en-US" dirty="0"/>
          </a:p>
        </p:txBody>
      </p:sp>
      <p:sp>
        <p:nvSpPr>
          <p:cNvPr id="161795" name="Содержимое 2"/>
          <p:cNvSpPr>
            <a:spLocks noGrp="1"/>
          </p:cNvSpPr>
          <p:nvPr>
            <p:ph idx="4294967295"/>
          </p:nvPr>
        </p:nvSpPr>
        <p:spPr>
          <a:xfrm>
            <a:off x="443345" y="997527"/>
            <a:ext cx="11628581" cy="5781964"/>
          </a:xfrm>
        </p:spPr>
        <p:txBody>
          <a:bodyPr>
            <a:noAutofit/>
          </a:bodyPr>
          <a:lstStyle/>
          <a:p>
            <a:pPr marL="0" indent="0">
              <a:lnSpc>
                <a:spcPct val="100000"/>
              </a:lnSpc>
              <a:buNone/>
            </a:pPr>
            <a:r>
              <a:rPr lang="ru-RU" dirty="0"/>
              <a:t>Транзакция в базе данных – это один или несколько операторов SQL, выполненных в виде последовательности операций, представляющих собой единую логическую задачу. Транзакция представляет собой неделимое действие, то есть она должна быть выполнена как единое целое и либо должна быть записана в базу данных целиком, либо не должен быть записан ни один из ее компонентов. В терминологии реляционных баз данных транзакция завершается либо действием COMMIT, либо ROLLBACK. Каждая транзакция рассматривается как внутренне связный, надежный и независимый от других транзакций элемент.</a:t>
            </a:r>
            <a:endParaRPr lang="ru-RU" sz="2000" dirty="0"/>
          </a:p>
        </p:txBody>
      </p:sp>
    </p:spTree>
    <p:extLst>
      <p:ext uri="{BB962C8B-B14F-4D97-AF65-F5344CB8AC3E}">
        <p14:creationId xmlns:p14="http://schemas.microsoft.com/office/powerpoint/2010/main" val="108974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b="1" dirty="0"/>
              <a:t>Соответствие требованиям </a:t>
            </a:r>
            <a:r>
              <a:rPr lang="en-US" b="1" dirty="0"/>
              <a:t>ACID</a:t>
            </a:r>
            <a:endParaRPr lang="en-US" dirty="0"/>
          </a:p>
        </p:txBody>
      </p:sp>
      <p:sp>
        <p:nvSpPr>
          <p:cNvPr id="161795" name="Содержимое 2"/>
          <p:cNvSpPr>
            <a:spLocks noGrp="1"/>
          </p:cNvSpPr>
          <p:nvPr>
            <p:ph idx="4294967295"/>
          </p:nvPr>
        </p:nvSpPr>
        <p:spPr>
          <a:xfrm>
            <a:off x="443345" y="997527"/>
            <a:ext cx="11628581" cy="5781964"/>
          </a:xfrm>
        </p:spPr>
        <p:txBody>
          <a:bodyPr>
            <a:noAutofit/>
          </a:bodyPr>
          <a:lstStyle/>
          <a:p>
            <a:pPr marL="0" indent="0">
              <a:buNone/>
            </a:pPr>
            <a:r>
              <a:rPr lang="ru-RU" dirty="0"/>
              <a:t>Для соблюдения целостности данных все транзакции в БД должны соответствовать требованиям ACID, то есть быть атомарными, единообразными, изолированными и надежными.</a:t>
            </a:r>
          </a:p>
          <a:p>
            <a:r>
              <a:rPr lang="ru-RU" b="1" dirty="0"/>
              <a:t>Атомарность</a:t>
            </a:r>
            <a:r>
              <a:rPr lang="ru-RU" dirty="0"/>
              <a:t> – это условие, при котором либо транзакция успешно выполняется целиком, либо, если какая-либо из ее частей не выполняется, вся транзакция отменяется. </a:t>
            </a:r>
            <a:endParaRPr lang="en-US" dirty="0"/>
          </a:p>
          <a:p>
            <a:r>
              <a:rPr lang="ru-RU" b="1" dirty="0"/>
              <a:t>Единообразие</a:t>
            </a:r>
            <a:r>
              <a:rPr lang="ru-RU" dirty="0"/>
              <a:t> – это условие, при котором данные, записываемые в базу данных в рамках транзакции, должны соответствовать всем правилам и ограничениям, включая ограничения целостности, каскады и триггеры. </a:t>
            </a:r>
            <a:endParaRPr lang="en-US" dirty="0"/>
          </a:p>
          <a:p>
            <a:r>
              <a:rPr lang="ru-RU" b="1" dirty="0"/>
              <a:t>Изолированность</a:t>
            </a:r>
            <a:r>
              <a:rPr lang="ru-RU" dirty="0"/>
              <a:t> необходима для контроля над согласованностью и гарантирует базовую независимость каждой транзакции. </a:t>
            </a:r>
            <a:endParaRPr lang="en-US" dirty="0"/>
          </a:p>
          <a:p>
            <a:r>
              <a:rPr lang="ru-RU" b="1" dirty="0"/>
              <a:t>Надежность </a:t>
            </a:r>
            <a:r>
              <a:rPr lang="ru-RU" dirty="0"/>
              <a:t>подразумевает, что все внесенные в базу данных изменения на момент успешного завершения транзакции считаются постоянными.</a:t>
            </a:r>
          </a:p>
        </p:txBody>
      </p:sp>
    </p:spTree>
    <p:extLst>
      <p:ext uri="{BB962C8B-B14F-4D97-AF65-F5344CB8AC3E}">
        <p14:creationId xmlns:p14="http://schemas.microsoft.com/office/powerpoint/2010/main" val="106458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b="1" dirty="0"/>
              <a:t>Нормализация </a:t>
            </a:r>
            <a:endParaRPr lang="en-US" dirty="0"/>
          </a:p>
        </p:txBody>
      </p:sp>
      <p:sp>
        <p:nvSpPr>
          <p:cNvPr id="161795" name="Содержимое 2"/>
          <p:cNvSpPr>
            <a:spLocks noGrp="1"/>
          </p:cNvSpPr>
          <p:nvPr>
            <p:ph idx="4294967295"/>
          </p:nvPr>
        </p:nvSpPr>
        <p:spPr>
          <a:xfrm>
            <a:off x="443345" y="997527"/>
            <a:ext cx="11628581" cy="3162349"/>
          </a:xfrm>
        </p:spPr>
        <p:txBody>
          <a:bodyPr>
            <a:noAutofit/>
          </a:bodyPr>
          <a:lstStyle/>
          <a:p>
            <a:pPr marL="0" indent="0">
              <a:buNone/>
            </a:pPr>
            <a:r>
              <a:rPr lang="ru-RU" b="1" dirty="0"/>
              <a:t>Нормализация</a:t>
            </a:r>
            <a:r>
              <a:rPr lang="ru-RU" dirty="0"/>
              <a:t> — это процесс структурирования модели данных, обеспечивающий связность и отсутствие избыточности в данных. </a:t>
            </a:r>
          </a:p>
          <a:p>
            <a:pPr marL="0" indent="0">
              <a:buNone/>
            </a:pPr>
            <a:r>
              <a:rPr lang="ru-RU" b="1" dirty="0"/>
              <a:t>Целью нормализации </a:t>
            </a:r>
            <a:r>
              <a:rPr lang="ru-RU" dirty="0"/>
              <a:t>реляционной базы данных является устранение недостатков структуры базы данных, приводящих к избыточности, которая, в свою очередь, потенциально приводит к различным аномалиям и нарушениям целостности данных.</a:t>
            </a:r>
          </a:p>
          <a:p>
            <a:pPr marL="0" indent="0">
              <a:buNone/>
            </a:pPr>
            <a:endParaRPr lang="ru-RU" dirty="0"/>
          </a:p>
          <a:p>
            <a:endParaRPr lang="ru-RU" dirty="0"/>
          </a:p>
        </p:txBody>
      </p:sp>
    </p:spTree>
    <p:extLst>
      <p:ext uri="{BB962C8B-B14F-4D97-AF65-F5344CB8AC3E}">
        <p14:creationId xmlns:p14="http://schemas.microsoft.com/office/powerpoint/2010/main" val="37313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b="1" dirty="0"/>
              <a:t>Аномалии</a:t>
            </a:r>
            <a:endParaRPr lang="en-US" dirty="0"/>
          </a:p>
        </p:txBody>
      </p:sp>
      <p:sp>
        <p:nvSpPr>
          <p:cNvPr id="161795" name="Содержимое 2"/>
          <p:cNvSpPr>
            <a:spLocks noGrp="1"/>
          </p:cNvSpPr>
          <p:nvPr>
            <p:ph idx="4294967295"/>
          </p:nvPr>
        </p:nvSpPr>
        <p:spPr>
          <a:xfrm>
            <a:off x="443345" y="997526"/>
            <a:ext cx="11628581" cy="5860473"/>
          </a:xfrm>
        </p:spPr>
        <p:txBody>
          <a:bodyPr>
            <a:noAutofit/>
          </a:bodyPr>
          <a:lstStyle/>
          <a:p>
            <a:pPr marL="0" indent="0">
              <a:buNone/>
            </a:pPr>
            <a:r>
              <a:rPr lang="ru-RU" b="1" dirty="0"/>
              <a:t>Аномалией</a:t>
            </a:r>
            <a:r>
              <a:rPr lang="ru-RU" dirty="0"/>
              <a:t> называется такая ситуация в таблице БД, которая приводит к противоречию в БД либо существенно усложняет обработку БД. Причиной является излишнее дублирование данных в таблице, которое вызывается наличием функциональных зависимостей от не ключевых атрибутов.</a:t>
            </a:r>
          </a:p>
          <a:p>
            <a:pPr marL="0" indent="0">
              <a:buNone/>
            </a:pPr>
            <a:r>
              <a:rPr lang="ru-RU" b="1" dirty="0"/>
              <a:t>Аномалии-модификации</a:t>
            </a:r>
            <a:r>
              <a:rPr lang="ru-RU" dirty="0"/>
              <a:t> проявляются в том, что изменение одних данных может повлечь просмотр всей таблицы и соответствующее изменение некоторых записей таблицы.</a:t>
            </a:r>
          </a:p>
          <a:p>
            <a:pPr marL="0" indent="0">
              <a:buNone/>
            </a:pPr>
            <a:r>
              <a:rPr lang="ru-RU" b="1" dirty="0"/>
              <a:t>Аномалии-удаления</a:t>
            </a:r>
            <a:r>
              <a:rPr lang="ru-RU" dirty="0"/>
              <a:t> — при удалении какого либо кортежа из таблицы может пропасть информация, которая не связана на прямую с удаляемой записью.</a:t>
            </a:r>
          </a:p>
          <a:p>
            <a:pPr marL="0" indent="0">
              <a:buNone/>
            </a:pPr>
            <a:r>
              <a:rPr lang="ru-RU" b="1" dirty="0"/>
              <a:t>Аномалии-добавления</a:t>
            </a:r>
            <a:r>
              <a:rPr lang="ru-RU" dirty="0"/>
              <a:t> возникают, когда информацию в таблицу нельзя поместить, пока она не полная, либо вставка записи требует дополнительного просмотра таблицы.</a:t>
            </a:r>
          </a:p>
        </p:txBody>
      </p:sp>
    </p:spTree>
    <p:extLst>
      <p:ext uri="{BB962C8B-B14F-4D97-AF65-F5344CB8AC3E}">
        <p14:creationId xmlns:p14="http://schemas.microsoft.com/office/powerpoint/2010/main" val="120678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670560" y="186373"/>
            <a:ext cx="10554788" cy="876073"/>
          </a:xfrm>
        </p:spPr>
        <p:txBody>
          <a:bodyPr>
            <a:normAutofit/>
          </a:bodyPr>
          <a:lstStyle/>
          <a:p>
            <a:pPr algn="ctr">
              <a:defRPr/>
            </a:pPr>
            <a:r>
              <a:rPr lang="ru-RU" b="1" dirty="0"/>
              <a:t>Нормальные формы</a:t>
            </a:r>
            <a:endParaRPr lang="en-US" dirty="0"/>
          </a:p>
        </p:txBody>
      </p:sp>
      <p:sp>
        <p:nvSpPr>
          <p:cNvPr id="13" name="Содержимое 2"/>
          <p:cNvSpPr txBox="1">
            <a:spLocks/>
          </p:cNvSpPr>
          <p:nvPr/>
        </p:nvSpPr>
        <p:spPr>
          <a:xfrm>
            <a:off x="443345" y="1654350"/>
            <a:ext cx="11628581" cy="42312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solidFill>
                  <a:srgbClr val="00B050"/>
                </a:solidFill>
              </a:rPr>
              <a:t>Первая нормальная форма</a:t>
            </a:r>
          </a:p>
          <a:p>
            <a:pPr algn="just"/>
            <a:r>
              <a:rPr lang="ru-RU" dirty="0">
                <a:solidFill>
                  <a:srgbClr val="00B050"/>
                </a:solidFill>
              </a:rPr>
              <a:t>Вторая нормальная форма</a:t>
            </a:r>
          </a:p>
          <a:p>
            <a:pPr algn="just"/>
            <a:r>
              <a:rPr lang="ru-RU" dirty="0">
                <a:solidFill>
                  <a:srgbClr val="00B050"/>
                </a:solidFill>
              </a:rPr>
              <a:t>Третья нормальная форма</a:t>
            </a:r>
          </a:p>
          <a:p>
            <a:pPr algn="just"/>
            <a:r>
              <a:rPr lang="ru-RU" dirty="0">
                <a:solidFill>
                  <a:srgbClr val="FFC000"/>
                </a:solidFill>
              </a:rPr>
              <a:t>Нормальная форма </a:t>
            </a:r>
            <a:r>
              <a:rPr lang="ru-RU" dirty="0" err="1">
                <a:solidFill>
                  <a:srgbClr val="FFC000"/>
                </a:solidFill>
              </a:rPr>
              <a:t>Бойса</a:t>
            </a:r>
            <a:r>
              <a:rPr lang="ru-RU" dirty="0">
                <a:solidFill>
                  <a:srgbClr val="FFC000"/>
                </a:solidFill>
              </a:rPr>
              <a:t>-Кодда (НФБК)</a:t>
            </a:r>
          </a:p>
          <a:p>
            <a:pPr algn="just"/>
            <a:r>
              <a:rPr lang="ru-RU" dirty="0">
                <a:solidFill>
                  <a:srgbClr val="C00000"/>
                </a:solidFill>
              </a:rPr>
              <a:t>Четвертая нормальная форма</a:t>
            </a:r>
          </a:p>
          <a:p>
            <a:pPr algn="just"/>
            <a:r>
              <a:rPr lang="ru-RU" dirty="0">
                <a:solidFill>
                  <a:srgbClr val="C00000"/>
                </a:solidFill>
              </a:rPr>
              <a:t>Пятая нормальная форма</a:t>
            </a:r>
          </a:p>
          <a:p>
            <a:pPr algn="just"/>
            <a:r>
              <a:rPr lang="ru-RU" dirty="0">
                <a:solidFill>
                  <a:srgbClr val="C00000"/>
                </a:solidFill>
              </a:rPr>
              <a:t>Доменно-ключевая нормальная форма</a:t>
            </a:r>
          </a:p>
          <a:p>
            <a:pPr algn="just"/>
            <a:r>
              <a:rPr lang="ru-RU" dirty="0">
                <a:solidFill>
                  <a:srgbClr val="C00000"/>
                </a:solidFill>
              </a:rPr>
              <a:t>Шестая нормальная форма</a:t>
            </a:r>
          </a:p>
          <a:p>
            <a:pPr algn="just"/>
            <a:endParaRPr lang="ru-RU" dirty="0"/>
          </a:p>
        </p:txBody>
      </p:sp>
    </p:spTree>
    <p:extLst>
      <p:ext uri="{BB962C8B-B14F-4D97-AF65-F5344CB8AC3E}">
        <p14:creationId xmlns:p14="http://schemas.microsoft.com/office/powerpoint/2010/main" val="25015579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1516</Words>
  <Application>Microsoft Office PowerPoint</Application>
  <PresentationFormat>Широкоэкранный</PresentationFormat>
  <Paragraphs>257</Paragraphs>
  <Slides>15</Slides>
  <Notes>15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-apple-system</vt:lpstr>
      <vt:lpstr>Arial</vt:lpstr>
      <vt:lpstr>Calibri</vt:lpstr>
      <vt:lpstr>Calibri Light</vt:lpstr>
      <vt:lpstr>Тема Office</vt:lpstr>
      <vt:lpstr>Реляционная база данных</vt:lpstr>
      <vt:lpstr>Основные понятия</vt:lpstr>
      <vt:lpstr>SQL</vt:lpstr>
      <vt:lpstr>Целостность данных</vt:lpstr>
      <vt:lpstr>Транзакции</vt:lpstr>
      <vt:lpstr>Соответствие требованиям ACID</vt:lpstr>
      <vt:lpstr>Нормализация </vt:lpstr>
      <vt:lpstr>Аномалии</vt:lpstr>
      <vt:lpstr>Нормальные формы</vt:lpstr>
      <vt:lpstr>1 - НФ</vt:lpstr>
      <vt:lpstr>2 - НФ</vt:lpstr>
      <vt:lpstr>3 - НФ</vt:lpstr>
      <vt:lpstr>НФБК</vt:lpstr>
      <vt:lpstr>НФБК</vt:lpstr>
      <vt:lpstr>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Реляционная база данных</dc:title>
  <dc:creator>Filenkov Kirill</dc:creator>
  <cp:lastModifiedBy>Кирилл Филенков</cp:lastModifiedBy>
  <cp:revision>13</cp:revision>
  <dcterms:created xsi:type="dcterms:W3CDTF">2019-12-23T09:20:36Z</dcterms:created>
  <dcterms:modified xsi:type="dcterms:W3CDTF">2020-04-09T09:51:40Z</dcterms:modified>
</cp:coreProperties>
</file>