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690" r:id="rId4"/>
  </p:sldMasterIdLst>
  <p:notesMasterIdLst>
    <p:notesMasterId r:id="rId19"/>
  </p:notesMasterIdLst>
  <p:sldIdLst>
    <p:sldId id="270" r:id="rId5"/>
    <p:sldId id="262" r:id="rId6"/>
    <p:sldId id="267" r:id="rId7"/>
    <p:sldId id="402" r:id="rId8"/>
    <p:sldId id="274" r:id="rId9"/>
    <p:sldId id="403" r:id="rId10"/>
    <p:sldId id="275" r:id="rId11"/>
    <p:sldId id="396" r:id="rId12"/>
    <p:sldId id="397" r:id="rId13"/>
    <p:sldId id="398" r:id="rId14"/>
    <p:sldId id="399" r:id="rId15"/>
    <p:sldId id="400" r:id="rId16"/>
    <p:sldId id="401" r:id="rId17"/>
    <p:sldId id="317" r:id="rId18"/>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Franklin Gothic Book" charset="0"/>
        <a:ea typeface="ＭＳ Ｐゴシック" charset="0"/>
        <a:cs typeface="ＭＳ Ｐゴシック" charset="0"/>
      </a:defRPr>
    </a:lvl5pPr>
    <a:lvl6pPr marL="2286000" algn="l" defTabSz="457200" rtl="0" eaLnBrk="1" latinLnBrk="0" hangingPunct="1">
      <a:defRPr kern="1200">
        <a:solidFill>
          <a:schemeClr val="tx1"/>
        </a:solidFill>
        <a:latin typeface="Franklin Gothic Book" charset="0"/>
        <a:ea typeface="ＭＳ Ｐゴシック" charset="0"/>
        <a:cs typeface="ＭＳ Ｐゴシック" charset="0"/>
      </a:defRPr>
    </a:lvl6pPr>
    <a:lvl7pPr marL="2743200" algn="l" defTabSz="457200" rtl="0" eaLnBrk="1" latinLnBrk="0" hangingPunct="1">
      <a:defRPr kern="1200">
        <a:solidFill>
          <a:schemeClr val="tx1"/>
        </a:solidFill>
        <a:latin typeface="Franklin Gothic Book" charset="0"/>
        <a:ea typeface="ＭＳ Ｐゴシック" charset="0"/>
        <a:cs typeface="ＭＳ Ｐゴシック" charset="0"/>
      </a:defRPr>
    </a:lvl7pPr>
    <a:lvl8pPr marL="3200400" algn="l" defTabSz="457200" rtl="0" eaLnBrk="1" latinLnBrk="0" hangingPunct="1">
      <a:defRPr kern="1200">
        <a:solidFill>
          <a:schemeClr val="tx1"/>
        </a:solidFill>
        <a:latin typeface="Franklin Gothic Book" charset="0"/>
        <a:ea typeface="ＭＳ Ｐゴシック" charset="0"/>
        <a:cs typeface="ＭＳ Ｐゴシック" charset="0"/>
      </a:defRPr>
    </a:lvl8pPr>
    <a:lvl9pPr marL="3657600" algn="l" defTabSz="457200" rtl="0" eaLnBrk="1" latinLnBrk="0" hangingPunct="1">
      <a:defRPr kern="1200">
        <a:solidFill>
          <a:schemeClr val="tx1"/>
        </a:solidFill>
        <a:latin typeface="Franklin Gothic Book"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800">
          <p15:clr>
            <a:srgbClr val="A4A3A4"/>
          </p15:clr>
        </p15:guide>
        <p15:guide id="2" pos="2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75E"/>
    <a:srgbClr val="3B3A5E"/>
    <a:srgbClr val="FF44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03" autoAdjust="0"/>
  </p:normalViewPr>
  <p:slideViewPr>
    <p:cSldViewPr snapToGrid="0" snapToObjects="1">
      <p:cViewPr varScale="1">
        <p:scale>
          <a:sx n="107" d="100"/>
          <a:sy n="107" d="100"/>
        </p:scale>
        <p:origin x="114" y="144"/>
      </p:cViewPr>
      <p:guideLst>
        <p:guide orient="horz" pos="1800"/>
        <p:guide pos="28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6571F-AC92-4D63-A4DF-AC6AD5F3B9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CR"/>
        </a:p>
      </dgm:t>
    </dgm:pt>
    <dgm:pt modelId="{C014E6F3-B358-4549-BD6C-83DF5ADDD954}">
      <dgm:prSet phldrT="[Text]"/>
      <dgm:spPr/>
      <dgm:t>
        <a:bodyPr/>
        <a:lstStyle/>
        <a:p>
          <a:r>
            <a:rPr lang="es-CR" b="1" noProof="0" dirty="0"/>
            <a:t>Introducción a Pruebas de rendimiento y Conceptos básicos</a:t>
          </a:r>
        </a:p>
      </dgm:t>
    </dgm:pt>
    <dgm:pt modelId="{4182CEA6-78A8-42A8-A338-02774095F4E0}" type="parTrans" cxnId="{EC1C5EFD-BB2E-4404-81D4-DFD6D62A04E7}">
      <dgm:prSet/>
      <dgm:spPr/>
      <dgm:t>
        <a:bodyPr/>
        <a:lstStyle/>
        <a:p>
          <a:endParaRPr lang="es-CR"/>
        </a:p>
      </dgm:t>
    </dgm:pt>
    <dgm:pt modelId="{D271B80B-84B9-486E-A6C8-4D9B94362458}" type="sibTrans" cxnId="{EC1C5EFD-BB2E-4404-81D4-DFD6D62A04E7}">
      <dgm:prSet/>
      <dgm:spPr/>
      <dgm:t>
        <a:bodyPr/>
        <a:lstStyle/>
        <a:p>
          <a:endParaRPr lang="es-CR"/>
        </a:p>
      </dgm:t>
    </dgm:pt>
    <dgm:pt modelId="{35774A53-64A3-45C8-892D-59E152D7C1B8}">
      <dgm:prSet phldrT="[Text]"/>
      <dgm:spPr/>
      <dgm:t>
        <a:bodyPr/>
        <a:lstStyle/>
        <a:p>
          <a:r>
            <a:rPr lang="es-CR" b="1" noProof="0" dirty="0"/>
            <a:t>Introducción a Jmeter</a:t>
          </a:r>
        </a:p>
      </dgm:t>
    </dgm:pt>
    <dgm:pt modelId="{32471045-F818-48AA-9A12-9627A6CE07E5}" type="parTrans" cxnId="{04BA3818-7F33-4BAB-8F42-67D792AD1ADA}">
      <dgm:prSet/>
      <dgm:spPr/>
      <dgm:t>
        <a:bodyPr/>
        <a:lstStyle/>
        <a:p>
          <a:endParaRPr lang="es-CR"/>
        </a:p>
      </dgm:t>
    </dgm:pt>
    <dgm:pt modelId="{F7DE58E0-77D3-4857-A090-84A9EFBA691E}" type="sibTrans" cxnId="{04BA3818-7F33-4BAB-8F42-67D792AD1ADA}">
      <dgm:prSet/>
      <dgm:spPr/>
      <dgm:t>
        <a:bodyPr/>
        <a:lstStyle/>
        <a:p>
          <a:endParaRPr lang="es-CR"/>
        </a:p>
      </dgm:t>
    </dgm:pt>
    <dgm:pt modelId="{4FAF4BEA-61A1-4371-9026-17C75615DB12}" type="pres">
      <dgm:prSet presAssocID="{ACB6571F-AC92-4D63-A4DF-AC6AD5F3B94A}" presName="linear" presStyleCnt="0">
        <dgm:presLayoutVars>
          <dgm:dir/>
          <dgm:animLvl val="lvl"/>
          <dgm:resizeHandles val="exact"/>
        </dgm:presLayoutVars>
      </dgm:prSet>
      <dgm:spPr/>
    </dgm:pt>
    <dgm:pt modelId="{750888AB-AD9B-4B77-89E8-4D1460C909BA}" type="pres">
      <dgm:prSet presAssocID="{C014E6F3-B358-4549-BD6C-83DF5ADDD954}" presName="parentLin" presStyleCnt="0"/>
      <dgm:spPr/>
    </dgm:pt>
    <dgm:pt modelId="{6680E501-C02D-414A-9C36-87B9F2458B9D}" type="pres">
      <dgm:prSet presAssocID="{C014E6F3-B358-4549-BD6C-83DF5ADDD954}" presName="parentLeftMargin" presStyleLbl="node1" presStyleIdx="0" presStyleCnt="2"/>
      <dgm:spPr/>
    </dgm:pt>
    <dgm:pt modelId="{4E6E6167-CAF6-4082-905D-B647E25B6FD2}" type="pres">
      <dgm:prSet presAssocID="{C014E6F3-B358-4549-BD6C-83DF5ADDD954}" presName="parentText" presStyleLbl="node1" presStyleIdx="0" presStyleCnt="2">
        <dgm:presLayoutVars>
          <dgm:chMax val="0"/>
          <dgm:bulletEnabled val="1"/>
        </dgm:presLayoutVars>
      </dgm:prSet>
      <dgm:spPr/>
    </dgm:pt>
    <dgm:pt modelId="{4E0D1028-EFED-4A46-BC93-88B83439399C}" type="pres">
      <dgm:prSet presAssocID="{C014E6F3-B358-4549-BD6C-83DF5ADDD954}" presName="negativeSpace" presStyleCnt="0"/>
      <dgm:spPr/>
    </dgm:pt>
    <dgm:pt modelId="{BDA7A0C6-B9F5-4C1F-A064-AA5D79140A7D}" type="pres">
      <dgm:prSet presAssocID="{C014E6F3-B358-4549-BD6C-83DF5ADDD954}" presName="childText" presStyleLbl="conFgAcc1" presStyleIdx="0" presStyleCnt="2">
        <dgm:presLayoutVars>
          <dgm:bulletEnabled val="1"/>
        </dgm:presLayoutVars>
      </dgm:prSet>
      <dgm:spPr/>
    </dgm:pt>
    <dgm:pt modelId="{16D09991-BD8D-4E32-84F6-00A132F7EFD0}" type="pres">
      <dgm:prSet presAssocID="{D271B80B-84B9-486E-A6C8-4D9B94362458}" presName="spaceBetweenRectangles" presStyleCnt="0"/>
      <dgm:spPr/>
    </dgm:pt>
    <dgm:pt modelId="{757630F4-7851-45EB-81BB-C9BDEC46394B}" type="pres">
      <dgm:prSet presAssocID="{35774A53-64A3-45C8-892D-59E152D7C1B8}" presName="parentLin" presStyleCnt="0"/>
      <dgm:spPr/>
    </dgm:pt>
    <dgm:pt modelId="{E4D96EA2-D7BC-4C14-BE7C-B4DF3A60D384}" type="pres">
      <dgm:prSet presAssocID="{35774A53-64A3-45C8-892D-59E152D7C1B8}" presName="parentLeftMargin" presStyleLbl="node1" presStyleIdx="0" presStyleCnt="2"/>
      <dgm:spPr/>
    </dgm:pt>
    <dgm:pt modelId="{D8A0AA6B-15A5-4D08-AF1A-90185B5CB63D}" type="pres">
      <dgm:prSet presAssocID="{35774A53-64A3-45C8-892D-59E152D7C1B8}" presName="parentText" presStyleLbl="node1" presStyleIdx="1" presStyleCnt="2">
        <dgm:presLayoutVars>
          <dgm:chMax val="0"/>
          <dgm:bulletEnabled val="1"/>
        </dgm:presLayoutVars>
      </dgm:prSet>
      <dgm:spPr/>
    </dgm:pt>
    <dgm:pt modelId="{79305BED-0EF7-4A0C-8087-1B0583D7AF5E}" type="pres">
      <dgm:prSet presAssocID="{35774A53-64A3-45C8-892D-59E152D7C1B8}" presName="negativeSpace" presStyleCnt="0"/>
      <dgm:spPr/>
    </dgm:pt>
    <dgm:pt modelId="{ABAB945C-E61C-4046-9FE4-FAADCD57EDBB}" type="pres">
      <dgm:prSet presAssocID="{35774A53-64A3-45C8-892D-59E152D7C1B8}" presName="childText" presStyleLbl="conFgAcc1" presStyleIdx="1" presStyleCnt="2">
        <dgm:presLayoutVars>
          <dgm:bulletEnabled val="1"/>
        </dgm:presLayoutVars>
      </dgm:prSet>
      <dgm:spPr/>
    </dgm:pt>
  </dgm:ptLst>
  <dgm:cxnLst>
    <dgm:cxn modelId="{04BA3818-7F33-4BAB-8F42-67D792AD1ADA}" srcId="{ACB6571F-AC92-4D63-A4DF-AC6AD5F3B94A}" destId="{35774A53-64A3-45C8-892D-59E152D7C1B8}" srcOrd="1" destOrd="0" parTransId="{32471045-F818-48AA-9A12-9627A6CE07E5}" sibTransId="{F7DE58E0-77D3-4857-A090-84A9EFBA691E}"/>
    <dgm:cxn modelId="{2C343B20-EE29-4BE8-B56F-720C9CB891F0}" type="presOf" srcId="{C014E6F3-B358-4549-BD6C-83DF5ADDD954}" destId="{6680E501-C02D-414A-9C36-87B9F2458B9D}" srcOrd="0" destOrd="0" presId="urn:microsoft.com/office/officeart/2005/8/layout/list1"/>
    <dgm:cxn modelId="{75E68367-FF6B-4D99-A5A9-3FF8386D1FBF}" type="presOf" srcId="{35774A53-64A3-45C8-892D-59E152D7C1B8}" destId="{D8A0AA6B-15A5-4D08-AF1A-90185B5CB63D}" srcOrd="1" destOrd="0" presId="urn:microsoft.com/office/officeart/2005/8/layout/list1"/>
    <dgm:cxn modelId="{8BC256A6-14B5-429A-A23A-7E1072320718}" type="presOf" srcId="{ACB6571F-AC92-4D63-A4DF-AC6AD5F3B94A}" destId="{4FAF4BEA-61A1-4371-9026-17C75615DB12}" srcOrd="0" destOrd="0" presId="urn:microsoft.com/office/officeart/2005/8/layout/list1"/>
    <dgm:cxn modelId="{8C03F4CB-412E-4840-91C3-B650DB3913CC}" type="presOf" srcId="{35774A53-64A3-45C8-892D-59E152D7C1B8}" destId="{E4D96EA2-D7BC-4C14-BE7C-B4DF3A60D384}" srcOrd="0" destOrd="0" presId="urn:microsoft.com/office/officeart/2005/8/layout/list1"/>
    <dgm:cxn modelId="{EC1C5EFD-BB2E-4404-81D4-DFD6D62A04E7}" srcId="{ACB6571F-AC92-4D63-A4DF-AC6AD5F3B94A}" destId="{C014E6F3-B358-4549-BD6C-83DF5ADDD954}" srcOrd="0" destOrd="0" parTransId="{4182CEA6-78A8-42A8-A338-02774095F4E0}" sibTransId="{D271B80B-84B9-486E-A6C8-4D9B94362458}"/>
    <dgm:cxn modelId="{30CC39FE-D14D-4BD7-9D79-27791DA0FEDE}" type="presOf" srcId="{C014E6F3-B358-4549-BD6C-83DF5ADDD954}" destId="{4E6E6167-CAF6-4082-905D-B647E25B6FD2}" srcOrd="1" destOrd="0" presId="urn:microsoft.com/office/officeart/2005/8/layout/list1"/>
    <dgm:cxn modelId="{279FC65B-7245-430D-BC54-F8E1D593626F}" type="presParOf" srcId="{4FAF4BEA-61A1-4371-9026-17C75615DB12}" destId="{750888AB-AD9B-4B77-89E8-4D1460C909BA}" srcOrd="0" destOrd="0" presId="urn:microsoft.com/office/officeart/2005/8/layout/list1"/>
    <dgm:cxn modelId="{1F47315B-2906-4694-9FA4-3C017A1F1482}" type="presParOf" srcId="{750888AB-AD9B-4B77-89E8-4D1460C909BA}" destId="{6680E501-C02D-414A-9C36-87B9F2458B9D}" srcOrd="0" destOrd="0" presId="urn:microsoft.com/office/officeart/2005/8/layout/list1"/>
    <dgm:cxn modelId="{6C743680-5CA5-44EF-BA73-5A2886D93A6C}" type="presParOf" srcId="{750888AB-AD9B-4B77-89E8-4D1460C909BA}" destId="{4E6E6167-CAF6-4082-905D-B647E25B6FD2}" srcOrd="1" destOrd="0" presId="urn:microsoft.com/office/officeart/2005/8/layout/list1"/>
    <dgm:cxn modelId="{BCAF00B4-16A2-49FD-916F-ABED765B7C60}" type="presParOf" srcId="{4FAF4BEA-61A1-4371-9026-17C75615DB12}" destId="{4E0D1028-EFED-4A46-BC93-88B83439399C}" srcOrd="1" destOrd="0" presId="urn:microsoft.com/office/officeart/2005/8/layout/list1"/>
    <dgm:cxn modelId="{7A9B4CA2-DF1A-4A17-82D3-2A0BE506FD7A}" type="presParOf" srcId="{4FAF4BEA-61A1-4371-9026-17C75615DB12}" destId="{BDA7A0C6-B9F5-4C1F-A064-AA5D79140A7D}" srcOrd="2" destOrd="0" presId="urn:microsoft.com/office/officeart/2005/8/layout/list1"/>
    <dgm:cxn modelId="{170F8662-9E9D-4DF7-A5CB-4A922B6DB256}" type="presParOf" srcId="{4FAF4BEA-61A1-4371-9026-17C75615DB12}" destId="{16D09991-BD8D-4E32-84F6-00A132F7EFD0}" srcOrd="3" destOrd="0" presId="urn:microsoft.com/office/officeart/2005/8/layout/list1"/>
    <dgm:cxn modelId="{E52B39B5-FA27-44E9-A7E9-CA67EFF8E826}" type="presParOf" srcId="{4FAF4BEA-61A1-4371-9026-17C75615DB12}" destId="{757630F4-7851-45EB-81BB-C9BDEC46394B}" srcOrd="4" destOrd="0" presId="urn:microsoft.com/office/officeart/2005/8/layout/list1"/>
    <dgm:cxn modelId="{C4E00C68-C539-4BE2-9B2F-FC266F57120E}" type="presParOf" srcId="{757630F4-7851-45EB-81BB-C9BDEC46394B}" destId="{E4D96EA2-D7BC-4C14-BE7C-B4DF3A60D384}" srcOrd="0" destOrd="0" presId="urn:microsoft.com/office/officeart/2005/8/layout/list1"/>
    <dgm:cxn modelId="{74CE7558-50CB-4015-8AA5-729D9FE823F2}" type="presParOf" srcId="{757630F4-7851-45EB-81BB-C9BDEC46394B}" destId="{D8A0AA6B-15A5-4D08-AF1A-90185B5CB63D}" srcOrd="1" destOrd="0" presId="urn:microsoft.com/office/officeart/2005/8/layout/list1"/>
    <dgm:cxn modelId="{40DF984C-3051-4893-9B1A-6ACAC9F7FD6D}" type="presParOf" srcId="{4FAF4BEA-61A1-4371-9026-17C75615DB12}" destId="{79305BED-0EF7-4A0C-8087-1B0583D7AF5E}" srcOrd="5" destOrd="0" presId="urn:microsoft.com/office/officeart/2005/8/layout/list1"/>
    <dgm:cxn modelId="{882DDE72-703F-4616-8E7D-7840EB46158A}" type="presParOf" srcId="{4FAF4BEA-61A1-4371-9026-17C75615DB12}" destId="{ABAB945C-E61C-4046-9FE4-FAADCD57EDB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A0C6-B9F5-4C1F-A064-AA5D79140A7D}">
      <dsp:nvSpPr>
        <dsp:cNvPr id="0" name=""/>
        <dsp:cNvSpPr/>
      </dsp:nvSpPr>
      <dsp:spPr>
        <a:xfrm>
          <a:off x="0" y="1333862"/>
          <a:ext cx="7979664" cy="4032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E6167-CAF6-4082-905D-B647E25B6FD2}">
      <dsp:nvSpPr>
        <dsp:cNvPr id="0" name=""/>
        <dsp:cNvSpPr/>
      </dsp:nvSpPr>
      <dsp:spPr>
        <a:xfrm>
          <a:off x="398983" y="1097702"/>
          <a:ext cx="5585764" cy="4723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129" tIns="0" rIns="211129" bIns="0" numCol="1" spcCol="1270" anchor="ctr" anchorCtr="0">
          <a:noAutofit/>
        </a:bodyPr>
        <a:lstStyle/>
        <a:p>
          <a:pPr marL="0" lvl="0" indent="0" algn="l" defTabSz="711200">
            <a:lnSpc>
              <a:spcPct val="90000"/>
            </a:lnSpc>
            <a:spcBef>
              <a:spcPct val="0"/>
            </a:spcBef>
            <a:spcAft>
              <a:spcPct val="35000"/>
            </a:spcAft>
            <a:buNone/>
          </a:pPr>
          <a:r>
            <a:rPr lang="es-CR" sz="1600" b="1" kern="1200" noProof="0" dirty="0"/>
            <a:t>Introducción a Pruebas de rendimiento y Conceptos básicos</a:t>
          </a:r>
        </a:p>
      </dsp:txBody>
      <dsp:txXfrm>
        <a:off x="422040" y="1120759"/>
        <a:ext cx="5539650" cy="426206"/>
      </dsp:txXfrm>
    </dsp:sp>
    <dsp:sp modelId="{ABAB945C-E61C-4046-9FE4-FAADCD57EDBB}">
      <dsp:nvSpPr>
        <dsp:cNvPr id="0" name=""/>
        <dsp:cNvSpPr/>
      </dsp:nvSpPr>
      <dsp:spPr>
        <a:xfrm>
          <a:off x="0" y="2059622"/>
          <a:ext cx="7979664" cy="4032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A0AA6B-15A5-4D08-AF1A-90185B5CB63D}">
      <dsp:nvSpPr>
        <dsp:cNvPr id="0" name=""/>
        <dsp:cNvSpPr/>
      </dsp:nvSpPr>
      <dsp:spPr>
        <a:xfrm>
          <a:off x="398983" y="1823462"/>
          <a:ext cx="5585764" cy="47232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129" tIns="0" rIns="211129" bIns="0" numCol="1" spcCol="1270" anchor="ctr" anchorCtr="0">
          <a:noAutofit/>
        </a:bodyPr>
        <a:lstStyle/>
        <a:p>
          <a:pPr marL="0" lvl="0" indent="0" algn="l" defTabSz="711200">
            <a:lnSpc>
              <a:spcPct val="90000"/>
            </a:lnSpc>
            <a:spcBef>
              <a:spcPct val="0"/>
            </a:spcBef>
            <a:spcAft>
              <a:spcPct val="35000"/>
            </a:spcAft>
            <a:buNone/>
          </a:pPr>
          <a:r>
            <a:rPr lang="es-CR" sz="1600" b="1" kern="1200" noProof="0" dirty="0"/>
            <a:t>Introducción a Jmeter</a:t>
          </a:r>
        </a:p>
      </dsp:txBody>
      <dsp:txXfrm>
        <a:off x="422040" y="1846519"/>
        <a:ext cx="5539650"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51F8A-A291-44B1-AD04-3C0621A81601}" type="datetimeFigureOut">
              <a:rPr lang="en-US" smtClean="0"/>
              <a:pPr/>
              <a:t>7/21/2017</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149CE-2B6F-4C05-97EC-1BBE3517A066}" type="slidenum">
              <a:rPr lang="en-US" smtClean="0"/>
              <a:pPr/>
              <a:t>‹#›</a:t>
            </a:fld>
            <a:endParaRPr lang="en-US" dirty="0"/>
          </a:p>
        </p:txBody>
      </p:sp>
    </p:spTree>
    <p:extLst>
      <p:ext uri="{BB962C8B-B14F-4D97-AF65-F5344CB8AC3E}">
        <p14:creationId xmlns:p14="http://schemas.microsoft.com/office/powerpoint/2010/main" val="3190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2</a:t>
            </a:fld>
            <a:endParaRPr lang="en-US" dirty="0"/>
          </a:p>
        </p:txBody>
      </p:sp>
    </p:spTree>
    <p:extLst>
      <p:ext uri="{BB962C8B-B14F-4D97-AF65-F5344CB8AC3E}">
        <p14:creationId xmlns:p14="http://schemas.microsoft.com/office/powerpoint/2010/main" val="413571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Responsividad</a:t>
            </a:r>
            <a:r>
              <a:rPr lang="en-US" dirty="0"/>
              <a:t> = </a:t>
            </a:r>
            <a:r>
              <a:rPr lang="en-US" dirty="0" err="1"/>
              <a:t>tiempos</a:t>
            </a:r>
            <a:r>
              <a:rPr lang="en-US" dirty="0"/>
              <a:t> de </a:t>
            </a:r>
            <a:r>
              <a:rPr lang="en-US" dirty="0" err="1"/>
              <a:t>respuesta</a:t>
            </a:r>
            <a:endParaRPr lang="en-US" dirty="0"/>
          </a:p>
          <a:p>
            <a:r>
              <a:rPr lang="en-US" dirty="0" err="1"/>
              <a:t>Rendimiento</a:t>
            </a:r>
            <a:r>
              <a:rPr lang="en-US" dirty="0"/>
              <a:t> = </a:t>
            </a:r>
            <a:r>
              <a:rPr lang="en-US" dirty="0" err="1"/>
              <a:t>Cantidad</a:t>
            </a:r>
            <a:r>
              <a:rPr lang="en-US" dirty="0"/>
              <a:t> de </a:t>
            </a:r>
            <a:r>
              <a:rPr lang="en-US" dirty="0" err="1"/>
              <a:t>recursos</a:t>
            </a:r>
            <a:r>
              <a:rPr lang="en-US" dirty="0"/>
              <a:t> </a:t>
            </a:r>
            <a:r>
              <a:rPr lang="en-US" dirty="0" err="1"/>
              <a:t>utilizados</a:t>
            </a:r>
            <a:r>
              <a:rPr lang="en-US" dirty="0"/>
              <a:t> </a:t>
            </a:r>
          </a:p>
          <a:p>
            <a:r>
              <a:rPr lang="en-US" dirty="0" err="1"/>
              <a:t>Escalabilidad</a:t>
            </a:r>
            <a:r>
              <a:rPr lang="en-US" dirty="0"/>
              <a:t>  = </a:t>
            </a:r>
            <a:r>
              <a:rPr lang="es-ES" sz="1200" b="0" i="0" kern="1200" dirty="0">
                <a:solidFill>
                  <a:schemeClr val="tx1"/>
                </a:solidFill>
                <a:effectLst/>
                <a:latin typeface="+mn-lt"/>
                <a:ea typeface="+mn-ea"/>
                <a:cs typeface="+mn-cs"/>
              </a:rPr>
              <a:t>Propiedad de aumentar la capacidad de trabajo o de tamaño de un sistema sin comprometer el funcionamiento y calidad normales del mismo</a:t>
            </a:r>
            <a:endParaRPr lang="en-US" dirty="0"/>
          </a:p>
          <a:p>
            <a:r>
              <a:rPr lang="en-US" dirty="0" err="1"/>
              <a:t>Confiabilidad</a:t>
            </a:r>
            <a:r>
              <a:rPr lang="en-US" dirty="0"/>
              <a:t> = </a:t>
            </a:r>
            <a:r>
              <a:rPr lang="en-US" dirty="0" err="1"/>
              <a:t>Capacidad</a:t>
            </a:r>
            <a:r>
              <a:rPr lang="en-US" dirty="0"/>
              <a:t> de un Sistema para </a:t>
            </a:r>
            <a:r>
              <a:rPr lang="en-US" dirty="0" err="1"/>
              <a:t>trabajar</a:t>
            </a:r>
            <a:r>
              <a:rPr lang="en-US" dirty="0"/>
              <a:t> </a:t>
            </a:r>
            <a:r>
              <a:rPr lang="en-US" dirty="0" err="1"/>
              <a:t>correctamente</a:t>
            </a:r>
            <a:r>
              <a:rPr lang="en-US" dirty="0"/>
              <a:t> bajo </a:t>
            </a:r>
            <a:r>
              <a:rPr lang="en-US" dirty="0" err="1"/>
              <a:t>una</a:t>
            </a:r>
            <a:r>
              <a:rPr lang="en-US" dirty="0"/>
              <a:t> </a:t>
            </a:r>
            <a:r>
              <a:rPr lang="en-US" dirty="0" err="1"/>
              <a:t>carga</a:t>
            </a:r>
            <a:r>
              <a:rPr lang="en-US" dirty="0"/>
              <a:t> de </a:t>
            </a:r>
            <a:r>
              <a:rPr lang="en-US" dirty="0" err="1"/>
              <a:t>trabajo</a:t>
            </a:r>
            <a:r>
              <a:rPr lang="en-US" dirty="0"/>
              <a:t> </a:t>
            </a:r>
            <a:r>
              <a:rPr lang="en-US" dirty="0" err="1"/>
              <a:t>definida</a:t>
            </a:r>
            <a:r>
              <a:rPr lang="en-US" dirty="0"/>
              <a:t> </a:t>
            </a:r>
            <a:r>
              <a:rPr lang="en-US" dirty="0" err="1"/>
              <a:t>durante</a:t>
            </a:r>
            <a:r>
              <a:rPr lang="en-US" dirty="0"/>
              <a:t> un </a:t>
            </a:r>
            <a:r>
              <a:rPr lang="en-US" dirty="0" err="1"/>
              <a:t>lapso</a:t>
            </a:r>
            <a:r>
              <a:rPr lang="en-US" dirty="0"/>
              <a:t> de </a:t>
            </a:r>
            <a:r>
              <a:rPr lang="en-US" dirty="0" err="1"/>
              <a:t>tiempo</a:t>
            </a:r>
            <a:r>
              <a:rPr lang="en-US" dirty="0"/>
              <a:t> dado </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29149CE-2B6F-4C05-97EC-1BBE3517A066}" type="slidenum">
              <a:rPr kumimoji="0" lang="en-US" sz="1200" b="0" i="0" u="none" strike="noStrike" kern="1200" cap="none" spc="0" normalizeH="0" baseline="0" noProof="0" smtClean="0">
                <a:ln>
                  <a:noFill/>
                </a:ln>
                <a:solidFill>
                  <a:prstClr val="black"/>
                </a:solidFill>
                <a:effectLst/>
                <a:uLnTx/>
                <a:uFillTx/>
                <a:latin typeface="Franklin Gothic Book"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Franklin Gothic Book" charset="0"/>
              <a:ea typeface="ＭＳ Ｐゴシック" charset="0"/>
            </a:endParaRPr>
          </a:p>
        </p:txBody>
      </p:sp>
    </p:spTree>
    <p:extLst>
      <p:ext uri="{BB962C8B-B14F-4D97-AF65-F5344CB8AC3E}">
        <p14:creationId xmlns:p14="http://schemas.microsoft.com/office/powerpoint/2010/main" val="51846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kern="1200" dirty="0">
                <a:solidFill>
                  <a:schemeClr val="tx1"/>
                </a:solidFill>
                <a:effectLst/>
                <a:latin typeface="+mn-lt"/>
                <a:ea typeface="+mn-ea"/>
                <a:cs typeface="+mn-cs"/>
              </a:rPr>
              <a:t>Activity 1. Identify the Test Environment.</a:t>
            </a:r>
            <a:r>
              <a:rPr lang="en-US" sz="1200" b="0" i="0" kern="1200" dirty="0">
                <a:solidFill>
                  <a:schemeClr val="tx1"/>
                </a:solidFill>
                <a:effectLst/>
                <a:latin typeface="+mn-lt"/>
                <a:ea typeface="+mn-ea"/>
                <a:cs typeface="+mn-cs"/>
              </a:rPr>
              <a:t>  Identify the physical test environment and the production environment as well as the tools and resources available to the test team. The physical environment includes hardware, software, and network configurations. Having a thorough understanding of the entire test environment at the outset enables more efficient test design and planning and helps you identify testing challenges early in the project. In some situations, this process must be revisited periodically throughout the project’s life cycle.</a:t>
            </a:r>
          </a:p>
          <a:p>
            <a:r>
              <a:rPr lang="en-US" sz="1200" b="1" i="0" kern="1200" dirty="0">
                <a:solidFill>
                  <a:schemeClr val="tx1"/>
                </a:solidFill>
                <a:effectLst/>
                <a:latin typeface="+mn-lt"/>
                <a:ea typeface="+mn-ea"/>
                <a:cs typeface="+mn-cs"/>
              </a:rPr>
              <a:t>Activity 2. Identify Performance Acceptance Criteria.</a:t>
            </a:r>
            <a:r>
              <a:rPr lang="en-US" sz="1200" b="0" i="0" kern="1200" dirty="0">
                <a:solidFill>
                  <a:schemeClr val="tx1"/>
                </a:solidFill>
                <a:effectLst/>
                <a:latin typeface="+mn-lt"/>
                <a:ea typeface="+mn-ea"/>
                <a:cs typeface="+mn-cs"/>
              </a:rPr>
              <a:t>  Identify the response time, throughput, and resource utilization goals and constraints. In general, response time is a user concern, throughput is a business concern, and resource utilization is a system concern. Additionally, identify project success criteria that may not be captured by those goals and constraints; for example, using performance tests to evaluate what combination of configuration settings will result in the most desirable performance characteristics.</a:t>
            </a:r>
          </a:p>
          <a:p>
            <a:r>
              <a:rPr lang="en-US" sz="1200" b="1" i="0" kern="1200" dirty="0">
                <a:solidFill>
                  <a:schemeClr val="tx1"/>
                </a:solidFill>
                <a:effectLst/>
                <a:latin typeface="+mn-lt"/>
                <a:ea typeface="+mn-ea"/>
                <a:cs typeface="+mn-cs"/>
              </a:rPr>
              <a:t>Activity 3. Plan and Design Tests.</a:t>
            </a:r>
            <a:r>
              <a:rPr lang="en-US" sz="1200" b="0" i="0" kern="1200" dirty="0">
                <a:solidFill>
                  <a:schemeClr val="tx1"/>
                </a:solidFill>
                <a:effectLst/>
                <a:latin typeface="+mn-lt"/>
                <a:ea typeface="+mn-ea"/>
                <a:cs typeface="+mn-cs"/>
              </a:rPr>
              <a:t>  Identify key scenarios, determine variability among representative users and how to simulate that variability, define test data, and establish metrics to be collected. Consolidate this information into one or more models of system usage to be implemented, executed, and analyzed.   </a:t>
            </a:r>
          </a:p>
          <a:p>
            <a:r>
              <a:rPr lang="en-US" sz="1200" b="1" i="0" kern="1200" dirty="0">
                <a:solidFill>
                  <a:schemeClr val="tx1"/>
                </a:solidFill>
                <a:effectLst/>
                <a:latin typeface="+mn-lt"/>
                <a:ea typeface="+mn-ea"/>
                <a:cs typeface="+mn-cs"/>
              </a:rPr>
              <a:t>Activity 4. Configure the Test Environment.</a:t>
            </a:r>
            <a:r>
              <a:rPr lang="en-US" sz="1200" b="0" i="0" kern="1200" dirty="0">
                <a:solidFill>
                  <a:schemeClr val="tx1"/>
                </a:solidFill>
                <a:effectLst/>
                <a:latin typeface="+mn-lt"/>
                <a:ea typeface="+mn-ea"/>
                <a:cs typeface="+mn-cs"/>
              </a:rPr>
              <a:t>  Prepare the test environment, tools, and resources necessary to execute each strategy as features and components become available for test. Ensure that the test environment is instrumented for resource monitoring as necessary.</a:t>
            </a:r>
          </a:p>
          <a:p>
            <a:r>
              <a:rPr lang="en-US" sz="1200" b="1" i="0" kern="1200" dirty="0">
                <a:solidFill>
                  <a:schemeClr val="tx1"/>
                </a:solidFill>
                <a:effectLst/>
                <a:latin typeface="+mn-lt"/>
                <a:ea typeface="+mn-ea"/>
                <a:cs typeface="+mn-cs"/>
              </a:rPr>
              <a:t>Activity 5. Implement the Test Design.</a:t>
            </a:r>
            <a:r>
              <a:rPr lang="en-US" sz="1200" b="0" i="0" kern="1200" dirty="0">
                <a:solidFill>
                  <a:schemeClr val="tx1"/>
                </a:solidFill>
                <a:effectLst/>
                <a:latin typeface="+mn-lt"/>
                <a:ea typeface="+mn-ea"/>
                <a:cs typeface="+mn-cs"/>
              </a:rPr>
              <a:t>  Develop the performance tests in accordance with the test design.</a:t>
            </a:r>
          </a:p>
          <a:p>
            <a:r>
              <a:rPr lang="en-US" sz="1200" b="1" i="0" kern="1200" dirty="0">
                <a:solidFill>
                  <a:schemeClr val="tx1"/>
                </a:solidFill>
                <a:effectLst/>
                <a:latin typeface="+mn-lt"/>
                <a:ea typeface="+mn-ea"/>
                <a:cs typeface="+mn-cs"/>
              </a:rPr>
              <a:t>Activity 6. Execute the Test.</a:t>
            </a:r>
            <a:r>
              <a:rPr lang="en-US" sz="1200" b="0" i="0" kern="1200" dirty="0">
                <a:solidFill>
                  <a:schemeClr val="tx1"/>
                </a:solidFill>
                <a:effectLst/>
                <a:latin typeface="+mn-lt"/>
                <a:ea typeface="+mn-ea"/>
                <a:cs typeface="+mn-cs"/>
              </a:rPr>
              <a:t>  Run and monitor your tests. Validate the tests, test data, and results collection. Execute validated tests for analysis while monitoring the test and the test environment.</a:t>
            </a:r>
          </a:p>
          <a:p>
            <a:r>
              <a:rPr lang="en-US" sz="1200" b="1" i="0" kern="1200" dirty="0">
                <a:solidFill>
                  <a:schemeClr val="tx1"/>
                </a:solidFill>
                <a:effectLst/>
                <a:latin typeface="+mn-lt"/>
                <a:ea typeface="+mn-ea"/>
                <a:cs typeface="+mn-cs"/>
              </a:rPr>
              <a:t>Activity 7. Analyze Results, Report, and Retest.</a:t>
            </a:r>
            <a:r>
              <a:rPr lang="en-US" sz="1200" b="0" i="0" kern="1200" dirty="0">
                <a:solidFill>
                  <a:schemeClr val="tx1"/>
                </a:solidFill>
                <a:effectLst/>
                <a:latin typeface="+mn-lt"/>
                <a:ea typeface="+mn-ea"/>
                <a:cs typeface="+mn-cs"/>
              </a:rPr>
              <a:t>  Consolidate and share results data. Analyze the data both individually and as a cross-functional team. Reprioritize the remaining tests and re-execute them as needed. When all of the metric values are within accepted limits, none of the set thresholds have been violated, and all of the desired information has been collected, you have finished testing that particular scenario on that particular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noProof="0"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5</a:t>
            </a:fld>
            <a:endParaRPr lang="en-US" dirty="0"/>
          </a:p>
        </p:txBody>
      </p:sp>
    </p:spTree>
    <p:extLst>
      <p:ext uri="{BB962C8B-B14F-4D97-AF65-F5344CB8AC3E}">
        <p14:creationId xmlns:p14="http://schemas.microsoft.com/office/powerpoint/2010/main" val="1791242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29149CE-2B6F-4C05-97EC-1BBE3517A066}" type="slidenum">
              <a:rPr kumimoji="0" lang="en-US" sz="1200" b="0" i="0" u="none" strike="noStrike" kern="1200" cap="none" spc="0" normalizeH="0" baseline="0" noProof="0" smtClean="0">
                <a:ln>
                  <a:noFill/>
                </a:ln>
                <a:solidFill>
                  <a:prstClr val="black"/>
                </a:solidFill>
                <a:effectLst/>
                <a:uLnTx/>
                <a:uFillTx/>
                <a:latin typeface="Franklin Gothic Book"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Franklin Gothic Book" charset="0"/>
              <a:ea typeface="ＭＳ Ｐゴシック" charset="0"/>
            </a:endParaRPr>
          </a:p>
        </p:txBody>
      </p:sp>
    </p:spTree>
    <p:extLst>
      <p:ext uri="{BB962C8B-B14F-4D97-AF65-F5344CB8AC3E}">
        <p14:creationId xmlns:p14="http://schemas.microsoft.com/office/powerpoint/2010/main" val="178869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49CE-2B6F-4C05-97EC-1BBE3517A066}" type="slidenum">
              <a:rPr lang="en-US" smtClean="0"/>
              <a:pPr/>
              <a:t>13</a:t>
            </a:fld>
            <a:endParaRPr lang="en-US" dirty="0"/>
          </a:p>
        </p:txBody>
      </p:sp>
    </p:spTree>
    <p:extLst>
      <p:ext uri="{BB962C8B-B14F-4D97-AF65-F5344CB8AC3E}">
        <p14:creationId xmlns:p14="http://schemas.microsoft.com/office/powerpoint/2010/main" val="50066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pPr>
              <a:defRPr/>
            </a:pPr>
            <a:fld id="{8ACDB3CC-F982-40F9-8DD6-BCC9AFBF44BD}" type="datetime1">
              <a:rPr lang="en-US" smtClean="0"/>
              <a:pPr>
                <a:defRPr/>
              </a:pPr>
              <a:t>7/21/2017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233F899-64DD-1E40-B783-1357F5CC7575}" type="slidenum">
              <a:rPr lang="en-US" smtClean="0"/>
              <a:pPr>
                <a:defRPr/>
              </a:pPr>
              <a:t>‹#›</a:t>
            </a:fld>
            <a:endParaRPr lang="en-US" dirty="0"/>
          </a:p>
        </p:txBody>
      </p:sp>
    </p:spTree>
    <p:extLst>
      <p:ext uri="{BB962C8B-B14F-4D97-AF65-F5344CB8AC3E}">
        <p14:creationId xmlns:p14="http://schemas.microsoft.com/office/powerpoint/2010/main" val="1081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ABA8D63E-62D9-6844-960D-985EBE6EB704}" type="datetimeFigureOut">
              <a:rPr lang="en-US" smtClean="0"/>
              <a:pPr>
                <a:defRPr/>
              </a:pPr>
              <a:t>7/21/2017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9BD717-E7FF-EC4D-9B1C-5C28B8BE4C52}" type="slidenum">
              <a:rPr lang="en-US" smtClean="0"/>
              <a:pPr>
                <a:defRPr/>
              </a:pPr>
              <a:t>‹#›</a:t>
            </a:fld>
            <a:endParaRPr lang="en-US" dirty="0"/>
          </a:p>
        </p:txBody>
      </p:sp>
    </p:spTree>
    <p:extLst>
      <p:ext uri="{BB962C8B-B14F-4D97-AF65-F5344CB8AC3E}">
        <p14:creationId xmlns:p14="http://schemas.microsoft.com/office/powerpoint/2010/main" val="109568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0" cy="4876271"/>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28867"/>
            <a:ext cx="6019800" cy="4876271"/>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2C9AEECF-0281-4C48-BE2E-DDBAB0A70D28}" type="datetimeFigureOut">
              <a:rPr lang="en-US" smtClean="0"/>
              <a:pPr>
                <a:defRPr/>
              </a:pPr>
              <a:t>7/21/2017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6666E49-BD6B-414A-A75E-8C1AFBDA0C6D}" type="slidenum">
              <a:rPr lang="en-US" smtClean="0"/>
              <a:pPr>
                <a:defRPr/>
              </a:pPr>
              <a:t>‹#›</a:t>
            </a:fld>
            <a:endParaRPr lang="en-US" dirty="0"/>
          </a:p>
        </p:txBody>
      </p:sp>
    </p:spTree>
    <p:extLst>
      <p:ext uri="{BB962C8B-B14F-4D97-AF65-F5344CB8AC3E}">
        <p14:creationId xmlns:p14="http://schemas.microsoft.com/office/powerpoint/2010/main" val="346430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pPr>
              <a:defRPr/>
            </a:pPr>
            <a:fld id="{0BB375CA-B120-734F-A36B-F2BE0A3A644E}" type="datetimeFigureOut">
              <a:rPr lang="en-US" smtClean="0"/>
              <a:pPr>
                <a:defRPr/>
              </a:pPr>
              <a:t>7/21/2017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5B8F43-FC9C-874B-9E0D-03BA8EF63B7E}" type="slidenum">
              <a:rPr lang="en-US" smtClean="0"/>
              <a:pPr>
                <a:defRPr/>
              </a:pPr>
              <a:t>‹#›</a:t>
            </a:fld>
            <a:endParaRPr lang="en-US" dirty="0"/>
          </a:p>
        </p:txBody>
      </p:sp>
    </p:spTree>
    <p:extLst>
      <p:ext uri="{BB962C8B-B14F-4D97-AF65-F5344CB8AC3E}">
        <p14:creationId xmlns:p14="http://schemas.microsoft.com/office/powerpoint/2010/main" val="221633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pPr>
              <a:defRPr/>
            </a:pPr>
            <a:fld id="{4A9E7B99-7C3F-4BC3-B7B8-7E1F8C620B24}" type="datetime1">
              <a:rPr lang="en-US" smtClean="0"/>
              <a:pPr>
                <a:defRPr/>
              </a:pPr>
              <a:t>7/21/2017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CE251EF-D385-4D49-A501-B2DE2D5124FD}" type="slidenum">
              <a:rPr lang="en-US" smtClean="0"/>
              <a:pPr>
                <a:defRPr/>
              </a:pPr>
              <a:t>‹#›</a:t>
            </a:fld>
            <a:endParaRPr lang="en-US" dirty="0"/>
          </a:p>
        </p:txBody>
      </p:sp>
    </p:spTree>
    <p:extLst>
      <p:ext uri="{BB962C8B-B14F-4D97-AF65-F5344CB8AC3E}">
        <p14:creationId xmlns:p14="http://schemas.microsoft.com/office/powerpoint/2010/main" val="8877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pPr>
              <a:defRPr/>
            </a:pPr>
            <a:fld id="{03B848C7-23D6-6A46-A204-C5B01654E239}" type="datetimeFigureOut">
              <a:rPr lang="en-US" smtClean="0"/>
              <a:pPr>
                <a:defRPr/>
              </a:pPr>
              <a:t>7/21/2017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D6CB057-6C41-4B48-96FB-524E8A4C7F34}" type="slidenum">
              <a:rPr lang="en-US" smtClean="0"/>
              <a:pPr>
                <a:defRPr/>
              </a:pPr>
              <a:t>‹#›</a:t>
            </a:fld>
            <a:endParaRPr lang="en-US" dirty="0"/>
          </a:p>
        </p:txBody>
      </p:sp>
    </p:spTree>
    <p:extLst>
      <p:ext uri="{BB962C8B-B14F-4D97-AF65-F5344CB8AC3E}">
        <p14:creationId xmlns:p14="http://schemas.microsoft.com/office/powerpoint/2010/main" val="168637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30"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30"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pPr>
              <a:defRPr/>
            </a:pPr>
            <a:fld id="{571CE92A-CD0C-0C47-9A92-27F35955FAD3}" type="datetimeFigureOut">
              <a:rPr lang="en-US" smtClean="0"/>
              <a:pPr>
                <a:defRPr/>
              </a:pPr>
              <a:t>7/21/2017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FA91CAFC-4A46-8B42-BC0F-4AF53BAB4E8A}" type="slidenum">
              <a:rPr lang="en-US" smtClean="0"/>
              <a:pPr>
                <a:defRPr/>
              </a:pPr>
              <a:t>‹#›</a:t>
            </a:fld>
            <a:endParaRPr lang="en-US" dirty="0"/>
          </a:p>
        </p:txBody>
      </p:sp>
    </p:spTree>
    <p:extLst>
      <p:ext uri="{BB962C8B-B14F-4D97-AF65-F5344CB8AC3E}">
        <p14:creationId xmlns:p14="http://schemas.microsoft.com/office/powerpoint/2010/main" val="398921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pPr>
              <a:defRPr/>
            </a:pPr>
            <a:fld id="{3E5102F0-169A-E240-834C-6D0AECBD8D8F}" type="datetimeFigureOut">
              <a:rPr lang="en-US" smtClean="0"/>
              <a:pPr>
                <a:defRPr/>
              </a:pPr>
              <a:t>7/21/2017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A4BD0FD-50F5-0349-9BB5-8708F0D77EBD}" type="slidenum">
              <a:rPr lang="en-US" smtClean="0"/>
              <a:pPr>
                <a:defRPr/>
              </a:pPr>
              <a:t>‹#›</a:t>
            </a:fld>
            <a:endParaRPr lang="en-US" dirty="0"/>
          </a:p>
        </p:txBody>
      </p:sp>
    </p:spTree>
    <p:extLst>
      <p:ext uri="{BB962C8B-B14F-4D97-AF65-F5344CB8AC3E}">
        <p14:creationId xmlns:p14="http://schemas.microsoft.com/office/powerpoint/2010/main" val="352421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CB5B3F-D4F1-AE47-B225-9C828394CA2D}" type="datetimeFigureOut">
              <a:rPr lang="en-US" smtClean="0"/>
              <a:pPr>
                <a:defRPr/>
              </a:pPr>
              <a:t>7/21/2017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D9D819A-C0C5-B147-9BCF-04480429BE4B}" type="slidenum">
              <a:rPr lang="en-US" smtClean="0"/>
              <a:pPr>
                <a:defRPr/>
              </a:pPr>
              <a:t>‹#›</a:t>
            </a:fld>
            <a:endParaRPr lang="en-US" dirty="0"/>
          </a:p>
        </p:txBody>
      </p:sp>
    </p:spTree>
    <p:extLst>
      <p:ext uri="{BB962C8B-B14F-4D97-AF65-F5344CB8AC3E}">
        <p14:creationId xmlns:p14="http://schemas.microsoft.com/office/powerpoint/2010/main" val="11530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5"/>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5"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pPr>
              <a:defRPr/>
            </a:pPr>
            <a:fld id="{07DF24CD-308E-CE45-BD3E-9F6620E566AA}" type="datetimeFigureOut">
              <a:rPr lang="en-US" smtClean="0"/>
              <a:pPr>
                <a:defRPr/>
              </a:pPr>
              <a:t>7/21/2017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8F15B4F-E609-DD40-AC00-B66D2B69AEA0}" type="slidenum">
              <a:rPr lang="en-US" smtClean="0"/>
              <a:pPr>
                <a:defRPr/>
              </a:pPr>
              <a:t>‹#›</a:t>
            </a:fld>
            <a:endParaRPr lang="en-US" dirty="0"/>
          </a:p>
        </p:txBody>
      </p:sp>
    </p:spTree>
    <p:extLst>
      <p:ext uri="{BB962C8B-B14F-4D97-AF65-F5344CB8AC3E}">
        <p14:creationId xmlns:p14="http://schemas.microsoft.com/office/powerpoint/2010/main" val="36804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pPr>
              <a:defRPr/>
            </a:pPr>
            <a:fld id="{4D595A9A-77D3-CD41-894A-715CDC2DB4E5}" type="datetimeFigureOut">
              <a:rPr lang="en-US" smtClean="0"/>
              <a:pPr>
                <a:defRPr/>
              </a:pPr>
              <a:t>7/21/2017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31217124-9622-D14E-B941-0A8BA379E93D}" type="slidenum">
              <a:rPr lang="en-US" smtClean="0"/>
              <a:pPr>
                <a:defRPr/>
              </a:pPr>
              <a:t>‹#›</a:t>
            </a:fld>
            <a:endParaRPr lang="en-US" dirty="0"/>
          </a:p>
        </p:txBody>
      </p:sp>
    </p:spTree>
    <p:extLst>
      <p:ext uri="{BB962C8B-B14F-4D97-AF65-F5344CB8AC3E}">
        <p14:creationId xmlns:p14="http://schemas.microsoft.com/office/powerpoint/2010/main" val="8195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5296961"/>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325F158-854A-534D-8A0A-B7A5AA239C79}" type="datetimeFigureOut">
              <a:rPr lang="en-US" smtClean="0"/>
              <a:pPr>
                <a:defRPr/>
              </a:pPr>
              <a:t>7/21/2017</a:t>
            </a:fld>
            <a:endParaRPr lang="en-US" dirty="0"/>
          </a:p>
        </p:txBody>
      </p:sp>
      <p:sp>
        <p:nvSpPr>
          <p:cNvPr id="5" name="Footer Placeholder 4"/>
          <p:cNvSpPr>
            <a:spLocks noGrp="1"/>
          </p:cNvSpPr>
          <p:nvPr>
            <p:ph type="ftr" sz="quarter" idx="3"/>
          </p:nvPr>
        </p:nvSpPr>
        <p:spPr>
          <a:xfrm>
            <a:off x="3124200" y="5296961"/>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5296961"/>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0AB673-AA0F-0A40-9305-6238FA7B113B}" type="slidenum">
              <a:rPr lang="en-US" smtClean="0"/>
              <a:pPr>
                <a:defRPr/>
              </a:pPr>
              <a:t>‹#›</a:t>
            </a:fld>
            <a:endParaRPr lang="en-US" dirty="0"/>
          </a:p>
        </p:txBody>
      </p:sp>
    </p:spTree>
    <p:extLst>
      <p:ext uri="{BB962C8B-B14F-4D97-AF65-F5344CB8AC3E}">
        <p14:creationId xmlns:p14="http://schemas.microsoft.com/office/powerpoint/2010/main" val="492753089"/>
      </p:ext>
    </p:extLst>
  </p:cSld>
  <p:clrMap bg1="lt1" tx1="dk1" bg2="lt2" tx2="dk2" accent1="accent1" accent2="accent2" accent3="accent3" accent4="accent4" accent5="accent5" accent6="accent6" hlink="hlink" folHlink="folHlink"/>
  <p:sldLayoutIdLst>
    <p:sldLayoutId id="2147493691" r:id="rId1"/>
    <p:sldLayoutId id="2147493692" r:id="rId2"/>
    <p:sldLayoutId id="2147493693" r:id="rId3"/>
    <p:sldLayoutId id="2147493694" r:id="rId4"/>
    <p:sldLayoutId id="2147493695" r:id="rId5"/>
    <p:sldLayoutId id="2147493696" r:id="rId6"/>
    <p:sldLayoutId id="2147493697" r:id="rId7"/>
    <p:sldLayoutId id="2147493698" r:id="rId8"/>
    <p:sldLayoutId id="2147493699" r:id="rId9"/>
    <p:sldLayoutId id="2147493700" r:id="rId10"/>
    <p:sldLayoutId id="214749370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268812"/>
            <a:ext cx="4343400" cy="728388"/>
          </a:xfrm>
        </p:spPr>
        <p:txBody>
          <a:bodyPr>
            <a:noAutofit/>
          </a:bodyPr>
          <a:lstStyle/>
          <a:p>
            <a:pPr algn="l" fontAlgn="auto">
              <a:spcAft>
                <a:spcPts val="0"/>
              </a:spcAft>
              <a:defRPr/>
            </a:pPr>
            <a:r>
              <a:rPr lang="es-CR" sz="2400" dirty="0">
                <a:solidFill>
                  <a:srgbClr val="FF4401"/>
                </a:solidFill>
                <a:latin typeface="Futura Std Bold"/>
                <a:cs typeface="Futura Std Bold"/>
              </a:rPr>
              <a:t>UNA – Capacitación Jmeter</a:t>
            </a:r>
            <a:br>
              <a:rPr lang="es-CR" sz="2400" dirty="0">
                <a:solidFill>
                  <a:srgbClr val="FF4401"/>
                </a:solidFill>
                <a:latin typeface="Futura Std Bold"/>
                <a:cs typeface="Futura Std Bold"/>
              </a:rPr>
            </a:br>
            <a:r>
              <a:rPr lang="es-CR" sz="2400" dirty="0">
                <a:solidFill>
                  <a:srgbClr val="FF4401"/>
                </a:solidFill>
                <a:latin typeface="Futura Std Bold"/>
                <a:cs typeface="Futura Std Bold"/>
              </a:rPr>
              <a:t>Sesión 1</a:t>
            </a:r>
          </a:p>
        </p:txBody>
      </p:sp>
      <p:sp>
        <p:nvSpPr>
          <p:cNvPr id="12"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rgbClr val="35375E"/>
                </a:solidFill>
                <a:latin typeface="Futura Std Heavy"/>
                <a:cs typeface="Futura Std Heavy"/>
              </a:rPr>
              <a:t>Julio</a:t>
            </a:r>
            <a:r>
              <a:rPr lang="en-US" dirty="0">
                <a:solidFill>
                  <a:srgbClr val="35375E"/>
                </a:solidFill>
                <a:latin typeface="Futura Std Heavy"/>
                <a:cs typeface="Futura Std Heavy"/>
              </a:rPr>
              <a:t> 2017</a:t>
            </a:r>
            <a:endParaRPr dirty="0">
              <a:solidFill>
                <a:srgbClr val="35375E"/>
              </a:solidFill>
              <a:latin typeface="Futura Std Heavy"/>
              <a:cs typeface="Futura Std Heavy"/>
            </a:endParaRPr>
          </a:p>
        </p:txBody>
      </p:sp>
    </p:spTree>
    <p:extLst>
      <p:ext uri="{BB962C8B-B14F-4D97-AF65-F5344CB8AC3E}">
        <p14:creationId xmlns:p14="http://schemas.microsoft.com/office/powerpoint/2010/main" val="239940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Test Script </a:t>
            </a:r>
            <a:r>
              <a:rPr lang="es-CR" sz="3200" dirty="0" err="1">
                <a:solidFill>
                  <a:srgbClr val="FF4401"/>
                </a:solidFill>
                <a:latin typeface="Futura Std Bold"/>
                <a:cs typeface="Futura Std Bold"/>
              </a:rPr>
              <a:t>Recorder</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410399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HTTP </a:t>
            </a:r>
            <a:r>
              <a:rPr lang="es-CR" sz="3200" dirty="0" err="1">
                <a:solidFill>
                  <a:srgbClr val="FF4401"/>
                </a:solidFill>
                <a:latin typeface="Futura Std Bold"/>
                <a:cs typeface="Futura Std Bold"/>
              </a:rPr>
              <a:t>Request</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302350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View </a:t>
            </a:r>
            <a:r>
              <a:rPr lang="es-CR" sz="3200" dirty="0" err="1">
                <a:solidFill>
                  <a:srgbClr val="FF4401"/>
                </a:solidFill>
                <a:latin typeface="Futura Std Bold"/>
                <a:cs typeface="Futura Std Bold"/>
              </a:rPr>
              <a:t>Results</a:t>
            </a:r>
            <a:r>
              <a:rPr lang="es-CR" sz="3200" dirty="0">
                <a:solidFill>
                  <a:srgbClr val="FF4401"/>
                </a:solidFill>
                <a:latin typeface="Futura Std Bold"/>
                <a:cs typeface="Futura Std Bold"/>
              </a:rPr>
              <a:t> </a:t>
            </a:r>
            <a:r>
              <a:rPr lang="es-CR" sz="3200" dirty="0" err="1">
                <a:solidFill>
                  <a:srgbClr val="FF4401"/>
                </a:solidFill>
                <a:latin typeface="Futura Std Bold"/>
                <a:cs typeface="Futura Std Bold"/>
              </a:rPr>
              <a:t>Tree</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426535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Práctica</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a:solidFill>
                  <a:schemeClr val="bg1"/>
                </a:solidFill>
                <a:latin typeface="Futura Std Heavy"/>
                <a:cs typeface="Futura Std Heavy"/>
              </a:rPr>
              <a:t>UNA – Capacitación Jmeter</a:t>
            </a:r>
          </a:p>
        </p:txBody>
      </p:sp>
    </p:spTree>
    <p:extLst>
      <p:ext uri="{BB962C8B-B14F-4D97-AF65-F5344CB8AC3E}">
        <p14:creationId xmlns:p14="http://schemas.microsoft.com/office/powerpoint/2010/main" val="216931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228600" y="2536218"/>
            <a:ext cx="4343400" cy="728388"/>
          </a:xfrm>
        </p:spPr>
        <p:txBody>
          <a:bodyPr>
            <a:normAutofit fontScale="90000"/>
          </a:bodyPr>
          <a:lstStyle/>
          <a:p>
            <a:pPr algn="l" fontAlgn="auto">
              <a:spcAft>
                <a:spcPts val="0"/>
              </a:spcAft>
              <a:defRPr/>
            </a:pPr>
            <a:r>
              <a:rPr lang="en-US" sz="2400" dirty="0">
                <a:solidFill>
                  <a:srgbClr val="FF4401"/>
                </a:solidFill>
                <a:latin typeface="Futura Std Bold"/>
                <a:ea typeface="+mj-ea"/>
                <a:cs typeface="Futura Std Bold"/>
              </a:rPr>
              <a:t>Muchas gracias por su atención</a:t>
            </a:r>
          </a:p>
        </p:txBody>
      </p:sp>
    </p:spTree>
    <p:extLst>
      <p:ext uri="{BB962C8B-B14F-4D97-AF65-F5344CB8AC3E}">
        <p14:creationId xmlns:p14="http://schemas.microsoft.com/office/powerpoint/2010/main" val="239940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1049"/>
            <a:ext cx="4041775" cy="745286"/>
          </a:xfrm>
        </p:spPr>
        <p:txBody>
          <a:bodyPr>
            <a:normAutofit/>
          </a:bodyPr>
          <a:lstStyle/>
          <a:p>
            <a:pPr algn="l" fontAlgn="auto">
              <a:spcAft>
                <a:spcPts val="0"/>
              </a:spcAft>
              <a:defRPr/>
            </a:pPr>
            <a:r>
              <a:rPr lang="es-CR" sz="3200" dirty="0">
                <a:solidFill>
                  <a:srgbClr val="FF4401"/>
                </a:solidFill>
                <a:latin typeface="Futura Std Bold"/>
                <a:cs typeface="Futura Std Bold"/>
              </a:rPr>
              <a:t>Contenido</a:t>
            </a:r>
            <a:endParaRPr lang="en-US" sz="3200" dirty="0">
              <a:solidFill>
                <a:srgbClr val="FF4401"/>
              </a:solidFill>
              <a:latin typeface="Futura Std Bold"/>
              <a:ea typeface="+mj-ea"/>
              <a:cs typeface="Futura Std Bold"/>
            </a:endParaRPr>
          </a:p>
        </p:txBody>
      </p:sp>
      <p:graphicFrame>
        <p:nvGraphicFramePr>
          <p:cNvPr id="8" name="Diagram 7"/>
          <p:cNvGraphicFramePr/>
          <p:nvPr>
            <p:extLst>
              <p:ext uri="{D42A27DB-BD31-4B8C-83A1-F6EECF244321}">
                <p14:modId xmlns:p14="http://schemas.microsoft.com/office/powerpoint/2010/main" val="2081921435"/>
              </p:ext>
            </p:extLst>
          </p:nvPr>
        </p:nvGraphicFramePr>
        <p:xfrm>
          <a:off x="457200" y="1511808"/>
          <a:ext cx="7979664" cy="3560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fontScale="90000"/>
          </a:bodyPr>
          <a:lstStyle/>
          <a:p>
            <a:pPr algn="l" fontAlgn="auto">
              <a:spcAft>
                <a:spcPts val="0"/>
              </a:spcAft>
              <a:defRPr/>
            </a:pPr>
            <a:r>
              <a:rPr lang="es-ES" sz="2400" dirty="0">
                <a:solidFill>
                  <a:srgbClr val="FF4401"/>
                </a:solidFill>
                <a:latin typeface="Futura Std Bold"/>
                <a:cs typeface="Futura Std Bold"/>
              </a:rPr>
              <a:t>Introducción a Pruebas de rendimiento y Conceptos básicos</a:t>
            </a:r>
            <a:br>
              <a:rPr lang="es-ES" sz="2400" dirty="0">
                <a:solidFill>
                  <a:srgbClr val="FF4401"/>
                </a:solidFill>
                <a:latin typeface="Futura Std Bold"/>
                <a:cs typeface="Futura Std Bold"/>
              </a:rPr>
            </a:br>
            <a:endParaRPr lang="es-CR" sz="2400" dirty="0">
              <a:solidFill>
                <a:srgbClr val="FF4401"/>
              </a:solidFill>
              <a:latin typeface="Futura Std Bold"/>
              <a:ea typeface="+mj-ea"/>
              <a:cs typeface="Futura Std Bold"/>
            </a:endParaRP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fontAlgn="auto">
              <a:spcAft>
                <a:spcPts val="0"/>
              </a:spcAft>
              <a:buFont typeface="Arial" pitchFamily="34" charset="0"/>
              <a:buNone/>
              <a:defRPr/>
            </a:pPr>
            <a:r>
              <a:rPr lang="es-CR" dirty="0">
                <a:solidFill>
                  <a:schemeClr val="bg1"/>
                </a:solidFill>
                <a:latin typeface="Futura Std Heavy"/>
                <a:cs typeface="Futura Std Heavy"/>
              </a:rPr>
              <a:t>UNA – Capacitación Jmeter</a:t>
            </a:r>
          </a:p>
        </p:txBody>
      </p:sp>
    </p:spTree>
    <p:extLst>
      <p:ext uri="{BB962C8B-B14F-4D97-AF65-F5344CB8AC3E}">
        <p14:creationId xmlns:p14="http://schemas.microsoft.com/office/powerpoint/2010/main" val="25383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Qué es una prueba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r>
              <a:rPr lang="es-CR" sz="2400" dirty="0">
                <a:solidFill>
                  <a:schemeClr val="bg1"/>
                </a:solidFill>
                <a:latin typeface="Futura Std Medium" charset="0"/>
                <a:cs typeface="Futura Std Medium" charset="0"/>
              </a:rPr>
              <a:t>Es un tipo de prueba NO funcional</a:t>
            </a:r>
          </a:p>
          <a:p>
            <a:endParaRPr lang="es-CR" sz="2400" dirty="0">
              <a:solidFill>
                <a:schemeClr val="bg1"/>
              </a:solidFill>
              <a:latin typeface="Futura Std Medium" charset="0"/>
              <a:cs typeface="Futura Std Medium" charset="0"/>
            </a:endParaRPr>
          </a:p>
          <a:p>
            <a:r>
              <a:rPr lang="es-CR" sz="2400" dirty="0">
                <a:solidFill>
                  <a:schemeClr val="bg1"/>
                </a:solidFill>
                <a:latin typeface="Futura Std Medium" charset="0"/>
                <a:cs typeface="Futura Std Medium" charset="0"/>
              </a:rPr>
              <a:t>Determina </a:t>
            </a:r>
            <a:r>
              <a:rPr lang="es-CR" sz="2400" dirty="0" err="1">
                <a:solidFill>
                  <a:schemeClr val="bg1"/>
                </a:solidFill>
                <a:latin typeface="Futura Std Medium" charset="0"/>
                <a:cs typeface="Futura Std Medium" charset="0"/>
              </a:rPr>
              <a:t>responsividad</a:t>
            </a:r>
            <a:r>
              <a:rPr lang="es-CR" sz="2400" dirty="0">
                <a:solidFill>
                  <a:schemeClr val="bg1"/>
                </a:solidFill>
                <a:latin typeface="Futura Std Medium" charset="0"/>
                <a:cs typeface="Futura Std Medium" charset="0"/>
              </a:rPr>
              <a:t>, rendimiento, confiabilidad y escalabilidad bajo una carga de trabajo dada</a:t>
            </a:r>
          </a:p>
        </p:txBody>
      </p:sp>
    </p:spTree>
    <p:extLst>
      <p:ext uri="{BB962C8B-B14F-4D97-AF65-F5344CB8AC3E}">
        <p14:creationId xmlns:p14="http://schemas.microsoft.com/office/powerpoint/2010/main" val="26897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Proceso de una prueba de Rendimiento</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normAutofit fontScale="92500"/>
          </a:bodyPr>
          <a:lstStyle/>
          <a:p>
            <a:pPr marL="457200" indent="-457200">
              <a:buFont typeface="+mj-lt"/>
              <a:buAutoNum type="arabicPeriod"/>
            </a:pPr>
            <a:r>
              <a:rPr lang="es-CR" sz="2400" dirty="0">
                <a:solidFill>
                  <a:schemeClr val="bg1"/>
                </a:solidFill>
                <a:latin typeface="Futura Std Medium" charset="0"/>
                <a:cs typeface="Futura Std Medium" charset="0"/>
              </a:rPr>
              <a:t>Identificar el ambiente de pruebas</a:t>
            </a:r>
          </a:p>
          <a:p>
            <a:pPr marL="457200" indent="-457200">
              <a:buFont typeface="+mj-lt"/>
              <a:buAutoNum type="arabicPeriod"/>
            </a:pPr>
            <a:r>
              <a:rPr lang="es-CR" sz="2400" dirty="0">
                <a:solidFill>
                  <a:schemeClr val="bg1"/>
                </a:solidFill>
                <a:latin typeface="Futura Std Medium" charset="0"/>
                <a:cs typeface="Futura Std Medium" charset="0"/>
              </a:rPr>
              <a:t>Identificar el criterio de aceptación del rendimiento</a:t>
            </a:r>
          </a:p>
          <a:p>
            <a:pPr marL="457200" indent="-457200">
              <a:buFont typeface="+mj-lt"/>
              <a:buAutoNum type="arabicPeriod"/>
            </a:pPr>
            <a:r>
              <a:rPr lang="es-CR" sz="2400" dirty="0">
                <a:solidFill>
                  <a:schemeClr val="bg1"/>
                </a:solidFill>
                <a:latin typeface="Futura Std Medium" charset="0"/>
                <a:cs typeface="Futura Std Medium" charset="0"/>
              </a:rPr>
              <a:t>Planear y diseñar las pruebas</a:t>
            </a:r>
          </a:p>
          <a:p>
            <a:pPr marL="457200" indent="-457200">
              <a:buFont typeface="+mj-lt"/>
              <a:buAutoNum type="arabicPeriod"/>
            </a:pPr>
            <a:r>
              <a:rPr lang="es-CR" sz="2400" dirty="0">
                <a:solidFill>
                  <a:schemeClr val="bg1"/>
                </a:solidFill>
                <a:latin typeface="Futura Std Medium" charset="0"/>
                <a:cs typeface="Futura Std Medium" charset="0"/>
              </a:rPr>
              <a:t>Configurar el ambiente de pruebas</a:t>
            </a:r>
          </a:p>
          <a:p>
            <a:pPr marL="457200" indent="-457200">
              <a:buFont typeface="+mj-lt"/>
              <a:buAutoNum type="arabicPeriod"/>
            </a:pPr>
            <a:r>
              <a:rPr lang="es-CR" sz="2400" dirty="0">
                <a:solidFill>
                  <a:schemeClr val="bg1"/>
                </a:solidFill>
                <a:latin typeface="Futura Std Medium" charset="0"/>
                <a:cs typeface="Futura Std Medium" charset="0"/>
              </a:rPr>
              <a:t>Implementar el diseño de pruebas</a:t>
            </a:r>
          </a:p>
          <a:p>
            <a:pPr marL="457200" indent="-457200">
              <a:buFont typeface="+mj-lt"/>
              <a:buAutoNum type="arabicPeriod"/>
            </a:pPr>
            <a:r>
              <a:rPr lang="es-CR" sz="2400" dirty="0">
                <a:solidFill>
                  <a:schemeClr val="bg1"/>
                </a:solidFill>
                <a:latin typeface="Futura Std Medium" charset="0"/>
                <a:cs typeface="Futura Std Medium" charset="0"/>
              </a:rPr>
              <a:t>Ejecutar la prueba</a:t>
            </a:r>
          </a:p>
          <a:p>
            <a:pPr marL="457200" indent="-457200">
              <a:buFont typeface="+mj-lt"/>
              <a:buAutoNum type="arabicPeriod"/>
            </a:pPr>
            <a:r>
              <a:rPr lang="es-CR" sz="2400" dirty="0">
                <a:solidFill>
                  <a:schemeClr val="bg1"/>
                </a:solidFill>
                <a:latin typeface="Futura Std Medium" charset="0"/>
                <a:cs typeface="Futura Std Medium" charset="0"/>
              </a:rPr>
              <a:t>Análisis de resultados, reportes</a:t>
            </a:r>
          </a:p>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56061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Tipos de pruebas</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r>
              <a:rPr lang="es-CR" sz="2400" dirty="0">
                <a:solidFill>
                  <a:schemeClr val="bg1"/>
                </a:solidFill>
                <a:latin typeface="Futura Std Medium" charset="0"/>
                <a:cs typeface="Futura Std Medium" charset="0"/>
              </a:rPr>
              <a:t>Carga</a:t>
            </a:r>
          </a:p>
          <a:p>
            <a:r>
              <a:rPr lang="es-CR" sz="2400" dirty="0">
                <a:solidFill>
                  <a:schemeClr val="bg1"/>
                </a:solidFill>
                <a:latin typeface="Futura Std Medium" charset="0"/>
                <a:cs typeface="Futura Std Medium" charset="0"/>
              </a:rPr>
              <a:t>Estrés</a:t>
            </a:r>
          </a:p>
          <a:p>
            <a:r>
              <a:rPr lang="es-CR" sz="2400" dirty="0">
                <a:solidFill>
                  <a:schemeClr val="bg1"/>
                </a:solidFill>
                <a:latin typeface="Futura Std Medium" charset="0"/>
                <a:cs typeface="Futura Std Medium" charset="0"/>
              </a:rPr>
              <a:t>Capacidad</a:t>
            </a:r>
          </a:p>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170385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63800"/>
            <a:ext cx="4579938" cy="533400"/>
          </a:xfrm>
        </p:spPr>
        <p:txBody>
          <a:bodyPr>
            <a:normAutofit/>
          </a:bodyPr>
          <a:lstStyle/>
          <a:p>
            <a:pPr algn="l" fontAlgn="auto">
              <a:spcAft>
                <a:spcPts val="0"/>
              </a:spcAft>
              <a:defRPr/>
            </a:pPr>
            <a:r>
              <a:rPr lang="es-CR" sz="2400" dirty="0">
                <a:solidFill>
                  <a:srgbClr val="FF4401"/>
                </a:solidFill>
                <a:latin typeface="Futura Std Bold"/>
                <a:ea typeface="+mj-ea"/>
                <a:cs typeface="Futura Std Bold"/>
              </a:rPr>
              <a:t>Componentes básicos</a:t>
            </a:r>
          </a:p>
        </p:txBody>
      </p:sp>
      <p:sp>
        <p:nvSpPr>
          <p:cNvPr id="6" name="Subtitle 2"/>
          <p:cNvSpPr>
            <a:spLocks noGrp="1"/>
          </p:cNvSpPr>
          <p:nvPr>
            <p:ph type="subTitle" idx="1"/>
          </p:nvPr>
        </p:nvSpPr>
        <p:spPr>
          <a:xfrm>
            <a:off x="228600" y="3238500"/>
            <a:ext cx="3987800" cy="284163"/>
          </a:xfrm>
        </p:spPr>
        <p:txBody>
          <a:bodyPr rtlCol="0">
            <a:normAutofit fontScale="47500" lnSpcReduction="20000"/>
          </a:bodyPr>
          <a:lstStyle/>
          <a:p>
            <a:pPr algn="l">
              <a:defRPr/>
            </a:pPr>
            <a:r>
              <a:rPr lang="es-CR" dirty="0">
                <a:solidFill>
                  <a:schemeClr val="bg1"/>
                </a:solidFill>
                <a:latin typeface="Futura Std Heavy"/>
                <a:cs typeface="Futura Std Heavy"/>
              </a:rPr>
              <a:t>UNA – Capacitación Jmeter</a:t>
            </a:r>
          </a:p>
        </p:txBody>
      </p:sp>
    </p:spTree>
    <p:extLst>
      <p:ext uri="{BB962C8B-B14F-4D97-AF65-F5344CB8AC3E}">
        <p14:creationId xmlns:p14="http://schemas.microsoft.com/office/powerpoint/2010/main" val="25383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err="1">
                <a:solidFill>
                  <a:srgbClr val="FF4401"/>
                </a:solidFill>
                <a:latin typeface="Futura Std Bold"/>
                <a:cs typeface="Futura Std Bold"/>
              </a:rPr>
              <a:t>Thread</a:t>
            </a:r>
            <a:r>
              <a:rPr lang="es-CR" sz="3200" dirty="0">
                <a:solidFill>
                  <a:srgbClr val="FF4401"/>
                </a:solidFill>
                <a:latin typeface="Futura Std Bold"/>
                <a:cs typeface="Futura Std Bold"/>
              </a:rPr>
              <a:t> </a:t>
            </a:r>
            <a:r>
              <a:rPr lang="es-CR" sz="3200" dirty="0" err="1">
                <a:solidFill>
                  <a:srgbClr val="FF4401"/>
                </a:solidFill>
                <a:latin typeface="Futura Std Bold"/>
                <a:cs typeface="Futura Std Bold"/>
              </a:rPr>
              <a:t>Group</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63617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618737"/>
            <a:ext cx="7759700" cy="457200"/>
          </a:xfrm>
        </p:spPr>
        <p:txBody>
          <a:bodyPr>
            <a:normAutofit fontScale="90000"/>
          </a:bodyPr>
          <a:lstStyle/>
          <a:p>
            <a:pPr algn="l" fontAlgn="auto">
              <a:spcAft>
                <a:spcPts val="0"/>
              </a:spcAft>
              <a:defRPr/>
            </a:pPr>
            <a:r>
              <a:rPr lang="es-CR" sz="3200" dirty="0">
                <a:solidFill>
                  <a:srgbClr val="FF4401"/>
                </a:solidFill>
                <a:latin typeface="Futura Std Bold"/>
                <a:cs typeface="Futura Std Bold"/>
              </a:rPr>
              <a:t>Simple &amp; Recording Controller</a:t>
            </a:r>
            <a:endParaRPr lang="es-CR" sz="3200" dirty="0">
              <a:solidFill>
                <a:srgbClr val="FF4401"/>
              </a:solidFill>
              <a:latin typeface="Futura Std Bold"/>
              <a:ea typeface="+mj-ea"/>
              <a:cs typeface="Futura Std Bold"/>
            </a:endParaRPr>
          </a:p>
        </p:txBody>
      </p:sp>
      <p:sp>
        <p:nvSpPr>
          <p:cNvPr id="8195" name="Content Placeholder 2"/>
          <p:cNvSpPr>
            <a:spLocks noGrp="1"/>
          </p:cNvSpPr>
          <p:nvPr>
            <p:ph idx="1"/>
          </p:nvPr>
        </p:nvSpPr>
        <p:spPr>
          <a:xfrm>
            <a:off x="584200" y="1687513"/>
            <a:ext cx="7759700" cy="2982912"/>
          </a:xfrm>
        </p:spPr>
        <p:txBody>
          <a:bodyPr/>
          <a:lstStyle/>
          <a:p>
            <a:endParaRPr lang="es-CR" sz="2400" dirty="0">
              <a:solidFill>
                <a:schemeClr val="bg1"/>
              </a:solidFill>
              <a:latin typeface="Futura Std Medium" charset="0"/>
              <a:cs typeface="Futura Std Medium" charset="0"/>
            </a:endParaRPr>
          </a:p>
        </p:txBody>
      </p:sp>
    </p:spTree>
    <p:extLst>
      <p:ext uri="{BB962C8B-B14F-4D97-AF65-F5344CB8AC3E}">
        <p14:creationId xmlns:p14="http://schemas.microsoft.com/office/powerpoint/2010/main" val="846625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purl.org/dc/elements/1.1/"/>
    <ds:schemaRef ds:uri="http://schemas.openxmlformats.org/package/2006/metadata/core-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6688</TotalTime>
  <Words>204</Words>
  <Application>Microsoft Office PowerPoint</Application>
  <PresentationFormat>On-screen Show (16:10)</PresentationFormat>
  <Paragraphs>49</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Calibri</vt:lpstr>
      <vt:lpstr>Franklin Gothic Book</vt:lpstr>
      <vt:lpstr>Futura Std Bold</vt:lpstr>
      <vt:lpstr>Futura Std Heavy</vt:lpstr>
      <vt:lpstr>Futura Std Medium</vt:lpstr>
      <vt:lpstr>Office Theme</vt:lpstr>
      <vt:lpstr>UNA – Capacitación Jmeter Sesión 1</vt:lpstr>
      <vt:lpstr>Contenido</vt:lpstr>
      <vt:lpstr>Introducción a Pruebas de rendimiento y Conceptos básicos </vt:lpstr>
      <vt:lpstr>Qué es una prueba de rendimiento?</vt:lpstr>
      <vt:lpstr>Proceso de una prueba de Rendimiento</vt:lpstr>
      <vt:lpstr>Tipos de pruebas</vt:lpstr>
      <vt:lpstr>Componentes básicos</vt:lpstr>
      <vt:lpstr>Thread Group</vt:lpstr>
      <vt:lpstr>Simple &amp; Recording Controller</vt:lpstr>
      <vt:lpstr>Test Script Recorder</vt:lpstr>
      <vt:lpstr>HTTP Request</vt:lpstr>
      <vt:lpstr>View Results Tree</vt:lpstr>
      <vt:lpstr>Práctica</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Alejandro Quesada Vega</cp:lastModifiedBy>
  <cp:revision>254</cp:revision>
  <dcterms:created xsi:type="dcterms:W3CDTF">2010-04-12T23:12:02Z</dcterms:created>
  <dcterms:modified xsi:type="dcterms:W3CDTF">2017-07-21T23:45:58Z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