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17646" y="282194"/>
            <a:ext cx="2108707" cy="548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811"/>
            <a:ext cx="9144000" cy="716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202679"/>
            <a:ext cx="9144000" cy="73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784847"/>
            <a:ext cx="9144000" cy="73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7911" y="6284974"/>
            <a:ext cx="888491" cy="498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133" y="282194"/>
            <a:ext cx="8631732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2352" y="1708911"/>
            <a:ext cx="5019294" cy="2052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04592" y="6353433"/>
            <a:ext cx="1500504" cy="43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15985" y="6450845"/>
            <a:ext cx="9417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fr/book.pcre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5800" y="1786127"/>
            <a:ext cx="7772400" cy="1929764"/>
          </a:xfrm>
          <a:custGeom>
            <a:avLst/>
            <a:gdLst/>
            <a:ahLst/>
            <a:cxnLst/>
            <a:rect l="l" t="t" r="r" b="b"/>
            <a:pathLst>
              <a:path w="7772400" h="1929764">
                <a:moveTo>
                  <a:pt x="0" y="1929384"/>
                </a:moveTo>
                <a:lnTo>
                  <a:pt x="7772400" y="1929384"/>
                </a:lnTo>
                <a:lnTo>
                  <a:pt x="7772400" y="0"/>
                </a:lnTo>
                <a:lnTo>
                  <a:pt x="0" y="0"/>
                </a:lnTo>
                <a:lnTo>
                  <a:pt x="0" y="19293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 marR="5080" algn="ctr">
              <a:lnSpc>
                <a:spcPct val="100000"/>
              </a:lnSpc>
            </a:pPr>
            <a:r>
              <a:rPr spc="-20" dirty="0"/>
              <a:t>Personal </a:t>
            </a:r>
            <a:r>
              <a:rPr dirty="0"/>
              <a:t>Home </a:t>
            </a:r>
            <a:r>
              <a:rPr spc="-35" dirty="0"/>
              <a:t>Page</a:t>
            </a:r>
            <a:r>
              <a:rPr spc="-65" dirty="0"/>
              <a:t> </a:t>
            </a:r>
            <a:r>
              <a:rPr dirty="0"/>
              <a:t>/  </a:t>
            </a:r>
            <a:r>
              <a:rPr spc="-10" dirty="0"/>
              <a:t>Hypertext </a:t>
            </a:r>
            <a:r>
              <a:rPr spc="-5" dirty="0"/>
              <a:t>Processor  (PHP)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33650" y="3907790"/>
            <a:ext cx="40773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4.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Expressions</a:t>
            </a:r>
            <a:r>
              <a:rPr sz="3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régulières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057015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"armoire";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"oire$";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"OK";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289" y="2516885"/>
            <a:ext cx="2285365" cy="1132205"/>
          </a:xfrm>
          <a:custGeom>
            <a:avLst/>
            <a:gdLst/>
            <a:ahLst/>
            <a:cxnLst/>
            <a:rect l="l" t="t" r="r" b="b"/>
            <a:pathLst>
              <a:path w="2285365" h="1132204">
                <a:moveTo>
                  <a:pt x="2062821" y="1063576"/>
                </a:moveTo>
                <a:lnTo>
                  <a:pt x="2029714" y="1132205"/>
                </a:lnTo>
                <a:lnTo>
                  <a:pt x="2285365" y="1128649"/>
                </a:lnTo>
                <a:lnTo>
                  <a:pt x="2247875" y="1080135"/>
                </a:lnTo>
                <a:lnTo>
                  <a:pt x="2097151" y="1080135"/>
                </a:lnTo>
                <a:lnTo>
                  <a:pt x="2062821" y="1063576"/>
                </a:lnTo>
                <a:close/>
              </a:path>
              <a:path w="2285365" h="1132204">
                <a:moveTo>
                  <a:pt x="2095917" y="994972"/>
                </a:moveTo>
                <a:lnTo>
                  <a:pt x="2062821" y="1063576"/>
                </a:lnTo>
                <a:lnTo>
                  <a:pt x="2097151" y="1080135"/>
                </a:lnTo>
                <a:lnTo>
                  <a:pt x="2130298" y="1011554"/>
                </a:lnTo>
                <a:lnTo>
                  <a:pt x="2095917" y="994972"/>
                </a:lnTo>
                <a:close/>
              </a:path>
              <a:path w="2285365" h="1132204">
                <a:moveTo>
                  <a:pt x="2129028" y="926338"/>
                </a:moveTo>
                <a:lnTo>
                  <a:pt x="2095917" y="994972"/>
                </a:lnTo>
                <a:lnTo>
                  <a:pt x="2130298" y="1011554"/>
                </a:lnTo>
                <a:lnTo>
                  <a:pt x="2097151" y="1080135"/>
                </a:lnTo>
                <a:lnTo>
                  <a:pt x="2247875" y="1080135"/>
                </a:lnTo>
                <a:lnTo>
                  <a:pt x="2129028" y="926338"/>
                </a:lnTo>
                <a:close/>
              </a:path>
              <a:path w="2285365" h="1132204">
                <a:moveTo>
                  <a:pt x="33020" y="0"/>
                </a:moveTo>
                <a:lnTo>
                  <a:pt x="0" y="68579"/>
                </a:lnTo>
                <a:lnTo>
                  <a:pt x="2062821" y="1063576"/>
                </a:lnTo>
                <a:lnTo>
                  <a:pt x="2095917" y="994972"/>
                </a:lnTo>
                <a:lnTo>
                  <a:pt x="3302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3276" y="2945892"/>
            <a:ext cx="1459991" cy="1360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8035" y="2930651"/>
            <a:ext cx="1438656" cy="1339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3464" y="2926079"/>
            <a:ext cx="1447800" cy="1348740"/>
          </a:xfrm>
          <a:custGeom>
            <a:avLst/>
            <a:gdLst/>
            <a:ahLst/>
            <a:cxnLst/>
            <a:rect l="l" t="t" r="r" b="b"/>
            <a:pathLst>
              <a:path w="1447800" h="1348739">
                <a:moveTo>
                  <a:pt x="0" y="1348740"/>
                </a:moveTo>
                <a:lnTo>
                  <a:pt x="1447800" y="1348740"/>
                </a:lnTo>
                <a:lnTo>
                  <a:pt x="1447800" y="0"/>
                </a:lnTo>
                <a:lnTo>
                  <a:pt x="0" y="0"/>
                </a:lnTo>
                <a:lnTo>
                  <a:pt x="0" y="1348740"/>
                </a:lnTo>
                <a:close/>
              </a:path>
            </a:pathLst>
          </a:custGeom>
          <a:ln w="914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5401310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"Boisson";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"#entrée|plat|dessert|boissons?#i";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"OK";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3291" y="1581911"/>
            <a:ext cx="562610" cy="535305"/>
          </a:xfrm>
          <a:custGeom>
            <a:avLst/>
            <a:gdLst/>
            <a:ahLst/>
            <a:cxnLst/>
            <a:rect l="l" t="t" r="r" b="b"/>
            <a:pathLst>
              <a:path w="562610" h="535305">
                <a:moveTo>
                  <a:pt x="0" y="267462"/>
                </a:moveTo>
                <a:lnTo>
                  <a:pt x="4529" y="219389"/>
                </a:lnTo>
                <a:lnTo>
                  <a:pt x="17587" y="174141"/>
                </a:lnTo>
                <a:lnTo>
                  <a:pt x="38382" y="132475"/>
                </a:lnTo>
                <a:lnTo>
                  <a:pt x="66119" y="95145"/>
                </a:lnTo>
                <a:lnTo>
                  <a:pt x="100005" y="62908"/>
                </a:lnTo>
                <a:lnTo>
                  <a:pt x="139248" y="36519"/>
                </a:lnTo>
                <a:lnTo>
                  <a:pt x="183053" y="16734"/>
                </a:lnTo>
                <a:lnTo>
                  <a:pt x="230627" y="4309"/>
                </a:lnTo>
                <a:lnTo>
                  <a:pt x="281178" y="0"/>
                </a:lnTo>
                <a:lnTo>
                  <a:pt x="331728" y="4309"/>
                </a:lnTo>
                <a:lnTo>
                  <a:pt x="379302" y="16734"/>
                </a:lnTo>
                <a:lnTo>
                  <a:pt x="423107" y="36519"/>
                </a:lnTo>
                <a:lnTo>
                  <a:pt x="462350" y="62908"/>
                </a:lnTo>
                <a:lnTo>
                  <a:pt x="496236" y="95145"/>
                </a:lnTo>
                <a:lnTo>
                  <a:pt x="523973" y="132475"/>
                </a:lnTo>
                <a:lnTo>
                  <a:pt x="544768" y="174141"/>
                </a:lnTo>
                <a:lnTo>
                  <a:pt x="557826" y="219389"/>
                </a:lnTo>
                <a:lnTo>
                  <a:pt x="562356" y="267462"/>
                </a:lnTo>
                <a:lnTo>
                  <a:pt x="557826" y="315534"/>
                </a:lnTo>
                <a:lnTo>
                  <a:pt x="544768" y="360782"/>
                </a:lnTo>
                <a:lnTo>
                  <a:pt x="523973" y="402448"/>
                </a:lnTo>
                <a:lnTo>
                  <a:pt x="496236" y="439778"/>
                </a:lnTo>
                <a:lnTo>
                  <a:pt x="462350" y="472015"/>
                </a:lnTo>
                <a:lnTo>
                  <a:pt x="423107" y="498404"/>
                </a:lnTo>
                <a:lnTo>
                  <a:pt x="379302" y="518189"/>
                </a:lnTo>
                <a:lnTo>
                  <a:pt x="331728" y="530614"/>
                </a:lnTo>
                <a:lnTo>
                  <a:pt x="281178" y="534924"/>
                </a:lnTo>
                <a:lnTo>
                  <a:pt x="230627" y="530614"/>
                </a:lnTo>
                <a:lnTo>
                  <a:pt x="183053" y="518189"/>
                </a:lnTo>
                <a:lnTo>
                  <a:pt x="139248" y="498404"/>
                </a:lnTo>
                <a:lnTo>
                  <a:pt x="100005" y="472015"/>
                </a:lnTo>
                <a:lnTo>
                  <a:pt x="66119" y="439778"/>
                </a:lnTo>
                <a:lnTo>
                  <a:pt x="38382" y="402448"/>
                </a:lnTo>
                <a:lnTo>
                  <a:pt x="17587" y="360782"/>
                </a:lnTo>
                <a:lnTo>
                  <a:pt x="4529" y="315534"/>
                </a:lnTo>
                <a:lnTo>
                  <a:pt x="0" y="267462"/>
                </a:lnTo>
                <a:close/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5401310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"Boisson";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"#entrée|plat|dessert|boissons?#i";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"OK";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3291" y="1581911"/>
            <a:ext cx="562610" cy="535305"/>
          </a:xfrm>
          <a:custGeom>
            <a:avLst/>
            <a:gdLst/>
            <a:ahLst/>
            <a:cxnLst/>
            <a:rect l="l" t="t" r="r" b="b"/>
            <a:pathLst>
              <a:path w="562610" h="535305">
                <a:moveTo>
                  <a:pt x="0" y="267462"/>
                </a:moveTo>
                <a:lnTo>
                  <a:pt x="4529" y="219389"/>
                </a:lnTo>
                <a:lnTo>
                  <a:pt x="17587" y="174141"/>
                </a:lnTo>
                <a:lnTo>
                  <a:pt x="38382" y="132475"/>
                </a:lnTo>
                <a:lnTo>
                  <a:pt x="66119" y="95145"/>
                </a:lnTo>
                <a:lnTo>
                  <a:pt x="100005" y="62908"/>
                </a:lnTo>
                <a:lnTo>
                  <a:pt x="139248" y="36519"/>
                </a:lnTo>
                <a:lnTo>
                  <a:pt x="183053" y="16734"/>
                </a:lnTo>
                <a:lnTo>
                  <a:pt x="230627" y="4309"/>
                </a:lnTo>
                <a:lnTo>
                  <a:pt x="281178" y="0"/>
                </a:lnTo>
                <a:lnTo>
                  <a:pt x="331728" y="4309"/>
                </a:lnTo>
                <a:lnTo>
                  <a:pt x="379302" y="16734"/>
                </a:lnTo>
                <a:lnTo>
                  <a:pt x="423107" y="36519"/>
                </a:lnTo>
                <a:lnTo>
                  <a:pt x="462350" y="62908"/>
                </a:lnTo>
                <a:lnTo>
                  <a:pt x="496236" y="95145"/>
                </a:lnTo>
                <a:lnTo>
                  <a:pt x="523973" y="132475"/>
                </a:lnTo>
                <a:lnTo>
                  <a:pt x="544768" y="174141"/>
                </a:lnTo>
                <a:lnTo>
                  <a:pt x="557826" y="219389"/>
                </a:lnTo>
                <a:lnTo>
                  <a:pt x="562356" y="267462"/>
                </a:lnTo>
                <a:lnTo>
                  <a:pt x="557826" y="315534"/>
                </a:lnTo>
                <a:lnTo>
                  <a:pt x="544768" y="360782"/>
                </a:lnTo>
                <a:lnTo>
                  <a:pt x="523973" y="402448"/>
                </a:lnTo>
                <a:lnTo>
                  <a:pt x="496236" y="439778"/>
                </a:lnTo>
                <a:lnTo>
                  <a:pt x="462350" y="472015"/>
                </a:lnTo>
                <a:lnTo>
                  <a:pt x="423107" y="498404"/>
                </a:lnTo>
                <a:lnTo>
                  <a:pt x="379302" y="518189"/>
                </a:lnTo>
                <a:lnTo>
                  <a:pt x="331728" y="530614"/>
                </a:lnTo>
                <a:lnTo>
                  <a:pt x="281178" y="534924"/>
                </a:lnTo>
                <a:lnTo>
                  <a:pt x="230627" y="530614"/>
                </a:lnTo>
                <a:lnTo>
                  <a:pt x="183053" y="518189"/>
                </a:lnTo>
                <a:lnTo>
                  <a:pt x="139248" y="498404"/>
                </a:lnTo>
                <a:lnTo>
                  <a:pt x="100005" y="472015"/>
                </a:lnTo>
                <a:lnTo>
                  <a:pt x="66119" y="439778"/>
                </a:lnTo>
                <a:lnTo>
                  <a:pt x="38382" y="402448"/>
                </a:lnTo>
                <a:lnTo>
                  <a:pt x="17587" y="360782"/>
                </a:lnTo>
                <a:lnTo>
                  <a:pt x="4529" y="315534"/>
                </a:lnTo>
                <a:lnTo>
                  <a:pt x="0" y="267462"/>
                </a:lnTo>
                <a:close/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2289" y="2516885"/>
            <a:ext cx="2285365" cy="1132205"/>
          </a:xfrm>
          <a:custGeom>
            <a:avLst/>
            <a:gdLst/>
            <a:ahLst/>
            <a:cxnLst/>
            <a:rect l="l" t="t" r="r" b="b"/>
            <a:pathLst>
              <a:path w="2285365" h="1132204">
                <a:moveTo>
                  <a:pt x="2062821" y="1063576"/>
                </a:moveTo>
                <a:lnTo>
                  <a:pt x="2029714" y="1132205"/>
                </a:lnTo>
                <a:lnTo>
                  <a:pt x="2285365" y="1128649"/>
                </a:lnTo>
                <a:lnTo>
                  <a:pt x="2247875" y="1080135"/>
                </a:lnTo>
                <a:lnTo>
                  <a:pt x="2097151" y="1080135"/>
                </a:lnTo>
                <a:lnTo>
                  <a:pt x="2062821" y="1063576"/>
                </a:lnTo>
                <a:close/>
              </a:path>
              <a:path w="2285365" h="1132204">
                <a:moveTo>
                  <a:pt x="2095917" y="994972"/>
                </a:moveTo>
                <a:lnTo>
                  <a:pt x="2062821" y="1063576"/>
                </a:lnTo>
                <a:lnTo>
                  <a:pt x="2097151" y="1080135"/>
                </a:lnTo>
                <a:lnTo>
                  <a:pt x="2130298" y="1011554"/>
                </a:lnTo>
                <a:lnTo>
                  <a:pt x="2095917" y="994972"/>
                </a:lnTo>
                <a:close/>
              </a:path>
              <a:path w="2285365" h="1132204">
                <a:moveTo>
                  <a:pt x="2129028" y="926338"/>
                </a:moveTo>
                <a:lnTo>
                  <a:pt x="2095917" y="994972"/>
                </a:lnTo>
                <a:lnTo>
                  <a:pt x="2130298" y="1011554"/>
                </a:lnTo>
                <a:lnTo>
                  <a:pt x="2097151" y="1080135"/>
                </a:lnTo>
                <a:lnTo>
                  <a:pt x="2247875" y="1080135"/>
                </a:lnTo>
                <a:lnTo>
                  <a:pt x="2129028" y="926338"/>
                </a:lnTo>
                <a:close/>
              </a:path>
              <a:path w="2285365" h="1132204">
                <a:moveTo>
                  <a:pt x="33020" y="0"/>
                </a:moveTo>
                <a:lnTo>
                  <a:pt x="0" y="68579"/>
                </a:lnTo>
                <a:lnTo>
                  <a:pt x="2062821" y="1063576"/>
                </a:lnTo>
                <a:lnTo>
                  <a:pt x="2095917" y="994972"/>
                </a:lnTo>
                <a:lnTo>
                  <a:pt x="3302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3276" y="2945892"/>
            <a:ext cx="1459991" cy="1360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8035" y="2930651"/>
            <a:ext cx="1438656" cy="1339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3464" y="2926079"/>
            <a:ext cx="1447800" cy="1348740"/>
          </a:xfrm>
          <a:custGeom>
            <a:avLst/>
            <a:gdLst/>
            <a:ahLst/>
            <a:cxnLst/>
            <a:rect l="l" t="t" r="r" b="b"/>
            <a:pathLst>
              <a:path w="1447800" h="1348739">
                <a:moveTo>
                  <a:pt x="0" y="1348740"/>
                </a:moveTo>
                <a:lnTo>
                  <a:pt x="1447800" y="1348740"/>
                </a:lnTo>
                <a:lnTo>
                  <a:pt x="1447800" y="0"/>
                </a:lnTo>
                <a:lnTo>
                  <a:pt x="0" y="0"/>
                </a:lnTo>
                <a:lnTo>
                  <a:pt x="0" y="1348740"/>
                </a:lnTo>
                <a:close/>
              </a:path>
            </a:pathLst>
          </a:custGeom>
          <a:ln w="914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912360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 "v1=\"fruits\"</a:t>
            </a:r>
            <a:r>
              <a:rPr sz="1600" b="1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v2=\"légumes\"";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"\"[^\"]+\"";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$texte, $tab)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$tab[1];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 "non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trouvé";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(5)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912360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 "v1=\"fruits\"</a:t>
            </a:r>
            <a:r>
              <a:rPr sz="1600" b="1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v2=\"légumes\"";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"\"[^\"]+\"";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$texte, $tab)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$tab[1];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 "non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trouvé";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1361" y="2490723"/>
            <a:ext cx="2519680" cy="541020"/>
          </a:xfrm>
          <a:custGeom>
            <a:avLst/>
            <a:gdLst/>
            <a:ahLst/>
            <a:cxnLst/>
            <a:rect l="l" t="t" r="r" b="b"/>
            <a:pathLst>
              <a:path w="2519679" h="541019">
                <a:moveTo>
                  <a:pt x="2287983" y="465406"/>
                </a:moveTo>
                <a:lnTo>
                  <a:pt x="2275204" y="540512"/>
                </a:lnTo>
                <a:lnTo>
                  <a:pt x="2501292" y="471804"/>
                </a:lnTo>
                <a:lnTo>
                  <a:pt x="2325497" y="471804"/>
                </a:lnTo>
                <a:lnTo>
                  <a:pt x="2287983" y="465406"/>
                </a:lnTo>
                <a:close/>
              </a:path>
              <a:path w="2519679" h="541019">
                <a:moveTo>
                  <a:pt x="2300776" y="390217"/>
                </a:moveTo>
                <a:lnTo>
                  <a:pt x="2287983" y="465406"/>
                </a:lnTo>
                <a:lnTo>
                  <a:pt x="2325497" y="471804"/>
                </a:lnTo>
                <a:lnTo>
                  <a:pt x="2338324" y="396621"/>
                </a:lnTo>
                <a:lnTo>
                  <a:pt x="2300776" y="390217"/>
                </a:lnTo>
                <a:close/>
              </a:path>
              <a:path w="2519679" h="541019">
                <a:moveTo>
                  <a:pt x="2313559" y="315087"/>
                </a:moveTo>
                <a:lnTo>
                  <a:pt x="2300776" y="390217"/>
                </a:lnTo>
                <a:lnTo>
                  <a:pt x="2338324" y="396621"/>
                </a:lnTo>
                <a:lnTo>
                  <a:pt x="2325497" y="471804"/>
                </a:lnTo>
                <a:lnTo>
                  <a:pt x="2501292" y="471804"/>
                </a:lnTo>
                <a:lnTo>
                  <a:pt x="2519679" y="466216"/>
                </a:lnTo>
                <a:lnTo>
                  <a:pt x="2313559" y="315087"/>
                </a:lnTo>
                <a:close/>
              </a:path>
              <a:path w="2519679" h="541019">
                <a:moveTo>
                  <a:pt x="12700" y="0"/>
                </a:moveTo>
                <a:lnTo>
                  <a:pt x="0" y="75184"/>
                </a:lnTo>
                <a:lnTo>
                  <a:pt x="2287983" y="465406"/>
                </a:lnTo>
                <a:lnTo>
                  <a:pt x="2300776" y="390217"/>
                </a:lnTo>
                <a:lnTo>
                  <a:pt x="127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8220" y="2775204"/>
            <a:ext cx="1842516" cy="159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92979" y="2759964"/>
            <a:ext cx="1821179" cy="157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408" y="2755392"/>
            <a:ext cx="1830705" cy="1580515"/>
          </a:xfrm>
          <a:custGeom>
            <a:avLst/>
            <a:gdLst/>
            <a:ahLst/>
            <a:cxnLst/>
            <a:rect l="l" t="t" r="r" b="b"/>
            <a:pathLst>
              <a:path w="1830704" h="1580514">
                <a:moveTo>
                  <a:pt x="0" y="1580387"/>
                </a:moveTo>
                <a:lnTo>
                  <a:pt x="1830324" y="1580387"/>
                </a:lnTo>
                <a:lnTo>
                  <a:pt x="1830324" y="0"/>
                </a:lnTo>
                <a:lnTo>
                  <a:pt x="0" y="0"/>
                </a:lnTo>
                <a:lnTo>
                  <a:pt x="0" y="1580387"/>
                </a:lnTo>
                <a:close/>
              </a:path>
            </a:pathLst>
          </a:custGeom>
          <a:ln w="914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791075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 "type=\"age\"</a:t>
            </a:r>
            <a:r>
              <a:rPr sz="1600" b="1" spc="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valeur=\"45\"";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"[0-9]+";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$texte, $tab)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$tab[0];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 "non</a:t>
            </a:r>
            <a:r>
              <a:rPr sz="16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trouvé";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1361" y="2490723"/>
            <a:ext cx="2519680" cy="541020"/>
          </a:xfrm>
          <a:custGeom>
            <a:avLst/>
            <a:gdLst/>
            <a:ahLst/>
            <a:cxnLst/>
            <a:rect l="l" t="t" r="r" b="b"/>
            <a:pathLst>
              <a:path w="2519679" h="541019">
                <a:moveTo>
                  <a:pt x="2287983" y="465406"/>
                </a:moveTo>
                <a:lnTo>
                  <a:pt x="2275204" y="540512"/>
                </a:lnTo>
                <a:lnTo>
                  <a:pt x="2501292" y="471804"/>
                </a:lnTo>
                <a:lnTo>
                  <a:pt x="2325497" y="471804"/>
                </a:lnTo>
                <a:lnTo>
                  <a:pt x="2287983" y="465406"/>
                </a:lnTo>
                <a:close/>
              </a:path>
              <a:path w="2519679" h="541019">
                <a:moveTo>
                  <a:pt x="2300776" y="390217"/>
                </a:moveTo>
                <a:lnTo>
                  <a:pt x="2287983" y="465406"/>
                </a:lnTo>
                <a:lnTo>
                  <a:pt x="2325497" y="471804"/>
                </a:lnTo>
                <a:lnTo>
                  <a:pt x="2338324" y="396621"/>
                </a:lnTo>
                <a:lnTo>
                  <a:pt x="2300776" y="390217"/>
                </a:lnTo>
                <a:close/>
              </a:path>
              <a:path w="2519679" h="541019">
                <a:moveTo>
                  <a:pt x="2313559" y="315087"/>
                </a:moveTo>
                <a:lnTo>
                  <a:pt x="2300776" y="390217"/>
                </a:lnTo>
                <a:lnTo>
                  <a:pt x="2338324" y="396621"/>
                </a:lnTo>
                <a:lnTo>
                  <a:pt x="2325497" y="471804"/>
                </a:lnTo>
                <a:lnTo>
                  <a:pt x="2501292" y="471804"/>
                </a:lnTo>
                <a:lnTo>
                  <a:pt x="2519679" y="466216"/>
                </a:lnTo>
                <a:lnTo>
                  <a:pt x="2313559" y="315087"/>
                </a:lnTo>
                <a:close/>
              </a:path>
              <a:path w="2519679" h="541019">
                <a:moveTo>
                  <a:pt x="12700" y="0"/>
                </a:moveTo>
                <a:lnTo>
                  <a:pt x="0" y="75184"/>
                </a:lnTo>
                <a:lnTo>
                  <a:pt x="2287983" y="465406"/>
                </a:lnTo>
                <a:lnTo>
                  <a:pt x="2300776" y="390217"/>
                </a:lnTo>
                <a:lnTo>
                  <a:pt x="127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6028" y="2545079"/>
            <a:ext cx="1729739" cy="1335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0788" y="2529839"/>
            <a:ext cx="1708404" cy="131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6215" y="2525267"/>
            <a:ext cx="1717675" cy="1323340"/>
          </a:xfrm>
          <a:custGeom>
            <a:avLst/>
            <a:gdLst/>
            <a:ahLst/>
            <a:cxnLst/>
            <a:rect l="l" t="t" r="r" b="b"/>
            <a:pathLst>
              <a:path w="1717675" h="1323339">
                <a:moveTo>
                  <a:pt x="0" y="1322831"/>
                </a:moveTo>
                <a:lnTo>
                  <a:pt x="1717548" y="1322831"/>
                </a:lnTo>
                <a:lnTo>
                  <a:pt x="1717548" y="0"/>
                </a:lnTo>
                <a:lnTo>
                  <a:pt x="0" y="0"/>
                </a:lnTo>
                <a:lnTo>
                  <a:pt x="0" y="1322831"/>
                </a:lnTo>
                <a:close/>
              </a:path>
            </a:pathLst>
          </a:custGeom>
          <a:ln w="914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(7)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057015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 "06 45 32 65</a:t>
            </a:r>
            <a:r>
              <a:rPr sz="16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45";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"^[0-9]+$";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"OK";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4619" y="3174619"/>
            <a:ext cx="2388235" cy="347345"/>
          </a:xfrm>
          <a:custGeom>
            <a:avLst/>
            <a:gdLst/>
            <a:ahLst/>
            <a:cxnLst/>
            <a:rect l="l" t="t" r="r" b="b"/>
            <a:pathLst>
              <a:path w="2388235" h="347345">
                <a:moveTo>
                  <a:pt x="2156887" y="271266"/>
                </a:moveTo>
                <a:lnTo>
                  <a:pt x="2149983" y="347217"/>
                </a:lnTo>
                <a:lnTo>
                  <a:pt x="2335128" y="274700"/>
                </a:lnTo>
                <a:lnTo>
                  <a:pt x="2194814" y="274700"/>
                </a:lnTo>
                <a:lnTo>
                  <a:pt x="2156887" y="271266"/>
                </a:lnTo>
                <a:close/>
              </a:path>
              <a:path w="2388235" h="347345">
                <a:moveTo>
                  <a:pt x="2163780" y="195448"/>
                </a:moveTo>
                <a:lnTo>
                  <a:pt x="2156887" y="271266"/>
                </a:lnTo>
                <a:lnTo>
                  <a:pt x="2194814" y="274700"/>
                </a:lnTo>
                <a:lnTo>
                  <a:pt x="2201672" y="198881"/>
                </a:lnTo>
                <a:lnTo>
                  <a:pt x="2163780" y="195448"/>
                </a:lnTo>
                <a:close/>
              </a:path>
              <a:path w="2388235" h="347345">
                <a:moveTo>
                  <a:pt x="2170684" y="119506"/>
                </a:moveTo>
                <a:lnTo>
                  <a:pt x="2163780" y="195448"/>
                </a:lnTo>
                <a:lnTo>
                  <a:pt x="2201672" y="198881"/>
                </a:lnTo>
                <a:lnTo>
                  <a:pt x="2194814" y="274700"/>
                </a:lnTo>
                <a:lnTo>
                  <a:pt x="2335128" y="274700"/>
                </a:lnTo>
                <a:lnTo>
                  <a:pt x="2387981" y="254000"/>
                </a:lnTo>
                <a:lnTo>
                  <a:pt x="2170684" y="119506"/>
                </a:lnTo>
                <a:close/>
              </a:path>
              <a:path w="2388235" h="347345">
                <a:moveTo>
                  <a:pt x="6857" y="0"/>
                </a:moveTo>
                <a:lnTo>
                  <a:pt x="0" y="75945"/>
                </a:lnTo>
                <a:lnTo>
                  <a:pt x="2156887" y="271266"/>
                </a:lnTo>
                <a:lnTo>
                  <a:pt x="2163780" y="195448"/>
                </a:lnTo>
                <a:lnTo>
                  <a:pt x="685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6823" y="2983992"/>
            <a:ext cx="1392936" cy="148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584" y="2968751"/>
            <a:ext cx="1371600" cy="1467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7011" y="2964179"/>
            <a:ext cx="1381125" cy="1477010"/>
          </a:xfrm>
          <a:custGeom>
            <a:avLst/>
            <a:gdLst/>
            <a:ahLst/>
            <a:cxnLst/>
            <a:rect l="l" t="t" r="r" b="b"/>
            <a:pathLst>
              <a:path w="1381125" h="1477010">
                <a:moveTo>
                  <a:pt x="0" y="1476756"/>
                </a:moveTo>
                <a:lnTo>
                  <a:pt x="1380743" y="1476756"/>
                </a:lnTo>
                <a:lnTo>
                  <a:pt x="1380743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788535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 "06 45 32 65</a:t>
            </a:r>
            <a:r>
              <a:rPr sz="16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45";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 "^0[1-9] ?(([0-9]{2}</a:t>
            </a:r>
            <a:r>
              <a:rPr sz="1600" b="1" spc="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?){4})$";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5555" y="2381503"/>
            <a:ext cx="12477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/&gt;&lt;br</a:t>
            </a:r>
            <a:r>
              <a:rPr sz="1600"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/&gt;";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93" y="2395727"/>
            <a:ext cx="5130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  echo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617" y="2395727"/>
            <a:ext cx="466852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preg_replace("[- /]",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"",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$texte)."&lt;br  preg_replace($regex, "$1",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653" y="2853944"/>
            <a:ext cx="1491615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(8)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788535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 "06 45 32 65</a:t>
            </a:r>
            <a:r>
              <a:rPr sz="1600" b="1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45";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 "^0[1-9] ?(([0-9]{2}</a:t>
            </a:r>
            <a:r>
              <a:rPr sz="1600" b="1" spc="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?){4})$";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5555" y="2381503"/>
            <a:ext cx="12477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/&gt;&lt;br</a:t>
            </a:r>
            <a:r>
              <a:rPr sz="1600" b="1" spc="-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/&gt;";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93" y="2395727"/>
            <a:ext cx="5130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  echo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617" y="2395727"/>
            <a:ext cx="466852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preg_replace("[- /]",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"",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$texte)."&lt;br  preg_replace($regex, "$1",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653" y="2853944"/>
            <a:ext cx="1491615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5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1238" y="2800350"/>
            <a:ext cx="2285365" cy="1132205"/>
          </a:xfrm>
          <a:custGeom>
            <a:avLst/>
            <a:gdLst/>
            <a:ahLst/>
            <a:cxnLst/>
            <a:rect l="l" t="t" r="r" b="b"/>
            <a:pathLst>
              <a:path w="2285365" h="1132204">
                <a:moveTo>
                  <a:pt x="2062821" y="1063576"/>
                </a:moveTo>
                <a:lnTo>
                  <a:pt x="2029714" y="1132205"/>
                </a:lnTo>
                <a:lnTo>
                  <a:pt x="2285365" y="1128649"/>
                </a:lnTo>
                <a:lnTo>
                  <a:pt x="2247875" y="1080135"/>
                </a:lnTo>
                <a:lnTo>
                  <a:pt x="2097151" y="1080135"/>
                </a:lnTo>
                <a:lnTo>
                  <a:pt x="2062821" y="1063576"/>
                </a:lnTo>
                <a:close/>
              </a:path>
              <a:path w="2285365" h="1132204">
                <a:moveTo>
                  <a:pt x="2095917" y="994972"/>
                </a:moveTo>
                <a:lnTo>
                  <a:pt x="2062821" y="1063576"/>
                </a:lnTo>
                <a:lnTo>
                  <a:pt x="2097151" y="1080135"/>
                </a:lnTo>
                <a:lnTo>
                  <a:pt x="2130298" y="1011555"/>
                </a:lnTo>
                <a:lnTo>
                  <a:pt x="2095917" y="994972"/>
                </a:lnTo>
                <a:close/>
              </a:path>
              <a:path w="2285365" h="1132204">
                <a:moveTo>
                  <a:pt x="2129028" y="926338"/>
                </a:moveTo>
                <a:lnTo>
                  <a:pt x="2095917" y="994972"/>
                </a:lnTo>
                <a:lnTo>
                  <a:pt x="2130298" y="1011555"/>
                </a:lnTo>
                <a:lnTo>
                  <a:pt x="2097151" y="1080135"/>
                </a:lnTo>
                <a:lnTo>
                  <a:pt x="2247875" y="1080135"/>
                </a:lnTo>
                <a:lnTo>
                  <a:pt x="2129028" y="926338"/>
                </a:lnTo>
                <a:close/>
              </a:path>
              <a:path w="2285365" h="1132204">
                <a:moveTo>
                  <a:pt x="33020" y="0"/>
                </a:moveTo>
                <a:lnTo>
                  <a:pt x="0" y="68579"/>
                </a:lnTo>
                <a:lnTo>
                  <a:pt x="2062821" y="1063576"/>
                </a:lnTo>
                <a:lnTo>
                  <a:pt x="2095917" y="994972"/>
                </a:lnTo>
                <a:lnTo>
                  <a:pt x="3302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02223" y="3396996"/>
            <a:ext cx="1652016" cy="177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86984" y="3381755"/>
            <a:ext cx="1630680" cy="1755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82411" y="3377184"/>
            <a:ext cx="1640205" cy="1765300"/>
          </a:xfrm>
          <a:custGeom>
            <a:avLst/>
            <a:gdLst/>
            <a:ahLst/>
            <a:cxnLst/>
            <a:rect l="l" t="t" r="r" b="b"/>
            <a:pathLst>
              <a:path w="1640204" h="1765300">
                <a:moveTo>
                  <a:pt x="0" y="1764792"/>
                </a:moveTo>
                <a:lnTo>
                  <a:pt x="1639824" y="1764792"/>
                </a:lnTo>
                <a:lnTo>
                  <a:pt x="1639824" y="0"/>
                </a:lnTo>
                <a:lnTo>
                  <a:pt x="0" y="0"/>
                </a:lnTo>
                <a:lnTo>
                  <a:pt x="0" y="1764792"/>
                </a:lnTo>
                <a:close/>
              </a:path>
            </a:pathLst>
          </a:custGeom>
          <a:ln w="914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796099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(Beaucoup) plus sur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http://php.net/manual/fr/book.pcre.php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6905">
              <a:lnSpc>
                <a:spcPct val="100000"/>
              </a:lnSpc>
            </a:pPr>
            <a:r>
              <a:rPr spc="-5" dirty="0"/>
              <a:t>Les </a:t>
            </a:r>
            <a:r>
              <a:rPr spc="-15" dirty="0"/>
              <a:t>expressions</a:t>
            </a:r>
            <a:r>
              <a:rPr spc="-50" dirty="0"/>
              <a:t> </a:t>
            </a:r>
            <a:r>
              <a:rPr spc="-15" dirty="0"/>
              <a:t>régulières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593280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Définition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motifs </a:t>
            </a:r>
            <a:r>
              <a:rPr sz="2400" spc="-5" dirty="0">
                <a:latin typeface="Calibri"/>
                <a:cs typeface="Calibri"/>
              </a:rPr>
              <a:t>de chaînes de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caractères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3735" y="1589151"/>
            <a:ext cx="475361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correspond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10" dirty="0">
                <a:latin typeface="Calibri"/>
                <a:cs typeface="Calibri"/>
              </a:rPr>
              <a:t>"informaticien",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"informatique",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519" y="1589151"/>
            <a:ext cx="4316095" cy="1005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informat.*</a:t>
            </a:r>
            <a:endParaRPr sz="2000">
              <a:latin typeface="Courier New"/>
              <a:cs typeface="Courier New"/>
            </a:endParaRPr>
          </a:p>
          <a:p>
            <a:pPr marL="299085">
              <a:lnSpc>
                <a:spcPct val="100000"/>
              </a:lnSpc>
              <a:spcBef>
                <a:spcPts val="80"/>
              </a:spcBef>
            </a:pPr>
            <a:r>
              <a:rPr sz="2000" spc="-10" dirty="0">
                <a:latin typeface="Calibri"/>
                <a:cs typeface="Calibri"/>
              </a:rPr>
              <a:t>"informateur"...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000" b="1" spc="-5" dirty="0">
                <a:latin typeface="Courier New"/>
                <a:cs typeface="Courier New"/>
              </a:rPr>
              <a:t>sites?</a:t>
            </a:r>
            <a:r>
              <a:rPr sz="2000" b="1" spc="-8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5" dirty="0">
                <a:latin typeface="Calibri"/>
                <a:cs typeface="Calibri"/>
              </a:rPr>
              <a:t>"site" ou "sites"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519" y="2625471"/>
            <a:ext cx="198818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b="1" spc="-5" dirty="0">
                <a:latin typeface="Courier New"/>
                <a:cs typeface="Courier New"/>
              </a:rPr>
              <a:t>[Ii]nternet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135" y="2625471"/>
            <a:ext cx="389318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correspond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10" dirty="0">
                <a:latin typeface="Calibri"/>
                <a:cs typeface="Calibri"/>
              </a:rPr>
              <a:t>"Internet" 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"internet"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014" y="2991484"/>
            <a:ext cx="8630285" cy="1876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ph.</a:t>
            </a:r>
            <a:r>
              <a:rPr sz="2000" b="1" spc="-9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 </a:t>
            </a:r>
            <a:r>
              <a:rPr sz="2000" dirty="0">
                <a:latin typeface="Calibri"/>
                <a:cs typeface="Calibri"/>
              </a:rPr>
              <a:t>à "php", "phi", "phd", </a:t>
            </a:r>
            <a:r>
              <a:rPr sz="2000" spc="-5" dirty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latin typeface="Courier New"/>
                <a:cs typeface="Courier New"/>
              </a:rPr>
              <a:t>youpi+</a:t>
            </a:r>
            <a:r>
              <a:rPr sz="2000" b="1" spc="-844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 </a:t>
            </a:r>
            <a:r>
              <a:rPr sz="2000" dirty="0">
                <a:latin typeface="Calibri"/>
                <a:cs typeface="Calibri"/>
              </a:rPr>
              <a:t>à </a:t>
            </a:r>
            <a:r>
              <a:rPr sz="2000" spc="-5" dirty="0">
                <a:latin typeface="Calibri"/>
                <a:cs typeface="Calibri"/>
              </a:rPr>
              <a:t>"youpi", "youpii", youpiii", ...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On peut </a:t>
            </a:r>
            <a:r>
              <a:rPr sz="2400" spc="-10" dirty="0">
                <a:latin typeface="Calibri"/>
                <a:cs typeface="Calibri"/>
              </a:rPr>
              <a:t>ensuite </a:t>
            </a:r>
            <a:r>
              <a:rPr sz="2400" spc="-15" dirty="0">
                <a:latin typeface="Calibri"/>
                <a:cs typeface="Calibri"/>
              </a:rPr>
              <a:t>tester </a:t>
            </a:r>
            <a:r>
              <a:rPr sz="2400" spc="-5" dirty="0">
                <a:latin typeface="Calibri"/>
                <a:cs typeface="Calibri"/>
              </a:rPr>
              <a:t>si une </a:t>
            </a:r>
            <a:r>
              <a:rPr sz="2400" dirty="0">
                <a:latin typeface="Calibri"/>
                <a:cs typeface="Calibri"/>
              </a:rPr>
              <a:t>chaîne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caractères </a:t>
            </a:r>
            <a:r>
              <a:rPr sz="2400" spc="-10" dirty="0">
                <a:latin typeface="Calibri"/>
                <a:cs typeface="Calibri"/>
              </a:rPr>
              <a:t>correspond </a:t>
            </a:r>
            <a:r>
              <a:rPr sz="2400" dirty="0">
                <a:latin typeface="Calibri"/>
                <a:cs typeface="Calibri"/>
              </a:rPr>
              <a:t>à </a:t>
            </a:r>
            <a:r>
              <a:rPr sz="2400" spc="-5" dirty="0">
                <a:latin typeface="Calibri"/>
                <a:cs typeface="Calibri"/>
              </a:rPr>
              <a:t>un  </a:t>
            </a:r>
            <a:r>
              <a:rPr sz="2400" dirty="0">
                <a:latin typeface="Calibri"/>
                <a:cs typeface="Calibri"/>
              </a:rPr>
              <a:t>motif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donné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ct val="100000"/>
              </a:lnSpc>
            </a:pPr>
            <a:r>
              <a:rPr spc="-5" dirty="0"/>
              <a:t>Les </a:t>
            </a:r>
            <a:r>
              <a:rPr spc="-15" dirty="0"/>
              <a:t>expressions régulières </a:t>
            </a:r>
            <a:r>
              <a:rPr dirty="0"/>
              <a:t>(à quoi ça sert</a:t>
            </a:r>
            <a:r>
              <a:rPr spc="-5" dirty="0"/>
              <a:t> </a:t>
            </a:r>
            <a:r>
              <a:rPr dirty="0"/>
              <a:t>?)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pc="-10" dirty="0"/>
              <a:t>Programmation</a:t>
            </a:r>
            <a:r>
              <a:rPr spc="-45" dirty="0"/>
              <a:t> </a:t>
            </a:r>
            <a:r>
              <a:rPr spc="-50" dirty="0"/>
              <a:t>Web</a:t>
            </a:r>
          </a:p>
          <a:p>
            <a:pPr marL="658495">
              <a:lnSpc>
                <a:spcPct val="100000"/>
              </a:lnSpc>
              <a:spcBef>
                <a:spcPts val="165"/>
              </a:spcBef>
            </a:pPr>
            <a:r>
              <a:rPr i="0" dirty="0">
                <a:latin typeface="Wingdings"/>
                <a:cs typeface="Wingdings"/>
              </a:rPr>
              <a:t></a:t>
            </a:r>
            <a:r>
              <a:rPr i="0" spc="-95" dirty="0">
                <a:latin typeface="Times New Roman"/>
                <a:cs typeface="Times New Roman"/>
              </a:rPr>
              <a:t> </a:t>
            </a:r>
            <a:r>
              <a:rPr spc="-10" dirty="0"/>
              <a:t>PHP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pc="-5" dirty="0"/>
              <a:t>Xavier</a:t>
            </a:r>
            <a:r>
              <a:rPr spc="-35" dirty="0"/>
              <a:t> </a:t>
            </a:r>
            <a:r>
              <a:rPr spc="-20" dirty="0"/>
              <a:t>Tannier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169161"/>
            <a:ext cx="8465185" cy="3761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Vérification </a:t>
            </a:r>
            <a:r>
              <a:rPr sz="2400" dirty="0">
                <a:latin typeface="Calibri"/>
                <a:cs typeface="Calibri"/>
              </a:rPr>
              <a:t>des saisies 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l’utilisateur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A-t-il bien saisi un e-mail </a:t>
            </a:r>
            <a:r>
              <a:rPr sz="2000" dirty="0">
                <a:latin typeface="Calibri"/>
                <a:cs typeface="Calibri"/>
              </a:rPr>
              <a:t>dans le champ e-mail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A-t-il bien saisi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15" dirty="0">
                <a:latin typeface="Calibri"/>
                <a:cs typeface="Calibri"/>
              </a:rPr>
              <a:t>date</a:t>
            </a:r>
            <a:r>
              <a:rPr sz="2000" dirty="0">
                <a:latin typeface="Calibri"/>
                <a:cs typeface="Calibri"/>
              </a:rPr>
              <a:t> ?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A-t-il bien saisi </a:t>
            </a:r>
            <a:r>
              <a:rPr sz="2000" dirty="0">
                <a:latin typeface="Calibri"/>
                <a:cs typeface="Calibri"/>
              </a:rPr>
              <a:t>une </a:t>
            </a:r>
            <a:r>
              <a:rPr sz="2000" spc="-5" dirty="0">
                <a:latin typeface="Calibri"/>
                <a:cs typeface="Calibri"/>
              </a:rPr>
              <a:t>valeur </a:t>
            </a:r>
            <a:r>
              <a:rPr sz="2000" dirty="0">
                <a:latin typeface="Calibri"/>
                <a:cs typeface="Calibri"/>
              </a:rPr>
              <a:t>numérique dans le champ « années </a:t>
            </a:r>
            <a:r>
              <a:rPr sz="2000" spc="-20" dirty="0">
                <a:latin typeface="Calibri"/>
                <a:cs typeface="Calibri"/>
              </a:rPr>
              <a:t>d’études </a:t>
            </a:r>
            <a:r>
              <a:rPr sz="2000" dirty="0">
                <a:latin typeface="Calibri"/>
                <a:cs typeface="Calibri"/>
              </a:rPr>
              <a:t>»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–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Modification </a:t>
            </a:r>
            <a:r>
              <a:rPr sz="2400" spc="-10" dirty="0">
                <a:latin typeface="Calibri"/>
                <a:cs typeface="Calibri"/>
              </a:rPr>
              <a:t>automatique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Changer le </a:t>
            </a:r>
            <a:r>
              <a:rPr sz="2000" spc="-10" dirty="0">
                <a:latin typeface="Calibri"/>
                <a:cs typeface="Calibri"/>
              </a:rPr>
              <a:t>format d’une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Calibri"/>
                <a:cs typeface="Calibri"/>
              </a:rPr>
              <a:t>Transformer </a:t>
            </a:r>
            <a:r>
              <a:rPr sz="2000" spc="-5" dirty="0">
                <a:latin typeface="Calibri"/>
                <a:cs typeface="Calibri"/>
              </a:rPr>
              <a:t>les </a:t>
            </a:r>
            <a:r>
              <a:rPr sz="2000" dirty="0">
                <a:latin typeface="Calibri"/>
                <a:cs typeface="Calibri"/>
              </a:rPr>
              <a:t>URL dans </a:t>
            </a:r>
            <a:r>
              <a:rPr sz="2000" spc="-5" dirty="0">
                <a:latin typeface="Calibri"/>
                <a:cs typeface="Calibri"/>
              </a:rPr>
              <a:t>un </a:t>
            </a:r>
            <a:r>
              <a:rPr sz="2000" spc="-20" dirty="0">
                <a:latin typeface="Calibri"/>
                <a:cs typeface="Calibri"/>
              </a:rPr>
              <a:t>texte </a:t>
            </a:r>
            <a:r>
              <a:rPr sz="2000" spc="-5" dirty="0">
                <a:latin typeface="Calibri"/>
                <a:cs typeface="Calibri"/>
              </a:rPr>
              <a:t>par </a:t>
            </a:r>
            <a:r>
              <a:rPr sz="2000" dirty="0">
                <a:latin typeface="Calibri"/>
                <a:cs typeface="Calibri"/>
              </a:rPr>
              <a:t>des </a:t>
            </a:r>
            <a:r>
              <a:rPr sz="2000" spc="-5" dirty="0">
                <a:latin typeface="Calibri"/>
                <a:cs typeface="Calibri"/>
              </a:rPr>
              <a:t>liens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cliquables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735">
              <a:lnSpc>
                <a:spcPct val="100000"/>
              </a:lnSpc>
            </a:pPr>
            <a:r>
              <a:rPr spc="-15" dirty="0"/>
              <a:t>Caractères</a:t>
            </a:r>
            <a:r>
              <a:rPr spc="-95" dirty="0"/>
              <a:t> </a:t>
            </a:r>
            <a:r>
              <a:rPr dirty="0"/>
              <a:t>spéciaux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5400" y="1422251"/>
          <a:ext cx="8266176" cy="4535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501"/>
                <a:gridCol w="4892675"/>
              </a:tblGrid>
              <a:tr h="645922"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même chose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motif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b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6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ti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|t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ata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spc="-20" dirty="0">
                          <a:latin typeface="Calibri"/>
                          <a:cs typeface="Calibri"/>
                        </a:rPr>
                        <a:t>toto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 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titi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tata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3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tous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caractères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6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présent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712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présent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6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c?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c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présent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586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[^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tous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sauf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R="81280" algn="r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1365250" algn="l"/>
                          <a:tab pos="2592705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a{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	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{m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{m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318135">
                        <a:lnSpc>
                          <a:spcPct val="101099"/>
                        </a:lnSpc>
                        <a:spcBef>
                          <a:spcPts val="17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 présent entre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fois,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plus de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fois,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fois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exactement.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649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tous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caractères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entre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735">
              <a:lnSpc>
                <a:spcPct val="100000"/>
              </a:lnSpc>
            </a:pPr>
            <a:r>
              <a:rPr spc="-15" dirty="0"/>
              <a:t>Caractères</a:t>
            </a:r>
            <a:r>
              <a:rPr spc="-95" dirty="0"/>
              <a:t> </a:t>
            </a:r>
            <a:r>
              <a:rPr dirty="0"/>
              <a:t>spéciaux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5400" y="1385675"/>
          <a:ext cx="8266176" cy="2959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3501"/>
                <a:gridCol w="4892675"/>
              </a:tblGrid>
              <a:tr h="36995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^m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 chaîne commence par motif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824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mo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 chaîne se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termine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motif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[: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ha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n'importe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quel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caractère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alpha-numérique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824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1911350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[: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bl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un espace, un blanc (espace,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tabulation,</a:t>
                      </a:r>
                      <a:r>
                        <a:rPr sz="18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...)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65"/>
                        </a:spcBef>
                        <a:tabLst>
                          <a:tab pos="1910714" algn="l"/>
                        </a:tabLst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[: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]	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r:]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minuscule,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majuscule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824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[: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:]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une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ponctuation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950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[: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l:]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un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caractère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contrôle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9824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...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23516" y="5210555"/>
            <a:ext cx="6134100" cy="702945"/>
          </a:xfrm>
          <a:custGeom>
            <a:avLst/>
            <a:gdLst/>
            <a:ahLst/>
            <a:cxnLst/>
            <a:rect l="l" t="t" r="r" b="b"/>
            <a:pathLst>
              <a:path w="6134100" h="702945">
                <a:moveTo>
                  <a:pt x="0" y="702564"/>
                </a:moveTo>
                <a:lnTo>
                  <a:pt x="6134100" y="702564"/>
                </a:lnTo>
                <a:lnTo>
                  <a:pt x="6134100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23516" y="5210555"/>
            <a:ext cx="6134100" cy="702945"/>
          </a:xfrm>
          <a:custGeom>
            <a:avLst/>
            <a:gdLst/>
            <a:ahLst/>
            <a:cxnLst/>
            <a:rect l="l" t="t" r="r" b="b"/>
            <a:pathLst>
              <a:path w="6134100" h="702945">
                <a:moveTo>
                  <a:pt x="0" y="702564"/>
                </a:moveTo>
                <a:lnTo>
                  <a:pt x="6134100" y="702564"/>
                </a:lnTo>
                <a:lnTo>
                  <a:pt x="6134100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6383" y="4547615"/>
            <a:ext cx="6006465" cy="734695"/>
          </a:xfrm>
          <a:custGeom>
            <a:avLst/>
            <a:gdLst/>
            <a:ahLst/>
            <a:cxnLst/>
            <a:rect l="l" t="t" r="r" b="b"/>
            <a:pathLst>
              <a:path w="6006465" h="734695">
                <a:moveTo>
                  <a:pt x="0" y="734568"/>
                </a:moveTo>
                <a:lnTo>
                  <a:pt x="6006084" y="734568"/>
                </a:lnTo>
                <a:lnTo>
                  <a:pt x="6006084" y="0"/>
                </a:lnTo>
                <a:lnTo>
                  <a:pt x="0" y="0"/>
                </a:lnTo>
                <a:lnTo>
                  <a:pt x="0" y="73456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383" y="4547615"/>
            <a:ext cx="6006465" cy="734695"/>
          </a:xfrm>
          <a:custGeom>
            <a:avLst/>
            <a:gdLst/>
            <a:ahLst/>
            <a:cxnLst/>
            <a:rect l="l" t="t" r="r" b="b"/>
            <a:pathLst>
              <a:path w="6006465" h="734695">
                <a:moveTo>
                  <a:pt x="0" y="734568"/>
                </a:moveTo>
                <a:lnTo>
                  <a:pt x="6006084" y="734568"/>
                </a:lnTo>
                <a:lnTo>
                  <a:pt x="6006084" y="0"/>
                </a:lnTo>
                <a:lnTo>
                  <a:pt x="0" y="0"/>
                </a:lnTo>
                <a:lnTo>
                  <a:pt x="0" y="734568"/>
                </a:lnTo>
                <a:close/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3295" y="4571872"/>
            <a:ext cx="7347584" cy="130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0000FF"/>
                </a:solidFill>
                <a:latin typeface="Calibri"/>
                <a:cs typeface="Calibri"/>
              </a:rPr>
              <a:t>Pour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utiliser les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caractères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spéciaux (*, +,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etc.)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en</a:t>
            </a:r>
            <a:r>
              <a:rPr sz="2000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tant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que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caractères réels,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il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faut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les précéder d'un</a:t>
            </a:r>
            <a:r>
              <a:rPr sz="20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Calibri"/>
                <a:cs typeface="Calibri"/>
              </a:rPr>
              <a:t>'\'</a:t>
            </a:r>
            <a:endParaRPr sz="2000">
              <a:latin typeface="Calibri"/>
              <a:cs typeface="Calibri"/>
            </a:endParaRPr>
          </a:p>
          <a:p>
            <a:pPr marL="1450975" marR="5080">
              <a:lnSpc>
                <a:spcPct val="101000"/>
              </a:lnSpc>
              <a:spcBef>
                <a:spcPts val="365"/>
              </a:spcBef>
            </a:pP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Attention,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certaines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expressions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ne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sont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pas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universelles, 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celles-ci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sont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celles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qui 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fonctionnent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en</a:t>
            </a:r>
            <a:r>
              <a:rPr sz="2000" spc="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PHP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Fonctions </a:t>
            </a:r>
            <a:r>
              <a:rPr dirty="0"/>
              <a:t>PHP pour </a:t>
            </a:r>
            <a:r>
              <a:rPr spc="-5" dirty="0"/>
              <a:t>les </a:t>
            </a:r>
            <a:r>
              <a:rPr spc="-15" dirty="0"/>
              <a:t>expressions</a:t>
            </a:r>
            <a:r>
              <a:rPr spc="-80" dirty="0"/>
              <a:t> </a:t>
            </a:r>
            <a:r>
              <a:rPr spc="-15" dirty="0"/>
              <a:t>régulières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6800" y="1385675"/>
          <a:ext cx="8720201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2525"/>
                <a:gridCol w="5027676"/>
              </a:tblGrid>
              <a:tr h="903351"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preg_match($m,</a:t>
                      </a:r>
                      <a:r>
                        <a:rPr sz="1800" b="1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$ch)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marR="570230">
                        <a:lnSpc>
                          <a:spcPct val="101099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retourne vrai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 le motif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$m 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été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trouvé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dans la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chaîne $ch.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(Ajouter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"^"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"$"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pour vérifier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l'intégralité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 la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chaîne)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03224"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preg_match($m,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$ch,</a:t>
                      </a:r>
                      <a:r>
                        <a:rPr sz="1800" b="1" spc="-8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$tab)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retourne vrai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si le motif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été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trouvé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dans la</a:t>
                      </a:r>
                      <a:r>
                        <a:rPr sz="18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chaîne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4290" marR="423545">
                        <a:lnSpc>
                          <a:spcPct val="10109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$ch, et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stocke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toutes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occurrences trouvées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du  motif dans le tableau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$tab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57325"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preg_replace($m, $r,</a:t>
                      </a:r>
                      <a:r>
                        <a:rPr sz="1800" b="1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$ch)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marR="240029">
                        <a:lnSpc>
                          <a:spcPct val="1012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retourne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chaîne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$ch dans laquelle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toutes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du motif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$m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été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remplacées par la  chaîne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$r.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4290" marR="761365">
                        <a:lnSpc>
                          <a:spcPct val="10109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Dans 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$r,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"$1"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correspond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au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7" baseline="25462" dirty="0">
                          <a:latin typeface="Calibri"/>
                          <a:cs typeface="Calibri"/>
                        </a:rPr>
                        <a:t>er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groupe entre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parenthèse,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"$2" au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deuxième groupe,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599">
                      <a:solidFill>
                        <a:srgbClr val="000000"/>
                      </a:solidFill>
                      <a:prstDash val="solid"/>
                    </a:lnL>
                    <a:lnR w="3599">
                      <a:solidFill>
                        <a:srgbClr val="000000"/>
                      </a:solidFill>
                      <a:prstDash val="solid"/>
                    </a:lnR>
                    <a:lnT w="3599">
                      <a:solidFill>
                        <a:srgbClr val="000000"/>
                      </a:solidFill>
                      <a:prstDash val="solid"/>
                    </a:lnT>
                    <a:lnB w="35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057015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"armoire";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"moi";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2313305" algn="ctr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"OK";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2313305" algn="ctr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057015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"armoire";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"moi";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2313305" algn="ctr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"OK";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2313305" algn="ctr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289" y="2516885"/>
            <a:ext cx="2285365" cy="1132205"/>
          </a:xfrm>
          <a:custGeom>
            <a:avLst/>
            <a:gdLst/>
            <a:ahLst/>
            <a:cxnLst/>
            <a:rect l="l" t="t" r="r" b="b"/>
            <a:pathLst>
              <a:path w="2285365" h="1132204">
                <a:moveTo>
                  <a:pt x="2062821" y="1063576"/>
                </a:moveTo>
                <a:lnTo>
                  <a:pt x="2029714" y="1132205"/>
                </a:lnTo>
                <a:lnTo>
                  <a:pt x="2285365" y="1128649"/>
                </a:lnTo>
                <a:lnTo>
                  <a:pt x="2247875" y="1080135"/>
                </a:lnTo>
                <a:lnTo>
                  <a:pt x="2097151" y="1080135"/>
                </a:lnTo>
                <a:lnTo>
                  <a:pt x="2062821" y="1063576"/>
                </a:lnTo>
                <a:close/>
              </a:path>
              <a:path w="2285365" h="1132204">
                <a:moveTo>
                  <a:pt x="2095917" y="994972"/>
                </a:moveTo>
                <a:lnTo>
                  <a:pt x="2062821" y="1063576"/>
                </a:lnTo>
                <a:lnTo>
                  <a:pt x="2097151" y="1080135"/>
                </a:lnTo>
                <a:lnTo>
                  <a:pt x="2130298" y="1011554"/>
                </a:lnTo>
                <a:lnTo>
                  <a:pt x="2095917" y="994972"/>
                </a:lnTo>
                <a:close/>
              </a:path>
              <a:path w="2285365" h="1132204">
                <a:moveTo>
                  <a:pt x="2129028" y="926338"/>
                </a:moveTo>
                <a:lnTo>
                  <a:pt x="2095917" y="994972"/>
                </a:lnTo>
                <a:lnTo>
                  <a:pt x="2130298" y="1011554"/>
                </a:lnTo>
                <a:lnTo>
                  <a:pt x="2097151" y="1080135"/>
                </a:lnTo>
                <a:lnTo>
                  <a:pt x="2247875" y="1080135"/>
                </a:lnTo>
                <a:lnTo>
                  <a:pt x="2129028" y="926338"/>
                </a:lnTo>
                <a:close/>
              </a:path>
              <a:path w="2285365" h="1132204">
                <a:moveTo>
                  <a:pt x="33020" y="0"/>
                </a:moveTo>
                <a:lnTo>
                  <a:pt x="0" y="68579"/>
                </a:lnTo>
                <a:lnTo>
                  <a:pt x="2062821" y="1063576"/>
                </a:lnTo>
                <a:lnTo>
                  <a:pt x="2095917" y="994972"/>
                </a:lnTo>
                <a:lnTo>
                  <a:pt x="3302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13276" y="2945892"/>
            <a:ext cx="1459991" cy="1360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8035" y="2930651"/>
            <a:ext cx="1438656" cy="1339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3464" y="2926079"/>
            <a:ext cx="1447800" cy="1348740"/>
          </a:xfrm>
          <a:custGeom>
            <a:avLst/>
            <a:gdLst/>
            <a:ahLst/>
            <a:cxnLst/>
            <a:rect l="l" t="t" r="r" b="b"/>
            <a:pathLst>
              <a:path w="1447800" h="1348739">
                <a:moveTo>
                  <a:pt x="0" y="1348740"/>
                </a:moveTo>
                <a:lnTo>
                  <a:pt x="1447800" y="1348740"/>
                </a:lnTo>
                <a:lnTo>
                  <a:pt x="1447800" y="0"/>
                </a:lnTo>
                <a:lnTo>
                  <a:pt x="0" y="0"/>
                </a:lnTo>
                <a:lnTo>
                  <a:pt x="0" y="1348740"/>
                </a:lnTo>
                <a:close/>
              </a:path>
            </a:pathLst>
          </a:custGeom>
          <a:ln w="9144">
            <a:solidFill>
              <a:srgbClr val="33CC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765">
              <a:lnSpc>
                <a:spcPct val="100000"/>
              </a:lnSpc>
            </a:pPr>
            <a:r>
              <a:rPr spc="-20" dirty="0"/>
              <a:t>Exercice</a:t>
            </a:r>
            <a:r>
              <a:rPr spc="-7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653" y="1434846"/>
            <a:ext cx="4057015" cy="216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$texte =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"armoire";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89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$regex =</a:t>
            </a:r>
            <a:r>
              <a:rPr sz="16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"^moi";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89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if (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preg_match($regex, $texte)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)</a:t>
            </a:r>
            <a:r>
              <a:rPr sz="1600" b="1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"OK";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sz="1600" b="1" spc="-9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ts val="1864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"KO";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95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4619" y="3174619"/>
            <a:ext cx="2388235" cy="347345"/>
          </a:xfrm>
          <a:custGeom>
            <a:avLst/>
            <a:gdLst/>
            <a:ahLst/>
            <a:cxnLst/>
            <a:rect l="l" t="t" r="r" b="b"/>
            <a:pathLst>
              <a:path w="2388235" h="347345">
                <a:moveTo>
                  <a:pt x="2156887" y="271266"/>
                </a:moveTo>
                <a:lnTo>
                  <a:pt x="2149983" y="347217"/>
                </a:lnTo>
                <a:lnTo>
                  <a:pt x="2335128" y="274700"/>
                </a:lnTo>
                <a:lnTo>
                  <a:pt x="2194814" y="274700"/>
                </a:lnTo>
                <a:lnTo>
                  <a:pt x="2156887" y="271266"/>
                </a:lnTo>
                <a:close/>
              </a:path>
              <a:path w="2388235" h="347345">
                <a:moveTo>
                  <a:pt x="2163780" y="195448"/>
                </a:moveTo>
                <a:lnTo>
                  <a:pt x="2156887" y="271266"/>
                </a:lnTo>
                <a:lnTo>
                  <a:pt x="2194814" y="274700"/>
                </a:lnTo>
                <a:lnTo>
                  <a:pt x="2201672" y="198881"/>
                </a:lnTo>
                <a:lnTo>
                  <a:pt x="2163780" y="195448"/>
                </a:lnTo>
                <a:close/>
              </a:path>
              <a:path w="2388235" h="347345">
                <a:moveTo>
                  <a:pt x="2170684" y="119506"/>
                </a:moveTo>
                <a:lnTo>
                  <a:pt x="2163780" y="195448"/>
                </a:lnTo>
                <a:lnTo>
                  <a:pt x="2201672" y="198881"/>
                </a:lnTo>
                <a:lnTo>
                  <a:pt x="2194814" y="274700"/>
                </a:lnTo>
                <a:lnTo>
                  <a:pt x="2335128" y="274700"/>
                </a:lnTo>
                <a:lnTo>
                  <a:pt x="2387981" y="254000"/>
                </a:lnTo>
                <a:lnTo>
                  <a:pt x="2170684" y="119506"/>
                </a:lnTo>
                <a:close/>
              </a:path>
              <a:path w="2388235" h="347345">
                <a:moveTo>
                  <a:pt x="6857" y="0"/>
                </a:moveTo>
                <a:lnTo>
                  <a:pt x="0" y="75945"/>
                </a:lnTo>
                <a:lnTo>
                  <a:pt x="2156887" y="271266"/>
                </a:lnTo>
                <a:lnTo>
                  <a:pt x="2163780" y="195448"/>
                </a:lnTo>
                <a:lnTo>
                  <a:pt x="685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6823" y="2983992"/>
            <a:ext cx="1392936" cy="1488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1584" y="2968751"/>
            <a:ext cx="1371600" cy="1467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87011" y="2964179"/>
            <a:ext cx="1381125" cy="1477010"/>
          </a:xfrm>
          <a:custGeom>
            <a:avLst/>
            <a:gdLst/>
            <a:ahLst/>
            <a:cxnLst/>
            <a:rect l="l" t="t" r="r" b="b"/>
            <a:pathLst>
              <a:path w="1381125" h="1477010">
                <a:moveTo>
                  <a:pt x="0" y="1476756"/>
                </a:moveTo>
                <a:lnTo>
                  <a:pt x="1380743" y="1476756"/>
                </a:lnTo>
                <a:lnTo>
                  <a:pt x="1380743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1050</Words>
  <Application>Microsoft Office PowerPoint</Application>
  <PresentationFormat>Affichage à l'écran (4:3)</PresentationFormat>
  <Paragraphs>207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 New Roman</vt:lpstr>
      <vt:lpstr>Wingdings</vt:lpstr>
      <vt:lpstr>Office Theme</vt:lpstr>
      <vt:lpstr>Présentation PowerPoint</vt:lpstr>
      <vt:lpstr>Les expressions régulières</vt:lpstr>
      <vt:lpstr>Les expressions régulières (à quoi ça sert ?)</vt:lpstr>
      <vt:lpstr>Caractères spéciaux</vt:lpstr>
      <vt:lpstr>Caractères spéciaux</vt:lpstr>
      <vt:lpstr>Fonctions PHP pour les expressions régulières</vt:lpstr>
      <vt:lpstr>Exercice (1)</vt:lpstr>
      <vt:lpstr>Exercice (1)</vt:lpstr>
      <vt:lpstr>Exercice (2)</vt:lpstr>
      <vt:lpstr>Exercice (3)</vt:lpstr>
      <vt:lpstr>Exercice (4)</vt:lpstr>
      <vt:lpstr>Exercice (4)</vt:lpstr>
      <vt:lpstr>Exercice (5)</vt:lpstr>
      <vt:lpstr>Exercice (5)</vt:lpstr>
      <vt:lpstr>Exercice (6)</vt:lpstr>
      <vt:lpstr>Exercice (7)</vt:lpstr>
      <vt:lpstr>Exercice (8)</vt:lpstr>
      <vt:lpstr>Exercice (8)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mounir</cp:lastModifiedBy>
  <cp:revision>5</cp:revision>
  <dcterms:created xsi:type="dcterms:W3CDTF">2016-12-17T22:24:38Z</dcterms:created>
  <dcterms:modified xsi:type="dcterms:W3CDTF">2016-12-17T22:29:15Z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2014-11-23T00:00:00Z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2016-12-17T00:00:00Z</vt:filetime>
  </property>
</Properties>
</file>