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784976"/>
            <a:ext cx="9144000" cy="730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13" y="6205829"/>
            <a:ext cx="887463" cy="4974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6654" y="276733"/>
            <a:ext cx="4250690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679" y="1169161"/>
            <a:ext cx="8784640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04338" y="6227856"/>
            <a:ext cx="150050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65111" y="6393788"/>
            <a:ext cx="9417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Xavier</a:t>
            </a:r>
            <a:r>
              <a:rPr spc="-65" dirty="0"/>
              <a:t> </a:t>
            </a:r>
            <a:r>
              <a:rPr spc="-15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6794" y="6413093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786001"/>
            <a:ext cx="7772400" cy="19291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53365" rIns="0" bIns="0" rtlCol="0">
            <a:spAutoFit/>
          </a:bodyPr>
          <a:lstStyle/>
          <a:p>
            <a:pPr marL="2899410" marR="2459990" indent="-433070">
              <a:lnSpc>
                <a:spcPct val="100000"/>
              </a:lnSpc>
              <a:spcBef>
                <a:spcPts val="1995"/>
              </a:spcBef>
            </a:pPr>
            <a:r>
              <a:rPr sz="4400" i="0" dirty="0">
                <a:latin typeface="Calibri"/>
                <a:cs typeface="Calibri"/>
              </a:rPr>
              <a:t>I</a:t>
            </a:r>
            <a:r>
              <a:rPr sz="4400" i="0" spc="-45" dirty="0">
                <a:latin typeface="Calibri"/>
                <a:cs typeface="Calibri"/>
              </a:rPr>
              <a:t>n</a:t>
            </a:r>
            <a:r>
              <a:rPr sz="4400" i="0" dirty="0">
                <a:latin typeface="Calibri"/>
                <a:cs typeface="Calibri"/>
              </a:rPr>
              <a:t>t</a:t>
            </a:r>
            <a:r>
              <a:rPr sz="4400" i="0" spc="-70" dirty="0">
                <a:latin typeface="Calibri"/>
                <a:cs typeface="Calibri"/>
              </a:rPr>
              <a:t>r</a:t>
            </a:r>
            <a:r>
              <a:rPr sz="4400" i="0" spc="-5" dirty="0">
                <a:latin typeface="Calibri"/>
                <a:cs typeface="Calibri"/>
              </a:rPr>
              <a:t>od</a:t>
            </a:r>
            <a:r>
              <a:rPr sz="4400" i="0" spc="5" dirty="0">
                <a:latin typeface="Calibri"/>
                <a:cs typeface="Calibri"/>
              </a:rPr>
              <a:t>u</a:t>
            </a:r>
            <a:r>
              <a:rPr sz="4400" i="0" dirty="0">
                <a:latin typeface="Calibri"/>
                <a:cs typeface="Calibri"/>
              </a:rPr>
              <a:t>ction  aux</a:t>
            </a:r>
            <a:r>
              <a:rPr sz="4400" i="0" spc="-95" dirty="0">
                <a:latin typeface="Calibri"/>
                <a:cs typeface="Calibri"/>
              </a:rPr>
              <a:t> </a:t>
            </a:r>
            <a:r>
              <a:rPr sz="4400" i="0" spc="-5" dirty="0">
                <a:latin typeface="Calibri"/>
                <a:cs typeface="Calibri"/>
              </a:rPr>
              <a:t>CMS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>
              <a:lnSpc>
                <a:spcPct val="100000"/>
              </a:lnSpc>
            </a:pPr>
            <a:r>
              <a:rPr spc="-5" dirty="0"/>
              <a:t>Les</a:t>
            </a:r>
            <a:r>
              <a:rPr spc="-40" dirty="0"/>
              <a:t> </a:t>
            </a:r>
            <a:r>
              <a:rPr spc="-5" dirty="0"/>
              <a:t>inconvénients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9494" y="6413093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33339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8569325" cy="324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10604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Attention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ne pas utiliser un CMS pour un </a:t>
            </a:r>
            <a:r>
              <a:rPr sz="2400" spc="-10" dirty="0">
                <a:latin typeface="Calibri"/>
                <a:cs typeface="Calibri"/>
              </a:rPr>
              <a:t>site statique, </a:t>
            </a:r>
            <a:r>
              <a:rPr sz="2400" dirty="0">
                <a:latin typeface="Calibri"/>
                <a:cs typeface="Calibri"/>
              </a:rPr>
              <a:t>le </a:t>
            </a:r>
            <a:r>
              <a:rPr sz="2400" spc="-10" dirty="0">
                <a:latin typeface="Calibri"/>
                <a:cs typeface="Calibri"/>
              </a:rPr>
              <a:t>coût </a:t>
            </a:r>
            <a:r>
              <a:rPr sz="2400" spc="-5" dirty="0">
                <a:latin typeface="Calibri"/>
                <a:cs typeface="Calibri"/>
              </a:rPr>
              <a:t>de  prise </a:t>
            </a:r>
            <a:r>
              <a:rPr sz="2400" dirty="0">
                <a:latin typeface="Calibri"/>
                <a:cs typeface="Calibri"/>
              </a:rPr>
              <a:t>en main </a:t>
            </a:r>
            <a:r>
              <a:rPr sz="2400" spc="-15" dirty="0">
                <a:latin typeface="Calibri"/>
                <a:cs typeface="Calibri"/>
              </a:rPr>
              <a:t>sera </a:t>
            </a:r>
            <a:r>
              <a:rPr sz="2400" spc="-5" dirty="0">
                <a:latin typeface="Calibri"/>
                <a:cs typeface="Calibri"/>
              </a:rPr>
              <a:t>plus </a:t>
            </a:r>
            <a:r>
              <a:rPr sz="2400" spc="-10" dirty="0">
                <a:latin typeface="Calibri"/>
                <a:cs typeface="Calibri"/>
              </a:rPr>
              <a:t>important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gain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80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Limites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dès que l'on </a:t>
            </a:r>
            <a:r>
              <a:rPr sz="2400" spc="-10" dirty="0">
                <a:latin typeface="Calibri"/>
                <a:cs typeface="Calibri"/>
              </a:rPr>
              <a:t>souhaite </a:t>
            </a:r>
            <a:r>
              <a:rPr sz="2400" spc="-20" dirty="0">
                <a:latin typeface="Calibri"/>
                <a:cs typeface="Calibri"/>
              </a:rPr>
              <a:t>faire </a:t>
            </a:r>
            <a:r>
              <a:rPr sz="2400" spc="-5" dirty="0">
                <a:latin typeface="Calibri"/>
                <a:cs typeface="Calibri"/>
              </a:rPr>
              <a:t>des choses qui </a:t>
            </a:r>
            <a:r>
              <a:rPr sz="2400" spc="-10" dirty="0">
                <a:latin typeface="Calibri"/>
                <a:cs typeface="Calibri"/>
              </a:rPr>
              <a:t>sortent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l'ordinaire, ça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complique</a:t>
            </a:r>
            <a:endParaRPr sz="2400">
              <a:latin typeface="Calibri"/>
              <a:cs typeface="Calibri"/>
            </a:endParaRPr>
          </a:p>
          <a:p>
            <a:pPr marL="698500" marR="36322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Même </a:t>
            </a:r>
            <a:r>
              <a:rPr sz="2000" spc="-5" dirty="0">
                <a:latin typeface="Calibri"/>
                <a:cs typeface="Calibri"/>
              </a:rPr>
              <a:t>si les </a:t>
            </a:r>
            <a:r>
              <a:rPr sz="2000" dirty="0">
                <a:latin typeface="Calibri"/>
                <a:cs typeface="Calibri"/>
              </a:rPr>
              <a:t>modules </a:t>
            </a:r>
            <a:r>
              <a:rPr sz="2000" spc="-10" dirty="0">
                <a:latin typeface="Calibri"/>
                <a:cs typeface="Calibri"/>
              </a:rPr>
              <a:t>sont </a:t>
            </a:r>
            <a:r>
              <a:rPr sz="2000" dirty="0">
                <a:latin typeface="Calibri"/>
                <a:cs typeface="Calibri"/>
              </a:rPr>
              <a:t>utiles, </a:t>
            </a:r>
            <a:r>
              <a:rPr sz="2000" spc="-5" dirty="0">
                <a:latin typeface="Calibri"/>
                <a:cs typeface="Calibri"/>
              </a:rPr>
              <a:t>ils ne </a:t>
            </a:r>
            <a:r>
              <a:rPr sz="2000" spc="-10" dirty="0">
                <a:latin typeface="Calibri"/>
                <a:cs typeface="Calibri"/>
              </a:rPr>
              <a:t>colleront </a:t>
            </a:r>
            <a:r>
              <a:rPr sz="2000" spc="-5" dirty="0">
                <a:latin typeface="Calibri"/>
                <a:cs typeface="Calibri"/>
              </a:rPr>
              <a:t>jamais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15" dirty="0">
                <a:latin typeface="Calibri"/>
                <a:cs typeface="Calibri"/>
              </a:rPr>
              <a:t>votre </a:t>
            </a:r>
            <a:r>
              <a:rPr sz="2000" spc="-10" dirty="0">
                <a:latin typeface="Calibri"/>
                <a:cs typeface="Calibri"/>
              </a:rPr>
              <a:t>problème  </a:t>
            </a:r>
            <a:r>
              <a:rPr sz="2000" spc="-5" dirty="0">
                <a:latin typeface="Calibri"/>
                <a:cs typeface="Calibri"/>
              </a:rPr>
              <a:t>spécifique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On doit </a:t>
            </a:r>
            <a:r>
              <a:rPr sz="2000" spc="-10" dirty="0">
                <a:latin typeface="Calibri"/>
                <a:cs typeface="Calibri"/>
              </a:rPr>
              <a:t>alors résoudre notre problème tout </a:t>
            </a:r>
            <a:r>
              <a:rPr sz="2000" spc="-5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restant </a:t>
            </a:r>
            <a:r>
              <a:rPr sz="2000" dirty="0">
                <a:latin typeface="Calibri"/>
                <a:cs typeface="Calibri"/>
              </a:rPr>
              <a:t>dans le </a:t>
            </a:r>
            <a:r>
              <a:rPr sz="2000" spc="-5" dirty="0">
                <a:latin typeface="Calibri"/>
                <a:cs typeface="Calibri"/>
              </a:rPr>
              <a:t>cadre du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CMS</a:t>
            </a:r>
            <a:endParaRPr sz="2000">
              <a:latin typeface="Calibri"/>
              <a:cs typeface="Calibri"/>
            </a:endParaRPr>
          </a:p>
          <a:p>
            <a:pPr marL="698500" marR="32639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Si </a:t>
            </a:r>
            <a:r>
              <a:rPr sz="2000" spc="-15" dirty="0">
                <a:latin typeface="Calibri"/>
                <a:cs typeface="Calibri"/>
              </a:rPr>
              <a:t>cette </a:t>
            </a:r>
            <a:r>
              <a:rPr sz="2000" spc="-5" dirty="0">
                <a:latin typeface="Calibri"/>
                <a:cs typeface="Calibri"/>
              </a:rPr>
              <a:t>situation se </a:t>
            </a:r>
            <a:r>
              <a:rPr sz="2000" spc="-10" dirty="0">
                <a:latin typeface="Calibri"/>
                <a:cs typeface="Calibri"/>
              </a:rPr>
              <a:t>répète, </a:t>
            </a:r>
            <a:r>
              <a:rPr sz="2000" dirty="0">
                <a:latin typeface="Calibri"/>
                <a:cs typeface="Calibri"/>
              </a:rPr>
              <a:t>les </a:t>
            </a:r>
            <a:r>
              <a:rPr sz="2000" spc="-15" dirty="0">
                <a:latin typeface="Calibri"/>
                <a:cs typeface="Calibri"/>
              </a:rPr>
              <a:t>contraintes </a:t>
            </a:r>
            <a:r>
              <a:rPr sz="2000" spc="-5" dirty="0">
                <a:latin typeface="Calibri"/>
                <a:cs typeface="Calibri"/>
              </a:rPr>
              <a:t>deviennent </a:t>
            </a:r>
            <a:r>
              <a:rPr sz="2000" dirty="0">
                <a:latin typeface="Calibri"/>
                <a:cs typeface="Calibri"/>
              </a:rPr>
              <a:t>plus </a:t>
            </a:r>
            <a:r>
              <a:rPr sz="2000" spc="-15" dirty="0">
                <a:latin typeface="Calibri"/>
                <a:cs typeface="Calibri"/>
              </a:rPr>
              <a:t>fortes </a:t>
            </a:r>
            <a:r>
              <a:rPr sz="2000" spc="-5" dirty="0">
                <a:latin typeface="Calibri"/>
                <a:cs typeface="Calibri"/>
              </a:rPr>
              <a:t>que les  </a:t>
            </a:r>
            <a:r>
              <a:rPr sz="2000" spc="-15" dirty="0">
                <a:latin typeface="Calibri"/>
                <a:cs typeface="Calibri"/>
              </a:rPr>
              <a:t>avantages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>
              <a:lnSpc>
                <a:spcPct val="100000"/>
              </a:lnSpc>
            </a:pPr>
            <a:r>
              <a:rPr spc="-5" dirty="0"/>
              <a:t>Les</a:t>
            </a:r>
            <a:r>
              <a:rPr spc="-40" dirty="0"/>
              <a:t> </a:t>
            </a:r>
            <a:r>
              <a:rPr spc="-5" dirty="0"/>
              <a:t>inconvénients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8493125" cy="154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comme tout </a:t>
            </a:r>
            <a:r>
              <a:rPr sz="2400" spc="-15" dirty="0">
                <a:latin typeface="Calibri"/>
                <a:cs typeface="Calibri"/>
              </a:rPr>
              <a:t>contenu </a:t>
            </a:r>
            <a:r>
              <a:rPr sz="2400" spc="-10" dirty="0">
                <a:latin typeface="Calibri"/>
                <a:cs typeface="Calibri"/>
              </a:rPr>
              <a:t>généré </a:t>
            </a:r>
            <a:r>
              <a:rPr sz="2400" spc="-5" dirty="0">
                <a:latin typeface="Calibri"/>
                <a:cs typeface="Calibri"/>
              </a:rPr>
              <a:t>automatiquement, </a:t>
            </a:r>
            <a:r>
              <a:rPr sz="2400" dirty="0">
                <a:latin typeface="Calibri"/>
                <a:cs typeface="Calibri"/>
              </a:rPr>
              <a:t>les  </a:t>
            </a:r>
            <a:r>
              <a:rPr sz="2400" spc="-10" dirty="0">
                <a:latin typeface="Calibri"/>
                <a:cs typeface="Calibri"/>
              </a:rPr>
              <a:t>performances </a:t>
            </a:r>
            <a:r>
              <a:rPr sz="2400" spc="-15" dirty="0">
                <a:latin typeface="Calibri"/>
                <a:cs typeface="Calibri"/>
              </a:rPr>
              <a:t>sont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réduites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80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Dépendance </a:t>
            </a:r>
            <a:r>
              <a:rPr sz="2400" spc="-5" dirty="0">
                <a:latin typeface="Calibri"/>
                <a:cs typeface="Calibri"/>
              </a:rPr>
              <a:t>d'un outil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externe</a:t>
            </a:r>
            <a:endParaRPr sz="24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505"/>
              </a:spcBef>
              <a:tabLst>
                <a:tab pos="698500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Maintenance, mises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35" dirty="0">
                <a:latin typeface="Calibri"/>
                <a:cs typeface="Calibri"/>
              </a:rPr>
              <a:t>jour,</a:t>
            </a:r>
            <a:r>
              <a:rPr sz="2000" spc="-10" dirty="0">
                <a:latin typeface="Calibri"/>
                <a:cs typeface="Calibri"/>
              </a:rPr>
              <a:t> migrations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1120" y="2492933"/>
            <a:ext cx="892327" cy="66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7395">
              <a:lnSpc>
                <a:spcPct val="100000"/>
              </a:lnSpc>
            </a:pPr>
            <a:r>
              <a:rPr spc="-5" dirty="0"/>
              <a:t>Quelques</a:t>
            </a:r>
            <a:r>
              <a:rPr spc="-50" dirty="0"/>
              <a:t> </a:t>
            </a:r>
            <a:r>
              <a:rPr spc="-5" dirty="0"/>
              <a:t>CMS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752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517525" algn="l"/>
                <a:tab pos="518159" algn="l"/>
              </a:tabLst>
            </a:pPr>
            <a:r>
              <a:rPr spc="-5" dirty="0"/>
              <a:t>Les plus utilisés</a:t>
            </a:r>
            <a:r>
              <a:rPr spc="-65" dirty="0"/>
              <a:t> </a:t>
            </a:r>
            <a:r>
              <a:rPr dirty="0"/>
              <a:t>:</a:t>
            </a:r>
          </a:p>
          <a:p>
            <a:pPr marL="909319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909319" algn="l"/>
                <a:tab pos="909955" algn="l"/>
              </a:tabLst>
            </a:pPr>
            <a:r>
              <a:rPr sz="2000" b="1" spc="-15" dirty="0">
                <a:latin typeface="Calibri"/>
                <a:cs typeface="Calibri"/>
              </a:rPr>
              <a:t>WordPress</a:t>
            </a:r>
            <a:endParaRPr sz="2000" dirty="0">
              <a:latin typeface="Calibri"/>
              <a:cs typeface="Calibri"/>
            </a:endParaRPr>
          </a:p>
          <a:p>
            <a:pPr marL="909319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909319" algn="l"/>
                <a:tab pos="909955" algn="l"/>
              </a:tabLst>
            </a:pPr>
            <a:r>
              <a:rPr sz="2000" b="1" spc="-5" dirty="0">
                <a:latin typeface="Calibri"/>
                <a:cs typeface="Calibri"/>
              </a:rPr>
              <a:t>Joomla</a:t>
            </a:r>
            <a:endParaRPr sz="2000" dirty="0">
              <a:latin typeface="Calibri"/>
              <a:cs typeface="Calibri"/>
            </a:endParaRPr>
          </a:p>
          <a:p>
            <a:pPr marL="909319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909319" algn="l"/>
                <a:tab pos="909955" algn="l"/>
              </a:tabLst>
            </a:pPr>
            <a:r>
              <a:rPr sz="2000" b="1" spc="-5" dirty="0">
                <a:latin typeface="Calibri"/>
                <a:cs typeface="Calibri"/>
              </a:rPr>
              <a:t>Drupal</a:t>
            </a:r>
            <a:endParaRPr sz="2000" dirty="0">
              <a:latin typeface="Calibri"/>
              <a:cs typeface="Calibri"/>
            </a:endParaRPr>
          </a:p>
          <a:p>
            <a:pPr marL="909319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909319" algn="l"/>
                <a:tab pos="909955" algn="l"/>
              </a:tabLst>
            </a:pPr>
            <a:r>
              <a:rPr sz="2000" spc="-5" dirty="0">
                <a:latin typeface="Calibri"/>
                <a:cs typeface="Calibri"/>
              </a:rPr>
              <a:t>SPIP</a:t>
            </a:r>
            <a:endParaRPr sz="2000" dirty="0">
              <a:latin typeface="Calibri"/>
              <a:cs typeface="Calibri"/>
            </a:endParaRPr>
          </a:p>
          <a:p>
            <a:pPr marL="909319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909319" algn="l"/>
                <a:tab pos="909955" algn="l"/>
              </a:tabLst>
            </a:pPr>
            <a:r>
              <a:rPr sz="2000" spc="-20" dirty="0">
                <a:latin typeface="Calibri"/>
                <a:cs typeface="Calibri"/>
              </a:rPr>
              <a:t>Typo3</a:t>
            </a:r>
            <a:endParaRPr sz="2000" dirty="0">
              <a:latin typeface="Calibri"/>
              <a:cs typeface="Calibri"/>
            </a:endParaRPr>
          </a:p>
          <a:p>
            <a:pPr marL="517525" indent="-294005">
              <a:lnSpc>
                <a:spcPct val="100000"/>
              </a:lnSpc>
              <a:spcBef>
                <a:spcPts val="550"/>
              </a:spcBef>
              <a:buSzPct val="43750"/>
              <a:buFont typeface="Arial"/>
              <a:buChar char="●"/>
              <a:tabLst>
                <a:tab pos="517525" algn="l"/>
                <a:tab pos="518159" algn="l"/>
              </a:tabLst>
            </a:pPr>
            <a:r>
              <a:rPr spc="-5" dirty="0"/>
              <a:t>Le plus simple </a:t>
            </a:r>
            <a:r>
              <a:rPr dirty="0"/>
              <a:t>à </a:t>
            </a:r>
            <a:r>
              <a:rPr spc="-15" dirty="0"/>
              <a:t>prendre </a:t>
            </a:r>
            <a:r>
              <a:rPr dirty="0"/>
              <a:t>en main : </a:t>
            </a:r>
            <a:r>
              <a:rPr spc="-25" dirty="0"/>
              <a:t>WordPress </a:t>
            </a:r>
            <a:r>
              <a:rPr spc="-5" dirty="0"/>
              <a:t>(pour un simple</a:t>
            </a:r>
            <a:r>
              <a:rPr spc="30" dirty="0"/>
              <a:t> </a:t>
            </a:r>
            <a:r>
              <a:rPr spc="-5" dirty="0"/>
              <a:t>blog</a:t>
            </a:r>
          </a:p>
          <a:p>
            <a:pPr marL="517525">
              <a:lnSpc>
                <a:spcPct val="100000"/>
              </a:lnSpc>
            </a:pPr>
            <a:r>
              <a:rPr spc="-5" dirty="0"/>
              <a:t>ou un petit</a:t>
            </a:r>
            <a:r>
              <a:rPr spc="-85" dirty="0"/>
              <a:t> </a:t>
            </a:r>
            <a:r>
              <a:rPr spc="-10" dirty="0"/>
              <a:t>site)</a:t>
            </a:r>
          </a:p>
          <a:p>
            <a:pPr marL="51752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517525" algn="l"/>
                <a:tab pos="518159" algn="l"/>
              </a:tabLst>
            </a:pPr>
            <a:r>
              <a:rPr spc="-5" dirty="0"/>
              <a:t>Le plus </a:t>
            </a:r>
            <a:r>
              <a:rPr dirty="0"/>
              <a:t>« </a:t>
            </a:r>
            <a:r>
              <a:rPr spc="-15" dirty="0"/>
              <a:t>pro </a:t>
            </a:r>
            <a:r>
              <a:rPr spc="-5" dirty="0"/>
              <a:t>», </a:t>
            </a:r>
            <a:r>
              <a:rPr spc="-20" dirty="0"/>
              <a:t>complexe </a:t>
            </a:r>
            <a:r>
              <a:rPr dirty="0"/>
              <a:t>et </a:t>
            </a:r>
            <a:r>
              <a:rPr spc="-10" dirty="0"/>
              <a:t>complet </a:t>
            </a:r>
            <a:r>
              <a:rPr dirty="0"/>
              <a:t>:</a:t>
            </a:r>
            <a:r>
              <a:rPr spc="-75" dirty="0"/>
              <a:t> </a:t>
            </a:r>
            <a:r>
              <a:rPr spc="-5" dirty="0"/>
              <a:t>Drupal</a:t>
            </a:r>
          </a:p>
          <a:p>
            <a:pPr marL="51752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517525" algn="l"/>
                <a:tab pos="518159" algn="l"/>
              </a:tabLst>
            </a:pPr>
            <a:r>
              <a:rPr dirty="0"/>
              <a:t>Un </a:t>
            </a:r>
            <a:r>
              <a:rPr spc="-10" dirty="0"/>
              <a:t>bon intermédiaire </a:t>
            </a:r>
            <a:r>
              <a:rPr dirty="0"/>
              <a:t>:</a:t>
            </a:r>
            <a:r>
              <a:rPr spc="-35" dirty="0"/>
              <a:t> </a:t>
            </a:r>
            <a:r>
              <a:rPr spc="-5" dirty="0"/>
              <a:t>Joomla</a:t>
            </a:r>
          </a:p>
        </p:txBody>
      </p:sp>
      <p:sp>
        <p:nvSpPr>
          <p:cNvPr id="5" name="object 5"/>
          <p:cNvSpPr/>
          <p:nvPr/>
        </p:nvSpPr>
        <p:spPr>
          <a:xfrm>
            <a:off x="2339720" y="1885695"/>
            <a:ext cx="432054" cy="432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1775" y="1556740"/>
            <a:ext cx="486943" cy="486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5425" y="2249551"/>
            <a:ext cx="47625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0825" y="3023273"/>
            <a:ext cx="467893" cy="474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>
              <a:lnSpc>
                <a:spcPct val="100000"/>
              </a:lnSpc>
            </a:pPr>
            <a:r>
              <a:rPr spc="-1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7218045" cy="296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Prérequis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Aucun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du </a:t>
            </a:r>
            <a:r>
              <a:rPr sz="2400" spc="-15" dirty="0">
                <a:latin typeface="Calibri"/>
                <a:cs typeface="Calibri"/>
              </a:rPr>
              <a:t>cours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Qu'est-ce </a:t>
            </a:r>
            <a:r>
              <a:rPr sz="2000" dirty="0">
                <a:latin typeface="Calibri"/>
                <a:cs typeface="Calibri"/>
              </a:rPr>
              <a:t>qu'un </a:t>
            </a:r>
            <a:r>
              <a:rPr sz="2000" spc="-5" dirty="0">
                <a:latin typeface="Calibri"/>
                <a:cs typeface="Calibri"/>
              </a:rPr>
              <a:t>CMS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quoi </a:t>
            </a:r>
            <a:r>
              <a:rPr sz="2000" spc="-5" dirty="0">
                <a:latin typeface="Calibri"/>
                <a:cs typeface="Calibri"/>
              </a:rPr>
              <a:t>ça sert </a:t>
            </a:r>
            <a:r>
              <a:rPr sz="2000" dirty="0">
                <a:latin typeface="Calibri"/>
                <a:cs typeface="Calibri"/>
              </a:rPr>
              <a:t>? </a:t>
            </a:r>
            <a:r>
              <a:rPr sz="2000" spc="-5" dirty="0">
                <a:latin typeface="Calibri"/>
                <a:cs typeface="Calibri"/>
              </a:rPr>
              <a:t>Quels </a:t>
            </a:r>
            <a:r>
              <a:rPr sz="2000" spc="-10" dirty="0">
                <a:latin typeface="Calibri"/>
                <a:cs typeface="Calibri"/>
              </a:rPr>
              <a:t>sont </a:t>
            </a:r>
            <a:r>
              <a:rPr sz="2000" dirty="0">
                <a:latin typeface="Calibri"/>
                <a:cs typeface="Calibri"/>
              </a:rPr>
              <a:t>les </a:t>
            </a:r>
            <a:r>
              <a:rPr sz="2000" spc="-15" dirty="0">
                <a:latin typeface="Calibri"/>
                <a:cs typeface="Calibri"/>
              </a:rPr>
              <a:t>avantages </a:t>
            </a:r>
            <a:r>
              <a:rPr sz="2000" spc="-10" dirty="0">
                <a:latin typeface="Calibri"/>
                <a:cs typeface="Calibri"/>
              </a:rPr>
              <a:t>et </a:t>
            </a:r>
            <a:r>
              <a:rPr sz="2000" spc="-5" dirty="0">
                <a:latin typeface="Calibri"/>
                <a:cs typeface="Calibri"/>
              </a:rPr>
              <a:t>les </a:t>
            </a:r>
            <a:r>
              <a:rPr sz="2000" spc="-10" dirty="0">
                <a:latin typeface="Calibri"/>
                <a:cs typeface="Calibri"/>
              </a:rPr>
              <a:t>inconvénients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Quels </a:t>
            </a:r>
            <a:r>
              <a:rPr sz="2000" spc="-10" dirty="0">
                <a:latin typeface="Calibri"/>
                <a:cs typeface="Calibri"/>
              </a:rPr>
              <a:t>sont </a:t>
            </a:r>
            <a:r>
              <a:rPr sz="2000" dirty="0">
                <a:latin typeface="Calibri"/>
                <a:cs typeface="Calibri"/>
              </a:rPr>
              <a:t>les </a:t>
            </a:r>
            <a:r>
              <a:rPr sz="2000" spc="-5" dirty="0">
                <a:latin typeface="Calibri"/>
                <a:cs typeface="Calibri"/>
              </a:rPr>
              <a:t>CMS les plus utilisés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Pas </a:t>
            </a:r>
            <a:r>
              <a:rPr sz="2000" spc="-5" dirty="0">
                <a:latin typeface="Calibri"/>
                <a:cs typeface="Calibri"/>
              </a:rPr>
              <a:t>de description </a:t>
            </a:r>
            <a:r>
              <a:rPr sz="2000" dirty="0">
                <a:latin typeface="Calibri"/>
                <a:cs typeface="Calibri"/>
              </a:rPr>
              <a:t>d'un </a:t>
            </a:r>
            <a:r>
              <a:rPr sz="2000" spc="-5" dirty="0">
                <a:latin typeface="Calibri"/>
                <a:cs typeface="Calibri"/>
              </a:rPr>
              <a:t>CMS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particulier </a:t>
            </a:r>
            <a:r>
              <a:rPr sz="2000" spc="-10" dirty="0">
                <a:latin typeface="Calibri"/>
                <a:cs typeface="Calibri"/>
              </a:rPr>
              <a:t>(voir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TD)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-5" dirty="0"/>
              <a:t>Qu'est-ce </a:t>
            </a:r>
            <a:r>
              <a:rPr dirty="0"/>
              <a:t>qu'un CMS</a:t>
            </a:r>
            <a:r>
              <a:rPr spc="-45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8633460" cy="301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En </a:t>
            </a:r>
            <a:r>
              <a:rPr sz="2400" spc="-10" dirty="0">
                <a:latin typeface="Calibri"/>
                <a:cs typeface="Calibri"/>
              </a:rPr>
              <a:t>français, </a:t>
            </a:r>
            <a:r>
              <a:rPr sz="2400" spc="-20" dirty="0">
                <a:latin typeface="Calibri"/>
                <a:cs typeface="Calibri"/>
              </a:rPr>
              <a:t>système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gestion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contenu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En </a:t>
            </a:r>
            <a:r>
              <a:rPr sz="2400" dirty="0">
                <a:latin typeface="Calibri"/>
                <a:cs typeface="Calibri"/>
              </a:rPr>
              <a:t>anglais, </a:t>
            </a:r>
            <a:r>
              <a:rPr sz="2400" spc="-15" dirty="0">
                <a:latin typeface="Calibri"/>
                <a:cs typeface="Calibri"/>
              </a:rPr>
              <a:t>content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(CMS)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Les buts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65405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Offrir </a:t>
            </a:r>
            <a:r>
              <a:rPr sz="2000" spc="-5" dirty="0">
                <a:latin typeface="Calibri"/>
                <a:cs typeface="Calibri"/>
              </a:rPr>
              <a:t>des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fonctionnalités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publication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d'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organisation </a:t>
            </a:r>
            <a:r>
              <a:rPr sz="2000" spc="-10" dirty="0">
                <a:latin typeface="Calibri"/>
                <a:cs typeface="Calibri"/>
              </a:rPr>
              <a:t>et </a:t>
            </a:r>
            <a:r>
              <a:rPr sz="2000" spc="-5" dirty="0">
                <a:latin typeface="Calibri"/>
                <a:cs typeface="Calibri"/>
              </a:rPr>
              <a:t>d'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administration 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contenu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Structurer </a:t>
            </a:r>
            <a:r>
              <a:rPr sz="2000" dirty="0">
                <a:latin typeface="Calibri"/>
                <a:cs typeface="Calibri"/>
              </a:rPr>
              <a:t>le </a:t>
            </a:r>
            <a:r>
              <a:rPr sz="2000" spc="-10" dirty="0">
                <a:latin typeface="Calibri"/>
                <a:cs typeface="Calibri"/>
              </a:rPr>
              <a:t>contenu et </a:t>
            </a:r>
            <a:r>
              <a:rPr sz="2000" dirty="0">
                <a:latin typeface="Calibri"/>
                <a:cs typeface="Calibri"/>
              </a:rPr>
              <a:t>le </a:t>
            </a:r>
            <a:r>
              <a:rPr sz="2000" spc="-5" dirty="0">
                <a:latin typeface="Calibri"/>
                <a:cs typeface="Calibri"/>
              </a:rPr>
              <a:t>séparer de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forme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Limiter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les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compétences nécessaires </a:t>
            </a:r>
            <a:r>
              <a:rPr sz="2000" dirty="0">
                <a:latin typeface="Calibri"/>
                <a:cs typeface="Calibri"/>
              </a:rPr>
              <a:t>pour </a:t>
            </a:r>
            <a:r>
              <a:rPr sz="2000" spc="-5" dirty="0">
                <a:latin typeface="Calibri"/>
                <a:cs typeface="Calibri"/>
              </a:rPr>
              <a:t>maintenir un </a:t>
            </a:r>
            <a:r>
              <a:rPr sz="2000" spc="-10" dirty="0">
                <a:latin typeface="Calibri"/>
                <a:cs typeface="Calibri"/>
              </a:rPr>
              <a:t>site </a:t>
            </a:r>
            <a:r>
              <a:rPr sz="2000" spc="-25" dirty="0">
                <a:latin typeface="Calibri"/>
                <a:cs typeface="Calibri"/>
              </a:rPr>
              <a:t>Web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dynamique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Gérer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les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utilisateurs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leurs </a:t>
            </a:r>
            <a:r>
              <a:rPr sz="2000" spc="-15" dirty="0">
                <a:latin typeface="Calibri"/>
                <a:cs typeface="Calibri"/>
              </a:rPr>
              <a:t>rôles </a:t>
            </a:r>
            <a:r>
              <a:rPr sz="2000" spc="-10" dirty="0">
                <a:latin typeface="Calibri"/>
                <a:cs typeface="Calibri"/>
              </a:rPr>
              <a:t>et leurs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permissions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Les</a:t>
            </a:r>
            <a:r>
              <a:rPr spc="-45" dirty="0"/>
              <a:t> </a:t>
            </a:r>
            <a:r>
              <a:rPr spc="-5" dirty="0"/>
              <a:t>fonctionnalités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7487920" cy="439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Choix du </a:t>
            </a:r>
            <a:r>
              <a:rPr sz="2400" dirty="0">
                <a:latin typeface="Calibri"/>
                <a:cs typeface="Calibri"/>
              </a:rPr>
              <a:t>modèle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« Article </a:t>
            </a:r>
            <a:r>
              <a:rPr sz="2000" spc="-5" dirty="0">
                <a:latin typeface="Calibri"/>
                <a:cs typeface="Calibri"/>
              </a:rPr>
              <a:t>», </a:t>
            </a:r>
            <a:r>
              <a:rPr sz="2000" dirty="0">
                <a:latin typeface="Calibri"/>
                <a:cs typeface="Calibri"/>
              </a:rPr>
              <a:t>« </a:t>
            </a:r>
            <a:r>
              <a:rPr sz="2000" spc="-5" dirty="0">
                <a:latin typeface="Calibri"/>
                <a:cs typeface="Calibri"/>
              </a:rPr>
              <a:t>blog », </a:t>
            </a:r>
            <a:r>
              <a:rPr sz="2000" dirty="0">
                <a:latin typeface="Calibri"/>
                <a:cs typeface="Calibri"/>
              </a:rPr>
              <a:t>« </a:t>
            </a:r>
            <a:r>
              <a:rPr sz="2000" spc="-45" dirty="0">
                <a:latin typeface="Calibri"/>
                <a:cs typeface="Calibri"/>
              </a:rPr>
              <a:t>FAQ </a:t>
            </a:r>
            <a:r>
              <a:rPr sz="2000" spc="-5" dirty="0">
                <a:latin typeface="Calibri"/>
                <a:cs typeface="Calibri"/>
              </a:rPr>
              <a:t>», </a:t>
            </a:r>
            <a:r>
              <a:rPr sz="2000" dirty="0">
                <a:latin typeface="Calibri"/>
                <a:cs typeface="Calibri"/>
              </a:rPr>
              <a:t>« </a:t>
            </a:r>
            <a:r>
              <a:rPr sz="2000" spc="-10" dirty="0">
                <a:latin typeface="Calibri"/>
                <a:cs typeface="Calibri"/>
              </a:rPr>
              <a:t>forum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»...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Thèmes 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choix</a:t>
            </a:r>
            <a:endParaRPr sz="20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4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15" dirty="0">
                <a:latin typeface="Calibri"/>
                <a:cs typeface="Calibri"/>
              </a:rPr>
              <a:t>Interface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gestion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Publication de </a:t>
            </a:r>
            <a:r>
              <a:rPr sz="2400" spc="-15" dirty="0">
                <a:latin typeface="Calibri"/>
                <a:cs typeface="Calibri"/>
              </a:rPr>
              <a:t>contenu </a:t>
            </a:r>
            <a:r>
              <a:rPr sz="2400" spc="-20" dirty="0">
                <a:latin typeface="Calibri"/>
                <a:cs typeface="Calibri"/>
              </a:rPr>
              <a:t>avec </a:t>
            </a:r>
            <a:r>
              <a:rPr sz="2400" spc="-10" dirty="0">
                <a:latin typeface="Calibri"/>
                <a:cs typeface="Calibri"/>
              </a:rPr>
              <a:t>validation </a:t>
            </a:r>
            <a:r>
              <a:rPr sz="2400" spc="-5" dirty="0">
                <a:latin typeface="Calibri"/>
                <a:cs typeface="Calibri"/>
              </a:rPr>
              <a:t>par un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modérateur</a:t>
            </a:r>
            <a:endParaRPr sz="24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workflow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10" dirty="0">
                <a:latin typeface="Calibri"/>
                <a:cs typeface="Calibri"/>
              </a:rPr>
              <a:t>Organisation </a:t>
            </a:r>
            <a:r>
              <a:rPr sz="2400" spc="-5" dirty="0">
                <a:latin typeface="Calibri"/>
                <a:cs typeface="Calibri"/>
              </a:rPr>
              <a:t>des menus </a:t>
            </a:r>
            <a:r>
              <a:rPr sz="2400" spc="-10" dirty="0">
                <a:latin typeface="Calibri"/>
                <a:cs typeface="Calibri"/>
              </a:rPr>
              <a:t>et </a:t>
            </a:r>
            <a:r>
              <a:rPr sz="2400" spc="-5" dirty="0">
                <a:latin typeface="Calibri"/>
                <a:cs typeface="Calibri"/>
              </a:rPr>
              <a:t>des</a:t>
            </a:r>
            <a:r>
              <a:rPr sz="2400" spc="-15" dirty="0">
                <a:latin typeface="Calibri"/>
                <a:cs typeface="Calibri"/>
              </a:rPr>
              <a:t> catégories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10" dirty="0">
                <a:latin typeface="Calibri"/>
                <a:cs typeface="Calibri"/>
              </a:rPr>
              <a:t>Création </a:t>
            </a:r>
            <a:r>
              <a:rPr sz="2400" spc="-5" dirty="0">
                <a:latin typeface="Calibri"/>
                <a:cs typeface="Calibri"/>
              </a:rPr>
              <a:t>de flux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RSS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10" dirty="0">
                <a:latin typeface="Calibri"/>
                <a:cs typeface="Calibri"/>
              </a:rPr>
              <a:t>Administration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Gestion 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utilisateurs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Statistiques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Les</a:t>
            </a:r>
            <a:r>
              <a:rPr spc="-45" dirty="0"/>
              <a:t> </a:t>
            </a:r>
            <a:r>
              <a:rPr spc="-5" dirty="0"/>
              <a:t>fonctionnalités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8632825" cy="257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Séparation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contenu</a:t>
            </a:r>
            <a:r>
              <a:rPr sz="2400" spc="-1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Le </a:t>
            </a:r>
            <a:r>
              <a:rPr sz="2000" spc="-10" dirty="0">
                <a:latin typeface="Calibri"/>
                <a:cs typeface="Calibri"/>
              </a:rPr>
              <a:t>contenu et </a:t>
            </a:r>
            <a:r>
              <a:rPr sz="2000" dirty="0">
                <a:latin typeface="Calibri"/>
                <a:cs typeface="Calibri"/>
              </a:rPr>
              <a:t>les </a:t>
            </a:r>
            <a:r>
              <a:rPr sz="2000" spc="-10" dirty="0">
                <a:latin typeface="Calibri"/>
                <a:cs typeface="Calibri"/>
              </a:rPr>
              <a:t>paramètres sont </a:t>
            </a:r>
            <a:r>
              <a:rPr sz="2000" dirty="0">
                <a:latin typeface="Calibri"/>
                <a:cs typeface="Calibri"/>
              </a:rPr>
              <a:t>dans une </a:t>
            </a:r>
            <a:r>
              <a:rPr sz="2000" spc="-5" dirty="0">
                <a:latin typeface="Calibri"/>
                <a:cs typeface="Calibri"/>
              </a:rPr>
              <a:t>base de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données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La </a:t>
            </a:r>
            <a:r>
              <a:rPr sz="2000" spc="-5" dirty="0">
                <a:latin typeface="Calibri"/>
                <a:cs typeface="Calibri"/>
              </a:rPr>
              <a:t>page </a:t>
            </a:r>
            <a:r>
              <a:rPr sz="2000" spc="-10" dirty="0">
                <a:latin typeface="Calibri"/>
                <a:cs typeface="Calibri"/>
              </a:rPr>
              <a:t>affichée est toujours </a:t>
            </a:r>
            <a:r>
              <a:rPr sz="2000" spc="-5" dirty="0">
                <a:latin typeface="Calibri"/>
                <a:cs typeface="Calibri"/>
              </a:rPr>
              <a:t>dynamiquement créée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5" dirty="0">
                <a:latin typeface="Calibri"/>
                <a:cs typeface="Calibri"/>
              </a:rPr>
              <a:t>partir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15" dirty="0">
                <a:latin typeface="Calibri"/>
                <a:cs typeface="Calibri"/>
              </a:rPr>
              <a:t>cette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données</a:t>
            </a:r>
            <a:endParaRPr sz="20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4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…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et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 la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forme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présentation est </a:t>
            </a:r>
            <a:r>
              <a:rPr sz="2000" spc="-5" dirty="0">
                <a:latin typeface="Calibri"/>
                <a:cs typeface="Calibri"/>
              </a:rPr>
              <a:t>définie </a:t>
            </a:r>
            <a:r>
              <a:rPr sz="2000" dirty="0">
                <a:latin typeface="Calibri"/>
                <a:cs typeface="Calibri"/>
              </a:rPr>
              <a:t>par </a:t>
            </a:r>
            <a:r>
              <a:rPr sz="2000" spc="-5" dirty="0">
                <a:latin typeface="Calibri"/>
                <a:cs typeface="Calibri"/>
              </a:rPr>
              <a:t>des </a:t>
            </a:r>
            <a:r>
              <a:rPr sz="2000" spc="-10" dirty="0">
                <a:latin typeface="Calibri"/>
                <a:cs typeface="Calibri"/>
              </a:rPr>
              <a:t>feuilles </a:t>
            </a:r>
            <a:r>
              <a:rPr sz="2000" spc="-5" dirty="0">
                <a:latin typeface="Calibri"/>
                <a:cs typeface="Calibri"/>
              </a:rPr>
              <a:t>de style </a:t>
            </a:r>
            <a:r>
              <a:rPr sz="2000" spc="-65" dirty="0">
                <a:latin typeface="Calibri"/>
                <a:cs typeface="Calibri"/>
              </a:rPr>
              <a:t>(XSLT,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CSS)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On peut choisir </a:t>
            </a:r>
            <a:r>
              <a:rPr sz="2000" spc="-10" dirty="0">
                <a:latin typeface="Calibri"/>
                <a:cs typeface="Calibri"/>
              </a:rPr>
              <a:t>plusieurs </a:t>
            </a:r>
            <a:r>
              <a:rPr sz="2000" dirty="0">
                <a:latin typeface="Calibri"/>
                <a:cs typeface="Calibri"/>
              </a:rPr>
              <a:t>« thèmes » </a:t>
            </a:r>
            <a:r>
              <a:rPr sz="2000" spc="-10" dirty="0">
                <a:latin typeface="Calibri"/>
                <a:cs typeface="Calibri"/>
              </a:rPr>
              <a:t>et </a:t>
            </a:r>
            <a:r>
              <a:rPr sz="2000" dirty="0">
                <a:latin typeface="Calibri"/>
                <a:cs typeface="Calibri"/>
              </a:rPr>
              <a:t>modifier </a:t>
            </a:r>
            <a:r>
              <a:rPr sz="2000" spc="-5" dirty="0">
                <a:latin typeface="Calibri"/>
                <a:cs typeface="Calibri"/>
              </a:rPr>
              <a:t>les </a:t>
            </a:r>
            <a:r>
              <a:rPr sz="2000" spc="-10" dirty="0">
                <a:latin typeface="Calibri"/>
                <a:cs typeface="Calibri"/>
              </a:rPr>
              <a:t>feuilles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Les</a:t>
            </a:r>
            <a:r>
              <a:rPr spc="-45" dirty="0"/>
              <a:t> </a:t>
            </a:r>
            <a:r>
              <a:rPr spc="-5" dirty="0"/>
              <a:t>fonctionnalités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6972934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Balisage HTML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simplifié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Sous-ensemble 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BBCode</a:t>
            </a:r>
            <a:endParaRPr sz="20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480"/>
              </a:spcBef>
              <a:tabLst>
                <a:tab pos="698500" algn="l"/>
              </a:tabLst>
            </a:pPr>
            <a:r>
              <a:rPr sz="1500" spc="-5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4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Mais </a:t>
            </a:r>
            <a:r>
              <a:rPr sz="2400" spc="-5" dirty="0">
                <a:latin typeface="Calibri"/>
                <a:cs typeface="Calibri"/>
              </a:rPr>
              <a:t>on peut </a:t>
            </a:r>
            <a:r>
              <a:rPr sz="2400" spc="-15" dirty="0">
                <a:latin typeface="Calibri"/>
                <a:cs typeface="Calibri"/>
              </a:rPr>
              <a:t>revenir </a:t>
            </a:r>
            <a:r>
              <a:rPr sz="2400" dirty="0">
                <a:latin typeface="Calibri"/>
                <a:cs typeface="Calibri"/>
              </a:rPr>
              <a:t>au </a:t>
            </a:r>
            <a:r>
              <a:rPr sz="2400" spc="-5" dirty="0">
                <a:latin typeface="Calibri"/>
                <a:cs typeface="Calibri"/>
              </a:rPr>
              <a:t>HTML </a:t>
            </a:r>
            <a:r>
              <a:rPr sz="2400" spc="-10" dirty="0">
                <a:latin typeface="Calibri"/>
                <a:cs typeface="Calibri"/>
              </a:rPr>
              <a:t>complet </a:t>
            </a:r>
            <a:r>
              <a:rPr sz="2400" spc="-5" dirty="0">
                <a:latin typeface="Calibri"/>
                <a:cs typeface="Calibri"/>
              </a:rPr>
              <a:t>si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décide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Les</a:t>
            </a:r>
            <a:r>
              <a:rPr spc="-45" dirty="0"/>
              <a:t> </a:t>
            </a:r>
            <a:r>
              <a:rPr spc="-5" dirty="0"/>
              <a:t>fonctionnalités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8212455" cy="3735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60896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Les CMS </a:t>
            </a:r>
            <a:r>
              <a:rPr sz="2400" dirty="0">
                <a:latin typeface="Calibri"/>
                <a:cs typeface="Calibri"/>
              </a:rPr>
              <a:t>les </a:t>
            </a:r>
            <a:r>
              <a:rPr sz="2400" spc="-5" dirty="0">
                <a:latin typeface="Calibri"/>
                <a:cs typeface="Calibri"/>
              </a:rPr>
              <a:t>plus utilisés </a:t>
            </a:r>
            <a:r>
              <a:rPr sz="2400" spc="-15" dirty="0">
                <a:latin typeface="Calibri"/>
                <a:cs typeface="Calibri"/>
              </a:rPr>
              <a:t>sont </a:t>
            </a:r>
            <a:r>
              <a:rPr sz="2400" spc="-10" dirty="0">
                <a:latin typeface="Calibri"/>
                <a:cs typeface="Calibri"/>
              </a:rPr>
              <a:t>open-source, </a:t>
            </a:r>
            <a:r>
              <a:rPr sz="2400" dirty="0">
                <a:latin typeface="Calibri"/>
                <a:cs typeface="Calibri"/>
              </a:rPr>
              <a:t>et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nombreux 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0" dirty="0">
                <a:latin typeface="Calibri"/>
                <a:cs typeface="Calibri"/>
              </a:rPr>
              <a:t>supplémentaires </a:t>
            </a:r>
            <a:r>
              <a:rPr sz="2400" spc="-15" dirty="0">
                <a:latin typeface="Calibri"/>
                <a:cs typeface="Calibri"/>
              </a:rPr>
              <a:t>sont</a:t>
            </a:r>
            <a:r>
              <a:rPr sz="2400" spc="-10" dirty="0">
                <a:latin typeface="Calibri"/>
                <a:cs typeface="Calibri"/>
              </a:rPr>
              <a:t> disponibles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80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Il y a </a:t>
            </a:r>
            <a:r>
              <a:rPr sz="2400" spc="-10" dirty="0">
                <a:latin typeface="Calibri"/>
                <a:cs typeface="Calibri"/>
              </a:rPr>
              <a:t>probablement </a:t>
            </a:r>
            <a:r>
              <a:rPr sz="2400" spc="-5" dirty="0">
                <a:latin typeface="Calibri"/>
                <a:cs typeface="Calibri"/>
              </a:rPr>
              <a:t>un module </a:t>
            </a:r>
            <a:r>
              <a:rPr sz="2400" spc="-10" dirty="0">
                <a:latin typeface="Calibri"/>
                <a:cs typeface="Calibri"/>
              </a:rPr>
              <a:t>répondant </a:t>
            </a:r>
            <a:r>
              <a:rPr sz="2400" spc="-5" dirty="0">
                <a:latin typeface="Calibri"/>
                <a:cs typeface="Calibri"/>
              </a:rPr>
              <a:t>plus ou moins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votre</a:t>
            </a:r>
            <a:endParaRPr sz="24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problème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25" dirty="0">
                <a:latin typeface="Calibri"/>
                <a:cs typeface="Calibri"/>
              </a:rPr>
              <a:t>Tableau </a:t>
            </a:r>
            <a:r>
              <a:rPr sz="2000" spc="-5" dirty="0">
                <a:latin typeface="Calibri"/>
                <a:cs typeface="Calibri"/>
              </a:rPr>
              <a:t>récapitulatif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éditable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Calendrier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Gestion d'emploi du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temps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Nuage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tags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Édition de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PDF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3594">
              <a:lnSpc>
                <a:spcPct val="100000"/>
              </a:lnSpc>
            </a:pPr>
            <a:r>
              <a:rPr spc="-5" dirty="0"/>
              <a:t>Les</a:t>
            </a:r>
            <a:r>
              <a:rPr spc="-90" dirty="0"/>
              <a:t> </a:t>
            </a:r>
            <a:r>
              <a:rPr dirty="0"/>
              <a:t>avantages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7996555" cy="228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10" dirty="0">
                <a:latin typeface="Calibri"/>
                <a:cs typeface="Calibri"/>
              </a:rPr>
              <a:t>Installation </a:t>
            </a:r>
            <a:r>
              <a:rPr sz="2400" dirty="0">
                <a:latin typeface="Calibri"/>
                <a:cs typeface="Calibri"/>
              </a:rPr>
              <a:t>et </a:t>
            </a:r>
            <a:r>
              <a:rPr sz="2400" spc="-5" dirty="0">
                <a:latin typeface="Calibri"/>
                <a:cs typeface="Calibri"/>
              </a:rPr>
              <a:t>prise </a:t>
            </a:r>
            <a:r>
              <a:rPr sz="2400" dirty="0">
                <a:latin typeface="Calibri"/>
                <a:cs typeface="Calibri"/>
              </a:rPr>
              <a:t>en main </a:t>
            </a:r>
            <a:r>
              <a:rPr sz="2400" spc="-5" dirty="0">
                <a:latin typeface="Calibri"/>
                <a:cs typeface="Calibri"/>
              </a:rPr>
              <a:t>des </a:t>
            </a:r>
            <a:r>
              <a:rPr sz="2400" spc="-10" dirty="0">
                <a:latin typeface="Calibri"/>
                <a:cs typeface="Calibri"/>
              </a:rPr>
              <a:t>fonctionnalités </a:t>
            </a:r>
            <a:r>
              <a:rPr sz="2400" spc="-5" dirty="0">
                <a:latin typeface="Calibri"/>
                <a:cs typeface="Calibri"/>
              </a:rPr>
              <a:t>de 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facile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Installation </a:t>
            </a:r>
            <a:r>
              <a:rPr sz="2000" spc="-5" dirty="0">
                <a:latin typeface="Calibri"/>
                <a:cs typeface="Calibri"/>
              </a:rPr>
              <a:t>par </a:t>
            </a:r>
            <a:r>
              <a:rPr sz="2000" dirty="0">
                <a:latin typeface="Calibri"/>
                <a:cs typeface="Calibri"/>
              </a:rPr>
              <a:t>un </a:t>
            </a:r>
            <a:r>
              <a:rPr sz="2000" spc="-10" dirty="0">
                <a:latin typeface="Calibri"/>
                <a:cs typeface="Calibri"/>
              </a:rPr>
              <a:t>administrateur compétent </a:t>
            </a:r>
            <a:r>
              <a:rPr sz="2000" spc="-5" dirty="0">
                <a:latin typeface="Calibri"/>
                <a:cs typeface="Calibri"/>
              </a:rPr>
              <a:t>mais pas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nécessairement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expert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Gestion par un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non-spécialiste</a:t>
            </a:r>
            <a:endParaRPr sz="20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4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Réduit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les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coûts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développement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75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Les </a:t>
            </a:r>
            <a:r>
              <a:rPr sz="2400" dirty="0">
                <a:latin typeface="Calibri"/>
                <a:cs typeface="Calibri"/>
              </a:rPr>
              <a:t>aspects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sécurité </a:t>
            </a:r>
            <a:r>
              <a:rPr sz="2400" spc="-15" dirty="0">
                <a:latin typeface="Calibri"/>
                <a:cs typeface="Calibri"/>
              </a:rPr>
              <a:t>sont </a:t>
            </a:r>
            <a:r>
              <a:rPr sz="2400" dirty="0">
                <a:latin typeface="Calibri"/>
                <a:cs typeface="Calibri"/>
              </a:rPr>
              <a:t>(en </a:t>
            </a:r>
            <a:r>
              <a:rPr sz="2400" spc="-10" dirty="0">
                <a:latin typeface="Calibri"/>
                <a:cs typeface="Calibri"/>
              </a:rPr>
              <a:t>général) </a:t>
            </a:r>
            <a:r>
              <a:rPr sz="2400" spc="-5" dirty="0">
                <a:latin typeface="Calibri"/>
                <a:cs typeface="Calibri"/>
              </a:rPr>
              <a:t>déjà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gérés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3594">
              <a:lnSpc>
                <a:spcPct val="100000"/>
              </a:lnSpc>
            </a:pPr>
            <a:r>
              <a:rPr spc="-5" dirty="0"/>
              <a:t>Les</a:t>
            </a:r>
            <a:r>
              <a:rPr spc="-90" dirty="0"/>
              <a:t> </a:t>
            </a:r>
            <a:r>
              <a:rPr dirty="0"/>
              <a:t>avantages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2780">
              <a:lnSpc>
                <a:spcPct val="100000"/>
              </a:lnSpc>
              <a:spcBef>
                <a:spcPts val="58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0" dirty="0">
                <a:latin typeface="Times New Roman"/>
                <a:cs typeface="Times New Roman"/>
              </a:rPr>
              <a:t> </a:t>
            </a:r>
            <a:r>
              <a:rPr spc="-5" dirty="0"/>
              <a:t>CMS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169161"/>
            <a:ext cx="8192134" cy="307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349250" indent="-294005">
              <a:lnSpc>
                <a:spcPct val="100000"/>
              </a:lnSpc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Le </a:t>
            </a:r>
            <a:r>
              <a:rPr sz="2400" dirty="0">
                <a:latin typeface="Calibri"/>
                <a:cs typeface="Calibri"/>
              </a:rPr>
              <a:t>CMS </a:t>
            </a:r>
            <a:r>
              <a:rPr sz="2400" spc="-10" dirty="0">
                <a:latin typeface="Calibri"/>
                <a:cs typeface="Calibri"/>
              </a:rPr>
              <a:t>n'est </a:t>
            </a:r>
            <a:r>
              <a:rPr sz="2400" spc="-5" dirty="0">
                <a:latin typeface="Calibri"/>
                <a:cs typeface="Calibri"/>
              </a:rPr>
              <a:t>pas seulement pour </a:t>
            </a:r>
            <a:r>
              <a:rPr sz="2400" dirty="0">
                <a:latin typeface="Calibri"/>
                <a:cs typeface="Calibri"/>
              </a:rPr>
              <a:t>les « </a:t>
            </a:r>
            <a:r>
              <a:rPr sz="2400" spc="-5" dirty="0">
                <a:latin typeface="Calibri"/>
                <a:cs typeface="Calibri"/>
              </a:rPr>
              <a:t>petits », des </a:t>
            </a:r>
            <a:r>
              <a:rPr sz="2400" spc="-15" dirty="0">
                <a:latin typeface="Calibri"/>
                <a:cs typeface="Calibri"/>
              </a:rPr>
              <a:t>gros </a:t>
            </a:r>
            <a:r>
              <a:rPr sz="2400" spc="-10" dirty="0">
                <a:latin typeface="Calibri"/>
                <a:cs typeface="Calibri"/>
              </a:rPr>
              <a:t>sites  utilisent </a:t>
            </a:r>
            <a:r>
              <a:rPr sz="2400" spc="-5" dirty="0">
                <a:latin typeface="Calibri"/>
                <a:cs typeface="Calibri"/>
              </a:rPr>
              <a:t>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CMS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80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5" dirty="0">
                <a:latin typeface="Calibri"/>
                <a:cs typeface="Calibri"/>
              </a:rPr>
              <a:t>Cela permet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D'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homogénéiser </a:t>
            </a:r>
            <a:r>
              <a:rPr sz="2000" spc="-5" dirty="0">
                <a:latin typeface="Calibri"/>
                <a:cs typeface="Calibri"/>
              </a:rPr>
              <a:t>l'ensemble du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De donner un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cadre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travail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strict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10" dirty="0">
                <a:latin typeface="Calibri"/>
                <a:cs typeface="Calibri"/>
              </a:rPr>
              <a:t>tous </a:t>
            </a:r>
            <a:r>
              <a:rPr sz="2000" dirty="0">
                <a:latin typeface="Calibri"/>
                <a:cs typeface="Calibri"/>
              </a:rPr>
              <a:t>les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développeurs</a:t>
            </a:r>
            <a:endParaRPr sz="2000">
              <a:latin typeface="Calibri"/>
              <a:cs typeface="Calibri"/>
            </a:endParaRPr>
          </a:p>
          <a:p>
            <a:pPr marL="698500" lvl="1" indent="-29464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De bénéficier </a:t>
            </a:r>
            <a:r>
              <a:rPr sz="2000" dirty="0">
                <a:latin typeface="Calibri"/>
                <a:cs typeface="Calibri"/>
              </a:rPr>
              <a:t>d'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outils déjà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prêts </a:t>
            </a:r>
            <a:r>
              <a:rPr sz="2000" spc="-10" dirty="0">
                <a:latin typeface="Calibri"/>
                <a:cs typeface="Calibri"/>
              </a:rPr>
              <a:t>et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testés</a:t>
            </a:r>
            <a:endParaRPr sz="2000">
              <a:latin typeface="Calibri"/>
              <a:cs typeface="Calibri"/>
            </a:endParaRPr>
          </a:p>
          <a:p>
            <a:pPr marL="306705" marR="5080" indent="-294005">
              <a:lnSpc>
                <a:spcPct val="100000"/>
              </a:lnSpc>
              <a:spcBef>
                <a:spcPts val="550"/>
              </a:spcBef>
              <a:buSzPct val="43750"/>
              <a:buFont typeface="Arial"/>
              <a:buChar char="●"/>
              <a:tabLst>
                <a:tab pos="306705" algn="l"/>
                <a:tab pos="307340" algn="l"/>
              </a:tabLst>
            </a:pPr>
            <a:r>
              <a:rPr sz="2400" spc="-10" dirty="0">
                <a:latin typeface="Calibri"/>
                <a:cs typeface="Calibri"/>
              </a:rPr>
              <a:t>Et </a:t>
            </a:r>
            <a:r>
              <a:rPr sz="2400" spc="-5" dirty="0">
                <a:latin typeface="Calibri"/>
                <a:cs typeface="Calibri"/>
              </a:rPr>
              <a:t>on peut </a:t>
            </a:r>
            <a:r>
              <a:rPr sz="2400" spc="-15" dirty="0">
                <a:latin typeface="Calibri"/>
                <a:cs typeface="Calibri"/>
              </a:rPr>
              <a:t>toujours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spc="-10" dirty="0">
                <a:latin typeface="Calibri"/>
                <a:cs typeface="Calibri"/>
              </a:rPr>
              <a:t>plonger </a:t>
            </a:r>
            <a:r>
              <a:rPr sz="2400" spc="-5" dirty="0">
                <a:latin typeface="Calibri"/>
                <a:cs typeface="Calibri"/>
              </a:rPr>
              <a:t>dans </a:t>
            </a:r>
            <a:r>
              <a:rPr sz="2400" dirty="0">
                <a:latin typeface="Calibri"/>
                <a:cs typeface="Calibri"/>
              </a:rPr>
              <a:t>le </a:t>
            </a:r>
            <a:r>
              <a:rPr sz="2400" spc="-10" dirty="0">
                <a:latin typeface="Calibri"/>
                <a:cs typeface="Calibri"/>
              </a:rPr>
              <a:t>code lorsqu'on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quelque  </a:t>
            </a:r>
            <a:r>
              <a:rPr sz="2400" dirty="0">
                <a:latin typeface="Calibri"/>
                <a:cs typeface="Calibri"/>
              </a:rPr>
              <a:t>chose </a:t>
            </a:r>
            <a:r>
              <a:rPr sz="2400" spc="-5" dirty="0">
                <a:latin typeface="Calibri"/>
                <a:cs typeface="Calibri"/>
              </a:rPr>
              <a:t>de plus </a:t>
            </a:r>
            <a:r>
              <a:rPr sz="2400" spc="-20" dirty="0">
                <a:latin typeface="Calibri"/>
                <a:cs typeface="Calibri"/>
              </a:rPr>
              <a:t>complexe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faire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590</Words>
  <Application>Microsoft Office PowerPoint</Application>
  <PresentationFormat>Affichage à l'écran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Introduction  aux CMS</vt:lpstr>
      <vt:lpstr>Introduction</vt:lpstr>
      <vt:lpstr>Qu'est-ce qu'un CMS ?</vt:lpstr>
      <vt:lpstr>Les fonctionnalités</vt:lpstr>
      <vt:lpstr>Les fonctionnalités</vt:lpstr>
      <vt:lpstr>Les fonctionnalités</vt:lpstr>
      <vt:lpstr>Les fonctionnalités</vt:lpstr>
      <vt:lpstr>Les avantages</vt:lpstr>
      <vt:lpstr>Les avantages</vt:lpstr>
      <vt:lpstr>Les inconvénients</vt:lpstr>
      <vt:lpstr>Les inconvénients</vt:lpstr>
      <vt:lpstr>Quelques CMS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mounir</cp:lastModifiedBy>
  <cp:revision>2</cp:revision>
  <dcterms:created xsi:type="dcterms:W3CDTF">2017-01-12T06:36:13Z</dcterms:created>
  <dcterms:modified xsi:type="dcterms:W3CDTF">2017-01-12T22:32:44Z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2017-01-12T00:00:00Z</vt:filetime>
  </property>
</Properties>
</file>