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398" r:id="rId3"/>
    <p:sldId id="979" r:id="rId4"/>
    <p:sldId id="344" r:id="rId5"/>
    <p:sldId id="897" r:id="rId6"/>
    <p:sldId id="1066" r:id="rId7"/>
    <p:sldId id="1068" r:id="rId8"/>
    <p:sldId id="1067" r:id="rId9"/>
    <p:sldId id="1069" r:id="rId10"/>
    <p:sldId id="1092" r:id="rId11"/>
    <p:sldId id="1093" r:id="rId12"/>
    <p:sldId id="1070" r:id="rId13"/>
    <p:sldId id="1071" r:id="rId14"/>
    <p:sldId id="1072" r:id="rId15"/>
    <p:sldId id="1028" r:id="rId16"/>
    <p:sldId id="1074" r:id="rId17"/>
    <p:sldId id="1073" r:id="rId18"/>
    <p:sldId id="1075" r:id="rId19"/>
    <p:sldId id="1076" r:id="rId20"/>
    <p:sldId id="1077" r:id="rId21"/>
    <p:sldId id="981" r:id="rId22"/>
    <p:sldId id="1078" r:id="rId23"/>
    <p:sldId id="1079" r:id="rId24"/>
    <p:sldId id="1029" r:id="rId25"/>
    <p:sldId id="1080" r:id="rId26"/>
    <p:sldId id="1081" r:id="rId27"/>
    <p:sldId id="1030" r:id="rId28"/>
    <p:sldId id="1083" r:id="rId29"/>
    <p:sldId id="1082" r:id="rId30"/>
    <p:sldId id="1084" r:id="rId31"/>
    <p:sldId id="1031" r:id="rId32"/>
    <p:sldId id="1085" r:id="rId33"/>
    <p:sldId id="1032" r:id="rId34"/>
    <p:sldId id="1033" r:id="rId35"/>
    <p:sldId id="1087" r:id="rId36"/>
    <p:sldId id="1088" r:id="rId37"/>
    <p:sldId id="1089" r:id="rId38"/>
    <p:sldId id="1034" r:id="rId39"/>
    <p:sldId id="1090" r:id="rId40"/>
    <p:sldId id="1091" r:id="rId41"/>
    <p:sldId id="1035" r:id="rId42"/>
    <p:sldId id="1094" r:id="rId43"/>
    <p:sldId id="531" r:id="rId44"/>
    <p:sldId id="376" r:id="rId45"/>
  </p:sldIdLst>
  <p:sldSz cx="12192000" cy="6858000"/>
  <p:notesSz cx="6858000" cy="9144000"/>
  <p:custDataLst>
    <p:tags r:id="rId4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3A2"/>
    <a:srgbClr val="1369B2"/>
    <a:srgbClr val="D67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2" autoAdjust="0"/>
    <p:restoredTop sz="94660" autoAdjust="0"/>
  </p:normalViewPr>
  <p:slideViewPr>
    <p:cSldViewPr snapToGrid="0">
      <p:cViewPr>
        <p:scale>
          <a:sx n="69" d="100"/>
          <a:sy n="69" d="100"/>
        </p:scale>
        <p:origin x="-288" y="-264"/>
      </p:cViewPr>
      <p:guideLst>
        <p:guide orient="horz" pos="2092"/>
        <p:guide pos="38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66" d="100"/>
        <a:sy n="2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kumimoji="1" sz="1200">
                <a:latin typeface="等线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>
                <a:latin typeface="等线" charset="0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kumimoji="1" sz="1200">
                <a:latin typeface="等线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283E0F-74FB-4CF6-B92F-BA0D3B768B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0166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7" name="幻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fld id="{666C4432-86B1-44C8-B144-754EE8881D6E}" type="slidenum">
              <a:rPr lang="zh-CN" altLang="en-US" sz="1200"/>
              <a:pPr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96979"/>
            <a:ext cx="9144000" cy="191298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88698-2790-4799-A03F-F8D2A4A2DB4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941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A0D640-E144-490B-8F7E-65C826AB46A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73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3D8B2-F2A4-4705-A013-3C96A07E7A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43D35E-3885-4274-AA9A-8DFBF1713F8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25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31F17B-D6B6-4D3F-8964-F09DF34F00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80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C40E0F-B024-4B43-831A-91927FC0695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31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5B6AA8-31EB-468B-8C41-6415ECD260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46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1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0E7A1-F48F-4719-BB98-7E5AEA7B7FB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9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 noProof="1">
                <a:solidFill>
                  <a:srgbClr val="898989"/>
                </a:solidFill>
                <a:latin typeface="等线" charset="-122"/>
                <a:ea typeface="等线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等线" charset="-122"/>
              </a:defRPr>
            </a:lvl1pPr>
          </a:lstStyle>
          <a:p>
            <a:fld id="{5558DAD5-D431-48DD-BB7C-9F90A0AF82BA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1031" name="图片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矩形 1"/>
          <p:cNvSpPr>
            <a:spLocks noChangeArrowheads="1"/>
          </p:cNvSpPr>
          <p:nvPr/>
        </p:nvSpPr>
        <p:spPr bwMode="auto">
          <a:xfrm>
            <a:off x="871538" y="363538"/>
            <a:ext cx="8921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✎ </a:t>
            </a:r>
            <a:endParaRPr lang="zh-CN" altLang="en-US" sz="360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64" r:id="rId8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等线 Ligh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 noChangeArrowheads="1"/>
          </p:cNvSpPr>
          <p:nvPr>
            <p:ph type="ctrTitle"/>
          </p:nvPr>
        </p:nvSpPr>
        <p:spPr>
          <a:xfrm>
            <a:off x="1670050" y="1709738"/>
            <a:ext cx="9144000" cy="1912937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dirty="0" smtClean="0"/>
              <a:t>错</a:t>
            </a:r>
            <a:r>
              <a:rPr lang="zh-CN" altLang="zh-CN" dirty="0"/>
              <a:t>误和异常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5038725"/>
            <a:ext cx="43053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15"/>
          <p:cNvSpPr>
            <a:spLocks noChangeArrowheads="1"/>
          </p:cNvSpPr>
          <p:nvPr/>
        </p:nvSpPr>
        <p:spPr bwMode="auto">
          <a:xfrm>
            <a:off x="5550650" y="4996067"/>
            <a:ext cx="283135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zh-CN" altLang="en-US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错误和异常概述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捕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获异常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抛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出异常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8382000" y="4996067"/>
            <a:ext cx="32558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自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定义异常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en-US" altLang="zh-CN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with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语句与上下文管理器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错误和异常概述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99"/>
          <p:cNvSpPr txBox="1">
            <a:spLocks noChangeArrowheads="1"/>
          </p:cNvSpPr>
          <p:nvPr/>
        </p:nvSpPr>
        <p:spPr bwMode="auto">
          <a:xfrm>
            <a:off x="3324083" y="2965083"/>
            <a:ext cx="7107523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无论是哪种错误，都会导致程序无法正常运行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zh-CN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82889" y="2646218"/>
            <a:ext cx="8189912" cy="191192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10" name="图片 5" descr="t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32596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177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错误和异常概述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50869" y="2937824"/>
            <a:ext cx="82105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4000" dirty="0">
                <a:latin typeface="楷体" pitchFamily="49" charset="-122"/>
                <a:ea typeface="楷体" pitchFamily="49" charset="-122"/>
              </a:rPr>
              <a:t>若异常不被处理，默认会导致程序崩溃而终止运行。</a:t>
            </a:r>
            <a:endParaRPr lang="zh-CN" altLang="en-US" sz="4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程序运行期间检测到的错误称为异常。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571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错误和异常概述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224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有的异常类都继承自基类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BaseException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BaseException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类中包含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个子类，其中子类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Exception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是大多数常见异常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类的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父类。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858" y="3912956"/>
            <a:ext cx="7796532" cy="244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5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错误和异常概述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Exception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中常见的子类及其描述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下表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示。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829" y="3038193"/>
            <a:ext cx="7226829" cy="315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19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2304257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错误和异常概述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捕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获异常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抛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出异常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3922376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自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定义异常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with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语句与上下文管理器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181599" y="5430500"/>
            <a:ext cx="580505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：身份归属地查询添加异常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581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try-except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0935275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try-except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语句用于捕获程序运行时的异常，其语法格式如下：</a:t>
            </a:r>
          </a:p>
        </p:txBody>
      </p:sp>
      <p:sp>
        <p:nvSpPr>
          <p:cNvPr id="13" name="矩形 12"/>
          <p:cNvSpPr/>
          <p:nvPr/>
        </p:nvSpPr>
        <p:spPr>
          <a:xfrm>
            <a:off x="3408217" y="3234780"/>
            <a:ext cx="5347855" cy="267765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4562415" y="3234780"/>
            <a:ext cx="315029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try: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     </a:t>
            </a:r>
            <a:r>
              <a:rPr lang="zh-CN" altLang="zh-CN" sz="2800" dirty="0" smtClean="0">
                <a:latin typeface="Times New Roman" pitchFamily="18" charset="0"/>
              </a:rPr>
              <a:t>可</a:t>
            </a:r>
            <a:r>
              <a:rPr lang="zh-CN" altLang="zh-CN" sz="2800" dirty="0">
                <a:latin typeface="Times New Roman" pitchFamily="18" charset="0"/>
              </a:rPr>
              <a:t>能出错的代码</a:t>
            </a:r>
          </a:p>
          <a:p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</a:rPr>
              <a:t>    ......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except </a:t>
            </a:r>
            <a:r>
              <a:rPr lang="en-US" altLang="zh-CN" sz="2800" dirty="0" smtClean="0">
                <a:latin typeface="Times New Roman" pitchFamily="18" charset="0"/>
              </a:rPr>
              <a:t>[</a:t>
            </a:r>
            <a:r>
              <a:rPr lang="zh-CN" altLang="en-US" sz="2800" dirty="0" smtClean="0">
                <a:latin typeface="Times New Roman" pitchFamily="18" charset="0"/>
              </a:rPr>
              <a:t>异常</a:t>
            </a:r>
            <a:r>
              <a:rPr lang="zh-CN" altLang="zh-CN" sz="2800" dirty="0" smtClean="0">
                <a:latin typeface="Times New Roman" pitchFamily="18" charset="0"/>
              </a:rPr>
              <a:t>类</a:t>
            </a:r>
            <a:r>
              <a:rPr lang="zh-CN" altLang="zh-CN" sz="2800" dirty="0">
                <a:latin typeface="Times New Roman" pitchFamily="18" charset="0"/>
              </a:rPr>
              <a:t>型</a:t>
            </a:r>
            <a:r>
              <a:rPr lang="en-US" altLang="zh-CN" sz="2800" dirty="0">
                <a:latin typeface="Times New Roman" pitchFamily="18" charset="0"/>
              </a:rPr>
              <a:t>]: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     </a:t>
            </a:r>
            <a:r>
              <a:rPr lang="zh-CN" altLang="zh-CN" sz="2800" dirty="0" smtClean="0">
                <a:latin typeface="Times New Roman" pitchFamily="18" charset="0"/>
              </a:rPr>
              <a:t>错</a:t>
            </a:r>
            <a:r>
              <a:rPr lang="zh-CN" altLang="zh-CN" sz="2800" dirty="0">
                <a:latin typeface="Times New Roman" pitchFamily="18" charset="0"/>
              </a:rPr>
              <a:t>误处理语</a:t>
            </a:r>
            <a:r>
              <a:rPr lang="zh-CN" altLang="zh-CN" sz="2800" dirty="0" smtClean="0">
                <a:latin typeface="Times New Roman" pitchFamily="18" charset="0"/>
              </a:rPr>
              <a:t>句</a:t>
            </a:r>
            <a:endParaRPr lang="en-US" altLang="zh-CN" sz="2800" dirty="0" smtClean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</a:rPr>
              <a:t>    ......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46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try-except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0935275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try-except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语句的执行过程如下：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935981" y="2369780"/>
            <a:ext cx="824711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解释器优先执行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try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子句中的代码。</a:t>
            </a:r>
            <a:endParaRPr lang="en-US" altLang="zh-CN" sz="3200" dirty="0"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若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try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子句未产生异常，则忽略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except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子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句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中的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代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码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3200" dirty="0"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若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try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子句产生异常，则忽略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try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子句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的剩余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代码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，转而执行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except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子句中的代码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32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31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捕获异常信息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捕获程序运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行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中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的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单个异常时，需要指定具体的异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常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捕获程序运行时的单个异常</a:t>
            </a:r>
          </a:p>
        </p:txBody>
      </p:sp>
      <p:sp>
        <p:nvSpPr>
          <p:cNvPr id="9" name="矩形 8"/>
          <p:cNvSpPr/>
          <p:nvPr/>
        </p:nvSpPr>
        <p:spPr>
          <a:xfrm>
            <a:off x="3491345" y="3781159"/>
            <a:ext cx="5514110" cy="265081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190436" y="3983181"/>
            <a:ext cx="4172356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try: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for i in 2: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    print(i)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except 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TypeError</a:t>
            </a:r>
            <a:r>
              <a:rPr lang="en-US" altLang="zh-CN" sz="2800" dirty="0">
                <a:latin typeface="Times New Roman" pitchFamily="18" charset="0"/>
              </a:rPr>
              <a:t> as e: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print(f"</a:t>
            </a:r>
            <a:r>
              <a:rPr lang="zh-CN" altLang="zh-CN" sz="2800" dirty="0">
                <a:latin typeface="Times New Roman" pitchFamily="18" charset="0"/>
              </a:rPr>
              <a:t>异常原因：</a:t>
            </a:r>
            <a:r>
              <a:rPr lang="en-US" altLang="zh-CN" sz="2800" dirty="0">
                <a:latin typeface="Times New Roman" pitchFamily="18" charset="0"/>
              </a:rPr>
              <a:t>{e}")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02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捕获异常信息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 smtClean="0">
                <a:latin typeface="Calibri" pitchFamily="34" charset="0"/>
                <a:ea typeface="楷体" pitchFamily="49" charset="-122"/>
              </a:rPr>
              <a:t>捕获程序运行中的多个异常时</a:t>
            </a:r>
            <a:r>
              <a:rPr lang="zh-CN" altLang="zh-CN" sz="3200" dirty="0" smtClean="0">
                <a:latin typeface="Calibri" pitchFamily="34" charset="0"/>
                <a:ea typeface="楷体" pitchFamily="49" charset="-122"/>
              </a:rPr>
              <a:t>，</a:t>
            </a:r>
            <a:r>
              <a:rPr lang="zh-CN" altLang="en-US" sz="3200" dirty="0" smtClean="0">
                <a:latin typeface="Calibri" pitchFamily="34" charset="0"/>
                <a:ea typeface="楷体" pitchFamily="49" charset="-122"/>
              </a:rPr>
              <a:t>既可以</a:t>
            </a:r>
            <a:r>
              <a:rPr lang="zh-CN" altLang="zh-CN" sz="3200" dirty="0" smtClean="0">
                <a:latin typeface="Calibri" pitchFamily="34" charset="0"/>
                <a:ea typeface="楷体" pitchFamily="49" charset="-122"/>
              </a:rPr>
              <a:t>将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多</a:t>
            </a:r>
            <a:r>
              <a:rPr lang="zh-CN" altLang="zh-CN" sz="3200" dirty="0" smtClean="0">
                <a:latin typeface="Calibri" pitchFamily="34" charset="0"/>
                <a:ea typeface="楷体" pitchFamily="49" charset="-122"/>
              </a:rPr>
              <a:t>个异常</a:t>
            </a:r>
            <a:r>
              <a:rPr lang="zh-CN" altLang="en-US" sz="3200" dirty="0" smtClean="0">
                <a:latin typeface="Calibri" pitchFamily="34" charset="0"/>
                <a:ea typeface="楷体" pitchFamily="49" charset="-122"/>
              </a:rPr>
              <a:t>以元组元素的形式</a:t>
            </a:r>
            <a:r>
              <a:rPr lang="zh-CN" altLang="zh-CN" sz="3200" dirty="0" smtClean="0">
                <a:latin typeface="Calibri" pitchFamily="34" charset="0"/>
                <a:ea typeface="楷体" pitchFamily="49" charset="-122"/>
              </a:rPr>
              <a:t>放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在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except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语句后处理，也可以联合使用多个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except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语句。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捕获程序运行时的多个异常</a:t>
            </a:r>
          </a:p>
        </p:txBody>
      </p:sp>
      <p:sp>
        <p:nvSpPr>
          <p:cNvPr id="9" name="矩形 8"/>
          <p:cNvSpPr/>
          <p:nvPr/>
        </p:nvSpPr>
        <p:spPr>
          <a:xfrm>
            <a:off x="1433381" y="4200192"/>
            <a:ext cx="5514110" cy="205528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1605999" y="4429923"/>
            <a:ext cx="516887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try: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print(count)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except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(NameError,IndexError)</a:t>
            </a:r>
            <a:r>
              <a:rPr lang="en-US" altLang="zh-CN" dirty="0">
                <a:latin typeface="Times New Roman" pitchFamily="18" charset="0"/>
              </a:rPr>
              <a:t> as error: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print(f"</a:t>
            </a:r>
            <a:r>
              <a:rPr lang="zh-CN" altLang="zh-CN" dirty="0">
                <a:latin typeface="Times New Roman" pitchFamily="18" charset="0"/>
              </a:rPr>
              <a:t>异常原因：</a:t>
            </a:r>
            <a:r>
              <a:rPr lang="en-US" altLang="zh-CN" dirty="0">
                <a:latin typeface="Times New Roman" pitchFamily="18" charset="0"/>
              </a:rPr>
              <a:t>{error}")</a:t>
            </a:r>
            <a:endParaRPr lang="zh-CN" altLang="zh-CN" dirty="0">
              <a:latin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47491" y="3685309"/>
            <a:ext cx="4524073" cy="255708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7172345" y="3809691"/>
            <a:ext cx="407436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try: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print(count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except NameError</a:t>
            </a:r>
            <a:r>
              <a:rPr lang="en-US" altLang="zh-CN" dirty="0">
                <a:latin typeface="Times New Roman" pitchFamily="18" charset="0"/>
              </a:rPr>
              <a:t> as error: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print(f"</a:t>
            </a:r>
            <a:r>
              <a:rPr lang="zh-CN" altLang="zh-CN" dirty="0">
                <a:latin typeface="Times New Roman" pitchFamily="18" charset="0"/>
              </a:rPr>
              <a:t>异常原因：</a:t>
            </a:r>
            <a:r>
              <a:rPr lang="en-US" altLang="zh-CN" dirty="0">
                <a:latin typeface="Times New Roman" pitchFamily="18" charset="0"/>
              </a:rPr>
              <a:t>{error}")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except IndexError</a:t>
            </a:r>
            <a:r>
              <a:rPr lang="en-US" altLang="zh-CN" dirty="0">
                <a:latin typeface="Times New Roman" pitchFamily="18" charset="0"/>
              </a:rPr>
              <a:t> as error: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print(f"</a:t>
            </a:r>
            <a:r>
              <a:rPr lang="zh-CN" altLang="zh-CN" dirty="0">
                <a:latin typeface="Times New Roman" pitchFamily="18" charset="0"/>
              </a:rPr>
              <a:t>异常原因：</a:t>
            </a:r>
            <a:r>
              <a:rPr lang="en-US" altLang="zh-CN" dirty="0">
                <a:latin typeface="Times New Roman" pitchFamily="18" charset="0"/>
              </a:rPr>
              <a:t>{error}")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17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捕获异常信息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latin typeface="Calibri" pitchFamily="34" charset="0"/>
                <a:ea typeface="楷体" pitchFamily="49" charset="-122"/>
              </a:rPr>
              <a:t>捕获程序运</a:t>
            </a:r>
            <a:r>
              <a:rPr lang="zh-CN" altLang="en-US" sz="3200" dirty="0" smtClean="0">
                <a:latin typeface="Calibri" pitchFamily="34" charset="0"/>
                <a:ea typeface="楷体" pitchFamily="49" charset="-122"/>
              </a:rPr>
              <a:t>行中的</a:t>
            </a:r>
            <a:r>
              <a:rPr lang="zh-CN" altLang="en-US" sz="3200" dirty="0">
                <a:latin typeface="Calibri" pitchFamily="34" charset="0"/>
                <a:ea typeface="楷体" pitchFamily="49" charset="-122"/>
              </a:rPr>
              <a:t>所有异常时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，</a:t>
            </a:r>
            <a:r>
              <a:rPr lang="zh-CN" altLang="en-US" sz="3200" dirty="0">
                <a:latin typeface="Calibri" pitchFamily="34" charset="0"/>
                <a:ea typeface="楷体" pitchFamily="49" charset="-122"/>
              </a:rPr>
              <a:t>既可</a:t>
            </a:r>
            <a:r>
              <a:rPr lang="zh-CN" altLang="en-US" sz="3200" dirty="0" smtClean="0">
                <a:latin typeface="Calibri" pitchFamily="34" charset="0"/>
                <a:ea typeface="楷体" pitchFamily="49" charset="-122"/>
              </a:rPr>
              <a:t>以将</a:t>
            </a:r>
            <a:r>
              <a:rPr lang="zh-CN" altLang="en-US" sz="3200" dirty="0">
                <a:latin typeface="Calibri" pitchFamily="34" charset="0"/>
                <a:ea typeface="楷体" pitchFamily="49" charset="-122"/>
              </a:rPr>
              <a:t>所有异常的父类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Exception</a:t>
            </a:r>
            <a:r>
              <a:rPr lang="zh-CN" altLang="en-US" sz="3200" dirty="0">
                <a:latin typeface="Calibri" pitchFamily="34" charset="0"/>
                <a:ea typeface="楷体" pitchFamily="49" charset="-122"/>
              </a:rPr>
              <a:t>置于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except</a:t>
            </a:r>
            <a:r>
              <a:rPr lang="zh-CN" altLang="en-US" sz="3200" dirty="0">
                <a:latin typeface="Calibri" pitchFamily="34" charset="0"/>
                <a:ea typeface="楷体" pitchFamily="49" charset="-122"/>
              </a:rPr>
              <a:t>后</a:t>
            </a:r>
            <a:r>
              <a:rPr lang="zh-CN" altLang="en-US" sz="3200" dirty="0" smtClean="0">
                <a:latin typeface="Calibri" pitchFamily="34" charset="0"/>
                <a:ea typeface="楷体" pitchFamily="49" charset="-122"/>
              </a:rPr>
              <a:t>面处理</a:t>
            </a:r>
            <a:r>
              <a:rPr lang="zh-CN" altLang="zh-CN" sz="3200" dirty="0" smtClean="0">
                <a:latin typeface="Calibri" pitchFamily="34" charset="0"/>
                <a:ea typeface="楷体" pitchFamily="49" charset="-122"/>
              </a:rPr>
              <a:t>，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也可以</a:t>
            </a:r>
            <a:r>
              <a:rPr lang="zh-CN" altLang="en-US" sz="3200" dirty="0">
                <a:latin typeface="Calibri" pitchFamily="34" charset="0"/>
                <a:ea typeface="楷体" pitchFamily="49" charset="-122"/>
              </a:rPr>
              <a:t>采用省略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except</a:t>
            </a:r>
            <a:r>
              <a:rPr lang="zh-CN" altLang="en-US" sz="3200" dirty="0">
                <a:latin typeface="Calibri" pitchFamily="34" charset="0"/>
                <a:ea typeface="楷体" pitchFamily="49" charset="-122"/>
              </a:rPr>
              <a:t>后面的异常类型的方式处理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。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捕获程序运行时的所有异常</a:t>
            </a:r>
          </a:p>
        </p:txBody>
      </p:sp>
      <p:sp>
        <p:nvSpPr>
          <p:cNvPr id="9" name="矩形 8"/>
          <p:cNvSpPr/>
          <p:nvPr/>
        </p:nvSpPr>
        <p:spPr>
          <a:xfrm>
            <a:off x="1433382" y="4200192"/>
            <a:ext cx="4676474" cy="205528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1741364" y="4429923"/>
            <a:ext cx="406051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try: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print(count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except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Exception</a:t>
            </a:r>
            <a:r>
              <a:rPr lang="en-US" altLang="zh-CN" dirty="0">
                <a:latin typeface="Times New Roman" pitchFamily="18" charset="0"/>
              </a:rPr>
              <a:t> as error: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print(f"</a:t>
            </a:r>
            <a:r>
              <a:rPr lang="zh-CN" altLang="zh-CN" dirty="0">
                <a:latin typeface="Times New Roman" pitchFamily="18" charset="0"/>
              </a:rPr>
              <a:t>异常原因：</a:t>
            </a:r>
            <a:r>
              <a:rPr lang="en-US" altLang="zh-CN" dirty="0">
                <a:latin typeface="Times New Roman" pitchFamily="18" charset="0"/>
              </a:rPr>
              <a:t>{error}")</a:t>
            </a:r>
            <a:endParaRPr lang="zh-CN" altLang="zh-CN" dirty="0">
              <a:latin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10177" y="4200192"/>
            <a:ext cx="4676474" cy="205528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6365597" y="4429923"/>
            <a:ext cx="4621054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300" dirty="0">
                <a:latin typeface="Times New Roman" pitchFamily="18" charset="0"/>
              </a:rPr>
              <a:t>try:</a:t>
            </a:r>
            <a:endParaRPr lang="zh-CN" altLang="zh-CN" sz="2300" dirty="0">
              <a:latin typeface="Times New Roman" pitchFamily="18" charset="0"/>
            </a:endParaRPr>
          </a:p>
          <a:p>
            <a:r>
              <a:rPr lang="en-US" altLang="zh-CN" sz="2300" dirty="0">
                <a:latin typeface="Times New Roman" pitchFamily="18" charset="0"/>
              </a:rPr>
              <a:t>    print(count)</a:t>
            </a:r>
            <a:endParaRPr lang="zh-CN" altLang="zh-CN" sz="2300" dirty="0">
              <a:latin typeface="Times New Roman" pitchFamily="18" charset="0"/>
            </a:endParaRPr>
          </a:p>
          <a:p>
            <a:r>
              <a:rPr lang="en-US" altLang="zh-CN" sz="2300" dirty="0">
                <a:solidFill>
                  <a:srgbClr val="FF0000"/>
                </a:solidFill>
                <a:latin typeface="Times New Roman" pitchFamily="18" charset="0"/>
              </a:rPr>
              <a:t>except </a:t>
            </a:r>
            <a:r>
              <a:rPr lang="en-US" altLang="zh-CN" sz="2300" dirty="0">
                <a:latin typeface="Times New Roman" pitchFamily="18" charset="0"/>
              </a:rPr>
              <a:t>:</a:t>
            </a:r>
            <a:endParaRPr lang="zh-CN" altLang="zh-CN" sz="2300" dirty="0">
              <a:latin typeface="Times New Roman" pitchFamily="18" charset="0"/>
            </a:endParaRPr>
          </a:p>
          <a:p>
            <a:r>
              <a:rPr lang="en-US" altLang="zh-CN" sz="2300" dirty="0">
                <a:latin typeface="Times New Roman" pitchFamily="18" charset="0"/>
              </a:rPr>
              <a:t>    print("</a:t>
            </a:r>
            <a:r>
              <a:rPr lang="zh-CN" altLang="zh-CN" sz="2300" dirty="0">
                <a:latin typeface="Times New Roman" pitchFamily="18" charset="0"/>
              </a:rPr>
              <a:t>程序出现异常，原因未知</a:t>
            </a:r>
            <a:r>
              <a:rPr lang="en-US" altLang="zh-CN" sz="2300" dirty="0">
                <a:latin typeface="Times New Roman" pitchFamily="18" charset="0"/>
              </a:rPr>
              <a:t>")</a:t>
            </a:r>
            <a:endParaRPr lang="zh-CN" altLang="zh-CN" sz="23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52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3246438" y="1743075"/>
            <a:ext cx="5407025" cy="3732213"/>
            <a:chOff x="1809684" y="1771915"/>
            <a:chExt cx="5633372" cy="3890359"/>
          </a:xfrm>
        </p:grpSpPr>
        <p:sp>
          <p:nvSpPr>
            <p:cNvPr id="7170" name="弧形 80"/>
            <p:cNvSpPr>
              <a:spLocks noChangeArrowheads="1"/>
            </p:cNvSpPr>
            <p:nvPr/>
          </p:nvSpPr>
          <p:spPr bwMode="auto">
            <a:xfrm rot="5400000">
              <a:off x="3976670" y="3085281"/>
              <a:ext cx="1313885" cy="1314895"/>
            </a:xfrm>
            <a:custGeom>
              <a:avLst/>
              <a:gdLst>
                <a:gd name="T0" fmla="*/ 660347 w 1313885"/>
                <a:gd name="T1" fmla="*/ 1314886 h 1314895"/>
                <a:gd name="T2" fmla="*/ 50918 w 1313885"/>
                <a:gd name="T3" fmla="*/ 911233 h 1314895"/>
                <a:gd name="T4" fmla="*/ 191035 w 1313885"/>
                <a:gd name="T5" fmla="*/ 193946 h 1314895"/>
                <a:gd name="T6" fmla="*/ 907723 w 1313885"/>
                <a:gd name="T7" fmla="*/ 49788 h 1314895"/>
                <a:gd name="T8" fmla="*/ 1313886 w 1313885"/>
                <a:gd name="T9" fmla="*/ 657448 h 1314895"/>
                <a:gd name="T10" fmla="*/ 656943 w 1313885"/>
                <a:gd name="T11" fmla="*/ 657448 h 1314895"/>
                <a:gd name="T12" fmla="*/ 660347 w 1313885"/>
                <a:gd name="T13" fmla="*/ 1314886 h 1314895"/>
                <a:gd name="T14" fmla="*/ 660347 w 1313885"/>
                <a:gd name="T15" fmla="*/ 1314886 h 1314895"/>
                <a:gd name="T16" fmla="*/ 50918 w 1313885"/>
                <a:gd name="T17" fmla="*/ 911233 h 1314895"/>
                <a:gd name="T18" fmla="*/ 191035 w 1313885"/>
                <a:gd name="T19" fmla="*/ 193946 h 1314895"/>
                <a:gd name="T20" fmla="*/ 907723 w 1313885"/>
                <a:gd name="T21" fmla="*/ 49788 h 1314895"/>
                <a:gd name="T22" fmla="*/ 1313886 w 1313885"/>
                <a:gd name="T23" fmla="*/ 657448 h 1314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3885" h="1314895" stroke="0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  <a:lnTo>
                    <a:pt x="656943" y="657448"/>
                  </a:lnTo>
                  <a:cubicBezTo>
                    <a:pt x="658078" y="876594"/>
                    <a:pt x="659212" y="1095740"/>
                    <a:pt x="660347" y="1314886"/>
                  </a:cubicBezTo>
                  <a:close/>
                </a:path>
                <a:path w="1313885" h="1314895" fill="none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" name="弧形 81"/>
            <p:cNvSpPr>
              <a:spLocks noChangeArrowheads="1"/>
            </p:cNvSpPr>
            <p:nvPr/>
          </p:nvSpPr>
          <p:spPr bwMode="auto">
            <a:xfrm>
              <a:off x="4091957" y="3203290"/>
              <a:ext cx="1083341" cy="1083872"/>
            </a:xfrm>
            <a:custGeom>
              <a:avLst/>
              <a:gdLst>
                <a:gd name="T0" fmla="*/ 31 w 1083341"/>
                <a:gd name="T1" fmla="*/ 547729 h 1083872"/>
                <a:gd name="T2" fmla="*/ 267398 w 1083341"/>
                <a:gd name="T3" fmla="*/ 74608 h 1083872"/>
                <a:gd name="T4" fmla="*/ 810932 w 1083341"/>
                <a:gd name="T5" fmla="*/ 71700 h 1083872"/>
                <a:gd name="T6" fmla="*/ 1083342 w 1083341"/>
                <a:gd name="T7" fmla="*/ 541937 h 1083872"/>
                <a:gd name="T8" fmla="*/ 541671 w 1083341"/>
                <a:gd name="T9" fmla="*/ 541936 h 1083872"/>
                <a:gd name="T10" fmla="*/ 31 w 1083341"/>
                <a:gd name="T11" fmla="*/ 547729 h 1083872"/>
                <a:gd name="T12" fmla="*/ 31 w 1083341"/>
                <a:gd name="T13" fmla="*/ 547729 h 1083872"/>
                <a:gd name="T14" fmla="*/ 267398 w 1083341"/>
                <a:gd name="T15" fmla="*/ 74608 h 1083872"/>
                <a:gd name="T16" fmla="*/ 810932 w 1083341"/>
                <a:gd name="T17" fmla="*/ 71700 h 1083872"/>
                <a:gd name="T18" fmla="*/ 1083342 w 1083341"/>
                <a:gd name="T19" fmla="*/ 541937 h 108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341" h="1083872" stroke="0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  <a:lnTo>
                    <a:pt x="541671" y="541936"/>
                  </a:lnTo>
                  <a:lnTo>
                    <a:pt x="31" y="547729"/>
                  </a:lnTo>
                  <a:close/>
                </a:path>
                <a:path w="1083341" h="1083872" fill="none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" name="弧形 82"/>
            <p:cNvSpPr>
              <a:spLocks noChangeArrowheads="1"/>
            </p:cNvSpPr>
            <p:nvPr/>
          </p:nvSpPr>
          <p:spPr bwMode="auto">
            <a:xfrm rot="-5400000">
              <a:off x="4171955" y="3346629"/>
              <a:ext cx="898538" cy="823670"/>
            </a:xfrm>
            <a:custGeom>
              <a:avLst/>
              <a:gdLst>
                <a:gd name="T0" fmla="*/ 455476 w 898538"/>
                <a:gd name="T1" fmla="*/ 39 h 823670"/>
                <a:gd name="T2" fmla="*/ 898538 w 898538"/>
                <a:gd name="T3" fmla="*/ 411835 h 823670"/>
                <a:gd name="T4" fmla="*/ 449269 w 898538"/>
                <a:gd name="T5" fmla="*/ 411835 h 823670"/>
                <a:gd name="T6" fmla="*/ 455476 w 898538"/>
                <a:gd name="T7" fmla="*/ 39 h 823670"/>
                <a:gd name="T8" fmla="*/ 455476 w 898538"/>
                <a:gd name="T9" fmla="*/ 39 h 823670"/>
                <a:gd name="T10" fmla="*/ 898538 w 898538"/>
                <a:gd name="T11" fmla="*/ 411835 h 823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8538" h="823670" stroke="0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  <a:lnTo>
                    <a:pt x="449269" y="411835"/>
                  </a:lnTo>
                  <a:lnTo>
                    <a:pt x="455476" y="39"/>
                  </a:lnTo>
                  <a:close/>
                </a:path>
                <a:path w="898538" h="823670" fill="none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73" name="组合 3"/>
            <p:cNvGrpSpPr>
              <a:grpSpLocks/>
            </p:cNvGrpSpPr>
            <p:nvPr/>
          </p:nvGrpSpPr>
          <p:grpSpPr bwMode="auto">
            <a:xfrm>
              <a:off x="1809684" y="1771915"/>
              <a:ext cx="5633372" cy="3890359"/>
              <a:chOff x="1809685" y="1771917"/>
              <a:chExt cx="5633374" cy="3890364"/>
            </a:xfrm>
          </p:grpSpPr>
          <p:graphicFrame>
            <p:nvGraphicFramePr>
              <p:cNvPr id="7174" name="图表 2"/>
              <p:cNvGraphicFramePr>
                <a:graphicFrameLocks/>
              </p:cNvGraphicFramePr>
              <p:nvPr/>
            </p:nvGraphicFramePr>
            <p:xfrm>
              <a:off x="1809685" y="1771917"/>
              <a:ext cx="5633374" cy="3890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66" r:id="rId4" imgW="5394240" imgH="3720960" progId="Excel.Sheet.8">
                      <p:embed/>
                    </p:oleObj>
                  </mc:Choice>
                  <mc:Fallback>
                    <p:oleObj r:id="rId4" imgW="5394240" imgH="3720960" progId="Excel.Sheet.8">
                      <p:embed/>
                      <p:pic>
                        <p:nvPicPr>
                          <p:cNvPr id="0" name="图表 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9685" y="1771917"/>
                            <a:ext cx="5633374" cy="38903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TextBox 88"/>
              <p:cNvSpPr txBox="1"/>
              <p:nvPr/>
            </p:nvSpPr>
            <p:spPr>
              <a:xfrm rot="18892830">
                <a:off x="3398053" y="2555554"/>
                <a:ext cx="1040850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掌握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TextBox 43"/>
              <p:cNvSpPr txBox="1"/>
              <p:nvPr/>
            </p:nvSpPr>
            <p:spPr>
              <a:xfrm rot="3026289">
                <a:off x="3312874" y="4518938"/>
                <a:ext cx="1042505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了解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" name="TextBox 84"/>
            <p:cNvSpPr txBox="1"/>
            <p:nvPr/>
          </p:nvSpPr>
          <p:spPr>
            <a:xfrm rot="3181581" flipH="1">
              <a:off x="5144630" y="2802079"/>
              <a:ext cx="1040849" cy="4168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掌握</a:t>
              </a:r>
            </a:p>
          </p:txBody>
        </p:sp>
        <p:sp>
          <p:nvSpPr>
            <p:cNvPr id="8" name="TextBox 86"/>
            <p:cNvSpPr txBox="1"/>
            <p:nvPr/>
          </p:nvSpPr>
          <p:spPr>
            <a:xfrm rot="8102442" flipH="1" flipV="1">
              <a:off x="5094439" y="4217631"/>
              <a:ext cx="1040337" cy="4170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掌握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charset="0"/>
              </a:rPr>
              <a:t>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学习目标</a:t>
            </a:r>
          </a:p>
        </p:txBody>
      </p:sp>
      <p:grpSp>
        <p:nvGrpSpPr>
          <p:cNvPr id="13" name="组合 9"/>
          <p:cNvGrpSpPr>
            <a:grpSpLocks/>
          </p:cNvGrpSpPr>
          <p:nvPr/>
        </p:nvGrpSpPr>
        <p:grpSpPr bwMode="auto">
          <a:xfrm>
            <a:off x="1882775" y="1219725"/>
            <a:ext cx="3119438" cy="1383774"/>
            <a:chOff x="153988" y="1372871"/>
            <a:chExt cx="3118034" cy="1382899"/>
          </a:xfrm>
        </p:grpSpPr>
        <p:sp>
          <p:nvSpPr>
            <p:cNvPr id="7181" name="矩形 5"/>
            <p:cNvSpPr>
              <a:spLocks noChangeArrowheads="1"/>
            </p:cNvSpPr>
            <p:nvPr/>
          </p:nvSpPr>
          <p:spPr bwMode="auto">
            <a:xfrm>
              <a:off x="751249" y="1372871"/>
              <a:ext cx="2520773" cy="1015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掌握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捕获并处理异常的方式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182" name="组合 16"/>
            <p:cNvGrpSpPr>
              <a:grpSpLocks/>
            </p:cNvGrpSpPr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7183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311" y="2351794"/>
                <a:ext cx="372783" cy="652663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4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3576" y="3004457"/>
                <a:ext cx="181474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85" name="组合 15"/>
            <p:cNvGrpSpPr>
              <a:grpSpLocks/>
            </p:cNvGrpSpPr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7186" name="椭圆 16"/>
              <p:cNvSpPr>
                <a:spLocks noChangeArrowheads="1"/>
              </p:cNvSpPr>
              <p:nvPr/>
            </p:nvSpPr>
            <p:spPr bwMode="auto">
              <a:xfrm>
                <a:off x="1232465" y="3558160"/>
                <a:ext cx="474308" cy="474808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87" name="TextBox 52"/>
              <p:cNvSpPr txBox="1">
                <a:spLocks noChangeArrowheads="1"/>
              </p:cNvSpPr>
              <p:nvPr/>
            </p:nvSpPr>
            <p:spPr bwMode="auto">
              <a:xfrm>
                <a:off x="1287986" y="3529576"/>
                <a:ext cx="334712" cy="52244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1" name="组合 63"/>
          <p:cNvGrpSpPr>
            <a:grpSpLocks/>
          </p:cNvGrpSpPr>
          <p:nvPr/>
        </p:nvGrpSpPr>
        <p:grpSpPr bwMode="auto">
          <a:xfrm>
            <a:off x="6711950" y="1268359"/>
            <a:ext cx="3281363" cy="1343075"/>
            <a:chOff x="5414469" y="1870033"/>
            <a:chExt cx="3281856" cy="1339892"/>
          </a:xfrm>
        </p:grpSpPr>
        <p:grpSp>
          <p:nvGrpSpPr>
            <p:cNvPr id="7189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719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264" y="2352817"/>
                <a:ext cx="371605" cy="65164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341" y="3004457"/>
                <a:ext cx="1816736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92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7193" name="椭圆 24"/>
              <p:cNvSpPr>
                <a:spLocks noChangeArrowheads="1"/>
              </p:cNvSpPr>
              <p:nvPr/>
            </p:nvSpPr>
            <p:spPr bwMode="auto">
              <a:xfrm>
                <a:off x="1232348" y="3558995"/>
                <a:ext cx="474532" cy="475089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94" name="TextBox 68"/>
              <p:cNvSpPr txBox="1">
                <a:spLocks noChangeArrowheads="1"/>
              </p:cNvSpPr>
              <p:nvPr/>
            </p:nvSpPr>
            <p:spPr bwMode="auto">
              <a:xfrm>
                <a:off x="1300820" y="3530490"/>
                <a:ext cx="335995" cy="52259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195" name="矩形 46"/>
            <p:cNvSpPr>
              <a:spLocks noChangeArrowheads="1"/>
            </p:cNvSpPr>
            <p:nvPr/>
          </p:nvSpPr>
          <p:spPr bwMode="auto">
            <a:xfrm>
              <a:off x="5414469" y="1870033"/>
              <a:ext cx="2774364" cy="1013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掌握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抛出异常，自定义异常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71"/>
          <p:cNvGrpSpPr>
            <a:grpSpLocks/>
          </p:cNvGrpSpPr>
          <p:nvPr/>
        </p:nvGrpSpPr>
        <p:grpSpPr bwMode="auto">
          <a:xfrm>
            <a:off x="6938963" y="4905371"/>
            <a:ext cx="3424237" cy="1103556"/>
            <a:chOff x="5273227" y="4225925"/>
            <a:chExt cx="3423098" cy="1104900"/>
          </a:xfrm>
        </p:grpSpPr>
        <p:sp>
          <p:nvSpPr>
            <p:cNvPr id="7197" name="矩形 51"/>
            <p:cNvSpPr>
              <a:spLocks noChangeArrowheads="1"/>
            </p:cNvSpPr>
            <p:nvPr/>
          </p:nvSpPr>
          <p:spPr bwMode="auto">
            <a:xfrm>
              <a:off x="5273227" y="4779736"/>
              <a:ext cx="2772529" cy="500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掌握 </a:t>
              </a:r>
              <a:r>
                <a:rPr lang="en-US" altLang="zh-CN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with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语句的使用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198" name="组合 38"/>
            <p:cNvGrpSpPr>
              <a:grpSpLocks/>
            </p:cNvGrpSpPr>
            <p:nvPr/>
          </p:nvGrpSpPr>
          <p:grpSpPr bwMode="auto">
            <a:xfrm rot="10800000">
              <a:off x="5685823" y="4225925"/>
              <a:ext cx="2745390" cy="652463"/>
              <a:chOff x="860198" y="2352244"/>
              <a:chExt cx="2745675" cy="652213"/>
            </a:xfrm>
          </p:grpSpPr>
          <p:cxnSp>
            <p:nvCxnSpPr>
              <p:cNvPr id="7199" name="直接连接符 39"/>
              <p:cNvCxnSpPr>
                <a:cxnSpLocks noChangeShapeType="1"/>
              </p:cNvCxnSpPr>
              <p:nvPr/>
            </p:nvCxnSpPr>
            <p:spPr bwMode="auto">
              <a:xfrm>
                <a:off x="882356" y="2364019"/>
                <a:ext cx="373012" cy="65156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0" name="直接连接符 40"/>
              <p:cNvCxnSpPr>
                <a:cxnSpLocks noChangeShapeType="1"/>
              </p:cNvCxnSpPr>
              <p:nvPr/>
            </p:nvCxnSpPr>
            <p:spPr bwMode="auto">
              <a:xfrm rot="10800000" flipH="1">
                <a:off x="1245844" y="3015581"/>
                <a:ext cx="238251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1" name="组合 41"/>
            <p:cNvGrpSpPr>
              <a:grpSpLocks/>
            </p:cNvGrpSpPr>
            <p:nvPr/>
          </p:nvGrpSpPr>
          <p:grpSpPr bwMode="auto"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7202" name="椭圆 32"/>
              <p:cNvSpPr>
                <a:spLocks noChangeArrowheads="1"/>
              </p:cNvSpPr>
              <p:nvPr/>
            </p:nvSpPr>
            <p:spPr bwMode="auto">
              <a:xfrm>
                <a:off x="1232465" y="3558282"/>
                <a:ext cx="474301" cy="474750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03" name="TextBox 76"/>
              <p:cNvSpPr txBox="1">
                <a:spLocks noChangeArrowheads="1"/>
              </p:cNvSpPr>
              <p:nvPr/>
            </p:nvSpPr>
            <p:spPr bwMode="auto">
              <a:xfrm>
                <a:off x="1305679" y="3532877"/>
                <a:ext cx="335830" cy="52397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3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37" name="组合 10"/>
          <p:cNvGrpSpPr>
            <a:grpSpLocks/>
          </p:cNvGrpSpPr>
          <p:nvPr/>
        </p:nvGrpSpPr>
        <p:grpSpPr bwMode="auto">
          <a:xfrm>
            <a:off x="1630363" y="4857746"/>
            <a:ext cx="3371850" cy="1385598"/>
            <a:chOff x="218911" y="4857376"/>
            <a:chExt cx="3372306" cy="1384404"/>
          </a:xfrm>
        </p:grpSpPr>
        <p:grpSp>
          <p:nvGrpSpPr>
            <p:cNvPr id="7205" name="组合 16"/>
            <p:cNvGrpSpPr>
              <a:grpSpLocks/>
            </p:cNvGrpSpPr>
            <p:nvPr/>
          </p:nvGrpSpPr>
          <p:grpSpPr bwMode="auto">
            <a:xfrm flipV="1">
              <a:off x="445925" y="4857376"/>
              <a:ext cx="2538576" cy="868892"/>
              <a:chOff x="860198" y="2352244"/>
              <a:chExt cx="2178276" cy="652213"/>
            </a:xfrm>
          </p:grpSpPr>
          <p:cxnSp>
            <p:nvCxnSpPr>
              <p:cNvPr id="7206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243" y="2351976"/>
                <a:ext cx="371966" cy="65248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7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671" y="3004457"/>
                <a:ext cx="1816230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8" name="组合 41"/>
            <p:cNvGrpSpPr>
              <a:grpSpLocks/>
            </p:cNvGrpSpPr>
            <p:nvPr/>
          </p:nvGrpSpPr>
          <p:grpSpPr bwMode="auto">
            <a:xfrm flipH="1">
              <a:off x="218911" y="5645306"/>
              <a:ext cx="473075" cy="523875"/>
              <a:chOff x="4095245" y="3533376"/>
              <a:chExt cx="474273" cy="523117"/>
            </a:xfrm>
          </p:grpSpPr>
          <p:sp>
            <p:nvSpPr>
              <p:cNvPr id="7209" name="椭圆 40"/>
              <p:cNvSpPr>
                <a:spLocks noChangeArrowheads="1"/>
              </p:cNvSpPr>
              <p:nvPr/>
            </p:nvSpPr>
            <p:spPr bwMode="auto">
              <a:xfrm>
                <a:off x="4095132" y="3559141"/>
                <a:ext cx="474386" cy="473593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10" name="TextBox 50"/>
              <p:cNvSpPr txBox="1">
                <a:spLocks noChangeArrowheads="1"/>
              </p:cNvSpPr>
              <p:nvPr/>
            </p:nvSpPr>
            <p:spPr bwMode="auto">
              <a:xfrm>
                <a:off x="4184278" y="3533798"/>
                <a:ext cx="335891" cy="52269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4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211" name="矩形 7"/>
            <p:cNvSpPr>
              <a:spLocks noChangeArrowheads="1"/>
            </p:cNvSpPr>
            <p:nvPr/>
          </p:nvSpPr>
          <p:spPr bwMode="auto">
            <a:xfrm>
              <a:off x="957852" y="5226992"/>
              <a:ext cx="2633365" cy="101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了</a:t>
              </a: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解</a:t>
              </a: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什么是异常，上下文管理器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捕获异常信息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99"/>
          <p:cNvSpPr txBox="1">
            <a:spLocks noChangeArrowheads="1"/>
          </p:cNvSpPr>
          <p:nvPr/>
        </p:nvSpPr>
        <p:spPr bwMode="auto">
          <a:xfrm>
            <a:off x="3324083" y="2577450"/>
            <a:ext cx="7107523" cy="178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通过在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except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子句后面省略异常类型的方式虽然能处理所有的异常，但却无法获取异常的详细信息。</a:t>
            </a:r>
          </a:p>
        </p:txBody>
      </p:sp>
      <p:sp>
        <p:nvSpPr>
          <p:cNvPr id="12" name="矩形 11"/>
          <p:cNvSpPr/>
          <p:nvPr/>
        </p:nvSpPr>
        <p:spPr>
          <a:xfrm>
            <a:off x="2782889" y="2341418"/>
            <a:ext cx="8189912" cy="232756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15" name="图片 5" descr="t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32596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12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else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子句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0935275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else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子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句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try-except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语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句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连用时，其中的代码会在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try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子句未出现异常时执行。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08217" y="3234779"/>
            <a:ext cx="5347855" cy="310854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4284205" y="3342500"/>
            <a:ext cx="3595877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600" dirty="0" smtClean="0">
                <a:latin typeface="Times New Roman" pitchFamily="18" charset="0"/>
              </a:rPr>
              <a:t>try</a:t>
            </a:r>
            <a:r>
              <a:rPr lang="en-US" altLang="zh-CN" sz="2600" dirty="0">
                <a:latin typeface="Times New Roman" pitchFamily="18" charset="0"/>
              </a:rPr>
              <a:t>: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 smtClean="0">
                <a:latin typeface="Times New Roman" pitchFamily="18" charset="0"/>
              </a:rPr>
              <a:t>     </a:t>
            </a:r>
            <a:r>
              <a:rPr lang="zh-CN" altLang="zh-CN" sz="2600" dirty="0" smtClean="0">
                <a:latin typeface="Times New Roman" pitchFamily="18" charset="0"/>
              </a:rPr>
              <a:t>可</a:t>
            </a:r>
            <a:r>
              <a:rPr lang="zh-CN" altLang="zh-CN" sz="2600" dirty="0">
                <a:latin typeface="Times New Roman" pitchFamily="18" charset="0"/>
              </a:rPr>
              <a:t>能出错的语句</a:t>
            </a:r>
          </a:p>
          <a:p>
            <a:r>
              <a:rPr lang="en-US" altLang="zh-CN" sz="2600" dirty="0" smtClean="0">
                <a:latin typeface="Times New Roman" pitchFamily="18" charset="0"/>
              </a:rPr>
              <a:t>     ......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 smtClean="0">
                <a:latin typeface="Times New Roman" pitchFamily="18" charset="0"/>
              </a:rPr>
              <a:t>except</a:t>
            </a:r>
            <a:r>
              <a:rPr lang="en-US" altLang="zh-CN" sz="2600" dirty="0">
                <a:latin typeface="Times New Roman" pitchFamily="18" charset="0"/>
              </a:rPr>
              <a:t>: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 smtClean="0">
                <a:latin typeface="Times New Roman" pitchFamily="18" charset="0"/>
              </a:rPr>
              <a:t>     </a:t>
            </a:r>
            <a:r>
              <a:rPr lang="zh-CN" altLang="zh-CN" sz="2600" dirty="0" smtClean="0">
                <a:latin typeface="Times New Roman" pitchFamily="18" charset="0"/>
              </a:rPr>
              <a:t>出</a:t>
            </a:r>
            <a:r>
              <a:rPr lang="zh-CN" altLang="zh-CN" sz="2600" dirty="0">
                <a:latin typeface="Times New Roman" pitchFamily="18" charset="0"/>
              </a:rPr>
              <a:t>错后的执行语句</a:t>
            </a:r>
          </a:p>
          <a:p>
            <a:r>
              <a:rPr lang="en-US" altLang="zh-CN" sz="2600" dirty="0" smtClean="0">
                <a:latin typeface="Times New Roman" pitchFamily="18" charset="0"/>
              </a:rPr>
              <a:t>else</a:t>
            </a:r>
            <a:r>
              <a:rPr lang="en-US" altLang="zh-CN" sz="2600" dirty="0">
                <a:latin typeface="Times New Roman" pitchFamily="18" charset="0"/>
              </a:rPr>
              <a:t>: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 smtClean="0">
                <a:latin typeface="Times New Roman" pitchFamily="18" charset="0"/>
              </a:rPr>
              <a:t>     </a:t>
            </a:r>
            <a:r>
              <a:rPr lang="zh-CN" altLang="zh-CN" sz="2600" dirty="0" smtClean="0">
                <a:latin typeface="Times New Roman" pitchFamily="18" charset="0"/>
              </a:rPr>
              <a:t>未</a:t>
            </a:r>
            <a:r>
              <a:rPr lang="zh-CN" altLang="zh-CN" sz="2600" dirty="0">
                <a:latin typeface="Times New Roman" pitchFamily="18" charset="0"/>
              </a:rPr>
              <a:t>出错时的执行语句</a:t>
            </a:r>
          </a:p>
        </p:txBody>
      </p:sp>
    </p:spTree>
    <p:extLst>
      <p:ext uri="{BB962C8B-B14F-4D97-AF65-F5344CB8AC3E}">
        <p14:creationId xmlns:p14="http://schemas.microsoft.com/office/powerpoint/2010/main" val="229567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finally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子句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093527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finally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子句与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try-except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语句连用时，无论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try-except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是否捕获到异常，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finally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子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句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代码都要执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64873" y="3234779"/>
            <a:ext cx="6719454" cy="310854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3954740" y="3342500"/>
            <a:ext cx="4956777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600" dirty="0" smtClean="0">
                <a:latin typeface="Times New Roman" pitchFamily="18" charset="0"/>
              </a:rPr>
              <a:t>try</a:t>
            </a:r>
            <a:r>
              <a:rPr lang="en-US" altLang="zh-CN" sz="2600" dirty="0">
                <a:latin typeface="Times New Roman" pitchFamily="18" charset="0"/>
              </a:rPr>
              <a:t>: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 smtClean="0">
                <a:latin typeface="Times New Roman" pitchFamily="18" charset="0"/>
              </a:rPr>
              <a:t>     </a:t>
            </a:r>
            <a:r>
              <a:rPr lang="zh-CN" altLang="zh-CN" sz="2600" dirty="0" smtClean="0">
                <a:latin typeface="Times New Roman" pitchFamily="18" charset="0"/>
              </a:rPr>
              <a:t>可</a:t>
            </a:r>
            <a:r>
              <a:rPr lang="zh-CN" altLang="zh-CN" sz="2600" dirty="0">
                <a:latin typeface="Times New Roman" pitchFamily="18" charset="0"/>
              </a:rPr>
              <a:t>能出错的语句</a:t>
            </a:r>
          </a:p>
          <a:p>
            <a:r>
              <a:rPr lang="en-US" altLang="zh-CN" sz="2600" dirty="0" smtClean="0">
                <a:latin typeface="Times New Roman" pitchFamily="18" charset="0"/>
              </a:rPr>
              <a:t>     ......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 smtClean="0">
                <a:latin typeface="Times New Roman" pitchFamily="18" charset="0"/>
              </a:rPr>
              <a:t>except</a:t>
            </a:r>
            <a:r>
              <a:rPr lang="en-US" altLang="zh-CN" sz="2600" dirty="0">
                <a:latin typeface="Times New Roman" pitchFamily="18" charset="0"/>
              </a:rPr>
              <a:t>: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 smtClean="0">
                <a:latin typeface="Times New Roman" pitchFamily="18" charset="0"/>
              </a:rPr>
              <a:t>     </a:t>
            </a:r>
            <a:r>
              <a:rPr lang="zh-CN" altLang="zh-CN" sz="2600" dirty="0" smtClean="0">
                <a:latin typeface="Times New Roman" pitchFamily="18" charset="0"/>
              </a:rPr>
              <a:t>出</a:t>
            </a:r>
            <a:r>
              <a:rPr lang="zh-CN" altLang="zh-CN" sz="2600" dirty="0">
                <a:latin typeface="Times New Roman" pitchFamily="18" charset="0"/>
              </a:rPr>
              <a:t>错后的执行语句</a:t>
            </a:r>
          </a:p>
          <a:p>
            <a:r>
              <a:rPr lang="en-US" altLang="zh-CN" sz="2600" dirty="0">
                <a:latin typeface="Times New Roman" pitchFamily="18" charset="0"/>
              </a:rPr>
              <a:t>finally: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     </a:t>
            </a:r>
            <a:r>
              <a:rPr lang="zh-CN" altLang="zh-CN" sz="2600" dirty="0">
                <a:latin typeface="Times New Roman" pitchFamily="18" charset="0"/>
              </a:rPr>
              <a:t>无论是否出错都会执行的语句</a:t>
            </a:r>
          </a:p>
        </p:txBody>
      </p:sp>
    </p:spTree>
    <p:extLst>
      <p:ext uri="{BB962C8B-B14F-4D97-AF65-F5344CB8AC3E}">
        <p14:creationId xmlns:p14="http://schemas.microsoft.com/office/powerpoint/2010/main" val="119551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059113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错误和异常概述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捕获异常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抛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出异常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3922376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自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定义异常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with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语句与上下文管理器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181599" y="5430500"/>
            <a:ext cx="580505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：身份归属地查询添加异常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964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raise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 smtClean="0">
                <a:latin typeface="Calibri" pitchFamily="34" charset="0"/>
                <a:ea typeface="楷体" pitchFamily="49" charset="-122"/>
              </a:rPr>
              <a:t>raise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语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句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后可以添加具体的异常类，从而引发相应的异常。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使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异常类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引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发异常</a:t>
            </a:r>
          </a:p>
        </p:txBody>
      </p:sp>
      <p:sp>
        <p:nvSpPr>
          <p:cNvPr id="13" name="矩形 12"/>
          <p:cNvSpPr/>
          <p:nvPr/>
        </p:nvSpPr>
        <p:spPr>
          <a:xfrm>
            <a:off x="2963789" y="3766156"/>
            <a:ext cx="6373090" cy="118614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4746364" y="4036061"/>
            <a:ext cx="3060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raise </a:t>
            </a:r>
            <a:r>
              <a:rPr lang="zh-CN" altLang="zh-CN" sz="3600" dirty="0">
                <a:latin typeface="Times New Roman" pitchFamily="18" charset="0"/>
              </a:rPr>
              <a:t>异常类名</a:t>
            </a:r>
          </a:p>
        </p:txBody>
      </p:sp>
    </p:spTree>
    <p:extLst>
      <p:ext uri="{BB962C8B-B14F-4D97-AF65-F5344CB8AC3E}">
        <p14:creationId xmlns:p14="http://schemas.microsoft.com/office/powerpoint/2010/main" val="378598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raise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 smtClean="0">
                <a:latin typeface="Calibri" pitchFamily="34" charset="0"/>
                <a:ea typeface="楷体" pitchFamily="49" charset="-122"/>
              </a:rPr>
              <a:t>raise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语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句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后可以添加异常类的对象，从而引发相应的异常。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使用异常对象引发异常</a:t>
            </a:r>
          </a:p>
        </p:txBody>
      </p:sp>
      <p:sp>
        <p:nvSpPr>
          <p:cNvPr id="13" name="矩形 12"/>
          <p:cNvSpPr/>
          <p:nvPr/>
        </p:nvSpPr>
        <p:spPr>
          <a:xfrm>
            <a:off x="2963789" y="3766156"/>
            <a:ext cx="6373090" cy="118614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4763595" y="4036061"/>
            <a:ext cx="30260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raise </a:t>
            </a:r>
            <a:r>
              <a:rPr lang="zh-CN" altLang="zh-CN" sz="3600" dirty="0">
                <a:latin typeface="Times New Roman" pitchFamily="18" charset="0"/>
              </a:rPr>
              <a:t>异</a:t>
            </a:r>
            <a:r>
              <a:rPr lang="zh-CN" altLang="zh-CN" sz="3600" dirty="0" smtClean="0">
                <a:latin typeface="Times New Roman" pitchFamily="18" charset="0"/>
              </a:rPr>
              <a:t>常</a:t>
            </a:r>
            <a:r>
              <a:rPr lang="zh-CN" altLang="en-US" sz="3600" dirty="0" smtClean="0">
                <a:latin typeface="Times New Roman" pitchFamily="18" charset="0"/>
              </a:rPr>
              <a:t>对象</a:t>
            </a:r>
            <a:endParaRPr lang="zh-CN" altLang="zh-CN" sz="3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39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raise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 smtClean="0">
                <a:latin typeface="Calibri" pitchFamily="34" charset="0"/>
                <a:ea typeface="楷体" pitchFamily="49" charset="-122"/>
              </a:rPr>
              <a:t>raise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语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句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后若不添加任何内容，可重新引发刚才发生的异常。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en-US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重新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引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发异常</a:t>
            </a:r>
          </a:p>
        </p:txBody>
      </p:sp>
      <p:sp>
        <p:nvSpPr>
          <p:cNvPr id="13" name="矩形 12"/>
          <p:cNvSpPr/>
          <p:nvPr/>
        </p:nvSpPr>
        <p:spPr>
          <a:xfrm>
            <a:off x="2963789" y="3766156"/>
            <a:ext cx="6373090" cy="212202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4448861" y="3919228"/>
            <a:ext cx="365550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try: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</a:t>
            </a:r>
            <a:r>
              <a:rPr lang="en-US" altLang="zh-CN" sz="2800" dirty="0" smtClean="0">
                <a:latin typeface="Times New Roman" pitchFamily="18" charset="0"/>
              </a:rPr>
              <a:t>  num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except NameError as e: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</a:t>
            </a:r>
            <a:r>
              <a:rPr lang="en-US" altLang="zh-CN" sz="2800" dirty="0" smtClean="0">
                <a:latin typeface="Times New Roman" pitchFamily="18" charset="0"/>
              </a:rPr>
              <a:t>  raise 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81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异常的传递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0935275" cy="327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若程序中产生的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异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常没有被处理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，产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生的异常会一层一层向上传递，直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至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最上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面一层也未做处理，则会使用系统默认的方式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处理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程序崩溃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338" name="Picture 2" descr="https://timgsa.baidu.com/timg?image&amp;quality=80&amp;size=b9999_10000&amp;sec=1562760981801&amp;di=ca393b481c6ba63ebe53df433eb9227a&amp;imgtype=0&amp;src=http%3A%2F%2Fbpic.588ku.com%2Felement_origin_min_pic%2F16%2F07%2F09%2F175780c3a28f2c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758" y="3920836"/>
            <a:ext cx="2940039" cy="241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41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异常的传递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7849" y="3213885"/>
            <a:ext cx="3413111" cy="229985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577849" y="3471260"/>
            <a:ext cx="3413111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200" dirty="0">
                <a:latin typeface="Times New Roman" pitchFamily="18" charset="0"/>
              </a:rPr>
              <a:t>def get_width</a:t>
            </a:r>
            <a:r>
              <a:rPr lang="en-US" altLang="zh-CN" sz="2200" dirty="0" smtClean="0">
                <a:latin typeface="Times New Roman" pitchFamily="18" charset="0"/>
              </a:rPr>
              <a:t>():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    num = int(input("</a:t>
            </a:r>
            <a:r>
              <a:rPr lang="zh-CN" altLang="zh-CN" sz="2200" dirty="0">
                <a:latin typeface="Times New Roman" pitchFamily="18" charset="0"/>
              </a:rPr>
              <a:t>请输入除数：</a:t>
            </a:r>
            <a:r>
              <a:rPr lang="en-US" altLang="zh-CN" sz="2200" dirty="0">
                <a:latin typeface="Times New Roman" pitchFamily="18" charset="0"/>
              </a:rPr>
              <a:t>"))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    </a:t>
            </a:r>
            <a:r>
              <a:rPr lang="en-US" altLang="zh-CN" sz="2200" dirty="0" smtClean="0">
                <a:latin typeface="Times New Roman" pitchFamily="18" charset="0"/>
              </a:rPr>
              <a:t>width_len </a:t>
            </a:r>
            <a:r>
              <a:rPr lang="en-US" altLang="zh-CN" sz="2200" dirty="0">
                <a:latin typeface="Times New Roman" pitchFamily="18" charset="0"/>
              </a:rPr>
              <a:t>= 10 / </a:t>
            </a:r>
            <a:r>
              <a:rPr lang="en-US" altLang="zh-CN" sz="2200" dirty="0" smtClean="0">
                <a:latin typeface="Times New Roman" pitchFamily="18" charset="0"/>
              </a:rPr>
              <a:t>num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return </a:t>
            </a:r>
            <a:r>
              <a:rPr lang="en-US" altLang="zh-CN" sz="2200" dirty="0">
                <a:latin typeface="Times New Roman" pitchFamily="18" charset="0"/>
              </a:rPr>
              <a:t>width_len</a:t>
            </a:r>
            <a:endParaRPr lang="zh-CN" altLang="zh-CN" sz="2200" dirty="0">
              <a:latin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90960" y="2780511"/>
            <a:ext cx="3413111" cy="184786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404071" y="1136074"/>
            <a:ext cx="3413111" cy="322774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7" name="文本框 2"/>
          <p:cNvSpPr txBox="1">
            <a:spLocks noChangeArrowheads="1"/>
          </p:cNvSpPr>
          <p:nvPr/>
        </p:nvSpPr>
        <p:spPr bwMode="auto">
          <a:xfrm>
            <a:off x="3990960" y="2972708"/>
            <a:ext cx="3413111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200" dirty="0">
                <a:latin typeface="Times New Roman" pitchFamily="18" charset="0"/>
              </a:rPr>
              <a:t>def calc_area</a:t>
            </a:r>
            <a:r>
              <a:rPr lang="en-US" altLang="zh-CN" sz="2200" dirty="0" smtClean="0">
                <a:latin typeface="Times New Roman" pitchFamily="18" charset="0"/>
              </a:rPr>
              <a:t>():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    width_len = get_width()</a:t>
            </a:r>
            <a:endParaRPr lang="zh-CN" altLang="zh-CN" sz="2200" dirty="0" smtClean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    return width_len * width_len</a:t>
            </a:r>
            <a:endParaRPr lang="zh-CN" altLang="zh-CN" sz="2200" dirty="0">
              <a:latin typeface="Times New Roman" pitchFamily="18" charset="0"/>
            </a:endParaRPr>
          </a:p>
        </p:txBody>
      </p:sp>
      <p:sp>
        <p:nvSpPr>
          <p:cNvPr id="18" name="文本框 2"/>
          <p:cNvSpPr txBox="1">
            <a:spLocks noChangeArrowheads="1"/>
          </p:cNvSpPr>
          <p:nvPr/>
        </p:nvSpPr>
        <p:spPr bwMode="auto">
          <a:xfrm>
            <a:off x="7404071" y="1362993"/>
            <a:ext cx="3250074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100" dirty="0">
                <a:latin typeface="Times New Roman" pitchFamily="18" charset="0"/>
              </a:rPr>
              <a:t>def show_area</a:t>
            </a:r>
            <a:r>
              <a:rPr lang="en-US" altLang="zh-CN" sz="2100" dirty="0" smtClean="0">
                <a:latin typeface="Times New Roman" pitchFamily="18" charset="0"/>
              </a:rPr>
              <a:t>():</a:t>
            </a:r>
            <a:endParaRPr lang="zh-CN" altLang="zh-CN" sz="2100" dirty="0">
              <a:latin typeface="Times New Roman" pitchFamily="18" charset="0"/>
            </a:endParaRPr>
          </a:p>
          <a:p>
            <a:r>
              <a:rPr lang="en-US" altLang="zh-CN" sz="2100" dirty="0">
                <a:latin typeface="Times New Roman" pitchFamily="18" charset="0"/>
              </a:rPr>
              <a:t>    try</a:t>
            </a:r>
            <a:r>
              <a:rPr lang="en-US" altLang="zh-CN" sz="2100" dirty="0" smtClean="0">
                <a:latin typeface="Times New Roman" pitchFamily="18" charset="0"/>
              </a:rPr>
              <a:t>:</a:t>
            </a:r>
            <a:endParaRPr lang="zh-CN" altLang="zh-CN" sz="2100" dirty="0">
              <a:latin typeface="Times New Roman" pitchFamily="18" charset="0"/>
            </a:endParaRPr>
          </a:p>
          <a:p>
            <a:r>
              <a:rPr lang="en-US" altLang="zh-CN" sz="2100" dirty="0">
                <a:latin typeface="Times New Roman" pitchFamily="18" charset="0"/>
              </a:rPr>
              <a:t>        area_val = calc_area()</a:t>
            </a:r>
            <a:endParaRPr lang="zh-CN" altLang="zh-CN" sz="2100" dirty="0">
              <a:latin typeface="Times New Roman" pitchFamily="18" charset="0"/>
            </a:endParaRPr>
          </a:p>
          <a:p>
            <a:r>
              <a:rPr lang="en-US" altLang="zh-CN" sz="2100" dirty="0">
                <a:latin typeface="Times New Roman" pitchFamily="18" charset="0"/>
              </a:rPr>
              <a:t>        print(f"</a:t>
            </a:r>
            <a:r>
              <a:rPr lang="zh-CN" altLang="zh-CN" sz="2100" dirty="0">
                <a:latin typeface="Times New Roman" pitchFamily="18" charset="0"/>
              </a:rPr>
              <a:t>正方形的面积是：</a:t>
            </a:r>
            <a:r>
              <a:rPr lang="en-US" altLang="zh-CN" sz="2100" dirty="0">
                <a:latin typeface="Times New Roman" pitchFamily="18" charset="0"/>
              </a:rPr>
              <a:t>{area_val</a:t>
            </a:r>
            <a:r>
              <a:rPr lang="en-US" altLang="zh-CN" sz="2100" dirty="0" smtClean="0">
                <a:latin typeface="Times New Roman" pitchFamily="18" charset="0"/>
              </a:rPr>
              <a:t>}")</a:t>
            </a:r>
            <a:endParaRPr lang="zh-CN" altLang="zh-CN" sz="2100" dirty="0" smtClean="0">
              <a:latin typeface="Times New Roman" pitchFamily="18" charset="0"/>
            </a:endParaRPr>
          </a:p>
          <a:p>
            <a:r>
              <a:rPr lang="en-US" altLang="zh-CN" sz="2100" dirty="0" smtClean="0">
                <a:latin typeface="Times New Roman" pitchFamily="18" charset="0"/>
              </a:rPr>
              <a:t>    except ZeroDivisionError as e:</a:t>
            </a:r>
            <a:endParaRPr lang="zh-CN" altLang="zh-CN" sz="2100" dirty="0" smtClean="0">
              <a:latin typeface="Times New Roman" pitchFamily="18" charset="0"/>
            </a:endParaRPr>
          </a:p>
          <a:p>
            <a:r>
              <a:rPr lang="en-US" altLang="zh-CN" sz="2100" dirty="0" smtClean="0">
                <a:latin typeface="Times New Roman" pitchFamily="18" charset="0"/>
              </a:rPr>
              <a:t>        </a:t>
            </a:r>
            <a:r>
              <a:rPr lang="en-US" altLang="zh-CN" sz="2100" dirty="0">
                <a:latin typeface="Times New Roman" pitchFamily="18" charset="0"/>
              </a:rPr>
              <a:t>print(f"</a:t>
            </a:r>
            <a:r>
              <a:rPr lang="zh-CN" altLang="zh-CN" sz="2100" dirty="0">
                <a:latin typeface="Times New Roman" pitchFamily="18" charset="0"/>
              </a:rPr>
              <a:t>捕捉到异常</a:t>
            </a:r>
            <a:r>
              <a:rPr lang="en-US" altLang="zh-CN" sz="2100" dirty="0">
                <a:latin typeface="Times New Roman" pitchFamily="18" charset="0"/>
              </a:rPr>
              <a:t>:{e}")</a:t>
            </a:r>
            <a:endParaRPr lang="zh-CN" altLang="zh-CN" sz="2100" dirty="0">
              <a:latin typeface="Times New Roman" pitchFamily="18" charset="0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en-US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endParaRPr lang="zh-CN" altLang="zh-CN" sz="36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5" name="肘形连接符 54"/>
          <p:cNvCxnSpPr>
            <a:stCxn id="11" idx="2"/>
            <a:endCxn id="13" idx="2"/>
          </p:cNvCxnSpPr>
          <p:nvPr/>
        </p:nvCxnSpPr>
        <p:spPr>
          <a:xfrm rot="5400000" flipH="1" flipV="1">
            <a:off x="3548276" y="3364501"/>
            <a:ext cx="885367" cy="3413111"/>
          </a:xfrm>
          <a:prstGeom prst="bentConnector3">
            <a:avLst>
              <a:gd name="adj1" fmla="val -25820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671834" y="5513740"/>
            <a:ext cx="3619141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除数为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产生异常</a:t>
            </a:r>
            <a:r>
              <a:rPr lang="en-US" altLang="zh-CN" sz="2000" b="1" dirty="0"/>
              <a:t>ZeroDivisionError</a:t>
            </a:r>
            <a:r>
              <a:rPr lang="zh-CN" altLang="en-US" sz="2000" b="1" dirty="0" smtClean="0"/>
              <a:t>，因此</a:t>
            </a:r>
            <a:r>
              <a:rPr lang="zh-CN" altLang="en-US" sz="2000" b="1" dirty="0"/>
              <a:t>函数未处</a:t>
            </a:r>
            <a:r>
              <a:rPr lang="zh-CN" altLang="en-US" sz="2000" b="1" dirty="0" smtClean="0"/>
              <a:t>理</a:t>
            </a:r>
            <a:r>
              <a:rPr lang="zh-CN" altLang="en-US" sz="2000" b="1" dirty="0"/>
              <a:t>所以</a:t>
            </a:r>
            <a:r>
              <a:rPr lang="zh-CN" altLang="en-US" sz="2000" b="1" dirty="0" smtClean="0"/>
              <a:t>向上</a:t>
            </a:r>
            <a:r>
              <a:rPr lang="zh-CN" altLang="en-US" sz="2000" b="1" dirty="0"/>
              <a:t>层</a:t>
            </a:r>
            <a:r>
              <a:rPr lang="zh-CN" altLang="en-US" sz="2000" b="1" dirty="0" smtClean="0"/>
              <a:t>传递异常</a:t>
            </a:r>
            <a:endParaRPr lang="zh-CN" altLang="en-US" sz="2000" b="1" dirty="0"/>
          </a:p>
        </p:txBody>
      </p:sp>
      <p:cxnSp>
        <p:nvCxnSpPr>
          <p:cNvPr id="94" name="肘形连接符 93"/>
          <p:cNvCxnSpPr>
            <a:endCxn id="18" idx="2"/>
          </p:cNvCxnSpPr>
          <p:nvPr/>
        </p:nvCxnSpPr>
        <p:spPr>
          <a:xfrm rot="5400000" flipH="1" flipV="1">
            <a:off x="7574887" y="3174153"/>
            <a:ext cx="264560" cy="2643881"/>
          </a:xfrm>
          <a:prstGeom prst="bentConnector3">
            <a:avLst>
              <a:gd name="adj1" fmla="val -274934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583396" y="5019807"/>
            <a:ext cx="2247541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上一</a:t>
            </a:r>
            <a:r>
              <a:rPr lang="zh-CN" altLang="en-US" sz="2000" b="1" dirty="0" smtClean="0"/>
              <a:t>层函数未处理，继续向上传递异常</a:t>
            </a:r>
            <a:endParaRPr lang="zh-CN" altLang="en-US" sz="20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9744552" y="1163784"/>
            <a:ext cx="2145259" cy="132343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该层包含异常处理代码并捕获了</a:t>
            </a:r>
            <a:r>
              <a:rPr lang="en-US" altLang="zh-CN" sz="2000" b="1" dirty="0" smtClean="0"/>
              <a:t>ZeroDivisionError</a:t>
            </a:r>
            <a:r>
              <a:rPr lang="zh-CN" altLang="en-US" sz="2000" b="1" dirty="0" smtClean="0"/>
              <a:t>异常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7528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assert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断言语句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0935275" cy="246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assert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断言语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句用于判定一个表达式是否为真，如果表达式为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，不做任何操作，否则引发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AssertionError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异常。</a:t>
            </a:r>
          </a:p>
        </p:txBody>
      </p:sp>
      <p:sp>
        <p:nvSpPr>
          <p:cNvPr id="4" name="矩形 3"/>
          <p:cNvSpPr/>
          <p:nvPr/>
        </p:nvSpPr>
        <p:spPr>
          <a:xfrm>
            <a:off x="2494664" y="4066506"/>
            <a:ext cx="7633009" cy="118614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4309822" y="4336411"/>
            <a:ext cx="40026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assert </a:t>
            </a:r>
            <a:r>
              <a:rPr lang="zh-CN" altLang="zh-CN" sz="3600" dirty="0">
                <a:latin typeface="Times New Roman" pitchFamily="18" charset="0"/>
              </a:rPr>
              <a:t>表达式</a:t>
            </a:r>
            <a:r>
              <a:rPr lang="en-US" altLang="zh-CN" sz="3600" dirty="0">
                <a:latin typeface="Times New Roman" pitchFamily="18" charset="0"/>
              </a:rPr>
              <a:t>[,</a:t>
            </a:r>
            <a:r>
              <a:rPr lang="zh-CN" altLang="zh-CN" sz="3600" dirty="0">
                <a:latin typeface="Times New Roman" pitchFamily="18" charset="0"/>
              </a:rPr>
              <a:t>参数</a:t>
            </a:r>
            <a:r>
              <a:rPr lang="en-US" altLang="zh-CN" sz="3600" dirty="0">
                <a:latin typeface="Times New Roman" pitchFamily="18" charset="0"/>
              </a:rPr>
              <a:t>]</a:t>
            </a:r>
            <a:endParaRPr lang="zh-CN" altLang="zh-CN" sz="3600" dirty="0">
              <a:latin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94663" y="5280817"/>
            <a:ext cx="77715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表达式是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assert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语句的判定对象，参数通常是一个自定义异常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或显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示异常描述信息的字符串。</a:t>
            </a:r>
          </a:p>
        </p:txBody>
      </p:sp>
    </p:spTree>
    <p:extLst>
      <p:ext uri="{BB962C8B-B14F-4D97-AF65-F5344CB8AC3E}">
        <p14:creationId xmlns:p14="http://schemas.microsoft.com/office/powerpoint/2010/main" val="387974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错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误和异常概述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捕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获异常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抛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出异常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181600" y="3922376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自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定义异常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with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语句与上下文管理器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5181599" y="5430500"/>
            <a:ext cx="580505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：身份归属地查询添加异常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89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813969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错误和异常概述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捕获异常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抛出异常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3922376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自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定义异常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with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语句与上下文管理器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181599" y="5430500"/>
            <a:ext cx="580505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：身份归属地查询添加异常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680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自定义异常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0935275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允许程序开发人员自定义异常。自</a:t>
            </a:r>
            <a:r>
              <a:rPr lang="zh-CN" altLang="zh-CN" sz="4400">
                <a:latin typeface="微软雅黑" pitchFamily="34" charset="-122"/>
                <a:ea typeface="微软雅黑" pitchFamily="34" charset="-122"/>
              </a:rPr>
              <a:t>定</a:t>
            </a:r>
            <a:r>
              <a:rPr lang="zh-CN" altLang="zh-CN" sz="4400" smtClean="0">
                <a:latin typeface="微软雅黑" pitchFamily="34" charset="-122"/>
                <a:ea typeface="微软雅黑" pitchFamily="34" charset="-122"/>
              </a:rPr>
              <a:t>义异</a:t>
            </a:r>
            <a:r>
              <a:rPr lang="zh-CN" altLang="zh-CN" sz="4400">
                <a:latin typeface="微软雅黑" pitchFamily="34" charset="-122"/>
                <a:ea typeface="微软雅黑" pitchFamily="34" charset="-122"/>
              </a:rPr>
              <a:t>常类的方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法很简单，只需创建一个类，让它继承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Exception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类或其它异常类即可。</a:t>
            </a:r>
          </a:p>
        </p:txBody>
      </p:sp>
      <p:sp>
        <p:nvSpPr>
          <p:cNvPr id="11" name="矩形 10"/>
          <p:cNvSpPr/>
          <p:nvPr/>
        </p:nvSpPr>
        <p:spPr>
          <a:xfrm>
            <a:off x="2494664" y="4066505"/>
            <a:ext cx="7633009" cy="157229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2967344" y="4375598"/>
            <a:ext cx="668764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class CustomError(Exception):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pass  # </a:t>
            </a:r>
            <a:r>
              <a:rPr lang="zh-CN" altLang="zh-CN" sz="2800" dirty="0" smtClean="0">
                <a:latin typeface="Times New Roman" pitchFamily="18" charset="0"/>
              </a:rPr>
              <a:t>空</a:t>
            </a:r>
            <a:r>
              <a:rPr lang="zh-CN" altLang="zh-CN" sz="2800" dirty="0">
                <a:latin typeface="Times New Roman" pitchFamily="18" charset="0"/>
              </a:rPr>
              <a:t>语句</a:t>
            </a:r>
            <a:r>
              <a:rPr lang="zh-CN" altLang="zh-CN" sz="2800" dirty="0" smtClean="0">
                <a:latin typeface="Times New Roman" pitchFamily="18" charset="0"/>
              </a:rPr>
              <a:t>，保</a:t>
            </a:r>
            <a:r>
              <a:rPr lang="zh-CN" altLang="zh-CN" sz="2800" dirty="0">
                <a:latin typeface="Times New Roman" pitchFamily="18" charset="0"/>
              </a:rPr>
              <a:t>证程序结构的完整性</a:t>
            </a:r>
          </a:p>
        </p:txBody>
      </p:sp>
    </p:spTree>
    <p:extLst>
      <p:ext uri="{BB962C8B-B14F-4D97-AF65-F5344CB8AC3E}">
        <p14:creationId xmlns:p14="http://schemas.microsoft.com/office/powerpoint/2010/main" val="401918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49" y="4568031"/>
            <a:ext cx="5672859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错误和异常概述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捕获异常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抛出异常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3922376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自定义异常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en-US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with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语句与上下文管理器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181599" y="5430500"/>
            <a:ext cx="580505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：身份归属地查询添加异常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840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with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0935275" cy="224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with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语句适用于对资源进行访问的场合，无论资源在使用过程中是否发生异常，都可以使用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with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语句保证执行释放资源操作。</a:t>
            </a:r>
          </a:p>
        </p:txBody>
      </p:sp>
      <p:sp>
        <p:nvSpPr>
          <p:cNvPr id="11" name="矩形 10"/>
          <p:cNvSpPr/>
          <p:nvPr/>
        </p:nvSpPr>
        <p:spPr>
          <a:xfrm>
            <a:off x="2494664" y="3638140"/>
            <a:ext cx="7633009" cy="135062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3676169" y="3836397"/>
            <a:ext cx="526999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with </a:t>
            </a:r>
            <a:r>
              <a:rPr lang="zh-CN" altLang="zh-CN" sz="2800" dirty="0">
                <a:latin typeface="Times New Roman" pitchFamily="18" charset="0"/>
              </a:rPr>
              <a:t>上下文表达式</a:t>
            </a:r>
            <a:r>
              <a:rPr lang="en-US" altLang="zh-CN" sz="2800" dirty="0">
                <a:latin typeface="Times New Roman" pitchFamily="18" charset="0"/>
              </a:rPr>
              <a:t> [as </a:t>
            </a:r>
            <a:r>
              <a:rPr lang="zh-CN" altLang="zh-CN" sz="2800" dirty="0">
                <a:latin typeface="Times New Roman" pitchFamily="18" charset="0"/>
              </a:rPr>
              <a:t>资源对象</a:t>
            </a:r>
            <a:r>
              <a:rPr lang="en-US" altLang="zh-CN" sz="2800" dirty="0">
                <a:latin typeface="Times New Roman" pitchFamily="18" charset="0"/>
              </a:rPr>
              <a:t>]: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	</a:t>
            </a:r>
            <a:r>
              <a:rPr lang="zh-CN" altLang="zh-CN" sz="2800" dirty="0">
                <a:latin typeface="Times New Roman" pitchFamily="18" charset="0"/>
              </a:rPr>
              <a:t>语句体</a:t>
            </a:r>
          </a:p>
        </p:txBody>
      </p:sp>
      <p:sp>
        <p:nvSpPr>
          <p:cNvPr id="13" name="矩形 12"/>
          <p:cNvSpPr/>
          <p:nvPr/>
        </p:nvSpPr>
        <p:spPr>
          <a:xfrm>
            <a:off x="2494663" y="5003741"/>
            <a:ext cx="777155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上下文表达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式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会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返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回一个上下文管理器对象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若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指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定了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as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子句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则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将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上下文管理器对象的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__enter__()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方法的返回值赋值给资源对象。</a:t>
            </a:r>
          </a:p>
        </p:txBody>
      </p:sp>
    </p:spTree>
    <p:extLst>
      <p:ext uri="{BB962C8B-B14F-4D97-AF65-F5344CB8AC3E}">
        <p14:creationId xmlns:p14="http://schemas.microsoft.com/office/powerpoint/2010/main" val="277452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上下文管理器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817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上下文管理协议包括了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__enter__()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和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__exit__()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方法，支持该协议的对象均需要实现了这两个方法。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__enter__()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和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__exit__()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方法的含义与用途如下所示：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7" y="1446213"/>
            <a:ext cx="1041760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上下文管理协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议</a:t>
            </a:r>
            <a:endParaRPr lang="zh-CN" altLang="zh-CN" sz="36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77997" y="4391891"/>
            <a:ext cx="9056257" cy="1806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b="1" dirty="0">
                <a:latin typeface="宋体" pitchFamily="2" charset="-122"/>
              </a:rPr>
              <a:t>__enter__(self)</a:t>
            </a:r>
            <a:r>
              <a:rPr lang="zh-CN" altLang="zh-CN" b="1" dirty="0">
                <a:latin typeface="宋体" pitchFamily="2" charset="-122"/>
              </a:rPr>
              <a:t>：进入上下文管理器时调用此方法，它的返回值被放入</a:t>
            </a:r>
            <a:r>
              <a:rPr lang="en-US" altLang="zh-CN" b="1" dirty="0">
                <a:latin typeface="宋体" pitchFamily="2" charset="-122"/>
              </a:rPr>
              <a:t>with-as</a:t>
            </a:r>
            <a:r>
              <a:rPr lang="zh-CN" altLang="zh-CN" b="1" dirty="0">
                <a:latin typeface="宋体" pitchFamily="2" charset="-122"/>
              </a:rPr>
              <a:t>语句</a:t>
            </a:r>
            <a:r>
              <a:rPr lang="en-US" altLang="zh-CN" b="1" dirty="0">
                <a:latin typeface="宋体" pitchFamily="2" charset="-122"/>
              </a:rPr>
              <a:t>as</a:t>
            </a:r>
            <a:r>
              <a:rPr lang="zh-CN" altLang="zh-CN" b="1" dirty="0">
                <a:latin typeface="宋体" pitchFamily="2" charset="-122"/>
              </a:rPr>
              <a:t>说明符指定的变量中。</a:t>
            </a:r>
          </a:p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b="1" dirty="0">
                <a:latin typeface="宋体" pitchFamily="2" charset="-122"/>
              </a:rPr>
              <a:t>__exit__(self, type, value, traceback)</a:t>
            </a:r>
            <a:r>
              <a:rPr lang="zh-CN" altLang="zh-CN" b="1" dirty="0">
                <a:latin typeface="宋体" pitchFamily="2" charset="-122"/>
              </a:rPr>
              <a:t>：离开上下文管理器时调用此方法。</a:t>
            </a:r>
            <a:endParaRPr lang="zh-CN" altLang="en-US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926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上下文管理器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2698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支持上下文管理协议的对象就是上下文管理器，这种对象实现了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__enter__()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和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__exit__()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方法。通过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with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语句即可调用上下文管理器，它负责建立运行时的上下文。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7" y="1446213"/>
            <a:ext cx="1041760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上下文管理器</a:t>
            </a:r>
          </a:p>
        </p:txBody>
      </p:sp>
    </p:spTree>
    <p:extLst>
      <p:ext uri="{BB962C8B-B14F-4D97-AF65-F5344CB8AC3E}">
        <p14:creationId xmlns:p14="http://schemas.microsoft.com/office/powerpoint/2010/main" val="202675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上下文管理器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2033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with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语句中关键字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with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之后的表达式返回一个支持上下文管理协议的协议的对象，也就是返回一个上下文管理器。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7" y="1446213"/>
            <a:ext cx="1041760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上下文表达式</a:t>
            </a:r>
          </a:p>
        </p:txBody>
      </p:sp>
    </p:spTree>
    <p:extLst>
      <p:ext uri="{BB962C8B-B14F-4D97-AF65-F5344CB8AC3E}">
        <p14:creationId xmlns:p14="http://schemas.microsoft.com/office/powerpoint/2010/main" val="207396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上下文管理器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2698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由上下文管理器创建，通过上下文管理器的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__enter__()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和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__exit__()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方法实现。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__enter__()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方法在语句体执行之前执行，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__exit__()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方法在语句体执行之后执行。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7" y="1446213"/>
            <a:ext cx="1041760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运行时上下文</a:t>
            </a:r>
          </a:p>
        </p:txBody>
      </p:sp>
    </p:spTree>
    <p:extLst>
      <p:ext uri="{BB962C8B-B14F-4D97-AF65-F5344CB8AC3E}">
        <p14:creationId xmlns:p14="http://schemas.microsoft.com/office/powerpoint/2010/main" val="152203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自定义上下文管理器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0935275" cy="327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在开发中可以根据实际情况设计自定义上下文管理器，只需要让定义的类支持上下文管理协议，并实现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__enter__()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__exit__()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方法即可。</a:t>
            </a:r>
          </a:p>
        </p:txBody>
      </p:sp>
    </p:spTree>
    <p:extLst>
      <p:ext uri="{BB962C8B-B14F-4D97-AF65-F5344CB8AC3E}">
        <p14:creationId xmlns:p14="http://schemas.microsoft.com/office/powerpoint/2010/main" val="175160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自定义上下文管理器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0935275" cy="768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示例：</a:t>
            </a:r>
            <a:endParaRPr lang="zh-CN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94664" y="2082296"/>
            <a:ext cx="7633009" cy="435061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3009216" y="2277930"/>
            <a:ext cx="6603903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class OpenOperation: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</a:t>
            </a:r>
            <a:r>
              <a:rPr lang="en-US" altLang="zh-CN" dirty="0" smtClean="0">
                <a:latin typeface="Times New Roman" pitchFamily="18" charset="0"/>
              </a:rPr>
              <a:t>  def </a:t>
            </a:r>
            <a:r>
              <a:rPr lang="en-US" altLang="zh-CN" dirty="0">
                <a:latin typeface="Times New Roman" pitchFamily="18" charset="0"/>
              </a:rPr>
              <a:t>__init__(self, path, mode</a:t>
            </a:r>
            <a:r>
              <a:rPr lang="en-US" altLang="zh-CN" dirty="0" smtClean="0">
                <a:latin typeface="Times New Roman" pitchFamily="18" charset="0"/>
              </a:rPr>
              <a:t>):</a:t>
            </a:r>
            <a:endParaRPr lang="zh-CN" altLang="zh-CN" dirty="0" smtClean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      self.__path = path</a:t>
            </a:r>
            <a:endParaRPr lang="zh-CN" altLang="zh-CN" dirty="0" smtClean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      self</a:t>
            </a:r>
            <a:r>
              <a:rPr lang="en-US" altLang="zh-CN" dirty="0">
                <a:latin typeface="Times New Roman" pitchFamily="18" charset="0"/>
              </a:rPr>
              <a:t>.__mode = mode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</a:t>
            </a:r>
            <a:r>
              <a:rPr lang="en-US" altLang="zh-CN" dirty="0" smtClean="0">
                <a:latin typeface="Times New Roman" pitchFamily="18" charset="0"/>
              </a:rPr>
              <a:t>  def </a:t>
            </a:r>
            <a:r>
              <a:rPr lang="en-US" altLang="zh-CN" dirty="0">
                <a:latin typeface="Times New Roman" pitchFamily="18" charset="0"/>
              </a:rPr>
              <a:t>__enter__(self):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</a:t>
            </a:r>
            <a:r>
              <a:rPr lang="en-US" altLang="zh-CN" dirty="0" smtClean="0">
                <a:latin typeface="Times New Roman" pitchFamily="18" charset="0"/>
              </a:rPr>
              <a:t>  print</a:t>
            </a:r>
            <a:r>
              <a:rPr lang="en-US" altLang="zh-CN" dirty="0">
                <a:latin typeface="Times New Roman" pitchFamily="18" charset="0"/>
              </a:rPr>
              <a:t>('</a:t>
            </a:r>
            <a:r>
              <a:rPr lang="zh-CN" altLang="zh-CN" dirty="0">
                <a:latin typeface="Times New Roman" pitchFamily="18" charset="0"/>
              </a:rPr>
              <a:t>代码执行到</a:t>
            </a:r>
            <a:r>
              <a:rPr lang="en-US" altLang="zh-CN" dirty="0">
                <a:latin typeface="Times New Roman" pitchFamily="18" charset="0"/>
              </a:rPr>
              <a:t>__enter__')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</a:t>
            </a:r>
            <a:r>
              <a:rPr lang="en-US" altLang="zh-CN" dirty="0" smtClean="0">
                <a:latin typeface="Times New Roman" pitchFamily="18" charset="0"/>
              </a:rPr>
              <a:t>  self</a:t>
            </a:r>
            <a:r>
              <a:rPr lang="en-US" altLang="zh-CN" dirty="0">
                <a:latin typeface="Times New Roman" pitchFamily="18" charset="0"/>
              </a:rPr>
              <a:t>.__handle = open(self.__path, self.__mode)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</a:t>
            </a:r>
            <a:r>
              <a:rPr lang="en-US" altLang="zh-CN" dirty="0" smtClean="0">
                <a:latin typeface="Times New Roman" pitchFamily="18" charset="0"/>
              </a:rPr>
              <a:t>   </a:t>
            </a:r>
            <a:r>
              <a:rPr lang="en-US" altLang="zh-CN" dirty="0">
                <a:latin typeface="Times New Roman" pitchFamily="18" charset="0"/>
              </a:rPr>
              <a:t>return self.__handle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</a:t>
            </a:r>
            <a:r>
              <a:rPr lang="en-US" altLang="zh-CN" dirty="0" smtClean="0">
                <a:latin typeface="Times New Roman" pitchFamily="18" charset="0"/>
              </a:rPr>
              <a:t>   </a:t>
            </a:r>
            <a:r>
              <a:rPr lang="en-US" altLang="zh-CN" dirty="0">
                <a:latin typeface="Times New Roman" pitchFamily="18" charset="0"/>
              </a:rPr>
              <a:t>def __exit__(self, exc_type, exc_val, exc_tb):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</a:t>
            </a:r>
            <a:r>
              <a:rPr lang="en-US" altLang="zh-CN" dirty="0" smtClean="0">
                <a:latin typeface="Times New Roman" pitchFamily="18" charset="0"/>
              </a:rPr>
              <a:t>  print</a:t>
            </a:r>
            <a:r>
              <a:rPr lang="en-US" altLang="zh-CN" dirty="0">
                <a:latin typeface="Times New Roman" pitchFamily="18" charset="0"/>
              </a:rPr>
              <a:t>("</a:t>
            </a:r>
            <a:r>
              <a:rPr lang="zh-CN" altLang="zh-CN" dirty="0">
                <a:latin typeface="Times New Roman" pitchFamily="18" charset="0"/>
              </a:rPr>
              <a:t>代码执行到</a:t>
            </a:r>
            <a:r>
              <a:rPr lang="en-US" altLang="zh-CN" dirty="0">
                <a:latin typeface="Times New Roman" pitchFamily="18" charset="0"/>
              </a:rPr>
              <a:t>__exit__")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</a:t>
            </a:r>
            <a:r>
              <a:rPr lang="en-US" altLang="zh-CN" dirty="0" smtClean="0">
                <a:latin typeface="Times New Roman" pitchFamily="18" charset="0"/>
              </a:rPr>
              <a:t>  self</a:t>
            </a:r>
            <a:r>
              <a:rPr lang="en-US" altLang="zh-CN" dirty="0">
                <a:latin typeface="Times New Roman" pitchFamily="18" charset="0"/>
              </a:rPr>
              <a:t>.__handle.close()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76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1550988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错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误和异常概述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捕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获异常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抛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出异常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3922376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自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定义异常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with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语句与上下文管理器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181599" y="5430500"/>
            <a:ext cx="580505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：身份归属地查询添加异常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49" y="5322093"/>
            <a:ext cx="6504133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错误和异常概述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捕获异常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抛出异常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3922376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自定义异常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with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语句与上下文管理器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181599" y="5430500"/>
            <a:ext cx="580505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：身份归属地查询添加异常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760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8586087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：身份归属地查询添加异常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的实例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只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实现了归属地查询的功能，如果用户未按照指定的提示输入合法数据，程序不会给出任何提示。</a:t>
            </a:r>
          </a:p>
        </p:txBody>
      </p:sp>
      <p:pic>
        <p:nvPicPr>
          <p:cNvPr id="8" name="Picture 2" descr="https://timgsa.baidu.com/timg?image&amp;quality=80&amp;size=b9999_10000&amp;sec=1562666152469&amp;di=c40b138e55893594c417d3aed0ad6b36&amp;imgtype=0&amp;src=http%3A%2F%2Fa3.att.hudong.com%2F51%2F53%2F20300542856671142226538729024_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781" y="3976254"/>
            <a:ext cx="2043546" cy="245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11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8586087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：身份归属地查询添加异常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/>
        </p:blipFill>
        <p:spPr bwMode="auto">
          <a:xfrm>
            <a:off x="9485008" y="2470647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2089999" y="2484295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2463027" y="2735188"/>
            <a:ext cx="6860377" cy="20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本实例要求通过添加异常处理功能，完善第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章的身份归属地查询程序。</a:t>
            </a:r>
          </a:p>
        </p:txBody>
      </p:sp>
    </p:spTree>
    <p:extLst>
      <p:ext uri="{BB962C8B-B14F-4D97-AF65-F5344CB8AC3E}">
        <p14:creationId xmlns:p14="http://schemas.microsoft.com/office/powerpoint/2010/main" val="225495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矩形 2"/>
          <p:cNvSpPr>
            <a:spLocks noChangeArrowheads="1"/>
          </p:cNvSpPr>
          <p:nvPr/>
        </p:nvSpPr>
        <p:spPr bwMode="auto">
          <a:xfrm>
            <a:off x="590550" y="1538568"/>
            <a:ext cx="110109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本章主要讲解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中与异常相关的知识，包括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异常概述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异常的捕获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异常的抛出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自定义异常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以及如何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with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语句处理异常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通过本章的学习，希望读者能够掌握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中异常的使用方法。</a:t>
            </a:r>
            <a:endParaRPr lang="zh-CN" altLang="en-US" sz="2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494914" y="262889"/>
            <a:ext cx="605917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错误和异常概述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现实生活并不是一帆风顺的，总会遇到各种突发情况，比如，飞机延误、火车晚点、公交车堵车等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等。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8" name="Picture 8" descr="http://www.jiancw.com/userfiles/image/20160705/05093323977c4b2c0a255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071" y="3942699"/>
            <a:ext cx="3972436" cy="236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0" name="Picture 30" descr="http://img.mp.itc.cn/upload/20160605/156521eef78d4cefa16e36761ee7fbcc_t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211" y="3942700"/>
            <a:ext cx="3643170" cy="236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://i9.hexunimg.cn/2016-10-21/18652916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53" y="3942699"/>
            <a:ext cx="3381356" cy="236694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2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错误和异常概述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程序中也会遇到各种各样的问题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最常见的问题便是语法错误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矩形 2"/>
          <p:cNvSpPr>
            <a:spLocks noChangeArrowheads="1"/>
          </p:cNvSpPr>
          <p:nvPr/>
        </p:nvSpPr>
        <p:spPr bwMode="auto">
          <a:xfrm>
            <a:off x="1831975" y="3240324"/>
            <a:ext cx="8974570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b="1" dirty="0">
                <a:solidFill>
                  <a:srgbClr val="FF0000"/>
                </a:solidFill>
                <a:latin typeface="Calibri" pitchFamily="34" charset="0"/>
                <a:ea typeface="楷体" pitchFamily="49" charset="-122"/>
              </a:rPr>
              <a:t>语法错</a:t>
            </a:r>
            <a:r>
              <a:rPr lang="zh-CN" altLang="zh-CN" sz="4400" b="1" dirty="0" smtClean="0">
                <a:solidFill>
                  <a:srgbClr val="FF0000"/>
                </a:solidFill>
                <a:latin typeface="Calibri" pitchFamily="34" charset="0"/>
                <a:ea typeface="楷体" pitchFamily="49" charset="-122"/>
              </a:rPr>
              <a:t>误</a:t>
            </a:r>
            <a:r>
              <a:rPr lang="zh-CN" altLang="zh-CN" sz="4000" dirty="0" smtClean="0">
                <a:latin typeface="Calibri" pitchFamily="34" charset="0"/>
                <a:ea typeface="楷体" pitchFamily="49" charset="-122"/>
              </a:rPr>
              <a:t>是</a:t>
            </a:r>
            <a:r>
              <a:rPr lang="zh-CN" altLang="zh-CN" sz="4000" dirty="0">
                <a:latin typeface="Calibri" pitchFamily="34" charset="0"/>
                <a:ea typeface="楷体" pitchFamily="49" charset="-122"/>
              </a:rPr>
              <a:t>指开发人员编写了不符合</a:t>
            </a:r>
            <a:r>
              <a:rPr lang="en-US" altLang="zh-CN" sz="4000" dirty="0">
                <a:latin typeface="Calibri" pitchFamily="34" charset="0"/>
                <a:ea typeface="楷体" pitchFamily="49" charset="-122"/>
              </a:rPr>
              <a:t>Python</a:t>
            </a:r>
            <a:r>
              <a:rPr lang="zh-CN" altLang="zh-CN" sz="4000" dirty="0">
                <a:latin typeface="Calibri" pitchFamily="34" charset="0"/>
                <a:ea typeface="楷体" pitchFamily="49" charset="-122"/>
              </a:rPr>
              <a:t>语法格式的代码所引起的错误。</a:t>
            </a:r>
          </a:p>
        </p:txBody>
      </p:sp>
    </p:spTree>
    <p:extLst>
      <p:ext uri="{BB962C8B-B14F-4D97-AF65-F5344CB8AC3E}">
        <p14:creationId xmlns:p14="http://schemas.microsoft.com/office/powerpoint/2010/main" val="291949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错误和异常概述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含有语法错误的程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序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运行后会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抛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出异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常。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1831973" y="2642938"/>
            <a:ext cx="7868371" cy="771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dirty="0" smtClean="0">
                <a:latin typeface="Calibri" pitchFamily="34" charset="0"/>
                <a:ea typeface="楷体" pitchFamily="49" charset="-122"/>
              </a:rPr>
              <a:t>下面是</a:t>
            </a:r>
            <a:r>
              <a:rPr lang="zh-CN" altLang="zh-CN" sz="4000" dirty="0" smtClean="0">
                <a:latin typeface="Calibri" pitchFamily="34" charset="0"/>
                <a:ea typeface="楷体" pitchFamily="49" charset="-122"/>
              </a:rPr>
              <a:t>一</a:t>
            </a:r>
            <a:r>
              <a:rPr lang="zh-CN" altLang="zh-CN" sz="4000" dirty="0">
                <a:latin typeface="Calibri" pitchFamily="34" charset="0"/>
                <a:ea typeface="楷体" pitchFamily="49" charset="-122"/>
              </a:rPr>
              <a:t>段包含语法问题的代码：</a:t>
            </a:r>
          </a:p>
        </p:txBody>
      </p:sp>
      <p:sp>
        <p:nvSpPr>
          <p:cNvPr id="17" name="矩形 16"/>
          <p:cNvSpPr/>
          <p:nvPr/>
        </p:nvSpPr>
        <p:spPr>
          <a:xfrm>
            <a:off x="2604651" y="3666626"/>
            <a:ext cx="6899565" cy="151948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8" name="文本框 2"/>
          <p:cNvSpPr txBox="1">
            <a:spLocks noChangeArrowheads="1"/>
          </p:cNvSpPr>
          <p:nvPr/>
        </p:nvSpPr>
        <p:spPr bwMode="auto">
          <a:xfrm>
            <a:off x="3798932" y="3887760"/>
            <a:ext cx="442383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while True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    print("</a:t>
            </a:r>
            <a:r>
              <a:rPr lang="zh-CN" altLang="zh-CN" sz="3200" dirty="0">
                <a:latin typeface="Times New Roman" pitchFamily="18" charset="0"/>
              </a:rPr>
              <a:t>语法格式错误</a:t>
            </a:r>
            <a:r>
              <a:rPr lang="en-US" altLang="zh-CN" sz="3200" dirty="0">
                <a:latin typeface="Times New Roman" pitchFamily="18" charset="0"/>
              </a:rPr>
              <a:t>")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86983" y="359537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缺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少冒号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4" name="肘形连接符 23"/>
          <p:cNvCxnSpPr/>
          <p:nvPr/>
        </p:nvCxnSpPr>
        <p:spPr>
          <a:xfrm flipV="1">
            <a:off x="5696883" y="3887760"/>
            <a:ext cx="3990101" cy="26930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5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6982691" y="3505199"/>
            <a:ext cx="891307" cy="3494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3477491" y="4299419"/>
            <a:ext cx="891307" cy="3681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2279133" y="4821381"/>
            <a:ext cx="1825041" cy="3509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4189128" y="4821381"/>
            <a:ext cx="2128545" cy="3509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错误和异常概述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PyCharm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中运行上述代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码后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结果输出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区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显示了如下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错误信息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74775" y="3223279"/>
            <a:ext cx="7453749" cy="2207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8" name="文本框 2"/>
          <p:cNvSpPr txBox="1">
            <a:spLocks noChangeArrowheads="1"/>
          </p:cNvSpPr>
          <p:nvPr/>
        </p:nvSpPr>
        <p:spPr bwMode="auto">
          <a:xfrm>
            <a:off x="2251423" y="3419188"/>
            <a:ext cx="581510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latin typeface="Times New Roman" pitchFamily="18" charset="0"/>
              </a:rPr>
              <a:t>File </a:t>
            </a:r>
            <a:r>
              <a:rPr lang="en-US" altLang="zh-CN" sz="2800" dirty="0">
                <a:latin typeface="Times New Roman" pitchFamily="18" charset="0"/>
              </a:rPr>
              <a:t>" D:/Python</a:t>
            </a:r>
            <a:r>
              <a:rPr lang="zh-CN" altLang="zh-CN" sz="2800" dirty="0">
                <a:latin typeface="Times New Roman" pitchFamily="18" charset="0"/>
              </a:rPr>
              <a:t>项目</a:t>
            </a:r>
            <a:r>
              <a:rPr lang="en-US" altLang="zh-CN" sz="2800" dirty="0">
                <a:latin typeface="Times New Roman" pitchFamily="18" charset="0"/>
              </a:rPr>
              <a:t>/</a:t>
            </a:r>
            <a:r>
              <a:rPr lang="zh-CN" altLang="zh-CN" sz="2800" dirty="0">
                <a:latin typeface="Times New Roman" pitchFamily="18" charset="0"/>
              </a:rPr>
              <a:t>异常</a:t>
            </a:r>
            <a:r>
              <a:rPr lang="en-US" altLang="zh-CN" sz="2800" dirty="0">
                <a:latin typeface="Times New Roman" pitchFamily="18" charset="0"/>
              </a:rPr>
              <a:t>.py ", line 1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while True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        </a:t>
            </a:r>
            <a:r>
              <a:rPr lang="en-US" altLang="zh-CN" sz="2800" dirty="0" smtClean="0">
                <a:latin typeface="Times New Roman" pitchFamily="18" charset="0"/>
              </a:rPr>
              <a:t>     ^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SyntaxError: invalid syntax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28524" y="3403753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错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误所在行号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28524" y="5636428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错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误类型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28524" y="4938537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错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误信息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828524" y="4222474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错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误</a:t>
            </a:r>
            <a:r>
              <a:rPr lang="zh-CN" altLang="en-US" sz="2800" b="1" dirty="0">
                <a:solidFill>
                  <a:srgbClr val="FF0000"/>
                </a:solidFill>
              </a:rPr>
              <a:t>具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体位置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25" name="肘形连接符 24"/>
          <p:cNvCxnSpPr>
            <a:endCxn id="15" idx="1"/>
          </p:cNvCxnSpPr>
          <p:nvPr/>
        </p:nvCxnSpPr>
        <p:spPr>
          <a:xfrm>
            <a:off x="7873998" y="3649975"/>
            <a:ext cx="954526" cy="1538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23" idx="1"/>
          </p:cNvCxnSpPr>
          <p:nvPr/>
        </p:nvCxnSpPr>
        <p:spPr>
          <a:xfrm>
            <a:off x="4076464" y="4468696"/>
            <a:ext cx="4752060" cy="153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/>
          <p:nvPr/>
        </p:nvCxnSpPr>
        <p:spPr>
          <a:xfrm>
            <a:off x="6317673" y="4996838"/>
            <a:ext cx="2510851" cy="238232"/>
          </a:xfrm>
          <a:prstGeom prst="bentConnector3">
            <a:avLst>
              <a:gd name="adj1" fmla="val 63243"/>
            </a:avLst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endCxn id="21" idx="1"/>
          </p:cNvCxnSpPr>
          <p:nvPr/>
        </p:nvCxnSpPr>
        <p:spPr>
          <a:xfrm>
            <a:off x="3163944" y="5184758"/>
            <a:ext cx="5664580" cy="71328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47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错误和异常概述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一段语法格式正确的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代码在运行时产生的错误称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逻辑错误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22375" y="3158197"/>
            <a:ext cx="3640570" cy="187036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8" name="文本框 2"/>
          <p:cNvSpPr txBox="1">
            <a:spLocks noChangeArrowheads="1"/>
          </p:cNvSpPr>
          <p:nvPr/>
        </p:nvSpPr>
        <p:spPr bwMode="auto">
          <a:xfrm>
            <a:off x="2099975" y="3554769"/>
            <a:ext cx="188537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zh-CN" altLang="zh-CN" sz="3200" dirty="0">
                <a:latin typeface="Times New Roman" pitchFamily="18" charset="0"/>
              </a:rPr>
              <a:t> </a:t>
            </a:r>
            <a:r>
              <a:rPr lang="en-US" altLang="zh-CN" sz="3200" dirty="0">
                <a:latin typeface="Times New Roman" pitchFamily="18" charset="0"/>
              </a:rPr>
              <a:t>for i in 3: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    print(i)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28" name="圆角矩形标注 27"/>
          <p:cNvSpPr/>
          <p:nvPr/>
        </p:nvSpPr>
        <p:spPr>
          <a:xfrm>
            <a:off x="5666509" y="3158197"/>
            <a:ext cx="5387397" cy="1870362"/>
          </a:xfrm>
          <a:prstGeom prst="wedgeRoundRectCallout">
            <a:avLst>
              <a:gd name="adj1" fmla="val -84448"/>
              <a:gd name="adj2" fmla="val 1531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Traceback (most recent call last):</a:t>
            </a:r>
            <a:endParaRPr lang="zh-CN" altLang="zh-CN" sz="20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  File "D:/Python</a:t>
            </a:r>
            <a:r>
              <a:rPr lang="zh-CN" altLang="zh-CN" sz="20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项目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/</a:t>
            </a:r>
            <a:r>
              <a:rPr lang="zh-CN" altLang="zh-CN" sz="20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异常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.py", line 7, in &lt;module&gt;</a:t>
            </a:r>
            <a:endParaRPr lang="zh-CN" altLang="zh-CN" sz="20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    for i in 3:</a:t>
            </a:r>
            <a:endParaRPr lang="zh-CN" altLang="zh-CN" sz="20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TypeError: 'int' object is not iterable</a:t>
            </a:r>
            <a:endParaRPr lang="zh-CN" altLang="zh-CN" sz="20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255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04d1a9846aee39827c1923c7b72fc6c173827b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3798</TotalTime>
  <Words>2978</Words>
  <Application>Microsoft Office PowerPoint</Application>
  <PresentationFormat>自定义</PresentationFormat>
  <Paragraphs>257</Paragraphs>
  <Slides>44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6" baseType="lpstr">
      <vt:lpstr>Office 主题​​</vt:lpstr>
      <vt:lpstr>Microsoft Excel 97-2003 工作表</vt:lpstr>
      <vt:lpstr>第10章 错误和异常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王晓娟</cp:lastModifiedBy>
  <cp:revision>4327</cp:revision>
  <dcterms:created xsi:type="dcterms:W3CDTF">2016-08-25T05:35:30Z</dcterms:created>
  <dcterms:modified xsi:type="dcterms:W3CDTF">2019-07-30T09:07:14Z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