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98" r:id="rId3"/>
    <p:sldId id="979" r:id="rId4"/>
    <p:sldId id="980" r:id="rId5"/>
    <p:sldId id="344" r:id="rId6"/>
    <p:sldId id="897" r:id="rId7"/>
    <p:sldId id="1028" r:id="rId8"/>
    <p:sldId id="1029" r:id="rId9"/>
    <p:sldId id="1030" r:id="rId10"/>
    <p:sldId id="1031" r:id="rId11"/>
    <p:sldId id="1032" r:id="rId12"/>
    <p:sldId id="1033" r:id="rId13"/>
    <p:sldId id="1034" r:id="rId14"/>
    <p:sldId id="1035" r:id="rId15"/>
    <p:sldId id="1036" r:id="rId16"/>
    <p:sldId id="1037" r:id="rId17"/>
    <p:sldId id="981" r:id="rId18"/>
    <p:sldId id="1038" r:id="rId19"/>
    <p:sldId id="982" r:id="rId20"/>
    <p:sldId id="1039" r:id="rId21"/>
    <p:sldId id="1040" r:id="rId22"/>
    <p:sldId id="983" r:id="rId23"/>
    <p:sldId id="1041" r:id="rId24"/>
    <p:sldId id="1042" r:id="rId25"/>
    <p:sldId id="984" r:id="rId26"/>
    <p:sldId id="1043" r:id="rId27"/>
    <p:sldId id="985" r:id="rId28"/>
    <p:sldId id="921" r:id="rId29"/>
    <p:sldId id="1059" r:id="rId30"/>
    <p:sldId id="1044" r:id="rId31"/>
    <p:sldId id="986" r:id="rId32"/>
    <p:sldId id="1045" r:id="rId33"/>
    <p:sldId id="1046" r:id="rId34"/>
    <p:sldId id="1047" r:id="rId35"/>
    <p:sldId id="1048" r:id="rId36"/>
    <p:sldId id="1049" r:id="rId37"/>
    <p:sldId id="1050" r:id="rId38"/>
    <p:sldId id="987" r:id="rId39"/>
    <p:sldId id="1051" r:id="rId40"/>
    <p:sldId id="1052" r:id="rId41"/>
    <p:sldId id="988" r:id="rId42"/>
    <p:sldId id="1053" r:id="rId43"/>
    <p:sldId id="1054" r:id="rId44"/>
    <p:sldId id="989" r:id="rId45"/>
    <p:sldId id="1060" r:id="rId46"/>
    <p:sldId id="1055" r:id="rId47"/>
    <p:sldId id="990" r:id="rId48"/>
    <p:sldId id="1056" r:id="rId49"/>
    <p:sldId id="991" r:id="rId50"/>
    <p:sldId id="1057" r:id="rId51"/>
    <p:sldId id="1058" r:id="rId52"/>
    <p:sldId id="992" r:id="rId53"/>
    <p:sldId id="1061" r:id="rId54"/>
    <p:sldId id="531" r:id="rId55"/>
    <p:sldId id="376" r:id="rId56"/>
  </p:sldIdLst>
  <p:sldSz cx="12192000" cy="6858000"/>
  <p:notesSz cx="6858000" cy="9144000"/>
  <p:custDataLst>
    <p:tags r:id="rId5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083" autoAdjust="0"/>
  </p:normalViewPr>
  <p:slideViewPr>
    <p:cSldViewPr snapToGrid="0">
      <p:cViewPr>
        <p:scale>
          <a:sx n="69" d="100"/>
          <a:sy n="69" d="100"/>
        </p:scale>
        <p:origin x="-258" y="-252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/>
              <a:t>正</a:t>
            </a:r>
            <a:r>
              <a:rPr lang="zh-CN" altLang="zh-CN" dirty="0"/>
              <a:t>则表达式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550650" y="4996067"/>
            <a:ext cx="198622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预编译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匹配与搜索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7768938" y="4996067"/>
            <a:ext cx="180801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匹配对象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全文匹配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检索替换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809020" y="4996067"/>
            <a:ext cx="173181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文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本分割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贪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婪匹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配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脱字符“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^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”和美元符“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$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”分别用于匹配行头和行尾。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脱字符“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^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”和美元符“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2494664" y="3869132"/>
            <a:ext cx="2465263" cy="95766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190431" y="4024799"/>
            <a:ext cx="9936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^cat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30868" y="4024798"/>
            <a:ext cx="1774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</a:rPr>
              <a:t>category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30868" y="5204802"/>
            <a:ext cx="1390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</a:rPr>
              <a:t>concat</a:t>
            </a:r>
            <a:endParaRPr lang="zh-CN" altLang="en-US" sz="3600" dirty="0">
              <a:latin typeface="Times New Roman" pitchFamily="18" charset="0"/>
            </a:endParaRPr>
          </a:p>
        </p:txBody>
      </p:sp>
      <p:pic>
        <p:nvPicPr>
          <p:cNvPr id="36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7236807" y="4024797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7236807" y="5204801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2494664" y="5049136"/>
            <a:ext cx="2465263" cy="95766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3190431" y="5204803"/>
            <a:ext cx="9936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cat$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3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“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|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” 可将多个不同的子表达式进行逻辑连接，可简单地将“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|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”理解为逻辑运算符中的“或”运算符，匹配结果为与任意一个子表达式模式相同的字符串。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连接符“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2494663" y="4548907"/>
            <a:ext cx="3061009" cy="11800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271494" y="4815742"/>
            <a:ext cx="15073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cat|dog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73996" y="4367885"/>
            <a:ext cx="723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</a:rPr>
              <a:t>cat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73996" y="5352797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</a:rPr>
              <a:t>dog</a:t>
            </a:r>
            <a:endParaRPr lang="zh-CN" altLang="en-US" sz="3600" dirty="0">
              <a:latin typeface="Times New Roman" pitchFamily="18" charset="0"/>
            </a:endParaRPr>
          </a:p>
        </p:txBody>
      </p:sp>
      <p:pic>
        <p:nvPicPr>
          <p:cNvPr id="36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6979935" y="4367884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6979935" y="5352796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5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正则表达式中使用一对中括号“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[]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”标记字符组，字符组的功能是匹配其中的任意一个字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符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字符组“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[]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2494663" y="4548907"/>
            <a:ext cx="3061009" cy="11800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271494" y="4815742"/>
            <a:ext cx="19128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[cC]hina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73996" y="4367885"/>
            <a:ext cx="723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</a:rPr>
              <a:t>cat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73996" y="5352797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</a:rPr>
              <a:t>dog</a:t>
            </a:r>
            <a:endParaRPr lang="zh-CN" altLang="en-US" sz="3600" dirty="0">
              <a:latin typeface="Times New Roman" pitchFamily="18" charset="0"/>
            </a:endParaRPr>
          </a:p>
        </p:txBody>
      </p:sp>
      <p:pic>
        <p:nvPicPr>
          <p:cNvPr id="36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6979935" y="4367884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6979935" y="5352796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88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连字符“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”一般在字符组中使用，表示一个范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围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连字符“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2494663" y="3581551"/>
            <a:ext cx="3061009" cy="11800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416477" y="3848386"/>
            <a:ext cx="12173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[0-9]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73996" y="3400529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</a:rPr>
              <a:t>6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73996" y="4385441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</a:rPr>
              <a:t>g</a:t>
            </a:r>
            <a:endParaRPr lang="zh-CN" altLang="en-US" sz="3600" dirty="0">
              <a:latin typeface="Times New Roman" pitchFamily="18" charset="0"/>
            </a:endParaRPr>
          </a:p>
        </p:txBody>
      </p:sp>
      <p:pic>
        <p:nvPicPr>
          <p:cNvPr id="36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6979935" y="3400528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94663" y="5031772"/>
            <a:ext cx="3061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宋体" pitchFamily="2" charset="-122"/>
              </a:rPr>
              <a:t>匹配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0-9</a:t>
            </a:r>
            <a:r>
              <a:rPr lang="zh-CN" altLang="zh-CN" sz="2800" b="1" dirty="0">
                <a:solidFill>
                  <a:srgbClr val="FF0000"/>
                </a:solidFill>
                <a:latin typeface="宋体" pitchFamily="2" charset="-122"/>
              </a:rPr>
              <a:t>之间</a:t>
            </a:r>
            <a:r>
              <a:rPr lang="zh-CN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的一</a:t>
            </a:r>
            <a:r>
              <a:rPr lang="zh-CN" altLang="zh-CN" sz="2800" b="1" dirty="0">
                <a:solidFill>
                  <a:srgbClr val="FF0000"/>
                </a:solidFill>
                <a:latin typeface="宋体" pitchFamily="2" charset="-122"/>
              </a:rPr>
              <a:t>位数字</a:t>
            </a:r>
            <a:endParaRPr lang="zh-CN" altLang="en-US" sz="28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pic>
        <p:nvPicPr>
          <p:cNvPr id="12" name="Picture 2" descr="https://ss1.bdstatic.com/70cFvXSh_Q1YnxGkpoWK1HF6hhy/it/u=965663193,1560936490&amp;fm=26&amp;gp=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44355" y="4354431"/>
            <a:ext cx="708349" cy="7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5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元字符“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?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”表示匹配其前导元素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次或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次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匹配符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“?”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94663" y="3581551"/>
            <a:ext cx="3061009" cy="11800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416477" y="3848386"/>
            <a:ext cx="12173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July?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73996" y="3400529"/>
            <a:ext cx="723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</a:rPr>
              <a:t>Jul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73996" y="4385441"/>
            <a:ext cx="954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</a:rPr>
              <a:t>July</a:t>
            </a:r>
            <a:endParaRPr lang="zh-CN" altLang="zh-CN" sz="3600" dirty="0">
              <a:latin typeface="Times New Roman" pitchFamily="18" charset="0"/>
            </a:endParaRPr>
          </a:p>
        </p:txBody>
      </p:sp>
      <p:pic>
        <p:nvPicPr>
          <p:cNvPr id="36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6979935" y="3400528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6979935" y="4385441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正则表达式中使用“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”、“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”和“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{}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”符号来限定其前导元素的重复模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式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重复模式</a:t>
            </a:r>
          </a:p>
        </p:txBody>
      </p:sp>
      <p:sp>
        <p:nvSpPr>
          <p:cNvPr id="8" name="矩形 7"/>
          <p:cNvSpPr/>
          <p:nvPr/>
        </p:nvSpPr>
        <p:spPr>
          <a:xfrm>
            <a:off x="2494663" y="4097973"/>
            <a:ext cx="3061009" cy="11800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416478" y="4364808"/>
            <a:ext cx="1543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ht{2}p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73996" y="3916951"/>
            <a:ext cx="90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</a:rPr>
              <a:t>http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73996" y="4901863"/>
            <a:ext cx="774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</a:rPr>
              <a:t>htp</a:t>
            </a:r>
            <a:endParaRPr lang="zh-CN" altLang="zh-CN" sz="3600" dirty="0">
              <a:latin typeface="Times New Roman" pitchFamily="18" charset="0"/>
            </a:endParaRPr>
          </a:p>
        </p:txBody>
      </p:sp>
      <p:pic>
        <p:nvPicPr>
          <p:cNvPr id="36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6979935" y="3916950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ss1.bdstatic.com/70cFvXSh_Q1YnxGkpoWK1HF6hhy/it/u=965663193,1560936490&amp;fm=26&amp;gp=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44355" y="4870853"/>
            <a:ext cx="708349" cy="7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5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正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则表达式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中使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用“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”可以对一组字符串中的某些字符进行分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组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子组</a:t>
            </a:r>
          </a:p>
        </p:txBody>
      </p:sp>
      <p:sp>
        <p:nvSpPr>
          <p:cNvPr id="8" name="矩形 7"/>
          <p:cNvSpPr/>
          <p:nvPr/>
        </p:nvSpPr>
        <p:spPr>
          <a:xfrm>
            <a:off x="2494663" y="4097973"/>
            <a:ext cx="3061009" cy="11800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010987" y="4364808"/>
            <a:ext cx="20283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Jan(uary)?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73996" y="3916951"/>
            <a:ext cx="800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</a:rPr>
              <a:t>Jan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73996" y="4901863"/>
            <a:ext cx="1620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</a:rPr>
              <a:t>January</a:t>
            </a:r>
            <a:endParaRPr lang="zh-CN" altLang="zh-CN" sz="3600" dirty="0">
              <a:latin typeface="Times New Roman" pitchFamily="18" charset="0"/>
            </a:endParaRPr>
          </a:p>
        </p:txBody>
      </p:sp>
      <p:pic>
        <p:nvPicPr>
          <p:cNvPr id="36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6979935" y="3916950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6979935" y="4901862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预定义字符集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正则表达式中预定义了一些字符集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符集能以简洁的方式表示一些由元字符和普通字符表示的匹配规则。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167" y="3850723"/>
            <a:ext cx="5225762" cy="260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6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正则表达式基础知识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re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模块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预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编译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配与搜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索</a:t>
            </a:r>
            <a:endParaRPr lang="zh-CN" altLang="zh-CN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配对象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全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文匹配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2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模块是正则表达式模块，该模块提供了文本匹配查找、文本替换、文本分割等功能。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239" y="3001242"/>
            <a:ext cx="4885617" cy="3509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3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87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熟悉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熟悉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19725"/>
            <a:ext cx="3306762" cy="1383774"/>
            <a:chOff x="153988" y="1372871"/>
            <a:chExt cx="3305274" cy="138289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1"/>
              <a:ext cx="270801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利用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re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模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块实现预编译、匹配与搜索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268356"/>
            <a:ext cx="3281363" cy="1343076"/>
            <a:chOff x="5414469" y="1870031"/>
            <a:chExt cx="3281856" cy="1339894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70031"/>
              <a:ext cx="2774364" cy="101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匹配对象，全文匹配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3"/>
            <a:ext cx="3424237" cy="1310783"/>
            <a:chOff x="5273227" y="4225925"/>
            <a:chExt cx="3423098" cy="1312379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521404"/>
              <a:ext cx="2772529" cy="101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正则表达式的字符、匹配规则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46"/>
            <a:ext cx="3371850" cy="1385598"/>
            <a:chOff x="218911" y="4857376"/>
            <a:chExt cx="3372306" cy="1384404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26992"/>
              <a:ext cx="2633365" cy="101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检索替换，文本分割，贪婪匹配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54225" y="2435225"/>
            <a:ext cx="9401175" cy="2289175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646238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2511424" y="2794982"/>
            <a:ext cx="84867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正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则对象的方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法大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多在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re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模块中也有对应的函数实现，因此用户可通过“正则对象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方法”的方式或“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re.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函数”的方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使用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zh-CN" sz="32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3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正则表达式基础知识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re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预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编译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配与搜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索</a:t>
            </a:r>
            <a:endParaRPr lang="zh-CN" altLang="zh-CN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配对象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全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文匹配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54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预编译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如果需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重复使用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个正则表达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式，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那么可以使用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compile()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函数对其进行预编译，以避免每次编译正则表达式的开销。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87782" y="3974552"/>
            <a:ext cx="6553199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3835353" y="4214554"/>
            <a:ext cx="4258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compile(pattern, flags=0)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87781" y="5156400"/>
            <a:ext cx="6553199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pattern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表示一个正则表达式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flags --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用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于指定正则匹配的模式。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0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预编译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flags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的常用取值如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所示。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58" y="2440564"/>
            <a:ext cx="6833443" cy="308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正则表达式基础知识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re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预编译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匹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配与搜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索</a:t>
            </a:r>
            <a:endParaRPr lang="zh-CN" altLang="zh-CN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配对象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全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文匹配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4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match()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函数进行匹配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11538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match()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函数检测目标文本的开始位置是否符合指定模式，若匹配成功返回一个匹配对象，否则返回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None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87782" y="3682164"/>
            <a:ext cx="6553199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536637" y="3922166"/>
            <a:ext cx="51978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match(pattern, string, flags=0)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7781" y="4746944"/>
            <a:ext cx="6553199" cy="15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pattern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要传入的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正则表达式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string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表示待匹配的目标文本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flags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表示使用的匹配模式。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8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match()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函数进行匹配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115386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match()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函数对指定的字符串进行匹配搜索，示例如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7" name="矩形 6"/>
          <p:cNvSpPr/>
          <p:nvPr/>
        </p:nvSpPr>
        <p:spPr>
          <a:xfrm>
            <a:off x="1335370" y="3149774"/>
            <a:ext cx="5753255" cy="168762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773518" y="3301090"/>
            <a:ext cx="487695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import re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date_two </a:t>
            </a:r>
            <a:r>
              <a:rPr lang="en-US" altLang="zh-CN" sz="2800" dirty="0">
                <a:latin typeface="Times New Roman" pitchFamily="18" charset="0"/>
              </a:rPr>
              <a:t>= "28 March 2019"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print(re.match(r</a:t>
            </a:r>
            <a:r>
              <a:rPr lang="en-US" altLang="zh-CN" sz="2800" dirty="0">
                <a:latin typeface="Times New Roman" pitchFamily="18" charset="0"/>
              </a:rPr>
              <a:t>"\d", date_two))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5370" y="4937749"/>
            <a:ext cx="9623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match()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函数匹配成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功会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返回一个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Match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对象，该对象包括匹配信息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span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match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，其中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span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表示匹配对象在目标文本中出现的位置，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match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表示匹配对象本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身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内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容。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7190514" y="3149774"/>
            <a:ext cx="3768431" cy="1110996"/>
          </a:xfrm>
          <a:prstGeom prst="wedgeRoundRectCallout">
            <a:avLst>
              <a:gd name="adj1" fmla="val -83489"/>
              <a:gd name="adj2" fmla="val 5616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&lt;_sre.SRE_Match object; span=(0, 1), match='2'&gt;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4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29930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search()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函数进行匹配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大部分情况下，我们需要匹配的是出现在文本任意位置的字符串，这项功能由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search()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函数实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现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96837" y="5182949"/>
            <a:ext cx="7176654" cy="1195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若调用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search()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函数匹配成功会返回一个匹配对象，否则返回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None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96836" y="4046424"/>
            <a:ext cx="7176655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3365475" y="4286426"/>
            <a:ext cx="51978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search(pattern, string, flags=0)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17581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：判断手机号所属运营商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9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一个手机号码由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位数字组成，前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位表示网络识别号，第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4-7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位表示地区编号，第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8-11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位表示用户编号。因此，我们可以通过手机号前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位的网络识别号辨别手机号所属运营商。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86" y="4395520"/>
            <a:ext cx="6807563" cy="186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3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17581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：判断手机号所属运营商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463027" y="2735188"/>
            <a:ext cx="6860377" cy="20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本实例要求编写程序，实现判断输入的手机号码是否合法以及判断其所属的运营商的功能。</a:t>
            </a:r>
          </a:p>
        </p:txBody>
      </p:sp>
    </p:spTree>
    <p:extLst>
      <p:ext uri="{BB962C8B-B14F-4D97-AF65-F5344CB8AC3E}">
        <p14:creationId xmlns:p14="http://schemas.microsoft.com/office/powerpoint/2010/main" val="41670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正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则表达式基础知识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re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预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编译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配与搜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索</a:t>
            </a:r>
            <a:endParaRPr lang="zh-CN" altLang="zh-CN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配对象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全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文匹配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8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正则表达式基础知识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re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预编译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匹配与搜索</a:t>
            </a: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匹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配对象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全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文匹配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6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匹配对象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match()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search()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函数进行正则匹配时，返回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的是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如下形式的字符串：</a:t>
            </a:r>
          </a:p>
        </p:txBody>
      </p:sp>
      <p:sp>
        <p:nvSpPr>
          <p:cNvPr id="12" name="矩形 11"/>
          <p:cNvSpPr/>
          <p:nvPr/>
        </p:nvSpPr>
        <p:spPr>
          <a:xfrm>
            <a:off x="1246909" y="4341181"/>
            <a:ext cx="9892144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以上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字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符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串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表明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返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回结果是一个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Match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对象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其中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包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含两项内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容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span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match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span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表示本次获取的匹配对象在原目标文本中所处的位置，目标文本的下标从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开始；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match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表示匹配对象的内容。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46909" y="3233483"/>
            <a:ext cx="9892144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1981199" y="3473485"/>
            <a:ext cx="87145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&lt;_sre.SRE_Match object; span=(2, 4), match='ow</a:t>
            </a:r>
            <a:r>
              <a:rPr lang="en-US" altLang="zh-CN" sz="3200" dirty="0" smtClean="0">
                <a:latin typeface="Times New Roman" pitchFamily="18" charset="0"/>
              </a:rPr>
              <a:t>'</a:t>
            </a:r>
            <a:r>
              <a:rPr lang="en-US" altLang="zh-CN" sz="3200" dirty="0">
                <a:latin typeface="Times New Roman" pitchFamily="18" charset="0"/>
              </a:rPr>
              <a:t>	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匹配对象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43404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span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属性是一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个元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，元组中有两个元素，第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一个元素表示匹配对象在目标文本中的开始位置，第二个元素表示匹配对象在目标文本中的结束位置。</a:t>
            </a:r>
          </a:p>
        </p:txBody>
      </p:sp>
      <p:sp>
        <p:nvSpPr>
          <p:cNvPr id="7" name="矩形 6"/>
          <p:cNvSpPr/>
          <p:nvPr/>
        </p:nvSpPr>
        <p:spPr>
          <a:xfrm>
            <a:off x="1246909" y="3847805"/>
            <a:ext cx="9892144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981199" y="4087807"/>
            <a:ext cx="87145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&lt;_sre.SRE_Match object; span=(2, 4), match='ow</a:t>
            </a:r>
            <a:r>
              <a:rPr lang="en-US" altLang="zh-CN" sz="3200" dirty="0" smtClean="0">
                <a:latin typeface="Times New Roman" pitchFamily="18" charset="0"/>
              </a:rPr>
              <a:t>'</a:t>
            </a:r>
            <a:r>
              <a:rPr lang="en-US" altLang="zh-CN" sz="3200" dirty="0">
                <a:latin typeface="Times New Roman" pitchFamily="18" charset="0"/>
              </a:rPr>
              <a:t>	</a:t>
            </a:r>
            <a:endParaRPr lang="zh-CN" altLang="zh-CN" sz="3200" dirty="0">
              <a:latin typeface="Times New Roman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6338454" y="4672582"/>
            <a:ext cx="1198420" cy="744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24768" y="546338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开</a:t>
            </a:r>
            <a:r>
              <a:rPr lang="zh-CN" altLang="en-US" sz="2800" b="1" dirty="0" smtClean="0"/>
              <a:t>始位置</a:t>
            </a:r>
            <a:endParaRPr lang="zh-CN" altLang="en-US" sz="28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021782" y="4672582"/>
            <a:ext cx="159327" cy="744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67424" y="546338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结束位置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43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匹配对象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模块中提供了一些与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Match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对象相关的方法，用于获取匹配结果中的各项数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据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017" y="3161001"/>
            <a:ext cx="7757487" cy="190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7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匹配对象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29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当正则表达式中包含子组时，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解释器会将每个子组的匹配结果临时存储到缓冲区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用户想获取子组的匹配结果，可使用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Match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对象的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group()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5542" y="4528836"/>
            <a:ext cx="7578437" cy="135934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3051895" y="4731455"/>
            <a:ext cx="612573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words = re.search("(h)(e)", 'hello heooo')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print(words.group(1</a:t>
            </a:r>
            <a:r>
              <a:rPr lang="en-US" altLang="zh-CN" sz="2800" dirty="0" smtClean="0">
                <a:latin typeface="Times New Roman" pitchFamily="18" charset="0"/>
              </a:rPr>
              <a:t>))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229604" y="5685562"/>
            <a:ext cx="683485" cy="758118"/>
          </a:xfrm>
          <a:prstGeom prst="wedgeRoundRectCallout">
            <a:avLst>
              <a:gd name="adj1" fmla="val -320126"/>
              <a:gd name="adj2" fmla="val -7507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h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2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匹配对象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Match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对象还有一个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groups()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方法，使用该方法可以获取一个包含所有子组匹配结果的元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5542" y="3971738"/>
            <a:ext cx="7578437" cy="135934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3051895" y="4174357"/>
            <a:ext cx="612573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words = re.search("(h)(e)", 'hello heooo')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print(words.groups())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229604" y="5128464"/>
            <a:ext cx="1371596" cy="758118"/>
          </a:xfrm>
          <a:prstGeom prst="wedgeRoundRectCallout">
            <a:avLst>
              <a:gd name="adj1" fmla="val -190833"/>
              <a:gd name="adj2" fmla="val -7324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('h', 'e')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8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匹配对象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4225" y="2966591"/>
            <a:ext cx="9401175" cy="1762702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177603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2511424" y="3309333"/>
            <a:ext cx="84867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若正则表达式中不包含子组，则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groups()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方法返回一个空元组。</a:t>
            </a:r>
          </a:p>
        </p:txBody>
      </p:sp>
    </p:spTree>
    <p:extLst>
      <p:ext uri="{BB962C8B-B14F-4D97-AF65-F5344CB8AC3E}">
        <p14:creationId xmlns:p14="http://schemas.microsoft.com/office/powerpoint/2010/main" val="6676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53220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正则表达式基础知识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re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预编译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匹配与搜索</a:t>
            </a: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匹配对象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全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文匹配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4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findall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findall()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函数可以获取目标文本中所有与正则表达式匹配的内容，并将所有匹配的内容以列表的形式返回。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325542" y="3971738"/>
            <a:ext cx="7578437" cy="104360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525905" y="4201153"/>
            <a:ext cx="51777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findall(pattern, string, flags=0)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finditer()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finditer()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函数同样可以获取目标文本中所有与正则表达式匹配的内容，但该函数会将匹配到的子串以迭代器的形式返回。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325542" y="3971738"/>
            <a:ext cx="7578437" cy="114058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437331" y="4249644"/>
            <a:ext cx="53548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finditer(pattern, string, flags=0)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9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检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索替换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：电影信息提取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09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本分割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10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贪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婪匹配</a:t>
            </a: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：用户注册验证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03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1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检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索替换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：电影信息提取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09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本分割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10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贪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婪匹配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：用户注册验证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3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检索替换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模块中提供的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sub()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subn()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函数用于替换目标文本中的匹配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3492" y="3251302"/>
            <a:ext cx="8312726" cy="134840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2924092" y="3448451"/>
            <a:ext cx="63813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sub(pattern, repl, string, count=0, flags=0)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subn(pattern, repl, string, count=0, flags=0)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53492" y="4613564"/>
            <a:ext cx="8312725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count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示替换的次数，默认值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表示替换所有的匹配项。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flags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表示使用的匹配模式。</a:t>
            </a:r>
          </a:p>
        </p:txBody>
      </p:sp>
    </p:spTree>
    <p:extLst>
      <p:ext uri="{BB962C8B-B14F-4D97-AF65-F5344CB8AC3E}">
        <p14:creationId xmlns:p14="http://schemas.microsoft.com/office/powerpoint/2010/main" val="32907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检索替换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sub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 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sunb()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函数的参数及功能相同，不同的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是调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用成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功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sub()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函数会返回替换后的字符串，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subn()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函数会返回包含替换结果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和次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数的元组。</a:t>
            </a:r>
          </a:p>
        </p:txBody>
      </p:sp>
      <p:sp>
        <p:nvSpPr>
          <p:cNvPr id="7" name="矩形 6"/>
          <p:cNvSpPr/>
          <p:nvPr/>
        </p:nvSpPr>
        <p:spPr>
          <a:xfrm>
            <a:off x="952430" y="3779975"/>
            <a:ext cx="6515678" cy="246687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548684" y="3890028"/>
            <a:ext cx="532316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latin typeface="Times New Roman" pitchFamily="18" charset="0"/>
              </a:rPr>
              <a:t>words </a:t>
            </a:r>
            <a:r>
              <a:rPr lang="en-US" altLang="zh-CN" sz="2800" dirty="0">
                <a:latin typeface="Times New Roman" pitchFamily="18" charset="0"/>
              </a:rPr>
              <a:t>= 'Distant </a:t>
            </a:r>
            <a:r>
              <a:rPr lang="en-US" altLang="zh-CN" sz="2800" dirty="0" smtClean="0">
                <a:latin typeface="Times New Roman" pitchFamily="18" charset="0"/>
              </a:rPr>
              <a:t>Places </a:t>
            </a:r>
            <a:r>
              <a:rPr lang="en-US" altLang="zh-CN" sz="2800" dirty="0">
                <a:latin typeface="Times New Roman" pitchFamily="18" charset="0"/>
              </a:rPr>
              <a:t>and Poems'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result_one = re.sub(r'\s', '-', words</a:t>
            </a:r>
            <a:r>
              <a:rPr lang="en-US" altLang="zh-CN" sz="2800" dirty="0" smtClean="0">
                <a:latin typeface="Times New Roman" pitchFamily="18" charset="0"/>
              </a:rPr>
              <a:t>)</a:t>
            </a:r>
            <a:endParaRPr lang="zh-CN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print(result_one)</a:t>
            </a:r>
            <a:endParaRPr lang="zh-CN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result_two </a:t>
            </a:r>
            <a:r>
              <a:rPr lang="en-US" altLang="zh-CN" sz="2800" dirty="0">
                <a:latin typeface="Times New Roman" pitchFamily="18" charset="0"/>
              </a:rPr>
              <a:t>= re.subn(r'\s', '-', words) 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print(result_two)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703127" y="3809966"/>
            <a:ext cx="3851564" cy="758118"/>
          </a:xfrm>
          <a:prstGeom prst="wedgeRoundRectCallout">
            <a:avLst>
              <a:gd name="adj1" fmla="val -141829"/>
              <a:gd name="adj2" fmla="val 1058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Distant-places-and-Poems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703127" y="5320145"/>
            <a:ext cx="3851564" cy="926706"/>
          </a:xfrm>
          <a:prstGeom prst="wedgeRoundRectCallout">
            <a:avLst>
              <a:gd name="adj1" fmla="val -139670"/>
              <a:gd name="adj2" fmla="val 1098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('Distant-places-and-Poems', 3)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6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检索替换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：电影信息提取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09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本分割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10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贪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婪匹配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：用户注册验证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9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：电影信息提取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8" y="1320800"/>
            <a:ext cx="114340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电影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.txt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”文件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中包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含电影排名、电影名称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、演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员等信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息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种数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据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都有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应的标签，例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rank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标签对应着电影排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标签对应着电影名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等。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988153" y="3629124"/>
            <a:ext cx="4613432" cy="28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：电影信息提取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463027" y="2707007"/>
            <a:ext cx="6860377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本实例要求编写程序，实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现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提取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排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名前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的电影名称与评分信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息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的功能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78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检索替换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：电影信息提取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09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文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本分割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10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贪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婪匹配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：用户注册验证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0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文本分割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模块中提供的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split()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函数可使用与正则表达式模式相同的字符串分割指定文本。</a:t>
            </a:r>
          </a:p>
        </p:txBody>
      </p:sp>
      <p:sp>
        <p:nvSpPr>
          <p:cNvPr id="7" name="矩形 6"/>
          <p:cNvSpPr/>
          <p:nvPr/>
        </p:nvSpPr>
        <p:spPr>
          <a:xfrm>
            <a:off x="1953492" y="3251303"/>
            <a:ext cx="8312726" cy="107131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2672298" y="3494573"/>
            <a:ext cx="68849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split(pattern, string, maxsplit=0, flags=0)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53492" y="4322619"/>
            <a:ext cx="8312725" cy="15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maxsplit --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用于指定分隔的次数，默认值为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，表示匹配指定模式并全部进行分割。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flags 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表示使用的匹配模式。</a:t>
            </a:r>
          </a:p>
        </p:txBody>
      </p:sp>
    </p:spTree>
    <p:extLst>
      <p:ext uri="{BB962C8B-B14F-4D97-AF65-F5344CB8AC3E}">
        <p14:creationId xmlns:p14="http://schemas.microsoft.com/office/powerpoint/2010/main" val="258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检索替换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：电影信息提取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09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文本分割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10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贪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婪匹配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：用户注册验证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1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贪婪匹配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正则表达式中有两种匹配方式：贪婪匹配和非贪婪匹配。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7800" y="3316205"/>
            <a:ext cx="5022675" cy="19792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869925" y="4990645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贪婪匹配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118555" y="3615672"/>
            <a:ext cx="4461163" cy="10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在条件满足的情况下，尽量多地进行匹</a:t>
            </a:r>
            <a:r>
              <a:rPr lang="zh-CN" altLang="zh-CN" sz="2800" dirty="0" smtClean="0"/>
              <a:t>配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  <p:sp>
        <p:nvSpPr>
          <p:cNvPr id="12" name="矩形 11"/>
          <p:cNvSpPr/>
          <p:nvPr/>
        </p:nvSpPr>
        <p:spPr>
          <a:xfrm>
            <a:off x="6282633" y="3316205"/>
            <a:ext cx="5022675" cy="19792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314758" y="4990645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非贪婪匹配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6551840" y="3615672"/>
            <a:ext cx="4484257" cy="10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在条件满足的情况下，尽</a:t>
            </a:r>
            <a:r>
              <a:rPr lang="zh-CN" altLang="zh-CN" sz="2800" dirty="0" smtClean="0"/>
              <a:t>量</a:t>
            </a:r>
            <a:r>
              <a:rPr lang="zh-CN" altLang="en-US" sz="2800" dirty="0" smtClean="0"/>
              <a:t>少</a:t>
            </a:r>
            <a:r>
              <a:rPr lang="zh-CN" altLang="zh-CN" sz="2800" dirty="0" smtClean="0"/>
              <a:t>地</a:t>
            </a:r>
            <a:r>
              <a:rPr lang="zh-CN" altLang="zh-CN" sz="2800" dirty="0"/>
              <a:t>进行匹配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196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正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则表达式基础知识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re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预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编译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配与搜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索</a:t>
            </a:r>
            <a:endParaRPr lang="zh-CN" altLang="zh-CN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配对象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全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文匹配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贪婪匹配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贪婪匹配方式也称为匹配优先，即在可匹配可不匹配时，优先尝试匹配；非贪婪匹配方式也称忽略优先，即在可匹配可不匹配时，优先尝试忽略。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1247920" y="3780651"/>
            <a:ext cx="10057389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重复匹配中使用的元字符（“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?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”、“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*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”、“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+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”、“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{}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”）默认为匹配优先，但当其与“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?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”搭配，即以“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??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”、“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*?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”、“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+?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”、“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{}?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”这些形式出现时，则为忽略优先。</a:t>
            </a:r>
          </a:p>
        </p:txBody>
      </p:sp>
    </p:spTree>
    <p:extLst>
      <p:ext uri="{BB962C8B-B14F-4D97-AF65-F5344CB8AC3E}">
        <p14:creationId xmlns:p14="http://schemas.microsoft.com/office/powerpoint/2010/main" val="29297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检索替换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：电影信息提取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09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文本分割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10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贪婪匹配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：用户注册验证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70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：用户注册验证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很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多网站上都有注册功能，用户在使用注册功能时，需要遵守网站的注册规则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413164" y="3157197"/>
            <a:ext cx="932410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用户名规则</a:t>
            </a:r>
            <a:r>
              <a:rPr lang="zh-CN" altLang="en-US" sz="2800" dirty="0">
                <a:latin typeface="Calibri" pitchFamily="34" charset="0"/>
                <a:ea typeface="楷体" pitchFamily="49" charset="-122"/>
              </a:rPr>
              <a:t>：</a:t>
            </a: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长度为</a:t>
            </a:r>
            <a:r>
              <a:rPr lang="en-US" altLang="zh-CN" sz="2800" dirty="0">
                <a:latin typeface="Calibri" pitchFamily="34" charset="0"/>
                <a:ea typeface="楷体" pitchFamily="49" charset="-122"/>
              </a:rPr>
              <a:t>6~10</a:t>
            </a: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个字符</a:t>
            </a:r>
            <a:r>
              <a:rPr lang="zh-CN" altLang="en-US" sz="2800" dirty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以汉字或字母或下划线开头；</a:t>
            </a:r>
            <a:endParaRPr lang="en-US" altLang="zh-CN" sz="2800" dirty="0">
              <a:latin typeface="Calibri" pitchFamily="34" charset="0"/>
              <a:ea typeface="楷体" pitchFamily="49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密码规则</a:t>
            </a:r>
            <a:r>
              <a:rPr lang="zh-CN" altLang="en-US" sz="2800" dirty="0">
                <a:latin typeface="Calibri" pitchFamily="34" charset="0"/>
                <a:ea typeface="楷体" pitchFamily="49" charset="-122"/>
              </a:rPr>
              <a:t>：</a:t>
            </a: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长度为</a:t>
            </a:r>
            <a:r>
              <a:rPr lang="en-US" altLang="zh-CN" sz="2800" dirty="0">
                <a:latin typeface="Calibri" pitchFamily="34" charset="0"/>
                <a:ea typeface="楷体" pitchFamily="49" charset="-122"/>
              </a:rPr>
              <a:t>6~10</a:t>
            </a: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个字符</a:t>
            </a:r>
            <a:r>
              <a:rPr lang="zh-CN" altLang="en-US" sz="2800" dirty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必须以字母开头</a:t>
            </a:r>
            <a:r>
              <a:rPr lang="zh-CN" altLang="en-US" sz="2800" dirty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包含字母数字下划线；</a:t>
            </a:r>
            <a:endParaRPr lang="en-US" altLang="zh-CN" sz="2800" dirty="0">
              <a:latin typeface="Calibri" pitchFamily="34" charset="0"/>
              <a:ea typeface="楷体" pitchFamily="49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手机号规</a:t>
            </a:r>
            <a:r>
              <a:rPr lang="zh-CN" altLang="zh-CN" sz="2800" dirty="0" smtClean="0">
                <a:latin typeface="Calibri" pitchFamily="34" charset="0"/>
                <a:ea typeface="楷体" pitchFamily="49" charset="-122"/>
              </a:rPr>
              <a:t>则：</a:t>
            </a: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中国大陆手机号码。</a:t>
            </a:r>
            <a:endParaRPr lang="en-US" altLang="zh-CN" sz="2800" dirty="0">
              <a:latin typeface="Calibri" pitchFamily="34" charset="0"/>
              <a:ea typeface="楷体" pitchFamily="49" charset="-122"/>
            </a:endParaRPr>
          </a:p>
          <a:p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若用户输入的注册信息格式有误，系统会对用户进行提示。</a:t>
            </a:r>
          </a:p>
        </p:txBody>
      </p:sp>
    </p:spTree>
    <p:extLst>
      <p:ext uri="{BB962C8B-B14F-4D97-AF65-F5344CB8AC3E}">
        <p14:creationId xmlns:p14="http://schemas.microsoft.com/office/powerpoint/2010/main" val="7073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：用户注册验证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463027" y="2996830"/>
            <a:ext cx="6860377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本实例要求编写程序，模拟实现用户注册功能。</a:t>
            </a:r>
          </a:p>
        </p:txBody>
      </p:sp>
    </p:spTree>
    <p:extLst>
      <p:ext uri="{BB962C8B-B14F-4D97-AF65-F5344CB8AC3E}">
        <p14:creationId xmlns:p14="http://schemas.microsoft.com/office/powerpoint/2010/main" val="12974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本章主要介绍了正则表达式的基础知识以及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中正则表达式的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模块，其中正则表达式的基础知识包括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基本的匹配规则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模块包括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预编译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匹配搜索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匹配对象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全文匹配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检索替换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文本分割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贪婪匹配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等知识</a:t>
            </a: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通过本章的学习，希望读者能够在程序中熟练运用正则表达式。</a:t>
            </a:r>
            <a:endParaRPr lang="zh-CN" altLang="en-US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在网站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注册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时需要提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交诸如手机号、用户名、邮箱号码等信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息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站开发人员为保证注册者提供的信息符合规则，需要对提交的信息进行判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断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7800" y="3768437"/>
            <a:ext cx="5022675" cy="19792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69925" y="5442877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if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判断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387153" y="3768437"/>
            <a:ext cx="4071538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200" dirty="0" smtClean="0">
                <a:latin typeface="宋体" pitchFamily="2" charset="-122"/>
              </a:rPr>
              <a:t> </a:t>
            </a:r>
            <a:r>
              <a:rPr lang="zh-CN" altLang="en-US" sz="2200" dirty="0">
                <a:latin typeface="宋体" pitchFamily="2" charset="-122"/>
              </a:rPr>
              <a:t>手机</a:t>
            </a:r>
            <a:r>
              <a:rPr lang="zh-CN" altLang="en-US" sz="2200" dirty="0" smtClean="0">
                <a:latin typeface="宋体" pitchFamily="2" charset="-122"/>
              </a:rPr>
              <a:t>号</a:t>
            </a:r>
            <a:r>
              <a:rPr lang="zh-CN" altLang="en-US" sz="2200" dirty="0">
                <a:latin typeface="宋体" pitchFamily="2" charset="-122"/>
              </a:rPr>
              <a:t>长度</a:t>
            </a:r>
            <a:r>
              <a:rPr lang="zh-CN" altLang="en-US" sz="2200" dirty="0" smtClean="0">
                <a:latin typeface="宋体" pitchFamily="2" charset="-122"/>
              </a:rPr>
              <a:t> </a:t>
            </a:r>
            <a:r>
              <a:rPr lang="en-US" altLang="zh-CN" sz="2200" dirty="0" smtClean="0">
                <a:latin typeface="宋体" pitchFamily="2" charset="-122"/>
              </a:rPr>
              <a:t>==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200" dirty="0" smtClean="0">
                <a:latin typeface="宋体" pitchFamily="2" charset="-122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宋体" pitchFamily="2" charset="-122"/>
              </a:rPr>
              <a:t> 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200" dirty="0" smtClean="0">
                <a:latin typeface="宋体" pitchFamily="2" charset="-122"/>
              </a:rPr>
              <a:t> </a:t>
            </a:r>
            <a:r>
              <a:rPr lang="zh-CN" altLang="en-US" sz="2200" dirty="0" smtClean="0">
                <a:latin typeface="宋体" pitchFamily="2" charset="-122"/>
              </a:rPr>
              <a:t>手机号字符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in [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数字序列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    print</a:t>
            </a:r>
            <a:r>
              <a:rPr lang="en-US" altLang="zh-CN" sz="2200" dirty="0" smtClean="0">
                <a:latin typeface="宋体" pitchFamily="2" charset="-122"/>
              </a:rPr>
              <a:t>(“</a:t>
            </a:r>
            <a:r>
              <a:rPr lang="zh-CN" altLang="en-US" sz="2200" dirty="0" smtClean="0">
                <a:latin typeface="宋体" pitchFamily="2" charset="-122"/>
              </a:rPr>
              <a:t>合法</a:t>
            </a:r>
            <a:r>
              <a:rPr lang="en-US" altLang="zh-CN" sz="2200" dirty="0" smtClean="0">
                <a:latin typeface="宋体" pitchFamily="2" charset="-122"/>
              </a:rPr>
              <a:t>”)</a:t>
            </a: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elif  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用户名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......: </a:t>
            </a:r>
          </a:p>
        </p:txBody>
      </p:sp>
      <p:sp>
        <p:nvSpPr>
          <p:cNvPr id="10" name="矩形 9"/>
          <p:cNvSpPr/>
          <p:nvPr/>
        </p:nvSpPr>
        <p:spPr>
          <a:xfrm>
            <a:off x="6324200" y="3768437"/>
            <a:ext cx="5022675" cy="19792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56325" y="5442877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正则表达式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8092753" y="4322434"/>
            <a:ext cx="1961983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[0-9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]{11}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9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正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则表达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式就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是规定了一组文本模式匹配规则的符号语言，一条正则表达式也称为一个模式，使用这些模式可以匹配指定文本中与表达式模式相同的字符串。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 descr="https://timgsa.baidu.com/timg?image&amp;quality=80&amp;size=b9999_10000&amp;sec=1563168361307&amp;di=23db53cd7e4a8895e2a92f980eefa229&amp;imgtype=0&amp;src=http%3A%2F%2Fp9.qhimg.com%2Ft0109fbac51d799e1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04" y="3805152"/>
            <a:ext cx="6169796" cy="26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元字符指在正则表达式中具有特殊含义的专用字符，可以用来规定其前导字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符在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目标对象中出现的模式。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30" y="3032689"/>
            <a:ext cx="6054435" cy="330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9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点字符“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”可匹配包括字母、数字、下划线、空白符（除换行符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\n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）等任意的单个字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符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点字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符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1400320" y="4024801"/>
            <a:ext cx="4501716" cy="95766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190431" y="4180468"/>
            <a:ext cx="9214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J.m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30868" y="3806541"/>
            <a:ext cx="928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</a:rPr>
              <a:t>Jam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30868" y="4742529"/>
            <a:ext cx="954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</a:rPr>
              <a:t>J0m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30868" y="5678517"/>
            <a:ext cx="954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</a:rPr>
              <a:t>Jm8</a:t>
            </a:r>
            <a:endParaRPr lang="zh-CN" altLang="en-US" sz="3600" dirty="0">
              <a:latin typeface="Times New Roman" pitchFamily="18" charset="0"/>
            </a:endParaRPr>
          </a:p>
        </p:txBody>
      </p:sp>
      <p:pic>
        <p:nvPicPr>
          <p:cNvPr id="12290" name="Picture 2" descr="https://ss1.bdstatic.com/70cFvXSh_Q1YnxGkpoWK1HF6hhy/it/u=965663193,1560936490&amp;fm=26&amp;gp=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19756" y="5647507"/>
            <a:ext cx="708349" cy="7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7255336" y="4742529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7236807" y="3806540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400318" y="5191621"/>
            <a:ext cx="4667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匹配以字母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开头、以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结尾、中间为任意</a:t>
            </a:r>
            <a:r>
              <a:rPr lang="zh-CN" altLang="zh-CN" b="1" dirty="0">
                <a:solidFill>
                  <a:srgbClr val="FF0000"/>
                </a:solidFill>
                <a:latin typeface="宋体" pitchFamily="2" charset="-122"/>
              </a:rPr>
              <a:t>一个字符的字符</a:t>
            </a:r>
            <a:r>
              <a:rPr lang="zh-CN" altLang="zh-CN" b="1" dirty="0" smtClean="0">
                <a:solidFill>
                  <a:srgbClr val="FF0000"/>
                </a:solidFill>
                <a:latin typeface="宋体" pitchFamily="2" charset="-122"/>
              </a:rPr>
              <a:t>串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5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5b3aad4845bc34e58436ab4a66ac4cd3e1c3d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3465</Words>
  <Application>Microsoft Office PowerPoint</Application>
  <PresentationFormat>自定义</PresentationFormat>
  <Paragraphs>281</Paragraphs>
  <Slides>55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7" baseType="lpstr">
      <vt:lpstr>Office 主题​​</vt:lpstr>
      <vt:lpstr>Microsoft Excel 97-2003 工作表</vt:lpstr>
      <vt:lpstr>第11章 正则表达式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王晓娟</cp:lastModifiedBy>
  <cp:revision>4038</cp:revision>
  <dcterms:created xsi:type="dcterms:W3CDTF">2016-08-25T05:35:30Z</dcterms:created>
  <dcterms:modified xsi:type="dcterms:W3CDTF">2019-07-30T09:11:09Z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