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56" r:id="rId2"/>
    <p:sldId id="398" r:id="rId3"/>
    <p:sldId id="979" r:id="rId4"/>
    <p:sldId id="344" r:id="rId5"/>
    <p:sldId id="897" r:id="rId6"/>
    <p:sldId id="1059" r:id="rId7"/>
    <p:sldId id="1060" r:id="rId8"/>
    <p:sldId id="1061" r:id="rId9"/>
    <p:sldId id="1062" r:id="rId10"/>
    <p:sldId id="1063" r:id="rId11"/>
    <p:sldId id="1064" r:id="rId12"/>
    <p:sldId id="1065" r:id="rId13"/>
    <p:sldId id="1066" r:id="rId14"/>
    <p:sldId id="1067" r:id="rId15"/>
    <p:sldId id="1068" r:id="rId16"/>
    <p:sldId id="1069" r:id="rId17"/>
    <p:sldId id="1070" r:id="rId18"/>
    <p:sldId id="1071" r:id="rId19"/>
    <p:sldId id="1028" r:id="rId20"/>
    <p:sldId id="1072" r:id="rId21"/>
    <p:sldId id="1073" r:id="rId22"/>
    <p:sldId id="1074" r:id="rId23"/>
    <p:sldId id="1075" r:id="rId24"/>
    <p:sldId id="1076" r:id="rId25"/>
    <p:sldId id="1029" r:id="rId26"/>
    <p:sldId id="1030" r:id="rId27"/>
    <p:sldId id="1077" r:id="rId28"/>
    <p:sldId id="1078" r:id="rId29"/>
    <p:sldId id="1031" r:id="rId30"/>
    <p:sldId id="1079" r:id="rId31"/>
    <p:sldId id="1081" r:id="rId32"/>
    <p:sldId id="1080" r:id="rId33"/>
    <p:sldId id="1082" r:id="rId34"/>
    <p:sldId id="1083" r:id="rId35"/>
    <p:sldId id="1084" r:id="rId36"/>
    <p:sldId id="1085" r:id="rId37"/>
    <p:sldId id="1086" r:id="rId38"/>
    <p:sldId id="1087" r:id="rId39"/>
    <p:sldId id="1088" r:id="rId40"/>
    <p:sldId id="1089" r:id="rId41"/>
    <p:sldId id="1032" r:id="rId42"/>
    <p:sldId id="1090" r:id="rId43"/>
    <p:sldId id="1091" r:id="rId44"/>
    <p:sldId id="1092" r:id="rId45"/>
    <p:sldId id="1033" r:id="rId46"/>
    <p:sldId id="1093" r:id="rId47"/>
    <p:sldId id="1095" r:id="rId48"/>
    <p:sldId id="1096" r:id="rId49"/>
    <p:sldId id="1098" r:id="rId50"/>
    <p:sldId id="1097" r:id="rId51"/>
    <p:sldId id="1099" r:id="rId52"/>
    <p:sldId id="1100" r:id="rId53"/>
    <p:sldId id="1101" r:id="rId54"/>
    <p:sldId id="1102" r:id="rId55"/>
    <p:sldId id="1103" r:id="rId56"/>
    <p:sldId id="1104" r:id="rId57"/>
    <p:sldId id="1105" r:id="rId58"/>
    <p:sldId id="1106" r:id="rId59"/>
    <p:sldId id="1108" r:id="rId60"/>
    <p:sldId id="1109" r:id="rId61"/>
    <p:sldId id="1110" r:id="rId62"/>
    <p:sldId id="1111" r:id="rId63"/>
    <p:sldId id="1112" r:id="rId64"/>
    <p:sldId id="1113" r:id="rId65"/>
    <p:sldId id="1107" r:id="rId66"/>
    <p:sldId id="1114" r:id="rId67"/>
    <p:sldId id="1115" r:id="rId68"/>
    <p:sldId id="1116" r:id="rId69"/>
    <p:sldId id="1117" r:id="rId70"/>
    <p:sldId id="1118" r:id="rId71"/>
    <p:sldId id="1034" r:id="rId72"/>
    <p:sldId id="1119" r:id="rId73"/>
    <p:sldId id="1120" r:id="rId74"/>
    <p:sldId id="1121" r:id="rId75"/>
    <p:sldId id="1122" r:id="rId76"/>
    <p:sldId id="1123" r:id="rId77"/>
    <p:sldId id="1035" r:id="rId78"/>
    <p:sldId id="1124" r:id="rId79"/>
    <p:sldId id="1125" r:id="rId80"/>
    <p:sldId id="1126" r:id="rId81"/>
    <p:sldId id="1127" r:id="rId82"/>
    <p:sldId id="1128" r:id="rId83"/>
    <p:sldId id="1036" r:id="rId84"/>
    <p:sldId id="1129" r:id="rId85"/>
    <p:sldId id="1130" r:id="rId86"/>
    <p:sldId id="1037" r:id="rId87"/>
    <p:sldId id="1131" r:id="rId88"/>
    <p:sldId id="1132" r:id="rId89"/>
    <p:sldId id="1133" r:id="rId90"/>
    <p:sldId id="531" r:id="rId91"/>
    <p:sldId id="376" r:id="rId92"/>
  </p:sldIdLst>
  <p:sldSz cx="12192000" cy="6858000"/>
  <p:notesSz cx="6858000" cy="9144000"/>
  <p:custDataLst>
    <p:tags r:id="rId9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353A2"/>
    <a:srgbClr val="1369B2"/>
    <a:srgbClr val="D6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0" autoAdjust="0"/>
    <p:restoredTop sz="99083" autoAdjust="0"/>
  </p:normalViewPr>
  <p:slideViewPr>
    <p:cSldViewPr snapToGrid="0">
      <p:cViewPr>
        <p:scale>
          <a:sx n="68" d="100"/>
          <a:sy n="68" d="100"/>
        </p:scale>
        <p:origin x="-228" y="-156"/>
      </p:cViewPr>
      <p:guideLst>
        <p:guide orient="horz" pos="2092"/>
        <p:guide pos="3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6" d="100"/>
        <a:sy n="2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等线" charset="0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283E0F-74FB-4CF6-B92F-BA0D3B768B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16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666C4432-86B1-44C8-B144-754EE8881D6E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83E0F-74FB-4CF6-B92F-BA0D3B768B7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67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83E0F-74FB-4CF6-B92F-BA0D3B768B7F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67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83E0F-74FB-4CF6-B92F-BA0D3B768B7F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6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83E0F-74FB-4CF6-B92F-BA0D3B768B7F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67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83E0F-74FB-4CF6-B92F-BA0D3B768B7F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67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83E0F-74FB-4CF6-B92F-BA0D3B768B7F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67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83E0F-74FB-4CF6-B92F-BA0D3B768B7F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6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88698-2790-4799-A03F-F8D2A4A2DB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4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0D640-E144-490B-8F7E-65C826AB46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3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3D8B2-F2A4-4705-A013-3C96A07E7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3D35E-3885-4274-AA9A-8DFBF1713F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5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1F17B-D6B6-4D3F-8964-F09DF34F00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0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E0F-B024-4B43-831A-91927FC069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1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B6AA8-31EB-468B-8C41-6415ECD260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4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0E7A1-F48F-4719-BB98-7E5AEA7B7F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noProof="1">
                <a:solidFill>
                  <a:srgbClr val="898989"/>
                </a:solidFill>
                <a:latin typeface="等线" charset="-122"/>
                <a:ea typeface="等线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等线" charset="-122"/>
              </a:defRPr>
            </a:lvl1pPr>
          </a:lstStyle>
          <a:p>
            <a:fld id="{5558DAD5-D431-48DD-BB7C-9F90A0AF82BA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871538" y="363538"/>
            <a:ext cx="89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✎ </a:t>
            </a:r>
            <a:endParaRPr lang="zh-CN" altLang="en-US" sz="360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64" r:id="rId8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等线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/>
              <a:t>Django</a:t>
            </a:r>
            <a:r>
              <a:rPr lang="zh-CN" altLang="zh-CN" dirty="0"/>
              <a:t>框架介绍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038725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5550650" y="4996067"/>
            <a:ext cx="1986223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前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端基础知识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WSGI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初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识</a:t>
            </a: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8641774" y="4996067"/>
            <a:ext cx="264968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目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356764" y="4243843"/>
            <a:ext cx="2272145" cy="64633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06982" y="4243843"/>
            <a:ext cx="3297382" cy="6463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01637" y="4243843"/>
            <a:ext cx="886690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是统一资源定位符（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Uniform Resource Locator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），它是服务器地址的标识，主要由协议头、服务器地址、资源路径构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成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0216" y="4243843"/>
            <a:ext cx="7189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https://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www.baidu.com/s?wd=Django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直接箭头连接符 9"/>
          <p:cNvCxnSpPr>
            <a:endCxn id="13" idx="0"/>
          </p:cNvCxnSpPr>
          <p:nvPr/>
        </p:nvCxnSpPr>
        <p:spPr>
          <a:xfrm flipH="1">
            <a:off x="5555673" y="4890174"/>
            <a:ext cx="4" cy="707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24625" y="559723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协议头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0843" y="559723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IP</a:t>
            </a:r>
            <a:r>
              <a:rPr lang="zh-CN" altLang="zh-CN" sz="3600" b="1" dirty="0">
                <a:solidFill>
                  <a:srgbClr val="FF0000"/>
                </a:solidFill>
              </a:rPr>
              <a:t>地址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>
            <a:endCxn id="12" idx="0"/>
          </p:cNvCxnSpPr>
          <p:nvPr/>
        </p:nvCxnSpPr>
        <p:spPr>
          <a:xfrm flipH="1">
            <a:off x="2909455" y="4890174"/>
            <a:ext cx="235527" cy="707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2"/>
          </p:cNvCxnSpPr>
          <p:nvPr/>
        </p:nvCxnSpPr>
        <p:spPr>
          <a:xfrm>
            <a:off x="8492837" y="4890174"/>
            <a:ext cx="3" cy="66549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73967" y="559723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资源路径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99"/>
          <p:cNvSpPr txBox="1">
            <a:spLocks noChangeArrowheads="1"/>
          </p:cNvSpPr>
          <p:nvPr/>
        </p:nvSpPr>
        <p:spPr bwMode="auto">
          <a:xfrm>
            <a:off x="3324083" y="2332675"/>
            <a:ext cx="7107523" cy="296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协议头中的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https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指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HTTPS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协议，这两种协议都是文本传输协议，不同之处在于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HTTPS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的基础上加入了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SSL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（安全套接层）协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议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以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保证数据传输的安全性。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82889" y="2008910"/>
            <a:ext cx="8189912" cy="361603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19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7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客户端发送的请求消息包括请求行、请求头、空行、请求数据组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成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图片 30" descr="C:\Users\admin\Desktop\01_requ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747" y="3242968"/>
            <a:ext cx="7104602" cy="251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62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524" y="3846080"/>
            <a:ext cx="7667047" cy="252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326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300" dirty="0">
                <a:latin typeface="微软雅黑" pitchFamily="34" charset="-122"/>
                <a:ea typeface="微软雅黑" pitchFamily="34" charset="-122"/>
              </a:rPr>
              <a:t>当服务器收到</a:t>
            </a:r>
            <a:r>
              <a:rPr lang="en-US" altLang="zh-CN" sz="43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zh-CN" sz="4300" dirty="0">
                <a:latin typeface="微软雅黑" pitchFamily="34" charset="-122"/>
                <a:ea typeface="微软雅黑" pitchFamily="34" charset="-122"/>
              </a:rPr>
              <a:t>客户端的请求数据后，会发送给</a:t>
            </a:r>
            <a:r>
              <a:rPr lang="en-US" altLang="zh-CN" sz="43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zh-CN" sz="4300" dirty="0">
                <a:latin typeface="微软雅黑" pitchFamily="34" charset="-122"/>
                <a:ea typeface="微软雅黑" pitchFamily="34" charset="-122"/>
              </a:rPr>
              <a:t>客户端一个响应信息，这个响应信息包括状态行</a:t>
            </a:r>
            <a:r>
              <a:rPr lang="zh-CN" altLang="zh-CN" sz="4300" dirty="0" smtClean="0">
                <a:latin typeface="微软雅黑" pitchFamily="34" charset="-122"/>
                <a:ea typeface="微软雅黑" pitchFamily="34" charset="-122"/>
              </a:rPr>
              <a:t>、消息报</a:t>
            </a:r>
            <a:r>
              <a:rPr lang="zh-CN" altLang="zh-CN" sz="4300" dirty="0">
                <a:latin typeface="微软雅黑" pitchFamily="34" charset="-122"/>
                <a:ea typeface="微软雅黑" pitchFamily="34" charset="-122"/>
              </a:rPr>
              <a:t>头、空行、响应正文组成。</a:t>
            </a:r>
            <a:endParaRPr lang="zh-CN" altLang="en-US" sz="43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57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HTTP/1.1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请求方法与说明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30" y="2331611"/>
            <a:ext cx="6510436" cy="3782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95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54225" y="2819532"/>
            <a:ext cx="9401175" cy="184583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030544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2511424" y="3203838"/>
            <a:ext cx="84867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请求方法的名称区分大小写。以上方法中，除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GET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POST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方法外，其它方法都是可选方法。</a:t>
            </a:r>
          </a:p>
        </p:txBody>
      </p:sp>
    </p:spTree>
    <p:extLst>
      <p:ext uri="{BB962C8B-B14F-4D97-AF65-F5344CB8AC3E}">
        <p14:creationId xmlns:p14="http://schemas.microsoft.com/office/powerpoint/2010/main" val="35869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当服务器向客户端返回响应信息时，会通过状态码告知客户端资源是否请求成功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8" name="Picture 2" descr="https://timgsa.baidu.com/timg?image&amp;quality=80&amp;size=b9999_10000&amp;sec=1564033719342&amp;di=0fd244bbd3e73b903b05f8bf670e8782&amp;imgtype=0&amp;src=http%3A%2F%2Fimg.zcool.cn%2Fcommunity%2F01558b582ab02ea84a0d304f6f2e63.jpg%401280w_1l_2o_100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381" y="3233475"/>
            <a:ext cx="5379334" cy="302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93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状态码是由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个数字组成，不同的状态码代表不同的含义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452" y="3232157"/>
            <a:ext cx="6405191" cy="2891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16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4225" y="2819532"/>
            <a:ext cx="9401175" cy="184583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030544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2511424" y="3203838"/>
            <a:ext cx="84867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常见的状态码有“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200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”和“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404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”，分别表示请求处理成功和未找到所请求的资源。</a:t>
            </a:r>
          </a:p>
        </p:txBody>
      </p:sp>
    </p:spTree>
    <p:extLst>
      <p:ext uri="{BB962C8B-B14F-4D97-AF65-F5344CB8AC3E}">
        <p14:creationId xmlns:p14="http://schemas.microsoft.com/office/powerpoint/2010/main" val="15278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Hyper Text Markup Language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）又称超文本标记语言，它使用标记标签来描述网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页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7998" y="4016977"/>
            <a:ext cx="8793020" cy="1786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通常情况下标记标签是成对出现的，例如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&lt;title&gt;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&lt;/title&gt;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，其中第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个标签是开始标签，第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个标签是结束标签。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3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>
              <a:grpSpLocks/>
            </p:cNvGrpSpPr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>
                <a:graphicFrameLocks/>
              </p:cNvGraphicFramePr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76" r:id="rId4" imgW="5394240" imgH="3720960" progId="Excel.Sheet.8">
                      <p:embed/>
                    </p:oleObj>
                  </mc:Choice>
                  <mc:Fallback>
                    <p:oleObj r:id="rId4" imgW="5394240" imgH="3720960" progId="Excel.Shee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了解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熟悉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学习目标</a:t>
            </a: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882775" y="1263013"/>
            <a:ext cx="3306762" cy="1340487"/>
            <a:chOff x="153988" y="1416131"/>
            <a:chExt cx="3305274" cy="1339639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416131"/>
              <a:ext cx="2708013" cy="101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Django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框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架的结构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82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1" name="组合 63"/>
          <p:cNvGrpSpPr>
            <a:grpSpLocks/>
          </p:cNvGrpSpPr>
          <p:nvPr/>
        </p:nvGrpSpPr>
        <p:grpSpPr bwMode="auto">
          <a:xfrm>
            <a:off x="6711950" y="1268355"/>
            <a:ext cx="3281363" cy="1343076"/>
            <a:chOff x="5414469" y="1870030"/>
            <a:chExt cx="3281856" cy="1339895"/>
          </a:xfrm>
        </p:grpSpPr>
        <p:grpSp>
          <p:nvGrpSpPr>
            <p:cNvPr id="7189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414469" y="1870030"/>
              <a:ext cx="2774364" cy="1013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Django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框架开发应用的流程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71"/>
          <p:cNvGrpSpPr>
            <a:grpSpLocks/>
          </p:cNvGrpSpPr>
          <p:nvPr/>
        </p:nvGrpSpPr>
        <p:grpSpPr bwMode="auto">
          <a:xfrm>
            <a:off x="6938963" y="4905372"/>
            <a:ext cx="3424237" cy="1103556"/>
            <a:chOff x="5273227" y="4225925"/>
            <a:chExt cx="3423098" cy="1104900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779737"/>
              <a:ext cx="2772529" cy="500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熟悉 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HTTP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协议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" name="组合 10"/>
          <p:cNvGrpSpPr>
            <a:grpSpLocks/>
          </p:cNvGrpSpPr>
          <p:nvPr/>
        </p:nvGrpSpPr>
        <p:grpSpPr bwMode="auto">
          <a:xfrm>
            <a:off x="1630363" y="4857745"/>
            <a:ext cx="3371850" cy="1385598"/>
            <a:chOff x="218911" y="4857376"/>
            <a:chExt cx="3372306" cy="1384404"/>
          </a:xfrm>
        </p:grpSpPr>
        <p:grpSp>
          <p:nvGrpSpPr>
            <p:cNvPr id="7205" name="组合 16"/>
            <p:cNvGrpSpPr>
              <a:grpSpLocks/>
            </p:cNvGrpSpPr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>
              <a:grpSpLocks/>
            </p:cNvGrpSpPr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5226992"/>
              <a:ext cx="2633365" cy="101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了解 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HTML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JavaScript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WSGI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示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例：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92581" y="1370858"/>
            <a:ext cx="8382846" cy="489765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3367500" y="1572918"/>
            <a:ext cx="8007927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200" dirty="0">
                <a:latin typeface="Times New Roman" pitchFamily="18" charset="0"/>
              </a:rPr>
              <a:t>&lt;!DOCTYPE html&gt; 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&lt;html&gt; 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&lt;</a:t>
            </a:r>
            <a:r>
              <a:rPr lang="en-US" altLang="zh-CN" sz="2200" dirty="0">
                <a:latin typeface="Times New Roman" pitchFamily="18" charset="0"/>
              </a:rPr>
              <a:t>head&gt; 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&lt;</a:t>
            </a:r>
            <a:r>
              <a:rPr lang="en-US" altLang="zh-CN" sz="2200" dirty="0">
                <a:latin typeface="Times New Roman" pitchFamily="18" charset="0"/>
              </a:rPr>
              <a:t>title&gt;HTML</a:t>
            </a:r>
            <a:r>
              <a:rPr lang="zh-CN" altLang="zh-CN" sz="2200" dirty="0">
                <a:latin typeface="Times New Roman" pitchFamily="18" charset="0"/>
              </a:rPr>
              <a:t>演示</a:t>
            </a:r>
            <a:r>
              <a:rPr lang="en-US" altLang="zh-CN" sz="2200" dirty="0">
                <a:latin typeface="Times New Roman" pitchFamily="18" charset="0"/>
              </a:rPr>
              <a:t>&lt;/title&gt; 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&lt;/</a:t>
            </a:r>
            <a:r>
              <a:rPr lang="en-US" altLang="zh-CN" sz="2200" dirty="0">
                <a:latin typeface="Times New Roman" pitchFamily="18" charset="0"/>
              </a:rPr>
              <a:t>head&gt; 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&lt;</a:t>
            </a:r>
            <a:r>
              <a:rPr lang="en-US" altLang="zh-CN" sz="2200" dirty="0">
                <a:latin typeface="Times New Roman" pitchFamily="18" charset="0"/>
              </a:rPr>
              <a:t>body&gt; 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&lt;</a:t>
            </a:r>
            <a:r>
              <a:rPr lang="en-US" altLang="zh-CN" sz="2200" dirty="0">
                <a:latin typeface="Times New Roman" pitchFamily="18" charset="0"/>
              </a:rPr>
              <a:t>p&gt;Python:&lt;/p&gt;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&lt;</a:t>
            </a:r>
            <a:r>
              <a:rPr lang="en-US" altLang="zh-CN" sz="2200" dirty="0">
                <a:latin typeface="Times New Roman" pitchFamily="18" charset="0"/>
              </a:rPr>
              <a:t>img src ="file:python.jpg" width="150" height="100"&gt;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&lt;</a:t>
            </a:r>
            <a:r>
              <a:rPr lang="en-US" altLang="zh-CN" sz="2200" dirty="0">
                <a:latin typeface="Times New Roman" pitchFamily="18" charset="0"/>
              </a:rPr>
              <a:t>h5&gt;</a:t>
            </a:r>
            <a:r>
              <a:rPr lang="zh-CN" altLang="zh-CN" sz="2200" dirty="0">
                <a:latin typeface="Times New Roman" pitchFamily="18" charset="0"/>
              </a:rPr>
              <a:t>官网链接</a:t>
            </a:r>
            <a:r>
              <a:rPr lang="en-US" altLang="zh-CN" sz="2200" dirty="0">
                <a:latin typeface="Times New Roman" pitchFamily="18" charset="0"/>
              </a:rPr>
              <a:t>: 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  &lt;</a:t>
            </a:r>
            <a:r>
              <a:rPr lang="en-US" altLang="zh-CN" sz="2200" dirty="0">
                <a:latin typeface="Times New Roman" pitchFamily="18" charset="0"/>
              </a:rPr>
              <a:t>a href="https://www.python.org/"&gt;https://www.python.org&lt;/a&gt;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&lt;/</a:t>
            </a:r>
            <a:r>
              <a:rPr lang="en-US" altLang="zh-CN" sz="2200" dirty="0">
                <a:latin typeface="Times New Roman" pitchFamily="18" charset="0"/>
              </a:rPr>
              <a:t>h5&gt;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&lt;/</a:t>
            </a:r>
            <a:r>
              <a:rPr lang="en-US" altLang="zh-CN" sz="2200" dirty="0">
                <a:latin typeface="Times New Roman" pitchFamily="18" charset="0"/>
              </a:rPr>
              <a:t>body&gt; 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&lt;/html&gt;</a:t>
            </a:r>
            <a:endParaRPr lang="zh-CN" altLang="zh-CN" sz="2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上述代码中使用了多个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这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些标签的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含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义分别如下：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800" y="3038192"/>
            <a:ext cx="6596495" cy="3274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3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363122" y="3147365"/>
            <a:ext cx="294300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若没有安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装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前端开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发工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具，可以将上述代码拷贝到记事本中，通过以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两步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建一个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可浏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览的网页：</a:t>
            </a:r>
          </a:p>
        </p:txBody>
      </p:sp>
      <p:sp>
        <p:nvSpPr>
          <p:cNvPr id="6" name="矩形 5"/>
          <p:cNvSpPr/>
          <p:nvPr/>
        </p:nvSpPr>
        <p:spPr>
          <a:xfrm>
            <a:off x="3048000" y="3147365"/>
            <a:ext cx="294300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80322" y="5778070"/>
            <a:ext cx="1478357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 smtClean="0">
                <a:solidFill>
                  <a:srgbClr val="FFFFFF"/>
                </a:solidFill>
                <a:ea typeface="等线" charset="-122"/>
              </a:rPr>
              <a:t>1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步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3048000" y="3176006"/>
            <a:ext cx="2943003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700" dirty="0">
                <a:latin typeface="宋体" pitchFamily="2" charset="-122"/>
              </a:rPr>
              <a:t>创建“</a:t>
            </a:r>
            <a:r>
              <a:rPr lang="en-US" altLang="zh-CN" sz="2700" dirty="0">
                <a:latin typeface="宋体" pitchFamily="2" charset="-122"/>
              </a:rPr>
              <a:t>static</a:t>
            </a:r>
            <a:r>
              <a:rPr lang="zh-CN" altLang="zh-CN" sz="2700" dirty="0">
                <a:latin typeface="宋体" pitchFamily="2" charset="-122"/>
              </a:rPr>
              <a:t>”文件夹，然后在该文件夹中创</a:t>
            </a:r>
            <a:r>
              <a:rPr lang="zh-CN" altLang="zh-CN" sz="2700" dirty="0" smtClean="0">
                <a:latin typeface="宋体" pitchFamily="2" charset="-122"/>
              </a:rPr>
              <a:t>建 “</a:t>
            </a:r>
            <a:r>
              <a:rPr lang="en-US" altLang="zh-CN" sz="2700" dirty="0">
                <a:latin typeface="宋体" pitchFamily="2" charset="-122"/>
              </a:rPr>
              <a:t>html_demo.html</a:t>
            </a:r>
            <a:r>
              <a:rPr lang="zh-CN" altLang="zh-CN" sz="2700" dirty="0">
                <a:latin typeface="宋体" pitchFamily="2" charset="-122"/>
              </a:rPr>
              <a:t>”的文</a:t>
            </a:r>
            <a:r>
              <a:rPr lang="zh-CN" altLang="zh-CN" sz="2700" dirty="0" smtClean="0">
                <a:latin typeface="宋体" pitchFamily="2" charset="-122"/>
              </a:rPr>
              <a:t>件</a:t>
            </a:r>
            <a:r>
              <a:rPr lang="zh-CN" altLang="en-US" sz="2700" dirty="0" smtClean="0">
                <a:latin typeface="宋体" pitchFamily="2" charset="-122"/>
              </a:rPr>
              <a:t>。</a:t>
            </a:r>
            <a:endParaRPr lang="zh-CN" altLang="zh-CN" sz="2700" dirty="0">
              <a:latin typeface="宋体" pitchFamily="2" charset="-122"/>
            </a:endParaRPr>
          </a:p>
        </p:txBody>
      </p:sp>
      <p:sp>
        <p:nvSpPr>
          <p:cNvPr id="9" name="流程图: 摘录 8"/>
          <p:cNvSpPr/>
          <p:nvPr/>
        </p:nvSpPr>
        <p:spPr>
          <a:xfrm rot="5400000">
            <a:off x="5903690" y="3234678"/>
            <a:ext cx="527050" cy="352425"/>
          </a:xfrm>
          <a:prstGeom prst="flowChartExtra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85598" y="5778070"/>
            <a:ext cx="1478357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 smtClean="0">
                <a:solidFill>
                  <a:srgbClr val="FFFFFF"/>
                </a:solidFill>
                <a:ea typeface="等线" charset="-122"/>
              </a:rPr>
              <a:t>2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步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343429" y="3147365"/>
            <a:ext cx="2962696" cy="224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zh-CN" dirty="0">
                <a:latin typeface="宋体" pitchFamily="2" charset="-122"/>
              </a:rPr>
              <a:t>将</a:t>
            </a:r>
            <a:r>
              <a:rPr lang="en-US" altLang="zh-CN" dirty="0">
                <a:latin typeface="宋体" pitchFamily="2" charset="-122"/>
              </a:rPr>
              <a:t>HTML</a:t>
            </a:r>
            <a:r>
              <a:rPr lang="zh-CN" altLang="zh-CN" dirty="0">
                <a:latin typeface="宋体" pitchFamily="2" charset="-122"/>
              </a:rPr>
              <a:t>示例代码拷贝到</a:t>
            </a:r>
            <a:r>
              <a:rPr lang="en-US" altLang="zh-CN" dirty="0">
                <a:latin typeface="宋体" pitchFamily="2" charset="-122"/>
              </a:rPr>
              <a:t>html_demo.html</a:t>
            </a:r>
            <a:r>
              <a:rPr lang="zh-CN" altLang="zh-CN" dirty="0">
                <a:latin typeface="宋体" pitchFamily="2" charset="-122"/>
              </a:rPr>
              <a:t>文件中，</a:t>
            </a:r>
            <a:r>
              <a:rPr lang="zh-CN" altLang="zh-CN" dirty="0" smtClean="0">
                <a:latin typeface="宋体" pitchFamily="2" charset="-122"/>
              </a:rPr>
              <a:t>将 “</a:t>
            </a:r>
            <a:r>
              <a:rPr lang="en-US" altLang="zh-CN" dirty="0">
                <a:latin typeface="宋体" pitchFamily="2" charset="-122"/>
              </a:rPr>
              <a:t>python.jpg</a:t>
            </a:r>
            <a:r>
              <a:rPr lang="zh-CN" altLang="zh-CN" dirty="0" smtClean="0">
                <a:latin typeface="宋体" pitchFamily="2" charset="-122"/>
              </a:rPr>
              <a:t>”图</a:t>
            </a:r>
            <a:r>
              <a:rPr lang="zh-CN" altLang="zh-CN" dirty="0">
                <a:latin typeface="宋体" pitchFamily="2" charset="-122"/>
              </a:rPr>
              <a:t>片放到</a:t>
            </a:r>
            <a:r>
              <a:rPr lang="en-US" altLang="zh-CN" dirty="0">
                <a:latin typeface="宋体" pitchFamily="2" charset="-122"/>
              </a:rPr>
              <a:t>static</a:t>
            </a:r>
            <a:r>
              <a:rPr lang="zh-CN" altLang="zh-CN" dirty="0">
                <a:latin typeface="宋体" pitchFamily="2" charset="-122"/>
              </a:rPr>
              <a:t>文件夹中。</a:t>
            </a:r>
          </a:p>
        </p:txBody>
      </p:sp>
    </p:spTree>
    <p:extLst>
      <p:ext uri="{BB962C8B-B14F-4D97-AF65-F5344CB8AC3E}">
        <p14:creationId xmlns:p14="http://schemas.microsoft.com/office/powerpoint/2010/main" val="52764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使用浏览器打开文件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html_demo.html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，解析后的网页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14" name="图片 13"/>
          <p:cNvPicPr/>
          <p:nvPr/>
        </p:nvPicPr>
        <p:blipFill>
          <a:blip r:embed="rId2"/>
          <a:stretch>
            <a:fillRect/>
          </a:stretch>
        </p:blipFill>
        <p:spPr>
          <a:xfrm>
            <a:off x="4052514" y="2962019"/>
            <a:ext cx="4285067" cy="345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（层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叠样式表）是表现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文件样式的计算机语言，用于修改对静态网页的样式。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29730" y="3157133"/>
            <a:ext cx="5320145" cy="324845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2415751" y="3127769"/>
            <a:ext cx="3948102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300" dirty="0">
                <a:latin typeface="Times New Roman" pitchFamily="18" charset="0"/>
              </a:rPr>
              <a:t>......</a:t>
            </a:r>
          </a:p>
          <a:p>
            <a:r>
              <a:rPr lang="en-US" altLang="zh-CN" sz="2300" dirty="0">
                <a:latin typeface="Times New Roman" pitchFamily="18" charset="0"/>
              </a:rPr>
              <a:t>&lt;title&gt;CSS</a:t>
            </a:r>
            <a:r>
              <a:rPr lang="zh-CN" altLang="zh-CN" sz="2300" dirty="0">
                <a:latin typeface="Times New Roman" pitchFamily="18" charset="0"/>
              </a:rPr>
              <a:t>演示</a:t>
            </a:r>
            <a:r>
              <a:rPr lang="en-US" altLang="zh-CN" sz="2300" dirty="0">
                <a:latin typeface="Times New Roman" pitchFamily="18" charset="0"/>
              </a:rPr>
              <a:t>&lt;/title&gt; </a:t>
            </a:r>
            <a:endParaRPr lang="zh-CN" altLang="zh-CN" sz="2300" dirty="0">
              <a:latin typeface="Times New Roman" pitchFamily="18" charset="0"/>
            </a:endParaRPr>
          </a:p>
          <a:p>
            <a:r>
              <a:rPr lang="en-US" altLang="zh-CN" sz="2300" dirty="0">
                <a:latin typeface="Times New Roman" pitchFamily="18" charset="0"/>
              </a:rPr>
              <a:t>......</a:t>
            </a:r>
          </a:p>
          <a:p>
            <a:r>
              <a:rPr lang="en-US" altLang="zh-CN" sz="2300" dirty="0">
                <a:latin typeface="Times New Roman" pitchFamily="18" charset="0"/>
              </a:rPr>
              <a:t>&lt;style&gt;</a:t>
            </a:r>
            <a:endParaRPr lang="zh-CN" altLang="zh-CN" sz="2300" dirty="0">
              <a:latin typeface="Times New Roman" pitchFamily="18" charset="0"/>
            </a:endParaRPr>
          </a:p>
          <a:p>
            <a:r>
              <a:rPr lang="en-US" altLang="zh-CN" sz="2300" dirty="0" smtClean="0">
                <a:latin typeface="Times New Roman" pitchFamily="18" charset="0"/>
              </a:rPr>
              <a:t>    h3</a:t>
            </a:r>
            <a:r>
              <a:rPr lang="en-US" altLang="zh-CN" sz="2300" dirty="0">
                <a:latin typeface="Times New Roman" pitchFamily="18" charset="0"/>
              </a:rPr>
              <a:t>{</a:t>
            </a:r>
            <a:endParaRPr lang="zh-CN" altLang="zh-CN" sz="2300" dirty="0">
              <a:latin typeface="Times New Roman" pitchFamily="18" charset="0"/>
            </a:endParaRPr>
          </a:p>
          <a:p>
            <a:r>
              <a:rPr lang="en-US" altLang="zh-CN" sz="2300" dirty="0" smtClean="0">
                <a:latin typeface="Times New Roman" pitchFamily="18" charset="0"/>
              </a:rPr>
              <a:t>        background-color</a:t>
            </a:r>
            <a:r>
              <a:rPr lang="en-US" altLang="zh-CN" sz="2300" dirty="0">
                <a:latin typeface="Times New Roman" pitchFamily="18" charset="0"/>
              </a:rPr>
              <a:t>: #00ff00</a:t>
            </a:r>
            <a:endParaRPr lang="zh-CN" altLang="zh-CN" sz="2300" dirty="0">
              <a:latin typeface="Times New Roman" pitchFamily="18" charset="0"/>
            </a:endParaRPr>
          </a:p>
          <a:p>
            <a:r>
              <a:rPr lang="en-US" altLang="zh-CN" sz="2300" dirty="0" smtClean="0">
                <a:latin typeface="Times New Roman" pitchFamily="18" charset="0"/>
              </a:rPr>
              <a:t>    }</a:t>
            </a:r>
            <a:endParaRPr lang="zh-CN" altLang="zh-CN" sz="2300" dirty="0">
              <a:latin typeface="Times New Roman" pitchFamily="18" charset="0"/>
            </a:endParaRPr>
          </a:p>
          <a:p>
            <a:r>
              <a:rPr lang="en-US" altLang="zh-CN" sz="2300" dirty="0">
                <a:latin typeface="Times New Roman" pitchFamily="18" charset="0"/>
              </a:rPr>
              <a:t>&lt;/style&gt;</a:t>
            </a:r>
            <a:endParaRPr lang="zh-CN" altLang="zh-CN" sz="2300" dirty="0">
              <a:latin typeface="Times New Roman" pitchFamily="18" charset="0"/>
            </a:endParaRPr>
          </a:p>
          <a:p>
            <a:r>
              <a:rPr lang="en-US" altLang="zh-CN" sz="2300" dirty="0">
                <a:latin typeface="Times New Roman" pitchFamily="18" charset="0"/>
              </a:rPr>
              <a:t>......</a:t>
            </a:r>
            <a:endParaRPr lang="zh-CN" altLang="zh-CN" sz="2300" dirty="0"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29054" y="5347799"/>
            <a:ext cx="3283527" cy="10577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rgbClr val="FF0000"/>
                </a:solidFill>
              </a:rPr>
              <a:t>将</a:t>
            </a:r>
            <a:r>
              <a:rPr lang="en-US" altLang="zh-CN" sz="2800" b="1" dirty="0">
                <a:solidFill>
                  <a:srgbClr val="FF0000"/>
                </a:solidFill>
              </a:rPr>
              <a:t>h3</a:t>
            </a:r>
            <a:r>
              <a:rPr lang="zh-CN" altLang="zh-CN" sz="2800" b="1" dirty="0">
                <a:solidFill>
                  <a:srgbClr val="FF0000"/>
                </a:solidFill>
              </a:rPr>
              <a:t>标签中的文字背景设置为了绿色。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73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将文件另保存为“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css_demo.html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”，使用浏览器打开，此时的网页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4100830" y="3038193"/>
            <a:ext cx="4128770" cy="338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8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通常缩写为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，它是一种直译式脚本语言，可以给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网页增加动态功能。</a:t>
            </a:r>
          </a:p>
        </p:txBody>
      </p:sp>
      <p:sp>
        <p:nvSpPr>
          <p:cNvPr id="15" name="矩形 14"/>
          <p:cNvSpPr/>
          <p:nvPr/>
        </p:nvSpPr>
        <p:spPr>
          <a:xfrm>
            <a:off x="1177635" y="3157133"/>
            <a:ext cx="6303819" cy="324845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1643026" y="3196311"/>
            <a:ext cx="537303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000" dirty="0">
                <a:latin typeface="Times New Roman" pitchFamily="18" charset="0"/>
              </a:rPr>
              <a:t>&lt;script type="text/javascript"&gt; </a:t>
            </a:r>
            <a:endParaRPr lang="zh-CN" altLang="zh-CN" sz="2000" dirty="0">
              <a:latin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</a:rPr>
              <a:t>function </a:t>
            </a:r>
            <a:r>
              <a:rPr lang="en-US" altLang="zh-CN" sz="2000" dirty="0">
                <a:latin typeface="Times New Roman" pitchFamily="18" charset="0"/>
              </a:rPr>
              <a:t>changeColor(){ </a:t>
            </a:r>
            <a:endParaRPr lang="zh-CN" altLang="zh-CN" sz="2000" dirty="0">
              <a:latin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</a:rPr>
              <a:t>var </a:t>
            </a:r>
            <a:r>
              <a:rPr lang="en-US" altLang="zh-CN" sz="2000" dirty="0">
                <a:latin typeface="Times New Roman" pitchFamily="18" charset="0"/>
              </a:rPr>
              <a:t>color="yellow|green|blue|gray|red|purple</a:t>
            </a:r>
            <a:r>
              <a:rPr lang="en-US" altLang="zh-CN" sz="2000" dirty="0" smtClean="0">
                <a:latin typeface="Times New Roman" pitchFamily="18" charset="0"/>
              </a:rPr>
              <a:t>";</a:t>
            </a:r>
            <a:endParaRPr lang="zh-CN" altLang="zh-CN" sz="2000" dirty="0">
              <a:latin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</a:rPr>
              <a:t>color=color.split</a:t>
            </a:r>
            <a:r>
              <a:rPr lang="en-US" altLang="zh-CN" sz="2000" dirty="0">
                <a:latin typeface="Times New Roman" pitchFamily="18" charset="0"/>
              </a:rPr>
              <a:t>("|"); </a:t>
            </a:r>
            <a:endParaRPr lang="zh-CN" altLang="zh-CN" sz="2000" dirty="0">
              <a:latin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</a:rPr>
              <a:t>var </a:t>
            </a:r>
            <a:r>
              <a:rPr lang="en-US" altLang="zh-CN" sz="2000" dirty="0">
                <a:latin typeface="Times New Roman" pitchFamily="18" charset="0"/>
              </a:rPr>
              <a:t>ele = document.getElementsByTagName("h3</a:t>
            </a:r>
            <a:r>
              <a:rPr lang="en-US" altLang="zh-CN" sz="2000" dirty="0" smtClean="0">
                <a:latin typeface="Times New Roman" pitchFamily="18" charset="0"/>
              </a:rPr>
              <a:t>");</a:t>
            </a:r>
            <a:endParaRPr lang="zh-CN" altLang="zh-CN" sz="2000" dirty="0">
              <a:latin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</a:rPr>
              <a:t>for(var </a:t>
            </a:r>
            <a:r>
              <a:rPr lang="en-US" altLang="zh-CN" sz="2000" dirty="0">
                <a:latin typeface="Times New Roman" pitchFamily="18" charset="0"/>
              </a:rPr>
              <a:t>i=0;i&lt;ele.length;i++){</a:t>
            </a:r>
            <a:endParaRPr lang="zh-CN" altLang="zh-CN" sz="2000" dirty="0">
              <a:latin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</a:rPr>
              <a:t>ele[i</a:t>
            </a:r>
            <a:r>
              <a:rPr lang="en-US" altLang="zh-CN" sz="2000" dirty="0">
                <a:latin typeface="Times New Roman" pitchFamily="18" charset="0"/>
              </a:rPr>
              <a:t>].style.color=color[parseInt(Math.random() * color.length</a:t>
            </a:r>
            <a:r>
              <a:rPr lang="en-US" altLang="zh-CN" sz="2000" dirty="0" smtClean="0">
                <a:latin typeface="Times New Roman" pitchFamily="18" charset="0"/>
              </a:rPr>
              <a:t>)];}} </a:t>
            </a:r>
            <a:endParaRPr lang="zh-CN" altLang="zh-CN" sz="2000" dirty="0">
              <a:latin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</a:rPr>
              <a:t>setInterval</a:t>
            </a:r>
            <a:r>
              <a:rPr lang="en-US" altLang="zh-CN" sz="2000" dirty="0">
                <a:latin typeface="Times New Roman" pitchFamily="18" charset="0"/>
              </a:rPr>
              <a:t>("changeColor()",300</a:t>
            </a:r>
            <a:r>
              <a:rPr lang="en-US" altLang="zh-CN" sz="2000" dirty="0" smtClean="0">
                <a:latin typeface="Times New Roman" pitchFamily="18" charset="0"/>
              </a:rPr>
              <a:t>);</a:t>
            </a:r>
            <a:endParaRPr lang="zh-CN" altLang="zh-CN" sz="2000" dirty="0">
              <a:latin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</a:rPr>
              <a:t>&lt;/script&gt; </a:t>
            </a:r>
            <a:endParaRPr lang="zh-CN" altLang="zh-CN" sz="2000" dirty="0">
              <a:latin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21781" y="5347799"/>
            <a:ext cx="3283527" cy="10577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rgbClr val="FF0000"/>
                </a:solidFill>
              </a:rPr>
              <a:t>将</a:t>
            </a:r>
            <a:r>
              <a:rPr lang="en-US" altLang="zh-CN" sz="2800" b="1" dirty="0">
                <a:solidFill>
                  <a:srgbClr val="FF0000"/>
                </a:solidFill>
              </a:rPr>
              <a:t>h3</a:t>
            </a:r>
            <a:r>
              <a:rPr lang="zh-CN" altLang="zh-CN" sz="2800" b="1" dirty="0">
                <a:solidFill>
                  <a:srgbClr val="FF0000"/>
                </a:solidFill>
              </a:rPr>
              <a:t>标签中的文</a:t>
            </a:r>
            <a:r>
              <a:rPr lang="zh-CN" altLang="zh-CN" sz="2800" b="1" dirty="0">
                <a:solidFill>
                  <a:srgbClr val="FF0000"/>
                </a:solidFill>
              </a:rPr>
              <a:t>字</a:t>
            </a:r>
            <a:r>
              <a:rPr lang="zh-CN" altLang="zh-CN" sz="2800" b="1" dirty="0">
                <a:solidFill>
                  <a:srgbClr val="FF0000"/>
                </a:solidFill>
              </a:rPr>
              <a:t>能够一直变换颜色</a:t>
            </a:r>
            <a:r>
              <a:rPr lang="zh-CN" altLang="zh-CN" sz="2800" b="1" dirty="0">
                <a:solidFill>
                  <a:srgbClr val="FF0000"/>
                </a:solidFill>
              </a:rPr>
              <a:t>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5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577849" y="1320800"/>
            <a:ext cx="1136476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将代码粘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贴到“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js_demo.html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”文件中，右击该文件使用浏览器打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开后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的网页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4151976" y="3038193"/>
            <a:ext cx="4216513" cy="346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前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端基础知识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WSGI</a:t>
            </a:r>
            <a:endParaRPr lang="zh-CN" altLang="zh-CN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初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识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Django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599" y="3922375"/>
            <a:ext cx="58189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第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一个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Django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项目——用户登录</a:t>
            </a:r>
          </a:p>
        </p:txBody>
      </p:sp>
    </p:spTree>
    <p:extLst>
      <p:ext uri="{BB962C8B-B14F-4D97-AF65-F5344CB8AC3E}">
        <p14:creationId xmlns:p14="http://schemas.microsoft.com/office/powerpoint/2010/main" val="313348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WSGI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规范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364769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WSGI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是一种规范，它规定了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应用接口的格式，只要开发人员在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应用中实现一个符合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WSGI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规范的函数，这个应用就可以在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WSGI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服务器中使用。</a:t>
            </a:r>
          </a:p>
        </p:txBody>
      </p:sp>
      <p:pic>
        <p:nvPicPr>
          <p:cNvPr id="17" name="图片 16"/>
          <p:cNvPicPr/>
          <p:nvPr/>
        </p:nvPicPr>
        <p:blipFill>
          <a:blip r:embed="rId2"/>
          <a:stretch>
            <a:fillRect/>
          </a:stretch>
        </p:blipFill>
        <p:spPr>
          <a:xfrm>
            <a:off x="3421508" y="3746652"/>
            <a:ext cx="5677449" cy="261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6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前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端基础知识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WSGI</a:t>
            </a:r>
            <a:endParaRPr lang="zh-CN" altLang="zh-CN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初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识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Django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599" y="3922375"/>
            <a:ext cx="58189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第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一个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Django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项目——用户登录</a:t>
            </a:r>
          </a:p>
        </p:txBody>
      </p:sp>
    </p:spTree>
    <p:extLst>
      <p:ext uri="{BB962C8B-B14F-4D97-AF65-F5344CB8AC3E}">
        <p14:creationId xmlns:p14="http://schemas.microsoft.com/office/powerpoint/2010/main" val="14688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08040" y="2879791"/>
            <a:ext cx="4572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876075" y="2879791"/>
            <a:ext cx="1776579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WSGI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规范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36476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WSGI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规定的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应用接口的格式如下：</a:t>
            </a:r>
          </a:p>
        </p:txBody>
      </p:sp>
      <p:sp>
        <p:nvSpPr>
          <p:cNvPr id="5" name="矩形 4"/>
          <p:cNvSpPr/>
          <p:nvPr/>
        </p:nvSpPr>
        <p:spPr>
          <a:xfrm>
            <a:off x="577849" y="2700695"/>
            <a:ext cx="6400800" cy="303584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1310576" y="2879791"/>
            <a:ext cx="490932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def application(env, start_response):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status </a:t>
            </a:r>
            <a:r>
              <a:rPr lang="en-US" altLang="zh-CN" dirty="0">
                <a:latin typeface="Times New Roman" pitchFamily="18" charset="0"/>
              </a:rPr>
              <a:t>= "200 OK"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headers </a:t>
            </a:r>
            <a:r>
              <a:rPr lang="en-US" altLang="zh-CN" dirty="0">
                <a:latin typeface="Times New Roman" pitchFamily="18" charset="0"/>
              </a:rPr>
              <a:t>= [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      ("</a:t>
            </a:r>
            <a:r>
              <a:rPr lang="en-US" altLang="zh-CN" dirty="0">
                <a:latin typeface="Times New Roman" pitchFamily="18" charset="0"/>
              </a:rPr>
              <a:t>content-Type", "text/plain"),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]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start_response(status</a:t>
            </a:r>
            <a:r>
              <a:rPr lang="en-US" altLang="zh-CN" dirty="0">
                <a:latin typeface="Times New Roman" pitchFamily="18" charset="0"/>
              </a:rPr>
              <a:t>, headers)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return </a:t>
            </a:r>
            <a:r>
              <a:rPr lang="en-US" altLang="zh-CN" dirty="0">
                <a:latin typeface="Times New Roman" pitchFamily="18" charset="0"/>
              </a:rPr>
              <a:t>"&lt;h1&gt;hello itheima&lt;/h1&gt;"</a:t>
            </a:r>
            <a:endParaRPr lang="zh-CN" altLang="zh-CN" dirty="0">
              <a:latin typeface="Times New Roman" pitchFamily="18" charset="0"/>
            </a:endParaRPr>
          </a:p>
        </p:txBody>
      </p:sp>
      <p:cxnSp>
        <p:nvCxnSpPr>
          <p:cNvPr id="12" name="肘形连接符 11"/>
          <p:cNvCxnSpPr>
            <a:stCxn id="3" idx="0"/>
            <a:endCxn id="14" idx="0"/>
          </p:cNvCxnSpPr>
          <p:nvPr/>
        </p:nvCxnSpPr>
        <p:spPr>
          <a:xfrm rot="16200000" flipH="1">
            <a:off x="6483140" y="-66710"/>
            <a:ext cx="196949" cy="6089950"/>
          </a:xfrm>
          <a:prstGeom prst="bentConnector3">
            <a:avLst>
              <a:gd name="adj1" fmla="val -165313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12307" y="3076740"/>
            <a:ext cx="4828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latin typeface="宋体" pitchFamily="2" charset="-122"/>
              </a:rPr>
              <a:t>一个包含</a:t>
            </a:r>
            <a:r>
              <a:rPr lang="en-US" altLang="zh-CN" b="1" dirty="0">
                <a:latin typeface="宋体" pitchFamily="2" charset="-122"/>
              </a:rPr>
              <a:t>HTTP</a:t>
            </a:r>
            <a:r>
              <a:rPr lang="zh-CN" altLang="zh-CN" b="1" dirty="0">
                <a:latin typeface="宋体" pitchFamily="2" charset="-122"/>
              </a:rPr>
              <a:t>请求信息的字典对象</a:t>
            </a:r>
            <a:endParaRPr lang="zh-CN" altLang="en-US" b="1" dirty="0">
              <a:latin typeface="宋体" pitchFamily="2" charset="-122"/>
            </a:endParaRPr>
          </a:p>
        </p:txBody>
      </p:sp>
      <p:cxnSp>
        <p:nvCxnSpPr>
          <p:cNvPr id="21" name="肘形连接符 20"/>
          <p:cNvCxnSpPr>
            <a:endCxn id="22" idx="1"/>
          </p:cNvCxnSpPr>
          <p:nvPr/>
        </p:nvCxnSpPr>
        <p:spPr>
          <a:xfrm rot="16200000" flipH="1">
            <a:off x="5314959" y="2834887"/>
            <a:ext cx="1395245" cy="2399451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12307" y="4316737"/>
            <a:ext cx="3744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latin typeface="宋体" pitchFamily="2" charset="-122"/>
              </a:rPr>
              <a:t>一</a:t>
            </a:r>
            <a:r>
              <a:rPr lang="zh-CN" altLang="zh-CN" b="1" dirty="0" smtClean="0">
                <a:latin typeface="宋体" pitchFamily="2" charset="-122"/>
              </a:rPr>
              <a:t>个从</a:t>
            </a:r>
            <a:r>
              <a:rPr lang="en-US" altLang="zh-CN" b="1" dirty="0">
                <a:latin typeface="宋体" pitchFamily="2" charset="-122"/>
              </a:rPr>
              <a:t>Web</a:t>
            </a:r>
            <a:r>
              <a:rPr lang="zh-CN" altLang="zh-CN" b="1" dirty="0">
                <a:latin typeface="宋体" pitchFamily="2" charset="-122"/>
              </a:rPr>
              <a:t>应用中获取响</a:t>
            </a:r>
            <a:r>
              <a:rPr lang="zh-CN" altLang="zh-CN" b="1" dirty="0" smtClean="0">
                <a:latin typeface="宋体" pitchFamily="2" charset="-122"/>
              </a:rPr>
              <a:t>应</a:t>
            </a:r>
            <a:endParaRPr lang="en-US" altLang="zh-CN" b="1" dirty="0" smtClean="0">
              <a:latin typeface="宋体" pitchFamily="2" charset="-122"/>
            </a:endParaRPr>
          </a:p>
          <a:p>
            <a:r>
              <a:rPr lang="zh-CN" altLang="zh-CN" b="1" dirty="0" smtClean="0">
                <a:latin typeface="宋体" pitchFamily="2" charset="-122"/>
              </a:rPr>
              <a:t>消</a:t>
            </a:r>
            <a:r>
              <a:rPr lang="zh-CN" altLang="zh-CN" b="1" dirty="0">
                <a:latin typeface="宋体" pitchFamily="2" charset="-122"/>
              </a:rPr>
              <a:t>息头域信息的函</a:t>
            </a:r>
            <a:r>
              <a:rPr lang="zh-CN" altLang="zh-CN" b="1" dirty="0" smtClean="0">
                <a:latin typeface="宋体" pitchFamily="2" charset="-122"/>
              </a:rPr>
              <a:t>数</a:t>
            </a:r>
            <a:endParaRPr lang="zh-CN" altLang="en-US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26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WSGI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规范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54225" y="2750257"/>
            <a:ext cx="9401175" cy="2362068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961269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2511424" y="3146461"/>
            <a:ext cx="84867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application()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函数的返回值是一行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HTML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文本信息，这条信息将被作为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响应的响应体发送给浏览器。</a:t>
            </a:r>
          </a:p>
        </p:txBody>
      </p:sp>
    </p:spTree>
    <p:extLst>
      <p:ext uri="{BB962C8B-B14F-4D97-AF65-F5344CB8AC3E}">
        <p14:creationId xmlns:p14="http://schemas.microsoft.com/office/powerpoint/2010/main" val="207263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WSGI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364769" cy="32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WSGI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服务器中所有的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应用都符合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WSGI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规范，所以服务器只需根据获取的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中提供的资源信息，便可调用不同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应用中的接口。</a:t>
            </a:r>
          </a:p>
        </p:txBody>
      </p:sp>
    </p:spTree>
    <p:extLst>
      <p:ext uri="{BB962C8B-B14F-4D97-AF65-F5344CB8AC3E}">
        <p14:creationId xmlns:p14="http://schemas.microsoft.com/office/powerpoint/2010/main" val="32962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WSGI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36476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下面通过案例来展示动态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服务器的搭建方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法。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折角形 2"/>
          <p:cNvSpPr/>
          <p:nvPr/>
        </p:nvSpPr>
        <p:spPr>
          <a:xfrm>
            <a:off x="1199264" y="3877830"/>
            <a:ext cx="2590800" cy="1717964"/>
          </a:xfrm>
          <a:prstGeom prst="foldedCorner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dynamics_web_server_file.py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99264" y="3293055"/>
            <a:ext cx="2590800" cy="584775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服务器文件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4790829" y="3877830"/>
            <a:ext cx="2590800" cy="1717964"/>
          </a:xfrm>
          <a:prstGeom prst="foldedCorner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应用用于获取系统当前时间</a:t>
            </a:r>
            <a:endParaRPr lang="zh-CN" altLang="en-US" sz="28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790829" y="3293055"/>
            <a:ext cx="2590800" cy="584775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c_time.py</a:t>
            </a:r>
            <a:endParaRPr lang="zh-CN" alt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折角形 10"/>
          <p:cNvSpPr/>
          <p:nvPr/>
        </p:nvSpPr>
        <p:spPr>
          <a:xfrm>
            <a:off x="8317633" y="3877830"/>
            <a:ext cx="2590800" cy="1717964"/>
          </a:xfrm>
          <a:prstGeom prst="foldedCorner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应用用于输出一段信息</a:t>
            </a:r>
            <a:endParaRPr lang="zh-CN" altLang="en-US" sz="28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8317633" y="3323832"/>
            <a:ext cx="2590800" cy="553998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say_hello.py</a:t>
            </a:r>
            <a:endParaRPr lang="zh-CN" altLang="en-US" sz="3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9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WSGI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36476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动态服务器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577849" y="2431488"/>
            <a:ext cx="5324187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latin typeface="Times New Roman" pitchFamily="18" charset="0"/>
              </a:rPr>
              <a:t>class </a:t>
            </a:r>
            <a:r>
              <a:rPr lang="en-US" altLang="zh-CN" sz="2200" dirty="0">
                <a:latin typeface="Times New Roman" pitchFamily="18" charset="0"/>
              </a:rPr>
              <a:t>HTTPServer(object):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    def </a:t>
            </a:r>
            <a:r>
              <a:rPr lang="en-US" altLang="zh-CN" sz="2200" dirty="0">
                <a:latin typeface="Times New Roman" pitchFamily="18" charset="0"/>
              </a:rPr>
              <a:t>__init__(self</a:t>
            </a:r>
            <a:r>
              <a:rPr lang="en-US" altLang="zh-CN" sz="2200" dirty="0" smtClean="0">
                <a:latin typeface="Times New Roman" pitchFamily="18" charset="0"/>
              </a:rPr>
              <a:t>):</a:t>
            </a:r>
          </a:p>
          <a:p>
            <a:r>
              <a:rPr lang="en-US" altLang="zh-CN" sz="2200" dirty="0" smtClean="0">
                <a:latin typeface="Times New Roman" pitchFamily="18" charset="0"/>
              </a:rPr>
              <a:t>              ......</a:t>
            </a:r>
            <a:r>
              <a:rPr lang="en-US" altLang="zh-CN" sz="2200" dirty="0">
                <a:latin typeface="Times New Roman" pitchFamily="18" charset="0"/>
              </a:rPr>
              <a:t>	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</a:t>
            </a:r>
            <a:r>
              <a:rPr lang="en-US" altLang="zh-CN" sz="2200" dirty="0" smtClean="0">
                <a:latin typeface="Times New Roman" pitchFamily="18" charset="0"/>
              </a:rPr>
              <a:t>       def </a:t>
            </a:r>
            <a:r>
              <a:rPr lang="en-US" altLang="zh-CN" sz="2200" dirty="0">
                <a:latin typeface="Times New Roman" pitchFamily="18" charset="0"/>
              </a:rPr>
              <a:t>bind(self, port):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          self.server_socket.bind</a:t>
            </a:r>
            <a:r>
              <a:rPr lang="en-US" altLang="zh-CN" sz="2200" dirty="0">
                <a:latin typeface="Times New Roman" pitchFamily="18" charset="0"/>
              </a:rPr>
              <a:t>(("", port))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</a:t>
            </a:r>
            <a:r>
              <a:rPr lang="en-US" altLang="zh-CN" sz="2200" dirty="0" smtClean="0">
                <a:latin typeface="Times New Roman" pitchFamily="18" charset="0"/>
              </a:rPr>
              <a:t>       def </a:t>
            </a:r>
            <a:r>
              <a:rPr lang="en-US" altLang="zh-CN" sz="2200" dirty="0">
                <a:latin typeface="Times New Roman" pitchFamily="18" charset="0"/>
              </a:rPr>
              <a:t>start(self):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          ......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</a:t>
            </a:r>
            <a:r>
              <a:rPr lang="en-US" altLang="zh-CN" sz="2200" dirty="0" smtClean="0">
                <a:latin typeface="Times New Roman" pitchFamily="18" charset="0"/>
              </a:rPr>
              <a:t>       def </a:t>
            </a:r>
            <a:r>
              <a:rPr lang="en-US" altLang="zh-CN" sz="2200" dirty="0">
                <a:latin typeface="Times New Roman" pitchFamily="18" charset="0"/>
              </a:rPr>
              <a:t>handle_client(self, client_socket):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          </a:t>
            </a:r>
            <a:r>
              <a:rPr lang="en-US" altLang="zh-CN" sz="2200" dirty="0">
                <a:latin typeface="Times New Roman" pitchFamily="18" charset="0"/>
              </a:rPr>
              <a:t>......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    def </a:t>
            </a:r>
            <a:r>
              <a:rPr lang="en-US" altLang="zh-CN" sz="2200" dirty="0">
                <a:latin typeface="Times New Roman" pitchFamily="18" charset="0"/>
              </a:rPr>
              <a:t>start_response(self, status, headers):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     </a:t>
            </a:r>
            <a:r>
              <a:rPr lang="en-US" altLang="zh-CN" sz="2200" dirty="0" smtClean="0">
                <a:latin typeface="Times New Roman" pitchFamily="18" charset="0"/>
              </a:rPr>
              <a:t>     </a:t>
            </a:r>
            <a:r>
              <a:rPr lang="en-US" altLang="zh-CN" sz="2200" dirty="0">
                <a:latin typeface="Times New Roman" pitchFamily="18" charset="0"/>
              </a:rPr>
              <a:t>......</a:t>
            </a:r>
            <a:endParaRPr lang="zh-CN" altLang="zh-CN" sz="2200" dirty="0"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7849" y="2361733"/>
            <a:ext cx="5324187" cy="39559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60234" y="2361733"/>
            <a:ext cx="5363730" cy="237807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6592405" y="2431488"/>
            <a:ext cx="474783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</a:rPr>
              <a:t>def main():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 http_server </a:t>
            </a:r>
            <a:r>
              <a:rPr lang="en-US" altLang="zh-CN" dirty="0">
                <a:latin typeface="Times New Roman" pitchFamily="18" charset="0"/>
              </a:rPr>
              <a:t>= HTTPServer()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 http_server.bind(PORT</a:t>
            </a:r>
            <a:r>
              <a:rPr lang="en-US" altLang="zh-CN" dirty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 http_server.start</a:t>
            </a:r>
            <a:r>
              <a:rPr lang="en-US" altLang="zh-CN" dirty="0">
                <a:latin typeface="Times New Roman" pitchFamily="18" charset="0"/>
              </a:rPr>
              <a:t>()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if __name__ == "__main__":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 main</a:t>
            </a:r>
            <a:r>
              <a:rPr lang="en-US" altLang="zh-CN" dirty="0">
                <a:latin typeface="Times New Roman" pitchFamily="18" charset="0"/>
              </a:rPr>
              <a:t>()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52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WSGI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36476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建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应用文件——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c_time.py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2848976" y="2646757"/>
            <a:ext cx="575315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</a:rPr>
              <a:t>import time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def application(env, start_response):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	status = "200 OK"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	headers = [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		("Content-Type", "text/plain")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	]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	start_response(status, headers)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	return time.ctime()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8628" y="2361733"/>
            <a:ext cx="7033846" cy="361703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62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WSGI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36476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建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应用文件——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say_hello.py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2618416" y="2615978"/>
            <a:ext cx="6214269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</a:rPr>
              <a:t>def application(env, start_response):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	status = "200 OK"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	headers = [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		("Content-Type","text/plain")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	]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	start_response(status,headers)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	return "hello itheima"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8628" y="2361733"/>
            <a:ext cx="7033846" cy="361703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12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WSGI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50" y="1320800"/>
            <a:ext cx="1136562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应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服务器文件置于同一目录下，启动服务器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在地址栏中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输入“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127.0.0.1:8000/c_time.py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”，服务器中打印的信息如下：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664" y="3755733"/>
            <a:ext cx="6503286" cy="150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12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WSGI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51" y="1320800"/>
            <a:ext cx="110561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浏览器中展示的网页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357743" y="2488074"/>
            <a:ext cx="7496348" cy="221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WSGI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50" y="1320800"/>
            <a:ext cx="11614149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地址栏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输入“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127.0.0.1:8000/say_hello.py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”，浏览器中展示的网页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2494664" y="4125480"/>
            <a:ext cx="7268314" cy="215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8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98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前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端基础知识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WSGI</a:t>
            </a:r>
            <a:endParaRPr lang="zh-CN" altLang="zh-CN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初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识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Django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599" y="3922375"/>
            <a:ext cx="58189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第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一个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Django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项目——用户登录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11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前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端基础知识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WSGI</a:t>
            </a:r>
            <a:endParaRPr lang="zh-CN" altLang="zh-CN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初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识</a:t>
            </a:r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Django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599" y="3922375"/>
            <a:ext cx="58189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第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一个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Django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项目——用户登录</a:t>
            </a:r>
          </a:p>
        </p:txBody>
      </p:sp>
    </p:spTree>
    <p:extLst>
      <p:ext uri="{BB962C8B-B14F-4D97-AF65-F5344CB8AC3E}">
        <p14:creationId xmlns:p14="http://schemas.microsoft.com/office/powerpoint/2010/main" val="96976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初识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Django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50" y="1320800"/>
            <a:ext cx="11614149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是一个用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语言编写的开源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框架，它可以轻松地完成一个功能齐全的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应用。</a:t>
            </a:r>
          </a:p>
        </p:txBody>
      </p:sp>
      <p:sp>
        <p:nvSpPr>
          <p:cNvPr id="3" name="矩形 2"/>
          <p:cNvSpPr/>
          <p:nvPr/>
        </p:nvSpPr>
        <p:spPr>
          <a:xfrm>
            <a:off x="1777998" y="4029165"/>
            <a:ext cx="866023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Django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框架具有强大的数据库访问组件——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Django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层自带数据库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ORM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组件，无需学习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SQL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语言即可操作数据库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85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初识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Django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50" y="1320800"/>
            <a:ext cx="1161414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遵循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MTV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设计模式，该模式中各部分的职责如下：</a:t>
            </a:r>
          </a:p>
        </p:txBody>
      </p:sp>
      <p:sp>
        <p:nvSpPr>
          <p:cNvPr id="5" name="矩形 4"/>
          <p:cNvSpPr/>
          <p:nvPr/>
        </p:nvSpPr>
        <p:spPr>
          <a:xfrm>
            <a:off x="620290" y="3227374"/>
            <a:ext cx="3579456" cy="225888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36353" y="5181463"/>
            <a:ext cx="2547330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zh-CN" sz="2800" b="1" dirty="0">
                <a:solidFill>
                  <a:srgbClr val="FFFFFF"/>
                </a:solidFill>
                <a:ea typeface="等线" charset="-122"/>
              </a:rPr>
              <a:t>模型（</a:t>
            </a:r>
            <a:r>
              <a:rPr lang="en-US" altLang="zh-CN" sz="2800" b="1" dirty="0" smtClean="0">
                <a:solidFill>
                  <a:srgbClr val="FFFFFF"/>
                </a:solidFill>
                <a:ea typeface="等线" charset="-122"/>
              </a:rPr>
              <a:t>Model</a:t>
            </a:r>
            <a:r>
              <a:rPr lang="zh-CN" altLang="zh-CN" sz="2800" b="1" dirty="0" smtClean="0">
                <a:solidFill>
                  <a:srgbClr val="FFFFFF"/>
                </a:solidFill>
                <a:ea typeface="等线" charset="-122"/>
              </a:rPr>
              <a:t>）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18842" y="3793587"/>
            <a:ext cx="2982352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用来构建和操作</a:t>
            </a:r>
            <a:r>
              <a:rPr lang="en-US" altLang="zh-CN" sz="2800" dirty="0"/>
              <a:t>Web</a:t>
            </a:r>
            <a:r>
              <a:rPr lang="zh-CN" altLang="zh-CN" sz="2800" dirty="0"/>
              <a:t>应用中的数据。</a:t>
            </a:r>
            <a:endParaRPr lang="en-US" altLang="zh-CN" sz="2800" dirty="0"/>
          </a:p>
        </p:txBody>
      </p:sp>
      <p:sp>
        <p:nvSpPr>
          <p:cNvPr id="8" name="矩形 7"/>
          <p:cNvSpPr/>
          <p:nvPr/>
        </p:nvSpPr>
        <p:spPr>
          <a:xfrm>
            <a:off x="4377685" y="3227374"/>
            <a:ext cx="3579456" cy="225888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3748" y="5181463"/>
            <a:ext cx="2547330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zh-CN" sz="2800" b="1" dirty="0">
                <a:solidFill>
                  <a:srgbClr val="FFFFFF"/>
                </a:solidFill>
                <a:ea typeface="等线" charset="-122"/>
              </a:rPr>
              <a:t>视图（</a:t>
            </a:r>
            <a:r>
              <a:rPr lang="en-US" altLang="zh-CN" sz="2800" b="1" dirty="0">
                <a:solidFill>
                  <a:srgbClr val="FFFFFF"/>
                </a:solidFill>
                <a:ea typeface="等线" charset="-122"/>
              </a:rPr>
              <a:t>View</a:t>
            </a:r>
            <a:r>
              <a:rPr lang="zh-CN" altLang="zh-CN" sz="2800" b="1" dirty="0">
                <a:solidFill>
                  <a:srgbClr val="FFFFFF"/>
                </a:solidFill>
                <a:ea typeface="等线" charset="-122"/>
              </a:rPr>
              <a:t>）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4676237" y="3569390"/>
            <a:ext cx="2982352" cy="15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负责接收用户请求，进行业务处理，并返回响应。</a:t>
            </a:r>
            <a:endParaRPr lang="en-US" altLang="zh-CN" sz="2800" dirty="0"/>
          </a:p>
        </p:txBody>
      </p:sp>
      <p:sp>
        <p:nvSpPr>
          <p:cNvPr id="12" name="矩形 11"/>
          <p:cNvSpPr/>
          <p:nvPr/>
        </p:nvSpPr>
        <p:spPr>
          <a:xfrm>
            <a:off x="8133759" y="3227374"/>
            <a:ext cx="3579456" cy="225888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378922" y="5181463"/>
            <a:ext cx="3089129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zh-CN" sz="2800" b="1" dirty="0">
                <a:solidFill>
                  <a:srgbClr val="FFFFFF"/>
                </a:solidFill>
                <a:ea typeface="等线" charset="-122"/>
              </a:rPr>
              <a:t>模板（</a:t>
            </a:r>
            <a:r>
              <a:rPr lang="en-US" altLang="zh-CN" sz="2800" b="1" dirty="0">
                <a:solidFill>
                  <a:srgbClr val="FFFFFF"/>
                </a:solidFill>
                <a:ea typeface="等线" charset="-122"/>
              </a:rPr>
              <a:t>Template</a:t>
            </a:r>
            <a:r>
              <a:rPr lang="zh-CN" altLang="zh-CN" sz="2800" b="1" dirty="0">
                <a:solidFill>
                  <a:srgbClr val="FFFFFF"/>
                </a:solidFill>
                <a:ea typeface="等线" charset="-122"/>
              </a:rPr>
              <a:t>）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8432311" y="3569389"/>
            <a:ext cx="2982352" cy="15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负责封装响应结果，生成并返回要显示的页面。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0313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初识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Django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50" y="1320800"/>
            <a:ext cx="1161414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MVT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设计模式的工作流程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15" name="图片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29" y="2634639"/>
            <a:ext cx="8807936" cy="312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8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3968"/>
            <a:ext cx="635556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前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端基础知识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WSGI</a:t>
            </a:r>
            <a:endParaRPr lang="zh-CN" altLang="zh-CN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初识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Django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599" y="3922375"/>
            <a:ext cx="58189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第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一个</a:t>
            </a:r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Django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项目——用户登录</a:t>
            </a:r>
          </a:p>
        </p:txBody>
      </p:sp>
    </p:spTree>
    <p:extLst>
      <p:ext uri="{BB962C8B-B14F-4D97-AF65-F5344CB8AC3E}">
        <p14:creationId xmlns:p14="http://schemas.microsoft.com/office/powerpoint/2010/main" val="29410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PyCharm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新建一个名为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django_demo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的项目文件，用于保存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Django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项目。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建项目文件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521" y="3576432"/>
            <a:ext cx="3293085" cy="27743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88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这里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使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用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pip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命令在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PyCharm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Terminal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终端安装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2.2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版本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Django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具体命令如下：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安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装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</a:p>
        </p:txBody>
      </p:sp>
      <p:sp>
        <p:nvSpPr>
          <p:cNvPr id="8" name="矩形 7"/>
          <p:cNvSpPr/>
          <p:nvPr/>
        </p:nvSpPr>
        <p:spPr>
          <a:xfrm>
            <a:off x="2708483" y="3863546"/>
            <a:ext cx="7136262" cy="118000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4032817" y="4130381"/>
            <a:ext cx="44875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pip install django==2.2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Terminal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中使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用命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令创建一个名为“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login_reg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”的项目，具体命令如下：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建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</a:p>
        </p:txBody>
      </p:sp>
      <p:sp>
        <p:nvSpPr>
          <p:cNvPr id="8" name="矩形 7"/>
          <p:cNvSpPr/>
          <p:nvPr/>
        </p:nvSpPr>
        <p:spPr>
          <a:xfrm>
            <a:off x="1542836" y="3863546"/>
            <a:ext cx="9158068" cy="118000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2738707" y="4130381"/>
            <a:ext cx="69540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django-admin startproject login_reg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43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执行完以上命令后，可以在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PyCharm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中查看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login_reg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项目的目录结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构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建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4338142" y="3718217"/>
            <a:ext cx="3876944" cy="271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3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login_reg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项目下各文件的作用如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592" y="2458696"/>
            <a:ext cx="7606911" cy="2777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2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4" y="3417756"/>
            <a:ext cx="2884578" cy="30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7"/>
          <p:cNvSpPr>
            <a:spLocks noChangeArrowheads="1"/>
          </p:cNvSpPr>
          <p:nvPr/>
        </p:nvSpPr>
        <p:spPr bwMode="auto">
          <a:xfrm>
            <a:off x="4622670" y="2718878"/>
            <a:ext cx="5001015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</a:t>
            </a:r>
            <a:r>
              <a:rPr lang="zh-CN" altLang="en-US" sz="4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考</a:t>
            </a:r>
            <a:r>
              <a:rPr lang="zh-CN" altLang="en-US" sz="4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lnSpc>
                <a:spcPts val="6000"/>
              </a:lnSpc>
              <a:spcBef>
                <a:spcPts val="0"/>
              </a:spcBef>
            </a:pPr>
            <a:r>
              <a:rPr lang="zh-CN" altLang="zh-CN" sz="4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什么是框架？</a:t>
            </a:r>
          </a:p>
        </p:txBody>
      </p:sp>
    </p:spTree>
    <p:extLst>
      <p:ext uri="{BB962C8B-B14F-4D97-AF65-F5344CB8AC3E}">
        <p14:creationId xmlns:p14="http://schemas.microsoft.com/office/powerpoint/2010/main" val="22662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Django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框架通过应用来管理整个网站项目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在 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Terminal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工具中输入如下命令创建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login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应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用：</a:t>
            </a:r>
            <a:endParaRPr lang="zh-CN" altLang="zh-CN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建应用</a:t>
            </a:r>
          </a:p>
        </p:txBody>
      </p:sp>
      <p:sp>
        <p:nvSpPr>
          <p:cNvPr id="8" name="矩形 7"/>
          <p:cNvSpPr/>
          <p:nvPr/>
        </p:nvSpPr>
        <p:spPr>
          <a:xfrm>
            <a:off x="1542836" y="3863546"/>
            <a:ext cx="9158068" cy="118000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2912189" y="4130381"/>
            <a:ext cx="63162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zh-CN" altLang="zh-CN" sz="3600" dirty="0">
                <a:latin typeface="Times New Roman" pitchFamily="18" charset="0"/>
              </a:rPr>
              <a:t> </a:t>
            </a:r>
            <a:r>
              <a:rPr lang="en-US" altLang="zh-CN" sz="3600" dirty="0">
                <a:latin typeface="Times New Roman" pitchFamily="18" charset="0"/>
              </a:rPr>
              <a:t>python manage.py startapp login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10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1" y="2242797"/>
            <a:ext cx="5028694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执行以上命令后，可以在项目目录下看到新增的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login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目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录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建应用</a:t>
            </a: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7344531" y="2242797"/>
            <a:ext cx="3740810" cy="389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3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login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目录下各文件及目录的作用如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730" y="2462212"/>
            <a:ext cx="7820636" cy="285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30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配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置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打开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login_reg/setting.py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文件，在该文件的选项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INSTALLED_APPS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中安装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login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应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用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90314" y="3774640"/>
            <a:ext cx="5219114" cy="261659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4231077" y="3928773"/>
            <a:ext cx="353758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INSTALLED_APPS = [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</a:rPr>
              <a:t>  'django.contrib.admin</a:t>
            </a:r>
            <a:r>
              <a:rPr lang="en-US" altLang="zh-CN" dirty="0">
                <a:latin typeface="Times New Roman" pitchFamily="18" charset="0"/>
              </a:rPr>
              <a:t>',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</a:rPr>
              <a:t>  'django.contrib.auth',</a:t>
            </a: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...</a:t>
            </a:r>
            <a:r>
              <a:rPr lang="zh-CN" altLang="en-US" dirty="0" smtClean="0">
                <a:latin typeface="Times New Roman" pitchFamily="18" charset="0"/>
              </a:rPr>
              <a:t>省略</a:t>
            </a:r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行</a:t>
            </a:r>
            <a:r>
              <a:rPr lang="en-US" altLang="zh-CN" dirty="0" smtClean="0">
                <a:latin typeface="Times New Roman" pitchFamily="18" charset="0"/>
              </a:rPr>
              <a:t>...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'login</a:t>
            </a:r>
            <a:r>
              <a:rPr lang="en-US" altLang="zh-CN" dirty="0">
                <a:latin typeface="Times New Roman" pitchFamily="18" charset="0"/>
              </a:rPr>
              <a:t>',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]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4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数据库信息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99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本项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目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数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据存储在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MySQL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数据库中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，因此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Django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需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要与数据库进行连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接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，并在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连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接之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前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确保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数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据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库已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经存在。</a:t>
            </a:r>
          </a:p>
        </p:txBody>
      </p:sp>
    </p:spTree>
    <p:extLst>
      <p:ext uri="{BB962C8B-B14F-4D97-AF65-F5344CB8AC3E}">
        <p14:creationId xmlns:p14="http://schemas.microsoft.com/office/powerpoint/2010/main" val="29557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数据库信息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MySQL Shell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中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执行以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下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SQL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语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句以创建数据库：</a:t>
            </a:r>
          </a:p>
        </p:txBody>
      </p:sp>
      <p:sp>
        <p:nvSpPr>
          <p:cNvPr id="5" name="矩形 4"/>
          <p:cNvSpPr/>
          <p:nvPr/>
        </p:nvSpPr>
        <p:spPr>
          <a:xfrm>
            <a:off x="1542836" y="3273543"/>
            <a:ext cx="9158068" cy="103117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2752745" y="3496740"/>
            <a:ext cx="70477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create database register_info charset=utf8;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6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数据库信息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7920" y="2242797"/>
            <a:ext cx="4163847" cy="2663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打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开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login_reg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setting.py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文件，设置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DATABASES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选项以配置数据库：</a:t>
            </a:r>
          </a:p>
        </p:txBody>
      </p:sp>
      <p:sp>
        <p:nvSpPr>
          <p:cNvPr id="5" name="矩形 4"/>
          <p:cNvSpPr/>
          <p:nvPr/>
        </p:nvSpPr>
        <p:spPr>
          <a:xfrm>
            <a:off x="5566512" y="2242797"/>
            <a:ext cx="6067470" cy="403139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5721257" y="2365668"/>
            <a:ext cx="575797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DATABASES = {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'default': {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'ENGINE': 'django.db.backends.mysql',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'NAME': 'register_info',  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'USER': 'root',             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'PASSWORD': '123456',      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'Host': 'localhost', </a:t>
            </a:r>
            <a:endParaRPr lang="zh-CN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  'PORT': '3306',             </a:t>
            </a:r>
            <a:endParaRPr lang="zh-CN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</a:t>
            </a:r>
            <a:r>
              <a:rPr lang="en-US" altLang="zh-CN" dirty="0">
                <a:latin typeface="Times New Roman" pitchFamily="18" charset="0"/>
              </a:rPr>
              <a:t>}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}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4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数据库信息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99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由于连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接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MySQL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MySQLdb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目前还不支持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Python3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，所以需要使用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pymysql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替代，在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login_reg/__init__.py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文件中进行如下设置：</a:t>
            </a:r>
          </a:p>
        </p:txBody>
      </p:sp>
      <p:sp>
        <p:nvSpPr>
          <p:cNvPr id="10" name="矩形 9"/>
          <p:cNvSpPr/>
          <p:nvPr/>
        </p:nvSpPr>
        <p:spPr>
          <a:xfrm>
            <a:off x="2494664" y="4539635"/>
            <a:ext cx="7127638" cy="141099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3411578" y="4706525"/>
            <a:ext cx="542058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import pymysql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pymysql.install_as_MySQLdb()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3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99"/>
          <p:cNvSpPr txBox="1">
            <a:spLocks noChangeArrowheads="1"/>
          </p:cNvSpPr>
          <p:nvPr/>
        </p:nvSpPr>
        <p:spPr bwMode="auto">
          <a:xfrm>
            <a:off x="3324083" y="2270392"/>
            <a:ext cx="7107523" cy="3559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Django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中的一个模型类对应着数据库中的一张数据表，对模型类的操作就是对数据库表的操作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在用户登录注册示例中，仅</a:t>
            </a:r>
            <a:r>
              <a:rPr lang="zh-CN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需要一张用来保存用户注册数据的</a:t>
            </a:r>
            <a:r>
              <a:rPr lang="zh-CN" altLang="zh-CN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表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因此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Django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中只需要定义一个用户注册类即可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82889" y="2008909"/>
            <a:ext cx="8189912" cy="408240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13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48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7. 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定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义模型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47920" y="2242797"/>
            <a:ext cx="9682677" cy="13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打开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login/models.py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文件，在该文件编写如下代码：</a:t>
            </a:r>
          </a:p>
        </p:txBody>
      </p:sp>
      <p:sp>
        <p:nvSpPr>
          <p:cNvPr id="5" name="矩形 4"/>
          <p:cNvSpPr/>
          <p:nvPr/>
        </p:nvSpPr>
        <p:spPr>
          <a:xfrm>
            <a:off x="1406769" y="3913465"/>
            <a:ext cx="9523828" cy="203420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2059199" y="4145738"/>
            <a:ext cx="821896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from django.db import models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class RegisterUser(models.Model):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reg_mail = models.CharField(max_length=100, blank=False)</a:t>
            </a:r>
            <a:endParaRPr lang="zh-CN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reg_pwd </a:t>
            </a:r>
            <a:r>
              <a:rPr lang="en-US" altLang="zh-CN" dirty="0">
                <a:latin typeface="Times New Roman" pitchFamily="18" charset="0"/>
              </a:rPr>
              <a:t>= models.CharField(max_length=100, blank=False)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26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99"/>
          <p:cNvSpPr txBox="1">
            <a:spLocks noChangeArrowheads="1"/>
          </p:cNvSpPr>
          <p:nvPr/>
        </p:nvSpPr>
        <p:spPr bwMode="auto">
          <a:xfrm>
            <a:off x="3324083" y="2332675"/>
            <a:ext cx="7107523" cy="296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在软件工程中，框架通常被认为是已经实现某应用领域通用功能的底层服务，在此基础之上，开发人员可以按照某种规则对软件进行扩充，以达到缩短开发周期、提高开发质量的目的。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2889" y="2008910"/>
            <a:ext cx="8189912" cy="361603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7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37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7. 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定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义模型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47920" y="2242797"/>
            <a:ext cx="9682677" cy="6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Django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中常用的字段类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型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:</a:t>
            </a:r>
            <a:endParaRPr lang="zh-CN" altLang="zh-CN" sz="36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67" y="3207800"/>
            <a:ext cx="7408582" cy="2714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51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生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成迁移文件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47920" y="2242797"/>
            <a:ext cx="9682677" cy="17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模型类定义完成之后，需要对模型类进行迁移，迁移的目的是通过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Django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ORM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系统将定义在模型类中的字段转换成对应的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SQL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语句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。使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用如下命令进行迁移：</a:t>
            </a:r>
          </a:p>
        </p:txBody>
      </p:sp>
      <p:sp>
        <p:nvSpPr>
          <p:cNvPr id="5" name="矩形 4"/>
          <p:cNvSpPr/>
          <p:nvPr/>
        </p:nvSpPr>
        <p:spPr>
          <a:xfrm>
            <a:off x="2110153" y="4168219"/>
            <a:ext cx="8145195" cy="101710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3195908" y="4384382"/>
            <a:ext cx="59455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python manage.py makemigrations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0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生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成迁移文件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47920" y="2242797"/>
            <a:ext cx="9682677" cy="60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迁移命令若成功执行，结果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如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下图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所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示。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145541" y="3010558"/>
            <a:ext cx="7887433" cy="239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5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生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成迁移文件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47920" y="2242797"/>
            <a:ext cx="10034369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再次查看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migrations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目录，会发现该目录下增加了名为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0001_initial.py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的文件，该文件就是当前应用的迁移文件。使用如下命令，可以查看该文件对应的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SQL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语句：</a:t>
            </a:r>
          </a:p>
        </p:txBody>
      </p:sp>
      <p:sp>
        <p:nvSpPr>
          <p:cNvPr id="6" name="矩形 5"/>
          <p:cNvSpPr/>
          <p:nvPr/>
        </p:nvSpPr>
        <p:spPr>
          <a:xfrm>
            <a:off x="2110153" y="4168219"/>
            <a:ext cx="8145195" cy="101710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2805722" y="4384382"/>
            <a:ext cx="69187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python manage.py sqlmigrate login 0001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生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成迁移文件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47920" y="2242797"/>
            <a:ext cx="10034369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以上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命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令的执行效果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如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下图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所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示。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588072" y="3052931"/>
            <a:ext cx="7354064" cy="19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9.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执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行迁移文件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99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迁移文件生成后，数据库中还没有对应的字段生成，只有当执行迁移文件后，数据库才会生成相应数据库表与字段。使用如下命令执行迁移文件：</a:t>
            </a:r>
          </a:p>
        </p:txBody>
      </p:sp>
      <p:sp>
        <p:nvSpPr>
          <p:cNvPr id="5" name="矩形 4"/>
          <p:cNvSpPr/>
          <p:nvPr/>
        </p:nvSpPr>
        <p:spPr>
          <a:xfrm>
            <a:off x="2494664" y="4539634"/>
            <a:ext cx="7127638" cy="11015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3628370" y="4798002"/>
            <a:ext cx="48602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python manage.py migrate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9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9.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执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行迁移文件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47921" y="2242797"/>
            <a:ext cx="4899662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以上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命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令的执行效果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如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右图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所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示。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6899738" y="2242797"/>
            <a:ext cx="4030859" cy="415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0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9.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执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行迁移文件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19" y="2242797"/>
            <a:ext cx="10512671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执行迁移之后，查看数据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库会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发现对应的数据库表已经创建成功。数据中的表名与已定义的模型类类名并不完全一致，数据库中的表名格式为：应用名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_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模型类小写类名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492" y="4107922"/>
            <a:ext cx="6529216" cy="232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5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10.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启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动开发服务器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9767084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当项目应用、数据库信息配置完成之后，通过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Django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开发服务器检测是否成功，启动开发服务器命令如下：</a:t>
            </a:r>
          </a:p>
        </p:txBody>
      </p:sp>
      <p:sp>
        <p:nvSpPr>
          <p:cNvPr id="8" name="矩形 7"/>
          <p:cNvSpPr/>
          <p:nvPr/>
        </p:nvSpPr>
        <p:spPr>
          <a:xfrm>
            <a:off x="2494664" y="3762598"/>
            <a:ext cx="7127638" cy="11015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380681" y="3990188"/>
            <a:ext cx="55015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python manage.py runserver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6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10.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启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动开发服务器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9767084" cy="13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Django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启动成功后，会在控制台输出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如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下图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所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示的信息。</a:t>
            </a: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3367398" y="3576431"/>
            <a:ext cx="5528128" cy="28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2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605976"/>
            <a:ext cx="4786591" cy="446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 Web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开发领域中常用的一个免费开源框架，使用这个框架可以快速开发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 Web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应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 descr="https://timgsa.baidu.com/timg?image&amp;quality=80&amp;size=b9999_10000&amp;sec=1564031046954&amp;di=5230cec552a57b993b318c02e42f1086&amp;imgtype=0&amp;src=http%3A%2F%2Fyanshi.sucaihuo.com%2Fvideos%2F4%2F412%2F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10" y="1617086"/>
            <a:ext cx="5996548" cy="44395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00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10.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启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动开发服务器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5054406" cy="415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上图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信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息中包含一个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URL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地址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http://127.0.0.1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8000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，单击该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URL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地址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若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浏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览器能够正常访问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Django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服务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器，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出现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如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右图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所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示的界面，说明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Django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服务器启动成功。</a:t>
            </a: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267" y="2242797"/>
            <a:ext cx="5094295" cy="402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8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编写视图函数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项目的业务逻辑主要通过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views.py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中的视图函数实现。定义视图函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数时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第一个参数必须是一个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HttpRequest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7998" y="3955087"/>
            <a:ext cx="8941584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服务器接收到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HTTP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请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求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后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会根据请求报文创建一个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HttpRequest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对象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该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对象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中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包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含了所有的请求信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息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视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图函数的返回值是一个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HttpResponse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对象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该对象中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包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含了返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回请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求者的响应信息。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5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编写视图函数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HttpRequest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用属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性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如下表所示。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599" y="2462212"/>
            <a:ext cx="7834898" cy="2815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84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编写视图函数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027997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在用户登录注册示例中，需要定义视图函数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index()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login()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register()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99264" y="3293055"/>
            <a:ext cx="2590800" cy="584775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index()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9264" y="3877830"/>
            <a:ext cx="2590800" cy="1270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 smtClean="0">
                <a:solidFill>
                  <a:schemeClr val="tx1"/>
                </a:solidFill>
              </a:rPr>
              <a:t>为</a:t>
            </a:r>
            <a:r>
              <a:rPr lang="zh-CN" altLang="zh-CN" sz="2600" dirty="0" smtClean="0">
                <a:solidFill>
                  <a:schemeClr val="tx1"/>
                </a:solidFill>
              </a:rPr>
              <a:t>用</a:t>
            </a:r>
            <a:r>
              <a:rPr lang="zh-CN" altLang="zh-CN" sz="2600" dirty="0">
                <a:solidFill>
                  <a:schemeClr val="tx1"/>
                </a:solidFill>
              </a:rPr>
              <a:t>户显示登录成功后的页面</a:t>
            </a:r>
            <a:endParaRPr lang="zh-CN" altLang="en-US" sz="26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913135" y="3293055"/>
            <a:ext cx="2590800" cy="584775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login()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13134" y="3877830"/>
            <a:ext cx="2590801" cy="1270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chemeClr val="tx1"/>
                </a:solidFill>
              </a:rPr>
              <a:t>提供用户登</a:t>
            </a:r>
            <a:r>
              <a:rPr lang="zh-CN" altLang="zh-CN" dirty="0" smtClean="0">
                <a:solidFill>
                  <a:schemeClr val="tx1"/>
                </a:solidFill>
              </a:rPr>
              <a:t>录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zh-CN" altLang="zh-CN" dirty="0" smtClean="0">
                <a:solidFill>
                  <a:schemeClr val="tx1"/>
                </a:solidFill>
              </a:rPr>
              <a:t>检</a:t>
            </a:r>
            <a:r>
              <a:rPr lang="zh-CN" altLang="zh-CN" dirty="0">
                <a:solidFill>
                  <a:schemeClr val="tx1"/>
                </a:solidFill>
              </a:rPr>
              <a:t>测用户填入的账号信息合法性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8472261" y="3293055"/>
            <a:ext cx="2590800" cy="584775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register()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72260" y="3877830"/>
            <a:ext cx="2590801" cy="1270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chemeClr val="tx1"/>
                </a:solidFill>
              </a:rPr>
              <a:t>用户注册以及检测用户填入的注册信息合法性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0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编写视图函数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027997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views.py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文件中定义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index()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94559" y="2578272"/>
            <a:ext cx="7821637" cy="328887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2809161" y="2883883"/>
            <a:ext cx="659243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from .models import RegisterUser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from django.shortcuts import render,redirect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def index(request):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</a:t>
            </a:r>
            <a:r>
              <a:rPr lang="en-US" altLang="zh-CN" sz="2800" dirty="0" smtClean="0">
                <a:latin typeface="Times New Roman" pitchFamily="18" charset="0"/>
              </a:rPr>
              <a:t>  login_msg </a:t>
            </a:r>
            <a:r>
              <a:rPr lang="en-US" altLang="zh-CN" sz="2800" dirty="0">
                <a:latin typeface="Times New Roman" pitchFamily="18" charset="0"/>
              </a:rPr>
              <a:t>= "</a:t>
            </a:r>
            <a:r>
              <a:rPr lang="zh-CN" altLang="zh-CN" sz="2800" dirty="0">
                <a:latin typeface="Times New Roman" pitchFamily="18" charset="0"/>
              </a:rPr>
              <a:t>恭喜！登录成功</a:t>
            </a:r>
            <a:r>
              <a:rPr lang="en-US" altLang="zh-CN" sz="2800" dirty="0">
                <a:latin typeface="Times New Roman" pitchFamily="18" charset="0"/>
              </a:rPr>
              <a:t>"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</a:t>
            </a:r>
            <a:r>
              <a:rPr lang="en-US" altLang="zh-CN" sz="2800" dirty="0" smtClean="0">
                <a:latin typeface="Times New Roman" pitchFamily="18" charset="0"/>
              </a:rPr>
              <a:t>  return </a:t>
            </a:r>
            <a:r>
              <a:rPr lang="en-US" altLang="zh-CN" sz="2800" dirty="0">
                <a:latin typeface="Times New Roman" pitchFamily="18" charset="0"/>
              </a:rPr>
              <a:t>render(request, 'index.html',{'login_msg':login_msg})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编写视图函数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027997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views.py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文件中定义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login()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13206" y="2578272"/>
            <a:ext cx="8257735" cy="306287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2592507" y="2863213"/>
            <a:ext cx="6899131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600" dirty="0">
                <a:latin typeface="Times New Roman" pitchFamily="18" charset="0"/>
              </a:rPr>
              <a:t>def login(request):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if request.method == 'GET':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    return render(request, 'login.html')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if request.method == "POST":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</a:rPr>
              <a:t>        userEmail = request.POST.get('username')</a:t>
            </a:r>
            <a:endParaRPr lang="zh-CN" altLang="zh-CN" sz="2600" dirty="0" smtClean="0">
              <a:latin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</a:rPr>
              <a:t>        </a:t>
            </a:r>
            <a:r>
              <a:rPr lang="en-US" altLang="zh-CN" sz="2600" dirty="0">
                <a:latin typeface="Times New Roman" pitchFamily="18" charset="0"/>
              </a:rPr>
              <a:t>userPassword = request.POST.get('password</a:t>
            </a:r>
            <a:r>
              <a:rPr lang="en-US" altLang="zh-CN" sz="2600" dirty="0" smtClean="0">
                <a:latin typeface="Times New Roman" pitchFamily="18" charset="0"/>
              </a:rPr>
              <a:t>')</a:t>
            </a:r>
            <a:endParaRPr lang="zh-CN" altLang="zh-CN" sz="2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61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编写视图函数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027997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views.py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文件中定义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register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45527" y="2426931"/>
            <a:ext cx="9692640" cy="331609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1943903" y="2638426"/>
            <a:ext cx="8295887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600" dirty="0">
                <a:latin typeface="Times New Roman" pitchFamily="18" charset="0"/>
              </a:rPr>
              <a:t>def register(request):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if request.method == 'POST':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    userEmail = request.POST.get('userEmail')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    userPassword = request.POST.get('userPassword')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    userRePzassword = request.POST.get('userRePassword</a:t>
            </a:r>
            <a:r>
              <a:rPr lang="en-US" altLang="zh-CN" sz="2600" dirty="0" smtClean="0">
                <a:latin typeface="Times New Roman" pitchFamily="18" charset="0"/>
              </a:rPr>
              <a:t>')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else: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    return render(request, 'register.html')</a:t>
            </a:r>
            <a:endParaRPr lang="zh-CN" altLang="zh-CN" sz="2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58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设计模板文件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027997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框架使用模板系统负责前端网页的设计，通常情况下在项目目录下创建子目录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templates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，并将静态文件放置到此目录中。</a:t>
            </a:r>
          </a:p>
        </p:txBody>
      </p:sp>
      <p:pic>
        <p:nvPicPr>
          <p:cNvPr id="12" name="图片 11"/>
          <p:cNvPicPr/>
          <p:nvPr/>
        </p:nvPicPr>
        <p:blipFill rotWithShape="1">
          <a:blip r:embed="rId2"/>
          <a:srcRect l="2170" t="1875" r="2189" b="58332"/>
          <a:stretch/>
        </p:blipFill>
        <p:spPr>
          <a:xfrm>
            <a:off x="3601329" y="4023360"/>
            <a:ext cx="4979963" cy="21390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18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设计模板文件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89574"/>
            <a:ext cx="5710409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在用户登录注册示例中，首先需要在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login_reg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目录下创建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templates</a:t>
            </a:r>
            <a:r>
              <a:rPr lang="zh-CN" altLang="zh-CN" sz="32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zh-CN" altLang="zh-CN" sz="32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然后将准备好的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login.html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register.html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index.html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文件放置到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template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目录下，将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register.css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文件放置到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目录下。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907237" y="1389574"/>
            <a:ext cx="4726737" cy="487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7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设计模板文件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40782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settings.py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文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件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找到设置项“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TEMPLATES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”，在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DIRS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建的“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templates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”路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径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以便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views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视图中的函数关联静态文件。</a:t>
            </a:r>
          </a:p>
        </p:txBody>
      </p:sp>
      <p:sp>
        <p:nvSpPr>
          <p:cNvPr id="7" name="矩形 6"/>
          <p:cNvSpPr/>
          <p:nvPr/>
        </p:nvSpPr>
        <p:spPr>
          <a:xfrm>
            <a:off x="1055078" y="3629124"/>
            <a:ext cx="10241279" cy="27154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696438" y="3832664"/>
            <a:ext cx="91977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TEMPLATES = </a:t>
            </a:r>
            <a:r>
              <a:rPr lang="en-US" altLang="zh-CN" dirty="0">
                <a:latin typeface="Times New Roman" pitchFamily="18" charset="0"/>
              </a:rPr>
              <a:t>[{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'BACKEND': 'django.template.backends.django.DjangoTemplates',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'DIRS': [os.path.join(BASE_DIR,'templates</a:t>
            </a:r>
            <a:r>
              <a:rPr lang="en-US" altLang="zh-CN" dirty="0">
                <a:latin typeface="Times New Roman" pitchFamily="18" charset="0"/>
              </a:rPr>
              <a:t>')],</a:t>
            </a:r>
          </a:p>
          <a:p>
            <a:r>
              <a:rPr lang="en-US" altLang="zh-CN" dirty="0">
                <a:latin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</a:rPr>
              <a:t>    'APP_DIRS</a:t>
            </a:r>
            <a:r>
              <a:rPr lang="en-US" altLang="zh-CN" dirty="0">
                <a:latin typeface="Times New Roman" pitchFamily="18" charset="0"/>
              </a:rPr>
              <a:t>': True,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...</a:t>
            </a:r>
            <a:r>
              <a:rPr lang="zh-CN" altLang="en-US" dirty="0">
                <a:latin typeface="Times New Roman" pitchFamily="18" charset="0"/>
              </a:rPr>
              <a:t>省略</a:t>
            </a:r>
            <a:r>
              <a:rPr lang="en-US" altLang="zh-CN" dirty="0">
                <a:latin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</a:rPr>
              <a:t>行</a:t>
            </a:r>
            <a:r>
              <a:rPr lang="en-US" altLang="zh-CN" dirty="0">
                <a:latin typeface="Times New Roman" pitchFamily="18" charset="0"/>
              </a:rPr>
              <a:t>...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</a:t>
            </a:r>
            <a:r>
              <a:rPr lang="en-US" altLang="zh-CN" dirty="0">
                <a:latin typeface="Times New Roman" pitchFamily="18" charset="0"/>
              </a:rPr>
              <a:t>},]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7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协议是一个应用层协议，它不传输数据，主要用于规定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客户端和服务端交互过程中数据的格式。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15410" y="4200436"/>
            <a:ext cx="8959276" cy="1786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HTTP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协议可以应用于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TCP/IP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协议族的传输层之上（即应用层），亦可用于其他能保证可靠传输的网络中。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36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设计模板文件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407825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在模板配置中的参数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168" y="2475256"/>
            <a:ext cx="7957185" cy="2135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7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设计模板文件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407825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为保证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register.html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文件能够正确引入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register.css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文件，需要在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settings.py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中设置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文件夹路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径。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94665" y="3850723"/>
            <a:ext cx="7197976" cy="219838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3399426" y="4078885"/>
            <a:ext cx="555258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STATIC_URL = '/static/'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STATICFILES_DIRS = [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</a:t>
            </a:r>
            <a:r>
              <a:rPr lang="en-US" altLang="zh-CN" sz="2800" dirty="0" smtClean="0">
                <a:latin typeface="Times New Roman" pitchFamily="18" charset="0"/>
              </a:rPr>
              <a:t>    os.path.join(BASE_DIR</a:t>
            </a:r>
            <a:r>
              <a:rPr lang="en-US" altLang="zh-CN" sz="2800" dirty="0">
                <a:latin typeface="Times New Roman" pitchFamily="18" charset="0"/>
              </a:rPr>
              <a:t>, 'static')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]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5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设计模板文件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99"/>
          <p:cNvSpPr txBox="1">
            <a:spLocks noChangeArrowheads="1"/>
          </p:cNvSpPr>
          <p:nvPr/>
        </p:nvSpPr>
        <p:spPr bwMode="auto">
          <a:xfrm>
            <a:off x="3324083" y="2333740"/>
            <a:ext cx="7107523" cy="296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在模板文件中使用“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{{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字典键名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}}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”方式表示变量，例如在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login()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函数中将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error_msg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的值传递到模板文件中，在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login.html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使用“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&lt;p style="color: red"&gt;{{ error_msg }}&lt;/p&gt;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”显示。</a:t>
            </a:r>
          </a:p>
        </p:txBody>
      </p:sp>
      <p:sp>
        <p:nvSpPr>
          <p:cNvPr id="9" name="矩形 8"/>
          <p:cNvSpPr/>
          <p:nvPr/>
        </p:nvSpPr>
        <p:spPr>
          <a:xfrm>
            <a:off x="2782889" y="2008909"/>
            <a:ext cx="8189912" cy="361816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10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2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招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577850" y="1320800"/>
            <a:ext cx="1108426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模板语法支持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循环，其格式如下：</a:t>
            </a:r>
          </a:p>
        </p:txBody>
      </p:sp>
      <p:sp>
        <p:nvSpPr>
          <p:cNvPr id="13" name="矩形 12"/>
          <p:cNvSpPr/>
          <p:nvPr/>
        </p:nvSpPr>
        <p:spPr>
          <a:xfrm>
            <a:off x="2494665" y="2597189"/>
            <a:ext cx="7197976" cy="219838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4359044" y="2819218"/>
            <a:ext cx="352187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{% for ... in ... %}</a:t>
            </a:r>
            <a:endParaRPr lang="zh-CN" altLang="zh-CN" sz="3600" dirty="0">
              <a:latin typeface="Times New Roman" pitchFamily="18" charset="0"/>
            </a:endParaRPr>
          </a:p>
          <a:p>
            <a:r>
              <a:rPr lang="en-US" altLang="zh-CN" sz="3600" dirty="0">
                <a:latin typeface="Times New Roman" pitchFamily="18" charset="0"/>
              </a:rPr>
              <a:t> </a:t>
            </a:r>
            <a:endParaRPr lang="zh-CN" altLang="zh-CN" sz="3600" dirty="0">
              <a:latin typeface="Times New Roman" pitchFamily="18" charset="0"/>
            </a:endParaRPr>
          </a:p>
          <a:p>
            <a:r>
              <a:rPr lang="en-US" altLang="zh-CN" sz="3600" dirty="0">
                <a:latin typeface="Times New Roman" pitchFamily="18" charset="0"/>
              </a:rPr>
              <a:t>{% endfor %}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5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招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577850" y="1320800"/>
            <a:ext cx="11084268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模板语法中对数字进行四则运算不使用数学中的运算符号，其使用方式如下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94664" y="3089558"/>
            <a:ext cx="7441810" cy="266412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3548770" y="3272354"/>
            <a:ext cx="533359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price</a:t>
            </a:r>
            <a:r>
              <a:rPr lang="zh-CN" altLang="zh-CN" sz="2800" dirty="0">
                <a:latin typeface="Times New Roman" pitchFamily="18" charset="0"/>
              </a:rPr>
              <a:t>的值为：</a:t>
            </a:r>
            <a:r>
              <a:rPr lang="en-US" altLang="zh-CN" sz="2800" dirty="0">
                <a:latin typeface="Times New Roman" pitchFamily="18" charset="0"/>
              </a:rPr>
              <a:t>{{price}}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zh-CN" altLang="zh-CN" sz="2800" dirty="0">
                <a:latin typeface="Times New Roman" pitchFamily="18" charset="0"/>
              </a:rPr>
              <a:t>加法：</a:t>
            </a:r>
            <a:r>
              <a:rPr lang="en-US" altLang="zh-CN" sz="2800" dirty="0">
                <a:latin typeface="Times New Roman" pitchFamily="18" charset="0"/>
              </a:rPr>
              <a:t>{{ price|add:10 }}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zh-CN" altLang="zh-CN" sz="2800" dirty="0">
                <a:latin typeface="Times New Roman" pitchFamily="18" charset="0"/>
              </a:rPr>
              <a:t>减法：</a:t>
            </a:r>
            <a:r>
              <a:rPr lang="en-US" altLang="zh-CN" sz="2800" dirty="0">
                <a:latin typeface="Times New Roman" pitchFamily="18" charset="0"/>
              </a:rPr>
              <a:t>{{ price|add:-10 }}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zh-CN" altLang="zh-CN" sz="2800" dirty="0">
                <a:latin typeface="Times New Roman" pitchFamily="18" charset="0"/>
              </a:rPr>
              <a:t>乘法：</a:t>
            </a:r>
            <a:r>
              <a:rPr lang="en-US" altLang="zh-CN" sz="2800" dirty="0">
                <a:latin typeface="Times New Roman" pitchFamily="18" charset="0"/>
              </a:rPr>
              <a:t>{% widthratio price 1 10 %}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zh-CN" altLang="zh-CN" sz="2800" dirty="0">
                <a:latin typeface="Times New Roman" pitchFamily="18" charset="0"/>
              </a:rPr>
              <a:t>除法：</a:t>
            </a:r>
            <a:r>
              <a:rPr lang="en-US" altLang="zh-CN" sz="2800" dirty="0">
                <a:latin typeface="Times New Roman" pitchFamily="18" charset="0"/>
              </a:rPr>
              <a:t>{% widthratio price 10 1 %}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06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配置访问路由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577850" y="1320800"/>
            <a:ext cx="1108426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配置访问路径也称配置访问路由。登录注册示例中使用了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index()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函数、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login()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函数和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register()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函数，因此只需要为这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个函数配置路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99470" y="3694468"/>
            <a:ext cx="6696221" cy="267089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3748544" y="3694468"/>
            <a:ext cx="493404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urlpatterns = [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path('admin/', admin.site.urls),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    path</a:t>
            </a:r>
            <a:r>
              <a:rPr lang="en-US" altLang="zh-CN" sz="2800" dirty="0">
                <a:latin typeface="Times New Roman" pitchFamily="18" charset="0"/>
              </a:rPr>
              <a:t>('index/', views.index),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path('login/', views.login),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path('register/', views.register),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]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59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演示项目功能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50" y="1320800"/>
            <a:ext cx="11084268" cy="150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首先启动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开发服务器，然后在浏览器中输入访问路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径“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://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127.0.0.1:8000/login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3957612" y="2827879"/>
            <a:ext cx="4324743" cy="3612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52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演示项目功能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50" y="1320800"/>
            <a:ext cx="1108426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单击“注册按钮”页面会跳转到注册页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面。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772828" y="2332037"/>
            <a:ext cx="4694311" cy="3949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587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演示项目功能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50" y="1320800"/>
            <a:ext cx="11084268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填入注册信息后点击“注册”按钮，如果页面跳转到登录页面表示注册成功，如果注册失败在页面中会有相应提示。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6372664" y="2940019"/>
            <a:ext cx="4068339" cy="34622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41446" y="5206554"/>
            <a:ext cx="3283527" cy="119571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b="1" dirty="0">
                <a:solidFill>
                  <a:srgbClr val="FF0000"/>
                </a:solidFill>
              </a:rPr>
              <a:t>两次输入的密码不一致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36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演示项目功能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50" y="1320800"/>
            <a:ext cx="11084268" cy="334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http://127.0.0.1:8000/login/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”页面中输入登录信息后，单击“登录”按钮页面会跳转到“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index.html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”页面中，登录成功后的页面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658114" y="4663253"/>
            <a:ext cx="4923740" cy="168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通信中，客户端通过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向服务端发送请求数据，服务端接收请求、处理请求，并向客户端返回响应数据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177" y="3950246"/>
            <a:ext cx="5759741" cy="244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9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矩形 2"/>
          <p:cNvSpPr>
            <a:spLocks noChangeArrowheads="1"/>
          </p:cNvSpPr>
          <p:nvPr/>
        </p:nvSpPr>
        <p:spPr bwMode="auto">
          <a:xfrm>
            <a:off x="590550" y="1538568"/>
            <a:ext cx="110109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本章主要介绍了前端基础知识、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框架、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基本使用，其中前端基础知识包括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框架知识包括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WSGI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WSGI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的基本使用包括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视图函数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模板使用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配置访问路由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过本章的学习，希望读者能够了解前端基础知识与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框架，熟悉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 Django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框架的使用方法。</a:t>
            </a:r>
            <a:endParaRPr lang="zh-CN" altLang="en-US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914" y="262889"/>
            <a:ext cx="60591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750e01f8d6079f06c50877992212a2eb5b8c75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3626</TotalTime>
  <Words>4753</Words>
  <Application>Microsoft Office PowerPoint</Application>
  <PresentationFormat>自定义</PresentationFormat>
  <Paragraphs>423</Paragraphs>
  <Slides>91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93" baseType="lpstr">
      <vt:lpstr>Office 主题​​</vt:lpstr>
      <vt:lpstr>Microsoft Excel 97-2003 工作表</vt:lpstr>
      <vt:lpstr>第16章 Django框架介绍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王晓娟</cp:lastModifiedBy>
  <cp:revision>4476</cp:revision>
  <dcterms:created xsi:type="dcterms:W3CDTF">2016-08-25T05:35:30Z</dcterms:created>
  <dcterms:modified xsi:type="dcterms:W3CDTF">2019-07-25T09:15:04Z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