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98" r:id="rId3"/>
    <p:sldId id="896" r:id="rId4"/>
    <p:sldId id="977" r:id="rId5"/>
    <p:sldId id="344" r:id="rId6"/>
    <p:sldId id="897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48" r:id="rId15"/>
    <p:sldId id="985" r:id="rId16"/>
    <p:sldId id="949" r:id="rId17"/>
    <p:sldId id="986" r:id="rId18"/>
    <p:sldId id="989" r:id="rId19"/>
    <p:sldId id="990" r:id="rId20"/>
    <p:sldId id="991" r:id="rId21"/>
    <p:sldId id="992" r:id="rId22"/>
    <p:sldId id="993" r:id="rId23"/>
    <p:sldId id="950" r:id="rId24"/>
    <p:sldId id="994" r:id="rId25"/>
    <p:sldId id="996" r:id="rId26"/>
    <p:sldId id="995" r:id="rId27"/>
    <p:sldId id="997" r:id="rId28"/>
    <p:sldId id="951" r:id="rId29"/>
    <p:sldId id="998" r:id="rId30"/>
    <p:sldId id="921" r:id="rId31"/>
    <p:sldId id="999" r:id="rId32"/>
    <p:sldId id="1000" r:id="rId33"/>
    <p:sldId id="1001" r:id="rId34"/>
    <p:sldId id="952" r:id="rId35"/>
    <p:sldId id="1002" r:id="rId36"/>
    <p:sldId id="1003" r:id="rId37"/>
    <p:sldId id="1004" r:id="rId38"/>
    <p:sldId id="1005" r:id="rId39"/>
    <p:sldId id="1006" r:id="rId40"/>
    <p:sldId id="923" r:id="rId41"/>
    <p:sldId id="1007" r:id="rId42"/>
    <p:sldId id="1008" r:id="rId43"/>
    <p:sldId id="953" r:id="rId44"/>
    <p:sldId id="924" r:id="rId45"/>
    <p:sldId id="1009" r:id="rId46"/>
    <p:sldId id="955" r:id="rId47"/>
    <p:sldId id="1010" r:id="rId48"/>
    <p:sldId id="1011" r:id="rId49"/>
    <p:sldId id="1012" r:id="rId50"/>
    <p:sldId id="1013" r:id="rId51"/>
    <p:sldId id="849" r:id="rId52"/>
    <p:sldId id="1022" r:id="rId53"/>
    <p:sldId id="1014" r:id="rId54"/>
    <p:sldId id="956" r:id="rId55"/>
    <p:sldId id="957" r:id="rId56"/>
    <p:sldId id="1015" r:id="rId57"/>
    <p:sldId id="1016" r:id="rId58"/>
    <p:sldId id="925" r:id="rId59"/>
    <p:sldId id="1017" r:id="rId60"/>
    <p:sldId id="1018" r:id="rId61"/>
    <p:sldId id="1019" r:id="rId62"/>
    <p:sldId id="958" r:id="rId63"/>
    <p:sldId id="1020" r:id="rId64"/>
    <p:sldId id="1021" r:id="rId65"/>
    <p:sldId id="959" r:id="rId66"/>
    <p:sldId id="960" r:id="rId67"/>
    <p:sldId id="1023" r:id="rId68"/>
    <p:sldId id="1024" r:id="rId69"/>
    <p:sldId id="1025" r:id="rId70"/>
    <p:sldId id="961" r:id="rId71"/>
    <p:sldId id="1026" r:id="rId72"/>
    <p:sldId id="1027" r:id="rId73"/>
    <p:sldId id="962" r:id="rId74"/>
    <p:sldId id="926" r:id="rId75"/>
    <p:sldId id="927" r:id="rId76"/>
    <p:sldId id="1028" r:id="rId77"/>
    <p:sldId id="964" r:id="rId78"/>
    <p:sldId id="1029" r:id="rId79"/>
    <p:sldId id="1030" r:id="rId80"/>
    <p:sldId id="965" r:id="rId81"/>
    <p:sldId id="966" r:id="rId82"/>
    <p:sldId id="1031" r:id="rId83"/>
    <p:sldId id="1032" r:id="rId84"/>
    <p:sldId id="1033" r:id="rId85"/>
    <p:sldId id="1034" r:id="rId86"/>
    <p:sldId id="531" r:id="rId87"/>
    <p:sldId id="376" r:id="rId88"/>
  </p:sldIdLst>
  <p:sldSz cx="12192000" cy="6858000"/>
  <p:notesSz cx="6858000" cy="9144000"/>
  <p:custDataLst>
    <p:tags r:id="rId9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618" y="-372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项</a:t>
            </a:r>
            <a:r>
              <a:rPr lang="zh-CN" altLang="zh-CN" dirty="0"/>
              <a:t>目实战——天天生鲜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148867" y="5005705"/>
            <a:ext cx="3205423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天天生鲜项目页面展示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商品展示页面功能实现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00655" y="5005705"/>
            <a:ext cx="29371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商品详情页面功能实现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商品分类页面功能实现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购物车页面功能实现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购物车页面主要展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用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户加入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物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车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商品信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息、统计商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品金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额。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购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物车页面</a:t>
            </a:r>
          </a:p>
        </p:txBody>
      </p:sp>
      <p:pic>
        <p:nvPicPr>
          <p:cNvPr id="7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52" y="2242797"/>
            <a:ext cx="5625549" cy="4027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订单提交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页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面主要展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已选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商品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列表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信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订单信息、支付方式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单提交页面</a:t>
            </a:r>
          </a:p>
        </p:txBody>
      </p:sp>
      <p:pic>
        <p:nvPicPr>
          <p:cNvPr id="8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1" y="1446212"/>
            <a:ext cx="4926990" cy="4824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订单提交成功页面主要展示购物车中商品的信息、订单信息、统计商品金额。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单提交成功页面</a:t>
            </a:r>
          </a:p>
        </p:txBody>
      </p:sp>
      <p:pic>
        <p:nvPicPr>
          <p:cNvPr id="7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2" y="2293799"/>
            <a:ext cx="4926990" cy="397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天天生鲜项目可分为商品模块与购物车模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91" y="2442122"/>
            <a:ext cx="5720514" cy="39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天天生鲜项目共使用了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个页面，包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括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商品展示页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商品分类展示页，商品详情页、购物车页面、订单提交页面、订单提交成功页面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88" y="3629124"/>
            <a:ext cx="6097038" cy="28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模型设计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共需要使用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张表来保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存项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目中产生的数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1" y="3038193"/>
            <a:ext cx="5509838" cy="3440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2399" y="4888151"/>
            <a:ext cx="4830168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商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品分类表：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goods_goodscategory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商品表：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goods_goodsinfo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订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单信息表：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cart_orderinfo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订单商品模型表：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cart_ordergoods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7175" y="3106593"/>
            <a:ext cx="6525490" cy="29478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7704" y="3241686"/>
            <a:ext cx="4164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操作系统： </a:t>
            </a:r>
            <a:r>
              <a:rPr lang="en-US" altLang="zh-CN" sz="2800" b="1" dirty="0" smtClean="0">
                <a:latin typeface="宋体" pitchFamily="2" charset="-122"/>
              </a:rPr>
              <a:t>Windows 7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宋体" pitchFamily="2" charset="-122"/>
              </a:rPr>
              <a:t> Web</a:t>
            </a:r>
            <a:r>
              <a:rPr lang="zh-CN" altLang="en-US" sz="2800" b="1" dirty="0" smtClean="0">
                <a:latin typeface="宋体" pitchFamily="2" charset="-122"/>
              </a:rPr>
              <a:t>框架：</a:t>
            </a:r>
            <a:r>
              <a:rPr lang="en-US" altLang="zh-CN" sz="2800" b="1" dirty="0">
                <a:latin typeface="宋体" pitchFamily="2" charset="-122"/>
              </a:rPr>
              <a:t> Django </a:t>
            </a:r>
            <a:r>
              <a:rPr lang="en-US" altLang="zh-CN" sz="2800" b="1" dirty="0" smtClean="0">
                <a:latin typeface="宋体" pitchFamily="2" charset="-122"/>
              </a:rPr>
              <a:t>2.2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开发语言：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Python </a:t>
            </a:r>
            <a:r>
              <a:rPr lang="en-US" altLang="zh-CN" sz="2800" b="1" dirty="0">
                <a:latin typeface="宋体" pitchFamily="2" charset="-122"/>
              </a:rPr>
              <a:t>3.7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开发工具：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PyCharm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</a:rPr>
              <a:t>数</a:t>
            </a:r>
            <a:r>
              <a:rPr lang="zh-CN" altLang="en-US" sz="2800" b="1" dirty="0">
                <a:latin typeface="宋体" pitchFamily="2" charset="-122"/>
              </a:rPr>
              <a:t>据</a:t>
            </a:r>
            <a:r>
              <a:rPr lang="zh-CN" altLang="en-US" sz="2800" b="1" dirty="0" smtClean="0">
                <a:latin typeface="宋体" pitchFamily="2" charset="-122"/>
              </a:rPr>
              <a:t>库：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MySQL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天天生鲜项目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的开发环境要求如下：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9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建项目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创建天天生鲜项目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命令如下所示。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494664" y="3217975"/>
            <a:ext cx="7439045" cy="11480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74625" y="3468842"/>
            <a:ext cx="5679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django-admin startproject ttsx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在项目目录下打开命令行窗口并创建应用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goods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cart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，命令如下所示。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494664" y="3823438"/>
            <a:ext cx="7439045" cy="14412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79712" y="4005473"/>
            <a:ext cx="56689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startapp goods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python manage.py startapp cart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7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天天生鲜项目中模板文件的配置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1"/>
            <a:ext cx="3281363" cy="1343081"/>
            <a:chOff x="5414469" y="1870026"/>
            <a:chExt cx="3281856" cy="133989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26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天天生鲜项目各功能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5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天天生鲜项目的前期配置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7"/>
            <a:ext cx="3371850" cy="1397017"/>
            <a:chOff x="218911" y="4857376"/>
            <a:chExt cx="3372306" cy="1395813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38401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天天生鲜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项目的业务逻辑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ttsx/settings.py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INSTALLED_APPS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配置项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添加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cart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goods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应用，添加后的配置项如下所示。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909454" y="3664724"/>
            <a:ext cx="6539345" cy="26449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252945" y="3740706"/>
            <a:ext cx="385236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INSTALLED_APPS = [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'django.contrib.admin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...</a:t>
            </a:r>
            <a:r>
              <a:rPr lang="zh-CN" altLang="en-US" sz="2600" dirty="0">
                <a:latin typeface="Times New Roman" pitchFamily="18" charset="0"/>
              </a:rPr>
              <a:t>省略</a:t>
            </a:r>
            <a:r>
              <a:rPr lang="en-US" altLang="zh-CN" sz="2600" dirty="0">
                <a:latin typeface="Times New Roman" pitchFamily="18" charset="0"/>
              </a:rPr>
              <a:t>N</a:t>
            </a:r>
            <a:r>
              <a:rPr lang="zh-CN" altLang="en-US" sz="2600" dirty="0">
                <a:latin typeface="Times New Roman" pitchFamily="18" charset="0"/>
              </a:rPr>
              <a:t>行</a:t>
            </a:r>
            <a:r>
              <a:rPr lang="en-US" altLang="zh-CN" sz="2600" dirty="0">
                <a:latin typeface="Times New Roman" pitchFamily="18" charset="0"/>
              </a:rPr>
              <a:t>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'cart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'goods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]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建数据库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创建连接到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MySQL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的数据库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ttsx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，具体命令如下：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664" y="3278154"/>
            <a:ext cx="7563736" cy="10596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470786" y="3534181"/>
            <a:ext cx="5611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create database ttsx charset=utf8;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配置数据库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settings.py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文件中修改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DATABASES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选项以配置数据库，修改后的选项如下所示。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550084" y="3611441"/>
            <a:ext cx="7162800" cy="28170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08731" y="3681147"/>
            <a:ext cx="564550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DATABASES = </a:t>
            </a:r>
            <a:r>
              <a:rPr lang="en-US" altLang="zh-CN" dirty="0" smtClean="0">
                <a:latin typeface="Times New Roman" pitchFamily="18" charset="0"/>
              </a:rPr>
              <a:t>{'default</a:t>
            </a:r>
            <a:r>
              <a:rPr lang="en-US" altLang="zh-CN" dirty="0">
                <a:latin typeface="Times New Roman" pitchFamily="18" charset="0"/>
              </a:rPr>
              <a:t>':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'ENGINE': 'django.db.backends.mysql',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'USER': 'root',      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'PASSWORD': '123456',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'HOST': 'localhost',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'NAME': 'ttsx',      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'PORT': 3306,  </a:t>
            </a:r>
            <a:r>
              <a:rPr lang="en-US" altLang="zh-CN" dirty="0">
                <a:latin typeface="Times New Roman" pitchFamily="18" charset="0"/>
              </a:rPr>
              <a:t>         </a:t>
            </a:r>
            <a:r>
              <a:rPr lang="en-US" altLang="zh-CN" dirty="0" smtClean="0">
                <a:latin typeface="Times New Roman" pitchFamily="18" charset="0"/>
              </a:rPr>
              <a:t>}}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7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天天生鲜项目中共需定义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个模型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4835" y="2399455"/>
            <a:ext cx="8894619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应用中需要定义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GoodsCategory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GoodsInfo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cart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应用中需要定义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OrderInfo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OrderGoods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2306104" y="248944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GoodsCategory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807246" y="3287934"/>
            <a:ext cx="636420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GoodsCategory(models.Model):                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cag_name </a:t>
            </a:r>
            <a:r>
              <a:rPr lang="en-US" altLang="zh-CN" dirty="0">
                <a:latin typeface="Times New Roman" pitchFamily="18" charset="0"/>
              </a:rPr>
              <a:t>= models.CharField(max_length=30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cag_css </a:t>
            </a:r>
            <a:r>
              <a:rPr lang="en-US" altLang="zh-CN" dirty="0">
                <a:latin typeface="Times New Roman" pitchFamily="18" charset="0"/>
              </a:rPr>
              <a:t>= models.CharField(max_length=20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cag_img = models.ImageField(upload_to='cag</a:t>
            </a:r>
            <a:r>
              <a:rPr lang="en-US" altLang="zh-CN" dirty="0" smtClean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6105" y="2983161"/>
            <a:ext cx="7777886" cy="26224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2306104" y="2447299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GoodsInfo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763434" y="3093996"/>
            <a:ext cx="6863228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GoodsInfo(models.Model): 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goods_name </a:t>
            </a:r>
            <a:r>
              <a:rPr lang="en-US" altLang="zh-CN" dirty="0">
                <a:latin typeface="Times New Roman" pitchFamily="18" charset="0"/>
              </a:rPr>
              <a:t>= models.CharField(max_length=100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goods_price = models.IntegerField(default=0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goods_desc = models.CharField(max_length=1000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goods_img =models.ImageField(upload_to='goods</a:t>
            </a:r>
            <a:r>
              <a:rPr lang="en-US" altLang="zh-CN" dirty="0" smtClean="0">
                <a:latin typeface="Times New Roman" pitchFamily="18" charset="0"/>
              </a:rPr>
              <a:t>')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6105" y="2941011"/>
            <a:ext cx="7777886" cy="32790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510145" y="248944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OrderInfo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033913" y="3251522"/>
            <a:ext cx="832226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OrderInfo(models.Model):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status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( </a:t>
            </a:r>
            <a:r>
              <a:rPr lang="en-US" altLang="zh-CN" dirty="0">
                <a:latin typeface="Times New Roman" pitchFamily="18" charset="0"/>
              </a:rPr>
              <a:t>(1,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'),(</a:t>
            </a:r>
            <a:r>
              <a:rPr lang="en-US" altLang="zh-CN" dirty="0">
                <a:latin typeface="Times New Roman" pitchFamily="18" charset="0"/>
              </a:rPr>
              <a:t>2,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 </a:t>
            </a:r>
            <a:r>
              <a:rPr lang="en-US" altLang="zh-CN" dirty="0">
                <a:latin typeface="Times New Roman" pitchFamily="18" charset="0"/>
              </a:rPr>
              <a:t>(3,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'),(</a:t>
            </a:r>
            <a:r>
              <a:rPr lang="en-US" altLang="zh-CN" dirty="0">
                <a:latin typeface="Times New Roman" pitchFamily="18" charset="0"/>
              </a:rPr>
              <a:t>4,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order_id = models.CharField(max_length=100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order_status = models.IntegerField(default=1, choices=status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0145" y="2983161"/>
            <a:ext cx="9448800" cy="3029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2558229" y="229489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OrderGoods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3158073" y="2983159"/>
            <a:ext cx="6148684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OrderGoods(models.Model):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goods_info </a:t>
            </a:r>
            <a:r>
              <a:rPr lang="en-US" altLang="zh-CN" dirty="0">
                <a:latin typeface="Times New Roman" pitchFamily="18" charset="0"/>
              </a:rPr>
              <a:t>= models.ForeignKey(GoodsInfo,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        on_delete=models.CASCADE)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good_nums = models.IntegerField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goods_order = models.ForeignKey(OrderInfo,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        on_delete=models.CASCADE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8229" y="2788610"/>
            <a:ext cx="7273637" cy="33622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0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迁移文件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模型类定义完成之后，就可以按照已定义的模型类来创建对应的数据库表。在项目根目录中打开命令行窗口，执行如下命令：</a:t>
            </a:r>
          </a:p>
        </p:txBody>
      </p:sp>
      <p:sp>
        <p:nvSpPr>
          <p:cNvPr id="9" name="矩形 8"/>
          <p:cNvSpPr/>
          <p:nvPr/>
        </p:nvSpPr>
        <p:spPr>
          <a:xfrm>
            <a:off x="2455831" y="4099501"/>
            <a:ext cx="7703127" cy="14284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342523" y="4275123"/>
            <a:ext cx="59435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migrate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python manage.py makemigrations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迁移文件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4756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Workbench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看创建的数据表，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下图中标注出的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据表为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Models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层所创建的模型类。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21" y="2890460"/>
            <a:ext cx="7084464" cy="32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533804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在天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天生鲜项目中需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要用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到静态文件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些文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件放置到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967907" y="1320800"/>
            <a:ext cx="3014142" cy="49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045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配置项进行如下设置：</a:t>
            </a:r>
          </a:p>
        </p:txBody>
      </p:sp>
      <p:sp>
        <p:nvSpPr>
          <p:cNvPr id="5" name="矩形 4"/>
          <p:cNvSpPr/>
          <p:nvPr/>
        </p:nvSpPr>
        <p:spPr>
          <a:xfrm>
            <a:off x="1043998" y="3190598"/>
            <a:ext cx="10072254" cy="27584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30795" y="3415685"/>
            <a:ext cx="89638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TEMPLATES = </a:t>
            </a:r>
            <a:r>
              <a:rPr lang="en-US" altLang="zh-CN" dirty="0" smtClean="0">
                <a:latin typeface="Times New Roman" pitchFamily="18" charset="0"/>
              </a:rPr>
              <a:t>[{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'BACKEND': 'django.template.backends.django.DjangoTemplates',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       'DIRS': [os.path.join(BASE_DIR, 'templates')],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</a:t>
            </a:r>
            <a:r>
              <a:rPr lang="en-US" altLang="zh-CN" dirty="0">
                <a:latin typeface="Times New Roman" pitchFamily="18" charset="0"/>
              </a:rPr>
              <a:t>'APP_DIRS': True,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 </a:t>
            </a:r>
            <a:r>
              <a:rPr lang="en-US" altLang="zh-CN" dirty="0" smtClean="0">
                <a:latin typeface="Times New Roman" pitchFamily="18" charset="0"/>
              </a:rPr>
              <a:t>...},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0455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文件中，设置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105" y="2551591"/>
            <a:ext cx="9744652" cy="15060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840053" y="2827582"/>
            <a:ext cx="85453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STATIC_URL = '/static/'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STATICFILES_DIRS = [os.path.join(BASE_DIR, 'static')]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现天天生鲜项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各个页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面的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流程很相似，大致可分为以下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步：</a:t>
            </a:r>
          </a:p>
        </p:txBody>
      </p:sp>
      <p:sp>
        <p:nvSpPr>
          <p:cNvPr id="6" name="矩形 5"/>
          <p:cNvSpPr/>
          <p:nvPr/>
        </p:nvSpPr>
        <p:spPr>
          <a:xfrm>
            <a:off x="1869054" y="3365627"/>
            <a:ext cx="2633662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40529" y="5724653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888104" y="3773616"/>
            <a:ext cx="261461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创建视图函</a:t>
            </a:r>
            <a:r>
              <a:rPr lang="zh-CN" altLang="zh-CN" sz="2800" dirty="0" smtClean="0"/>
              <a:t>数</a:t>
            </a:r>
            <a:r>
              <a:rPr lang="zh-CN" altLang="en-US" sz="2800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12266" y="3365627"/>
            <a:ext cx="2633663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3741" y="5724653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4685279" y="3773616"/>
            <a:ext cx="266065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创建模型文件</a:t>
            </a:r>
            <a:r>
              <a:rPr lang="en-US" altLang="zh-CN" sz="2800" dirty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528491" y="3365627"/>
            <a:ext cx="2633663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01554" y="5724653"/>
            <a:ext cx="199548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7528491" y="3773616"/>
            <a:ext cx="2633663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配置视图函数与访问路径的对应信息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8" name="流程图: 摘录 17"/>
          <p:cNvSpPr/>
          <p:nvPr/>
        </p:nvSpPr>
        <p:spPr>
          <a:xfrm rot="5400000">
            <a:off x="4415404" y="3451623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流程图: 摘录 18"/>
          <p:cNvSpPr/>
          <p:nvPr/>
        </p:nvSpPr>
        <p:spPr>
          <a:xfrm rot="5400000">
            <a:off x="7258617" y="3451624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4225" y="2597858"/>
            <a:ext cx="9401175" cy="229279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08871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511424" y="2959425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在实现页面之前，先将准备好的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文件放置到项目的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templates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目录下，将准备好的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文件、图片放置到项目的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static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18644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goods/views.py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文件中添加用于展示首页的视图函数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3759" y="3065907"/>
            <a:ext cx="9000547" cy="315478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323520" y="3304471"/>
            <a:ext cx="772102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index(request):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categories </a:t>
            </a:r>
            <a:r>
              <a:rPr lang="en-US" altLang="zh-CN" dirty="0">
                <a:latin typeface="Times New Roman" pitchFamily="18" charset="0"/>
              </a:rPr>
              <a:t>= GoodsCategory.objects.all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for cag in categories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render(request, 'index.html', {'categories': categories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'cart_goods_list</a:t>
            </a:r>
            <a:r>
              <a:rPr lang="en-US" altLang="zh-CN" dirty="0">
                <a:latin typeface="Times New Roman" pitchFamily="18" charset="0"/>
              </a:rPr>
              <a:t>': cart_goods_list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'cart_goods_count</a:t>
            </a:r>
            <a:r>
              <a:rPr lang="en-US" altLang="zh-CN" dirty="0">
                <a:latin typeface="Times New Roman" pitchFamily="18" charset="0"/>
              </a:rPr>
              <a:t>': cart_goods_count})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购物车数据用于展示购物车中购买的商品以及商品数量，具体代码如下。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83759" y="3065906"/>
            <a:ext cx="9000547" cy="3334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340236" y="3209858"/>
            <a:ext cx="77096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dirty="0">
                <a:latin typeface="Times New Roman" pitchFamily="18" charset="0"/>
              </a:rPr>
              <a:t>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&lt;</a:t>
            </a:r>
            <a:r>
              <a:rPr lang="en-US" altLang="zh-CN" dirty="0">
                <a:latin typeface="Times New Roman" pitchFamily="18" charset="0"/>
              </a:rPr>
              <a:t>img src="/static/goods/{{ cart_goods.goods_img }}.jpg"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                                                        alt</a:t>
            </a:r>
            <a:r>
              <a:rPr lang="en-US" altLang="zh-CN" dirty="0">
                <a:latin typeface="Times New Roman" pitchFamily="18" charset="0"/>
              </a:rPr>
              <a:t>="</a:t>
            </a:r>
            <a:r>
              <a:rPr lang="zh-CN" altLang="zh-CN" dirty="0">
                <a:latin typeface="Times New Roman" pitchFamily="18" charset="0"/>
              </a:rPr>
              <a:t>商品</a:t>
            </a:r>
            <a:r>
              <a:rPr lang="zh-CN" altLang="zh-CN" dirty="0" smtClean="0">
                <a:latin typeface="Times New Roman" pitchFamily="18" charset="0"/>
              </a:rPr>
              <a:t>图片</a:t>
            </a:r>
            <a:r>
              <a:rPr lang="en-US" altLang="zh-CN" dirty="0" smtClean="0">
                <a:latin typeface="Times New Roman" pitchFamily="18" charset="0"/>
              </a:rPr>
              <a:t>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{{ </a:t>
            </a:r>
            <a:r>
              <a:rPr lang="en-US" altLang="zh-CN" dirty="0">
                <a:latin typeface="Times New Roman" pitchFamily="18" charset="0"/>
              </a:rPr>
              <a:t>cart_goods.goods_name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&lt;</a:t>
            </a:r>
            <a:r>
              <a:rPr lang="en-US" altLang="zh-CN" dirty="0">
                <a:latin typeface="Times New Roman" pitchFamily="18" charset="0"/>
              </a:rPr>
              <a:t>div&gt;{{ cart_goods.goods_num }}&lt;/div&gt;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{% </a:t>
            </a:r>
            <a:r>
              <a:rPr lang="en-US" altLang="zh-CN" dirty="0">
                <a:latin typeface="Times New Roman" pitchFamily="18" charset="0"/>
              </a:rPr>
              <a:t>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766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中每个商品分类都对应着一个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指向商品的详细页面，具体代码如下。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83759" y="3176744"/>
            <a:ext cx="9000547" cy="27807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63496" y="3412938"/>
            <a:ext cx="79952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&lt;ul class="subnav fl"&gt;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for cag in categories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&lt;li&gt;&lt;a href="/goods/?cag={{ cag.id }}&amp;page=1"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   class</a:t>
            </a:r>
            <a:r>
              <a:rPr lang="en-US" altLang="zh-CN" dirty="0">
                <a:latin typeface="Times New Roman" pitchFamily="18" charset="0"/>
              </a:rPr>
              <a:t>="{{ cag.cag_css }}"&gt;{{ cag.cag_name }}&lt;/a&gt;&lt;/li&gt;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endfor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766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商品最新数据，用于在前端页面中展示各类最新推出的商品，具体代码如下。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2133601" y="3103417"/>
            <a:ext cx="8301324" cy="33146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923525" y="3191085"/>
            <a:ext cx="672147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 smtClean="0">
                <a:latin typeface="Times New Roman" pitchFamily="18" charset="0"/>
              </a:rPr>
              <a:t>{% </a:t>
            </a:r>
            <a:r>
              <a:rPr lang="en-US" altLang="zh-CN" sz="2200" dirty="0">
                <a:latin typeface="Times New Roman" pitchFamily="18" charset="0"/>
              </a:rPr>
              <a:t>for goods in cag.goods_list %}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&lt;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h4&gt;&lt;a href="/detail/?id={{ goods.id }}"&gt;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 {{ </a:t>
            </a:r>
            <a:r>
              <a:rPr lang="en-US" altLang="zh-CN" sz="2200" dirty="0">
                <a:latin typeface="Times New Roman" pitchFamily="18" charset="0"/>
              </a:rPr>
              <a:t>goods.goods_name }}&lt;/a&gt;&lt;/h4&gt;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a href="/detail/?id={{ goods.id }}"&gt;&lt;img src=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 "/</a:t>
            </a:r>
            <a:r>
              <a:rPr lang="en-US" altLang="zh-CN" sz="2200" dirty="0">
                <a:latin typeface="Times New Roman" pitchFamily="18" charset="0"/>
              </a:rPr>
              <a:t>static/goods</a:t>
            </a:r>
            <a:r>
              <a:rPr lang="en-US" altLang="zh-CN" sz="2200" dirty="0" smtClean="0">
                <a:latin typeface="Times New Roman" pitchFamily="18" charset="0"/>
              </a:rPr>
              <a:t>/{{ </a:t>
            </a:r>
            <a:r>
              <a:rPr lang="en-US" altLang="zh-CN" sz="2200" dirty="0">
                <a:latin typeface="Times New Roman" pitchFamily="18" charset="0"/>
              </a:rPr>
              <a:t>goods.goods_img }}.jpg"&gt;&lt;/a&gt;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div class="prize"&gt;¥ {{ goods.goods_price }}&lt;/div&gt;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&lt;/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{% </a:t>
            </a:r>
            <a:r>
              <a:rPr lang="en-US" altLang="zh-CN" sz="2200" dirty="0">
                <a:latin typeface="Times New Roman" pitchFamily="18" charset="0"/>
              </a:rPr>
              <a:t>endfor </a:t>
            </a:r>
            <a:r>
              <a:rPr lang="en-US" altLang="zh-CN" sz="2200" dirty="0" smtClean="0">
                <a:latin typeface="Times New Roman" pitchFamily="18" charset="0"/>
              </a:rPr>
              <a:t>%}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文件中设置访问路由，具体代码如下。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779902" y="3201569"/>
            <a:ext cx="6830291" cy="26600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3613620" y="3408221"/>
            <a:ext cx="548564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goods.views import index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path('admin/', admin.site.urls),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path('index/', index),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3" y="2502982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http://127.0.0.1:8000/index/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便能浏览天天生鲜网站商品展示页面。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27747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4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goods/views.py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文件中新增视图函数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detail()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该函数用于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示商品详细信息、购物车商品展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1" y="3015747"/>
            <a:ext cx="8301324" cy="33146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93025" y="3149582"/>
            <a:ext cx="69824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detail(request):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goods_id </a:t>
            </a:r>
            <a:r>
              <a:rPr lang="en-US" altLang="zh-CN" dirty="0">
                <a:latin typeface="Times New Roman" pitchFamily="18" charset="0"/>
              </a:rPr>
              <a:t>= request.GET.get('id')                    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goods_data = GoodsInfo.objects.get(id=goods_id)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categories = GoodsCategory.objects.all()           	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render(request, 'detail.html', {'categories': categories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'goods_data</a:t>
            </a:r>
            <a:r>
              <a:rPr lang="en-US" altLang="zh-CN" dirty="0">
                <a:latin typeface="Times New Roman" pitchFamily="18" charset="0"/>
              </a:rPr>
              <a:t>': goods_data</a:t>
            </a:r>
            <a:r>
              <a:rPr lang="en-US" altLang="zh-CN" dirty="0" smtClean="0">
                <a:latin typeface="Times New Roman" pitchFamily="18" charset="0"/>
              </a:rPr>
              <a:t>,'cart_goods_list</a:t>
            </a:r>
            <a:r>
              <a:rPr lang="en-US" altLang="zh-CN" dirty="0">
                <a:latin typeface="Times New Roman" pitchFamily="18" charset="0"/>
              </a:rPr>
              <a:t>': cart_goods_list</a:t>
            </a:r>
            <a:r>
              <a:rPr lang="en-US" altLang="zh-CN" dirty="0" smtClean="0">
                <a:latin typeface="Times New Roman" pitchFamily="18" charset="0"/>
              </a:rPr>
              <a:t>,'cart_goods_count</a:t>
            </a:r>
            <a:r>
              <a:rPr lang="en-US" altLang="zh-CN" dirty="0">
                <a:latin typeface="Times New Roman" pitchFamily="18" charset="0"/>
              </a:rPr>
              <a:t>': cart_goods_count})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实现商品购买功能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商品详情页面中还提供了加入购物车功能。为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此，在模板中创建了加入购物车的链接，代码如下。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33601" y="3948546"/>
            <a:ext cx="8301324" cy="2133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793025" y="4107405"/>
            <a:ext cx="69824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&lt;a href="/cart/add_cart/?id={{ goods_data.id }}"class="add_cart" id="add_cart"&gt;</a:t>
            </a:r>
            <a:r>
              <a:rPr lang="zh-CN" altLang="zh-CN" sz="2800" dirty="0">
                <a:latin typeface="Times New Roman" pitchFamily="18" charset="0"/>
              </a:rPr>
              <a:t>加入购物车</a:t>
            </a:r>
            <a:r>
              <a:rPr lang="en-US" altLang="zh-CN" sz="2800" dirty="0">
                <a:latin typeface="Times New Roman" pitchFamily="18" charset="0"/>
              </a:rPr>
              <a:t>&lt;/a&gt;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实现商品购买功能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模块中，新增视图函数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33601" y="3040604"/>
            <a:ext cx="8301324" cy="32058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58503" y="3120033"/>
            <a:ext cx="72515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add_cart(request):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goods_id </a:t>
            </a:r>
            <a:r>
              <a:rPr lang="en-US" altLang="zh-CN" dirty="0">
                <a:latin typeface="Times New Roman" pitchFamily="18" charset="0"/>
              </a:rPr>
              <a:t>= request.GET.get('id', </a:t>
            </a:r>
            <a:r>
              <a:rPr lang="en-US" altLang="zh-CN" dirty="0" smtClean="0">
                <a:latin typeface="Times New Roman" pitchFamily="18" charset="0"/>
              </a:rPr>
              <a:t>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if goods_id: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if goods_count: goods_count </a:t>
            </a:r>
            <a:r>
              <a:rPr lang="en-US" altLang="zh-CN" dirty="0">
                <a:latin typeface="Times New Roman" pitchFamily="18" charset="0"/>
              </a:rPr>
              <a:t>= int(goods_count) + 1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else: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goods_count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response.set_cookie(goods_id, goods_count)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response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在标题行中展示商品分类名称，具体代码如下。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567630" y="3167391"/>
            <a:ext cx="9254836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063596" y="3439181"/>
            <a:ext cx="8262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&lt;title&gt;{{ goods_data.goods_name }}-</a:t>
            </a:r>
            <a:r>
              <a:rPr lang="zh-CN" altLang="zh-CN" sz="2800" dirty="0">
                <a:latin typeface="Times New Roman" pitchFamily="18" charset="0"/>
              </a:rPr>
              <a:t>商品详情</a:t>
            </a:r>
            <a:r>
              <a:rPr lang="en-US" altLang="zh-CN" sz="2800" dirty="0">
                <a:latin typeface="Times New Roman" pitchFamily="18" charset="0"/>
              </a:rPr>
              <a:t>&lt;/title&gt;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商品图片信息用于展示当前商品图片，具体代码如下。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298499" y="3167390"/>
            <a:ext cx="9793097" cy="18618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608827" y="3405796"/>
            <a:ext cx="91724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class="goods_detail_pic fl"&gt;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&lt;img src="/static/goods/{{ goods_data.goods_img }}.jpg"&gt;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详情页中的商品信息包含商品名称、商品价格，具体代码如下。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298499" y="3167390"/>
            <a:ext cx="9793097" cy="30394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956407" y="3348285"/>
            <a:ext cx="847728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&lt;h3&gt;{{ goods_data.goods_name }}&lt;/h3&gt;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</a:rPr>
              <a:t>br&gt;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</a:rPr>
              <a:t>div class="prize_bar"&gt;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	&lt;</a:t>
            </a:r>
            <a:r>
              <a:rPr lang="en-US" altLang="zh-CN" sz="2800" dirty="0">
                <a:latin typeface="Times New Roman" pitchFamily="18" charset="0"/>
              </a:rPr>
              <a:t>span class="show_pirze"&gt;¥&lt;em&gt;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		{{ </a:t>
            </a:r>
            <a:r>
              <a:rPr lang="en-US" altLang="zh-CN" sz="2800" dirty="0">
                <a:latin typeface="Times New Roman" pitchFamily="18" charset="0"/>
              </a:rPr>
              <a:t>goods_data.goods_price }}&lt;/em&gt;&lt;/span&gt;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&lt;/</a:t>
            </a:r>
            <a:r>
              <a:rPr lang="en-US" altLang="zh-CN" sz="2800" dirty="0">
                <a:latin typeface="Times New Roman" pitchFamily="18" charset="0"/>
              </a:rPr>
              <a:t>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商品介绍用于在展示详情页中描述商品，具体代码如下。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008910" y="3167390"/>
            <a:ext cx="8174182" cy="26930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703095" y="3390546"/>
            <a:ext cx="678581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class="tab_content"&gt;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&lt;dl&gt;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&lt;dd&gt;{{ goods_data.goods_desc }}&lt;/dd&gt;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&lt;/dl&gt;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天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天生鲜项目页面展示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当鼠标移动到“我的购物车”时，展示商品图片、商品名称、购买数量，具体代码如下。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98705" y="3167390"/>
            <a:ext cx="10571019" cy="31225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170097" y="3328293"/>
            <a:ext cx="982823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 smtClean="0">
                <a:latin typeface="Times New Roman" pitchFamily="18" charset="0"/>
              </a:rPr>
              <a:t> &lt;ul class="cart_goods_show"&gt;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{% for cart_goods in cart_goods_list %}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</a:t>
            </a:r>
            <a:r>
              <a:rPr lang="en-US" altLang="zh-CN" sz="2200" dirty="0">
                <a:latin typeface="Times New Roman" pitchFamily="18" charset="0"/>
              </a:rPr>
              <a:t>&lt;li</a:t>
            </a:r>
            <a:r>
              <a:rPr lang="en-US" altLang="zh-CN" sz="2200" dirty="0" smtClean="0">
                <a:latin typeface="Times New Roman" pitchFamily="18" charset="0"/>
              </a:rPr>
              <a:t>&gt;&lt;</a:t>
            </a:r>
            <a:r>
              <a:rPr lang="en-US" altLang="zh-CN" sz="2200" dirty="0">
                <a:latin typeface="Times New Roman" pitchFamily="18" charset="0"/>
              </a:rPr>
              <a:t>img src="/static/goods/{{ cart_goods.goods_img }}.</a:t>
            </a:r>
            <a:r>
              <a:rPr lang="en-US" altLang="zh-CN" sz="2200" dirty="0" smtClean="0">
                <a:latin typeface="Times New Roman" pitchFamily="18" charset="0"/>
              </a:rPr>
              <a:t>jpg"alt</a:t>
            </a:r>
            <a:r>
              <a:rPr lang="en-US" altLang="zh-CN" sz="2200" dirty="0">
                <a:latin typeface="Times New Roman" pitchFamily="18" charset="0"/>
              </a:rPr>
              <a:t>="</a:t>
            </a:r>
            <a:r>
              <a:rPr lang="zh-CN" altLang="zh-CN" sz="2200" dirty="0">
                <a:latin typeface="Times New Roman" pitchFamily="18" charset="0"/>
              </a:rPr>
              <a:t>商品图片</a:t>
            </a:r>
            <a:r>
              <a:rPr lang="en-US" altLang="zh-CN" sz="2200" dirty="0">
                <a:latin typeface="Times New Roman" pitchFamily="18" charset="0"/>
              </a:rPr>
              <a:t>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{{ cart_goods.goods_name }}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&lt;!--</a:t>
            </a:r>
            <a:r>
              <a:rPr lang="zh-CN" altLang="zh-CN" sz="2200" dirty="0">
                <a:latin typeface="Times New Roman" pitchFamily="18" charset="0"/>
              </a:rPr>
              <a:t>选购单个商品的数量</a:t>
            </a:r>
            <a:r>
              <a:rPr lang="en-US" altLang="zh-CN" sz="2200" dirty="0">
                <a:latin typeface="Times New Roman" pitchFamily="18" charset="0"/>
              </a:rPr>
              <a:t>--&gt;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&lt;div&gt;{{ cart_goods.goods_num }}&lt;/div</a:t>
            </a:r>
            <a:r>
              <a:rPr lang="en-US" altLang="zh-CN" sz="2200" dirty="0" smtClean="0">
                <a:latin typeface="Times New Roman" pitchFamily="18" charset="0"/>
              </a:rPr>
              <a:t>&gt;&lt;/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{% endfor %}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&lt;/ul&gt;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ttsx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urls.py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模块中，配置该视图函数和网页访问路径之间的对应关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系。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8910" y="3167390"/>
            <a:ext cx="8174182" cy="26930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510549" y="3390546"/>
            <a:ext cx="51709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</a:t>
            </a:r>
            <a:r>
              <a:rPr lang="zh-CN" altLang="zh-CN" sz="2800" dirty="0" smtClean="0">
                <a:latin typeface="Times New Roman" pitchFamily="18" charset="0"/>
              </a:rPr>
              <a:t>……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 path</a:t>
            </a:r>
            <a:r>
              <a:rPr lang="en-US" altLang="zh-CN" sz="2800" dirty="0">
                <a:latin typeface="Times New Roman" pitchFamily="18" charset="0"/>
              </a:rPr>
              <a:t>('detail/', detail),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path</a:t>
            </a:r>
            <a:r>
              <a:rPr lang="en-US" altLang="zh-CN" sz="2800" dirty="0">
                <a:latin typeface="Times New Roman" pitchFamily="18" charset="0"/>
              </a:rPr>
              <a:t>('cart/add_cart/', add_cart),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http://127.0.0.1:8000/detail/?id=6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便能正常浏览天天生鲜的详情页。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6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文件中导入相关的模块，并创建视图函数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2008910" y="3167390"/>
            <a:ext cx="8908472" cy="30810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480387" y="3369067"/>
            <a:ext cx="796551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django.core.paginator import Paginator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goods(request):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cag_id </a:t>
            </a:r>
            <a:r>
              <a:rPr lang="en-US" altLang="zh-CN" dirty="0">
                <a:latin typeface="Times New Roman" pitchFamily="18" charset="0"/>
              </a:rPr>
              <a:t>= request.GET.get('cag', 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page_id = request.GET.get('page', 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goods_data = GoodsInfo.objects.filter(goods_cag_id=cag_id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paginator = Paginator(goods_data, 12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Paginator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内置的分页器，其构造方法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的格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式如下所示：</a:t>
            </a:r>
          </a:p>
        </p:txBody>
      </p:sp>
      <p:sp>
        <p:nvSpPr>
          <p:cNvPr id="10" name="矩形 9"/>
          <p:cNvSpPr/>
          <p:nvPr/>
        </p:nvSpPr>
        <p:spPr>
          <a:xfrm>
            <a:off x="1740812" y="3167390"/>
            <a:ext cx="8908472" cy="13630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001787" y="3369067"/>
            <a:ext cx="63865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Paginator(object_list, per_page, orphans=0,allow_empty_first_page=True)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0812" y="4643782"/>
            <a:ext cx="8908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object_list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待分页的数据集。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per_page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表示每页显示多少条数据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orphans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表示最后一页数据的最小数量。</a:t>
            </a:r>
          </a:p>
        </p:txBody>
      </p:sp>
    </p:spTree>
    <p:extLst>
      <p:ext uri="{BB962C8B-B14F-4D97-AF65-F5344CB8AC3E}">
        <p14:creationId xmlns:p14="http://schemas.microsoft.com/office/powerpoint/2010/main" val="2617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Paginator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类的常用属性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09" y="2615045"/>
            <a:ext cx="8161075" cy="198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类的常用方法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5" y="2366961"/>
            <a:ext cx="7352866" cy="260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商品分类用于在标题行中展示商品分类名称，具体代码如下。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856509" y="3217367"/>
            <a:ext cx="8548256" cy="26229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14892" y="3407173"/>
            <a:ext cx="71603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class="breadcrumb"&gt;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&lt;a href="#"&gt;</a:t>
            </a:r>
            <a:r>
              <a:rPr lang="zh-CN" altLang="zh-CN" sz="2800" dirty="0">
                <a:latin typeface="Times New Roman" pitchFamily="18" charset="0"/>
              </a:rPr>
              <a:t>当前分类</a:t>
            </a:r>
            <a:r>
              <a:rPr lang="en-US" altLang="zh-CN" sz="2800" dirty="0">
                <a:latin typeface="Times New Roman" pitchFamily="18" charset="0"/>
              </a:rPr>
              <a:t>:&lt;/a&gt;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&lt;span&gt;&lt;/span&gt;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&lt;a href="#"&gt;{{ current_cag.cag_name }}&lt;/a&gt;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商品展示主要在页面中展示商品图片、商品名称、商品价格，具体代码如下。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233051" y="3182342"/>
            <a:ext cx="9822873" cy="31695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702084" y="3428303"/>
            <a:ext cx="888480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 &lt;a href="/detail/?id={{ goods.id }}"&gt;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&lt;</a:t>
            </a:r>
            <a:r>
              <a:rPr lang="en-US" altLang="zh-CN" dirty="0">
                <a:latin typeface="Times New Roman" pitchFamily="18" charset="0"/>
              </a:rPr>
              <a:t>img src="/static/goods/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	{{ </a:t>
            </a:r>
            <a:r>
              <a:rPr lang="en-US" altLang="zh-CN" dirty="0">
                <a:latin typeface="Times New Roman" pitchFamily="18" charset="0"/>
              </a:rPr>
              <a:t>goods.goods_img }}.jpg"&gt;&lt;/a&gt;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&lt;div class="operate"&gt;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&lt;h4&gt;&lt;a href="/detail/?id={{ goods.id }}"&gt;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{{ goods.goods_name }}&lt;/a&gt;&lt;/h4&gt;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&lt;span class="prize"&gt;</a:t>
            </a:r>
            <a:r>
              <a:rPr lang="zh-CN" altLang="zh-CN" dirty="0">
                <a:latin typeface="Times New Roman" pitchFamily="18" charset="0"/>
              </a:rPr>
              <a:t>￥</a:t>
            </a:r>
            <a:r>
              <a:rPr lang="en-US" altLang="zh-CN" dirty="0">
                <a:latin typeface="Times New Roman" pitchFamily="18" charset="0"/>
              </a:rPr>
              <a:t>{{ goods.goods_price }}&lt;/span</a:t>
            </a:r>
            <a:r>
              <a:rPr lang="en-US" altLang="zh-CN" dirty="0" smtClean="0">
                <a:latin typeface="Times New Roman" pitchFamily="18" charset="0"/>
              </a:rPr>
              <a:t>&gt;&lt;/</a:t>
            </a:r>
            <a:r>
              <a:rPr lang="en-US" altLang="zh-CN" dirty="0">
                <a:latin typeface="Times New Roman" pitchFamily="18" charset="0"/>
              </a:rPr>
              <a:t>div&gt;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天天生鲜项目中共有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个页面，包含商品展示页面、商品分类展示页面、商品详情页面、购物车页面、订单提交页面和订单提交成功页面。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7" y="4388035"/>
            <a:ext cx="5857647" cy="21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实现购物车数据展示的具体代码如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4619" y="2351068"/>
            <a:ext cx="9615051" cy="40316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786222" y="2474048"/>
            <a:ext cx="859184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 &lt;ul class="cart_goods_show"&gt;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&lt;img src="/static/goods/{{ cart_goods.goods_img }}.jpg"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     alt="</a:t>
            </a:r>
            <a:r>
              <a:rPr lang="zh-CN" altLang="zh-CN" dirty="0">
                <a:latin typeface="Times New Roman" pitchFamily="18" charset="0"/>
              </a:rPr>
              <a:t>商品图片</a:t>
            </a:r>
            <a:r>
              <a:rPr lang="en-US" altLang="zh-CN" dirty="0">
                <a:latin typeface="Times New Roman" pitchFamily="18" charset="0"/>
              </a:rPr>
              <a:t>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{{ cart_goods.goods_name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&lt;div&gt;{{ cart_goods.goods_num }}&lt;/div&gt;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{% endfor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ul&gt;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页码展示用于展示当前商品共有多少页数据，具体代码如下。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587379" y="3214255"/>
            <a:ext cx="9215337" cy="2812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073846" y="3466329"/>
            <a:ext cx="82424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&lt;div class="pagenation"&gt;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&lt;!--has_previous_page_number </a:t>
            </a:r>
            <a:r>
              <a:rPr lang="zh-CN" altLang="zh-CN" dirty="0">
                <a:latin typeface="Times New Roman" pitchFamily="18" charset="0"/>
              </a:rPr>
              <a:t>如果有上一页，返回</a:t>
            </a:r>
            <a:r>
              <a:rPr lang="en-US" altLang="zh-CN" dirty="0">
                <a:latin typeface="Times New Roman" pitchFamily="18" charset="0"/>
              </a:rPr>
              <a:t>True--&gt;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if page_data.has_previous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&lt;a href="?cag={{ cag_id }}&amp;page=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{{ </a:t>
            </a:r>
            <a:r>
              <a:rPr lang="en-US" altLang="zh-CN" dirty="0">
                <a:latin typeface="Times New Roman" pitchFamily="18" charset="0"/>
              </a:rPr>
              <a:t>page_data.previous_page_number }}"&gt;</a:t>
            </a:r>
            <a:r>
              <a:rPr lang="zh-CN" altLang="zh-CN" dirty="0">
                <a:latin typeface="Times New Roman" pitchFamily="18" charset="0"/>
              </a:rPr>
              <a:t>上一页</a:t>
            </a:r>
            <a:r>
              <a:rPr lang="en-US" altLang="zh-CN" dirty="0">
                <a:latin typeface="Times New Roman" pitchFamily="18" charset="0"/>
              </a:rPr>
              <a:t>&lt;/a&gt;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endif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模板文件创建完之后，打开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2202873" y="3214254"/>
            <a:ext cx="7897091" cy="29925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893432" y="3371716"/>
            <a:ext cx="651597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goods.views import index,detail,goods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from cart.views import add_cart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latin typeface="Times New Roman" pitchFamily="18" charset="0"/>
              </a:rPr>
              <a:t>……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    path</a:t>
            </a:r>
            <a:r>
              <a:rPr lang="en-US" altLang="zh-CN" sz="2800" dirty="0">
                <a:latin typeface="Times New Roman" pitchFamily="18" charset="0"/>
              </a:rPr>
              <a:t>('goods/', goods),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0.1:8000/goods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/?cag=3&amp;page=1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便能正常浏览天天生鲜的商品分类页。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3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show_cart()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3186546" y="3214255"/>
            <a:ext cx="6442364" cy="26185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473935" y="3400124"/>
            <a:ext cx="3867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def show_cart(request):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cart_goods_list </a:t>
            </a:r>
            <a:r>
              <a:rPr lang="en-US" altLang="zh-CN" sz="2800" dirty="0">
                <a:latin typeface="Times New Roman" pitchFamily="18" charset="0"/>
              </a:rPr>
              <a:t>= </a:t>
            </a:r>
            <a:r>
              <a:rPr lang="en-US" altLang="zh-CN" sz="2800" dirty="0" smtClean="0">
                <a:latin typeface="Times New Roman" pitchFamily="18" charset="0"/>
              </a:rPr>
              <a:t>[]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cart_goods_count = 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cart_goods_money = 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...  </a:t>
            </a:r>
            <a:r>
              <a:rPr lang="zh-CN" altLang="en-US" sz="2800" dirty="0" smtClean="0">
                <a:latin typeface="Times New Roman" pitchFamily="18" charset="0"/>
              </a:rPr>
              <a:t>省略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zh-CN" altLang="en-US" sz="2800" dirty="0" smtClean="0">
                <a:latin typeface="Times New Roman" pitchFamily="18" charset="0"/>
              </a:rPr>
              <a:t>行</a:t>
            </a:r>
            <a:r>
              <a:rPr lang="en-US" altLang="zh-CN" sz="2800" dirty="0" smtClean="0">
                <a:latin typeface="Times New Roman" pitchFamily="18" charset="0"/>
              </a:rPr>
              <a:t> ...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实现删除商品的功能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cart/views.py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remove_cart()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2343906" y="3192304"/>
            <a:ext cx="7702281" cy="31392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864" y="3423086"/>
            <a:ext cx="6442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remove_cart(request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goods_id = request.GET.get('id</a:t>
            </a:r>
            <a:r>
              <a:rPr lang="en-US" altLang="zh-CN" dirty="0" smtClean="0">
                <a:latin typeface="Times New Roman" pitchFamily="18" charset="0"/>
              </a:rPr>
              <a:t>','')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if goods_id: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prev_url = request.META['HTTP_REFERER</a:t>
            </a:r>
            <a:r>
              <a:rPr lang="en-US" altLang="zh-CN" dirty="0" smtClean="0">
                <a:latin typeface="Times New Roman" pitchFamily="18" charset="0"/>
              </a:rPr>
              <a:t>']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response = redirect(prev_url)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response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统计购物车中商品的总数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，具体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2120991" y="2513432"/>
            <a:ext cx="8148114" cy="19754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866" y="2808655"/>
            <a:ext cx="64423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class="total_count"&gt;</a:t>
            </a:r>
            <a:r>
              <a:rPr lang="zh-CN" altLang="zh-CN" sz="2800" dirty="0">
                <a:latin typeface="Times New Roman" pitchFamily="18" charset="0"/>
              </a:rPr>
              <a:t>全部商品</a:t>
            </a:r>
            <a:r>
              <a:rPr lang="en-US" altLang="zh-CN" sz="2800" dirty="0">
                <a:latin typeface="Times New Roman" pitchFamily="18" charset="0"/>
              </a:rPr>
              <a:t>&lt;em&gt;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{{ cart_goods_count }}&lt;/em&gt;</a:t>
            </a:r>
            <a:r>
              <a:rPr lang="zh-CN" altLang="zh-CN" sz="2800" dirty="0">
                <a:latin typeface="Times New Roman" pitchFamily="18" charset="0"/>
              </a:rPr>
              <a:t>件</a:t>
            </a: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购物车页面中的商品信息包含商品图片、商品名称、商品价格、购买数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200484" y="3013906"/>
            <a:ext cx="9989127" cy="3234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658530" y="3107659"/>
            <a:ext cx="91904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class="cart_list_td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class="col08"&gt;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&lt;a href="/cart/remove_cart/?id={{ cart_goods.id }}"&gt;</a:t>
            </a:r>
            <a:r>
              <a:rPr lang="zh-CN" altLang="zh-CN" dirty="0">
                <a:latin typeface="Times New Roman" pitchFamily="18" charset="0"/>
              </a:rPr>
              <a:t>删</a:t>
            </a:r>
            <a:r>
              <a:rPr lang="zh-CN" altLang="zh-CN" dirty="0" smtClean="0">
                <a:latin typeface="Times New Roman" pitchFamily="18" charset="0"/>
              </a:rPr>
              <a:t>除</a:t>
            </a:r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a&gt;&lt;/li&gt;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商品结算主要显示商品总金额、商品数量，具体代码如下。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787236" y="3013905"/>
            <a:ext cx="8811491" cy="34007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272204" y="3144618"/>
            <a:ext cx="784568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&lt;ul class="settlements"&gt;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class="col01"&gt;&amp;nbsp;&lt;/li&gt;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class="col02"&gt;&amp;nbsp;&lt;/li&gt;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class="col03"&gt;</a:t>
            </a:r>
            <a:r>
              <a:rPr lang="zh-CN" altLang="zh-CN" sz="2200" dirty="0">
                <a:latin typeface="Times New Roman" pitchFamily="18" charset="0"/>
              </a:rPr>
              <a:t>合计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zh-CN" altLang="zh-CN" sz="2200" dirty="0">
                <a:latin typeface="Times New Roman" pitchFamily="18" charset="0"/>
              </a:rPr>
              <a:t>不含运费</a:t>
            </a:r>
            <a:r>
              <a:rPr lang="en-US" altLang="zh-CN" sz="2200" dirty="0">
                <a:latin typeface="Times New Roman" pitchFamily="18" charset="0"/>
              </a:rPr>
              <a:t>)</a:t>
            </a:r>
            <a:r>
              <a:rPr lang="zh-CN" altLang="zh-CN" sz="2200" dirty="0">
                <a:latin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</a:rPr>
              <a:t>&lt;span&gt;¥&lt;/span&gt;&lt;em&gt;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{{ cart_goods_money }}&lt;/em&gt;&lt;br&gt;</a:t>
            </a:r>
            <a:r>
              <a:rPr lang="zh-CN" altLang="zh-CN" sz="2200" dirty="0">
                <a:latin typeface="Times New Roman" pitchFamily="18" charset="0"/>
              </a:rPr>
              <a:t>共计</a:t>
            </a:r>
            <a:r>
              <a:rPr lang="en-US" altLang="zh-CN" sz="2200" dirty="0">
                <a:latin typeface="Times New Roman" pitchFamily="18" charset="0"/>
              </a:rPr>
              <a:t>&lt;b&gt;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{{ cart_goods_count }}&lt;/b&gt;</a:t>
            </a:r>
            <a:r>
              <a:rPr lang="zh-CN" altLang="zh-CN" sz="2200" dirty="0">
                <a:latin typeface="Times New Roman" pitchFamily="18" charset="0"/>
              </a:rPr>
              <a:t>件商品</a:t>
            </a:r>
          </a:p>
          <a:p>
            <a:r>
              <a:rPr lang="en-US" altLang="zh-CN" sz="2200" dirty="0">
                <a:latin typeface="Times New Roman" pitchFamily="18" charset="0"/>
              </a:rPr>
              <a:t>    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class="col04"&gt;&lt;a href="/cart/place_order/"&gt;</a:t>
            </a:r>
            <a:r>
              <a:rPr lang="zh-CN" altLang="zh-CN" sz="2200" dirty="0">
                <a:latin typeface="Times New Roman" pitchFamily="18" charset="0"/>
              </a:rPr>
              <a:t>去结算</a:t>
            </a:r>
            <a:r>
              <a:rPr lang="en-US" altLang="zh-CN" sz="2200" dirty="0">
                <a:latin typeface="Times New Roman" pitchFamily="18" charset="0"/>
              </a:rPr>
              <a:t>&lt;/a&gt;&lt;/li&gt;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&lt;/ul&gt;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商品展示页面主要展示商品分类以及最新商品展示。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品展示页面</a:t>
            </a:r>
          </a:p>
        </p:txBody>
      </p:sp>
      <p:pic>
        <p:nvPicPr>
          <p:cNvPr id="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0" y="2242797"/>
            <a:ext cx="5523311" cy="404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2207385" y="3013906"/>
            <a:ext cx="7975328" cy="3151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27533" y="3250762"/>
            <a:ext cx="71350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zh-CN" altLang="zh-CN" dirty="0">
                <a:latin typeface="Times New Roman" pitchFamily="18" charset="0"/>
              </a:rPr>
              <a:t>……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path</a:t>
            </a:r>
            <a:r>
              <a:rPr lang="en-US" altLang="zh-CN" dirty="0">
                <a:latin typeface="Times New Roman" pitchFamily="18" charset="0"/>
              </a:rPr>
              <a:t>('cart/show_cart',show_cart),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path</a:t>
            </a:r>
            <a:r>
              <a:rPr lang="en-US" altLang="zh-CN" dirty="0">
                <a:latin typeface="Times New Roman" pitchFamily="18" charset="0"/>
              </a:rPr>
              <a:t>('cart/remove _cart',remove _cart),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127.0.0.1:8000/cart/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show_cart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便能正常浏览天天生鲜的购物车页面。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1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单提交页面功能实现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8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place_order()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该函数用于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交订单页面中需要显示购物车中的商品及数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385" y="3778304"/>
            <a:ext cx="7975328" cy="23485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57597" y="3990009"/>
            <a:ext cx="64749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place_order(request):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cart_goods_list </a:t>
            </a:r>
            <a:r>
              <a:rPr lang="en-US" altLang="zh-CN" dirty="0">
                <a:latin typeface="Times New Roman" pitchFamily="18" charset="0"/>
              </a:rPr>
              <a:t>= []  </a:t>
            </a:r>
            <a:r>
              <a:rPr lang="en-US" altLang="zh-CN" dirty="0" smtClean="0">
                <a:latin typeface="Times New Roman" pitchFamily="18" charset="0"/>
              </a:rPr>
              <a:t>     # </a:t>
            </a:r>
            <a:r>
              <a:rPr lang="zh-CN" altLang="zh-CN" dirty="0">
                <a:latin typeface="Times New Roman" pitchFamily="18" charset="0"/>
              </a:rPr>
              <a:t>读取购物车商品列表</a:t>
            </a:r>
          </a:p>
          <a:p>
            <a:r>
              <a:rPr lang="en-US" altLang="zh-CN" dirty="0">
                <a:latin typeface="Times New Roman" pitchFamily="18" charset="0"/>
              </a:rPr>
              <a:t>    cart_goods_count = 0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商品总数</a:t>
            </a:r>
          </a:p>
          <a:p>
            <a:r>
              <a:rPr lang="en-US" altLang="zh-CN" dirty="0">
                <a:latin typeface="Times New Roman" pitchFamily="18" charset="0"/>
              </a:rPr>
              <a:t>    cart_goods_money = 0  # </a:t>
            </a:r>
            <a:r>
              <a:rPr lang="zh-CN" altLang="zh-CN" dirty="0">
                <a:latin typeface="Times New Roman" pitchFamily="18" charset="0"/>
              </a:rPr>
              <a:t>商品总</a:t>
            </a:r>
            <a:r>
              <a:rPr lang="zh-CN" altLang="zh-CN" dirty="0" smtClean="0">
                <a:latin typeface="Times New Roman" pitchFamily="18" charset="0"/>
              </a:rPr>
              <a:t>价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 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实现订单提交功能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模块中新增视图函数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submit_order()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，该函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理订单提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4873" y="3210268"/>
            <a:ext cx="6386945" cy="2816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794574" y="3464335"/>
            <a:ext cx="48009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submit_order(request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addr = request.POST.get('addr',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recv = request.POST.get('recv',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tele = request.POST.get('tele',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extra = request.POST.get('extra', </a:t>
            </a:r>
            <a:r>
              <a:rPr lang="en-US" altLang="zh-CN" dirty="0" smtClean="0">
                <a:latin typeface="Times New Roman" pitchFamily="18" charset="0"/>
              </a:rPr>
              <a:t>'')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 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商品列表主要包含商品图片、商品名称、商品价格、商品数量、小计，具体代码如下。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45673" y="3210268"/>
            <a:ext cx="9005454" cy="30519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527668" y="3397433"/>
            <a:ext cx="74414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class="goods_list_td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class="col07"&gt;{{ cart_goods.total_money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总金额结算包含商品总数量、运费、实付款，具体代码如下。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45673" y="3037970"/>
            <a:ext cx="8686800" cy="33351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20998" y="3182036"/>
            <a:ext cx="7148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&lt;div class="settle_con"&gt;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class="total_goods_count"&gt;</a:t>
            </a:r>
            <a:r>
              <a:rPr lang="zh-CN" altLang="zh-CN" dirty="0">
                <a:latin typeface="Times New Roman" pitchFamily="18" charset="0"/>
              </a:rPr>
              <a:t>共</a:t>
            </a:r>
            <a:r>
              <a:rPr lang="en-US" altLang="zh-CN" dirty="0">
                <a:latin typeface="Times New Roman" pitchFamily="18" charset="0"/>
              </a:rPr>
              <a:t>&lt;em&gt;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cart_goods_count }}&lt;/em&gt;</a:t>
            </a:r>
            <a:r>
              <a:rPr lang="zh-CN" altLang="zh-CN" dirty="0">
                <a:latin typeface="Times New Roman" pitchFamily="18" charset="0"/>
              </a:rPr>
              <a:t>件商品，总金额</a:t>
            </a:r>
            <a:r>
              <a:rPr lang="en-US" altLang="zh-CN" dirty="0">
                <a:latin typeface="Times New Roman" pitchFamily="18" charset="0"/>
              </a:rPr>
              <a:t>&lt;b&gt;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class="transit"&gt;</a:t>
            </a:r>
            <a:r>
              <a:rPr lang="zh-CN" altLang="zh-CN" dirty="0">
                <a:latin typeface="Times New Roman" pitchFamily="18" charset="0"/>
              </a:rPr>
              <a:t>运费：</a:t>
            </a:r>
            <a:r>
              <a:rPr lang="en-US" altLang="zh-CN" dirty="0">
                <a:latin typeface="Times New Roman" pitchFamily="18" charset="0"/>
              </a:rPr>
              <a:t>&lt;b&gt;10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class="total_pay"&gt;</a:t>
            </a:r>
            <a:r>
              <a:rPr lang="zh-CN" altLang="zh-CN" dirty="0">
                <a:latin typeface="Times New Roman" pitchFamily="18" charset="0"/>
              </a:rPr>
              <a:t>实付款：</a:t>
            </a:r>
            <a:r>
              <a:rPr lang="en-US" altLang="zh-CN" dirty="0">
                <a:latin typeface="Times New Roman" pitchFamily="18" charset="0"/>
              </a:rPr>
              <a:t>&lt;b&gt;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cart_goods_money|add:10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&lt;/div&gt;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订单提交页面的模板文件编写完成后，打开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7" name="矩形 6"/>
          <p:cNvSpPr/>
          <p:nvPr/>
        </p:nvSpPr>
        <p:spPr>
          <a:xfrm>
            <a:off x="1745673" y="3188528"/>
            <a:ext cx="8686800" cy="30063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34674" y="3352894"/>
            <a:ext cx="71481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place_order,submit_order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('cart/place_order/', place_order),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('cart/submit_order/', submit_order),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0.1:8000/cart/place_order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便能正常浏览天天生鲜的订单页面。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1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2304257"/>
            <a:ext cx="581140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订单提交页面功能实现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商品分类展示页主要展示某一类的全部商品。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品分类展示页面</a:t>
            </a:r>
          </a:p>
        </p:txBody>
      </p:sp>
      <p:pic>
        <p:nvPicPr>
          <p:cNvPr id="8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9"/>
          <a:stretch/>
        </p:blipFill>
        <p:spPr bwMode="auto">
          <a:xfrm>
            <a:off x="6056990" y="2092544"/>
            <a:ext cx="5523311" cy="417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4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submit_sucees()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413164" y="3188528"/>
            <a:ext cx="10072253" cy="28797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871694" y="3474247"/>
            <a:ext cx="91551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submit_success(request):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order_id </a:t>
            </a:r>
            <a:r>
              <a:rPr lang="en-US" altLang="zh-CN" dirty="0">
                <a:latin typeface="Times New Roman" pitchFamily="18" charset="0"/>
              </a:rPr>
              <a:t>= request.GET.get('id')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order_info = OrderInfo.objects.get(order_id=order_id)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order_goods_list = OrderGoods.objects.filter(goods_order=order_info)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total_money = 0  # </a:t>
            </a:r>
            <a:r>
              <a:rPr lang="zh-CN" altLang="zh-CN" dirty="0">
                <a:latin typeface="Times New Roman" pitchFamily="18" charset="0"/>
              </a:rPr>
              <a:t>商品总</a:t>
            </a:r>
            <a:r>
              <a:rPr lang="zh-CN" altLang="zh-CN" dirty="0" smtClean="0">
                <a:latin typeface="Times New Roman" pitchFamily="18" charset="0"/>
              </a:rPr>
              <a:t>价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商品列表主要包含商品图片、商品名称、商品价格、商品数量、小计，具体代码如下。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88233" y="3188528"/>
            <a:ext cx="8991600" cy="31014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16262" y="3400418"/>
            <a:ext cx="753554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order_goods in order_goods_list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class="goods_list_td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class="col07"&gt;{{ order_goods.total_money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订单信息主要包含订单编号、收货地址、收货人、联系电话、备注，具体代码如下。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88233" y="3188528"/>
            <a:ext cx="8991600" cy="31014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789982" y="3215752"/>
            <a:ext cx="50374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&lt;table&gt;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&lt;tr&gt;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&lt;td width="100"&gt;</a:t>
            </a:r>
            <a:r>
              <a:rPr lang="zh-CN" altLang="zh-CN" dirty="0">
                <a:latin typeface="Times New Roman" pitchFamily="18" charset="0"/>
              </a:rPr>
              <a:t>订单编号</a:t>
            </a:r>
            <a:r>
              <a:rPr lang="en-US" altLang="zh-CN" dirty="0">
                <a:latin typeface="Times New Roman" pitchFamily="18" charset="0"/>
              </a:rPr>
              <a:t>:&lt;/td&gt;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{{ order_info.order_id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&lt;/td&gt;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&lt;/tr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&lt;/table&gt;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总金额计算包含商品数量、运费、实付款，具体代码如下。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52945" y="3117414"/>
            <a:ext cx="10238510" cy="32815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427018" y="3188525"/>
            <a:ext cx="949036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&lt;h3 class="common_title"&gt;</a:t>
            </a:r>
            <a:r>
              <a:rPr lang="zh-CN" altLang="zh-CN" sz="2200" dirty="0">
                <a:latin typeface="Times New Roman" pitchFamily="18" charset="0"/>
              </a:rPr>
              <a:t>总金额结算</a:t>
            </a:r>
            <a:r>
              <a:rPr lang="en-US" altLang="zh-CN" sz="2200" dirty="0">
                <a:latin typeface="Times New Roman" pitchFamily="18" charset="0"/>
              </a:rPr>
              <a:t>&lt;/h3&gt;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&lt;div class="common_list_con clearfix"&gt;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&lt;div class="settle_con"&gt;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class="total_goods_count"&gt;</a:t>
            </a:r>
            <a:r>
              <a:rPr lang="zh-CN" altLang="zh-CN" sz="2200" dirty="0">
                <a:latin typeface="Times New Roman" pitchFamily="18" charset="0"/>
              </a:rPr>
              <a:t>共</a:t>
            </a:r>
            <a:r>
              <a:rPr lang="en-US" altLang="zh-CN" sz="2200" dirty="0">
                <a:latin typeface="Times New Roman" pitchFamily="18" charset="0"/>
              </a:rPr>
              <a:t>&lt;em&gt;{{ total_num }}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&lt;/em&gt;</a:t>
            </a:r>
            <a:r>
              <a:rPr lang="zh-CN" altLang="zh-CN" sz="2200" dirty="0">
                <a:latin typeface="Times New Roman" pitchFamily="18" charset="0"/>
              </a:rPr>
              <a:t>件商品，总金额</a:t>
            </a:r>
            <a:r>
              <a:rPr lang="en-US" altLang="zh-CN" sz="2200" dirty="0">
                <a:latin typeface="Times New Roman" pitchFamily="18" charset="0"/>
              </a:rPr>
              <a:t>&lt;b&gt;{{ total_money }}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class="transit"&gt;</a:t>
            </a:r>
            <a:r>
              <a:rPr lang="zh-CN" altLang="zh-CN" sz="2200" dirty="0">
                <a:latin typeface="Times New Roman" pitchFamily="18" charset="0"/>
              </a:rPr>
              <a:t>运费：</a:t>
            </a:r>
            <a:r>
              <a:rPr lang="en-US" altLang="zh-CN" sz="2200" dirty="0">
                <a:latin typeface="Times New Roman" pitchFamily="18" charset="0"/>
              </a:rPr>
              <a:t>&lt;b&gt;10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class="total_pay"&gt;</a:t>
            </a:r>
            <a:r>
              <a:rPr lang="zh-CN" altLang="zh-CN" sz="2200" dirty="0">
                <a:latin typeface="Times New Roman" pitchFamily="18" charset="0"/>
              </a:rPr>
              <a:t>实付款：</a:t>
            </a:r>
            <a:r>
              <a:rPr lang="en-US" altLang="zh-CN" sz="2200" dirty="0">
                <a:latin typeface="Times New Roman" pitchFamily="18" charset="0"/>
              </a:rPr>
              <a:t>&lt;b&gt;{{ total_money|add:10 }}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&lt;/div&gt;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99312" y="3117414"/>
            <a:ext cx="9628909" cy="27430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11929" y="3334781"/>
            <a:ext cx="86036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add_cart,show_cart,remove_cart,place_order,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submit_order,submit_success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('cart/submit_success/', submit_success),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217294" y="2217233"/>
            <a:ext cx="764871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127.0.0.1: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8000/cart/submit_success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/?id=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订单编号，便能正常浏览天天生鲜的订单提交成功页面。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46363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本章首先介绍了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天天生鲜项目的各应用中所包含的功能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各个页面所提供的功能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分页面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逐一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实现了天天生鲜项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过本章的学习，希望读者能熟练使用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框架，具备利用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框架开发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项目的能力。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商品详情页主要展示具体商品的详细信息。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商品详情页面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0" y="2068049"/>
            <a:ext cx="5523311" cy="4202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2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5fe9bad4f959951cdb02f8d9298bdd4b2319e3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5301</Words>
  <Application>Microsoft Office PowerPoint</Application>
  <PresentationFormat>自定义</PresentationFormat>
  <Paragraphs>545</Paragraphs>
  <Slides>87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9" baseType="lpstr">
      <vt:lpstr>Office 主题​​</vt:lpstr>
      <vt:lpstr>Microsoft Excel 97-2003 工作表</vt:lpstr>
      <vt:lpstr>第17章 项目实战——天天生鲜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3528</cp:revision>
  <dcterms:created xsi:type="dcterms:W3CDTF">2016-08-25T05:35:30Z</dcterms:created>
  <dcterms:modified xsi:type="dcterms:W3CDTF">2019-09-03T09:00:19Z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