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8" r:id="rId5"/>
    <p:sldId id="343" r:id="rId6"/>
    <p:sldId id="344" r:id="rId7"/>
    <p:sldId id="384" r:id="rId8"/>
    <p:sldId id="849" r:id="rId9"/>
    <p:sldId id="848" r:id="rId10"/>
    <p:sldId id="850" r:id="rId11"/>
    <p:sldId id="853" r:id="rId12"/>
    <p:sldId id="854" r:id="rId13"/>
    <p:sldId id="855" r:id="rId14"/>
    <p:sldId id="856" r:id="rId15"/>
    <p:sldId id="857" r:id="rId16"/>
    <p:sldId id="858" r:id="rId17"/>
    <p:sldId id="859" r:id="rId18"/>
    <p:sldId id="799" r:id="rId19"/>
    <p:sldId id="860" r:id="rId20"/>
    <p:sldId id="861" r:id="rId21"/>
    <p:sldId id="594" r:id="rId22"/>
    <p:sldId id="863" r:id="rId23"/>
    <p:sldId id="862" r:id="rId24"/>
    <p:sldId id="864" r:id="rId25"/>
    <p:sldId id="801" r:id="rId26"/>
    <p:sldId id="865" r:id="rId27"/>
    <p:sldId id="866" r:id="rId28"/>
    <p:sldId id="867" r:id="rId29"/>
    <p:sldId id="868" r:id="rId30"/>
    <p:sldId id="869" r:id="rId31"/>
    <p:sldId id="870" r:id="rId32"/>
    <p:sldId id="871" r:id="rId33"/>
    <p:sldId id="872" r:id="rId34"/>
    <p:sldId id="873" r:id="rId35"/>
    <p:sldId id="874" r:id="rId36"/>
    <p:sldId id="875" r:id="rId37"/>
    <p:sldId id="876" r:id="rId38"/>
    <p:sldId id="877" r:id="rId39"/>
    <p:sldId id="878" r:id="rId40"/>
    <p:sldId id="802" r:id="rId41"/>
    <p:sldId id="879" r:id="rId42"/>
    <p:sldId id="880" r:id="rId43"/>
    <p:sldId id="803" r:id="rId44"/>
    <p:sldId id="896" r:id="rId45"/>
    <p:sldId id="881" r:id="rId46"/>
    <p:sldId id="897" r:id="rId47"/>
    <p:sldId id="882" r:id="rId48"/>
    <p:sldId id="804" r:id="rId49"/>
    <p:sldId id="883" r:id="rId50"/>
    <p:sldId id="884" r:id="rId51"/>
    <p:sldId id="696" r:id="rId52"/>
    <p:sldId id="885" r:id="rId53"/>
    <p:sldId id="886" r:id="rId54"/>
    <p:sldId id="806" r:id="rId55"/>
    <p:sldId id="807" r:id="rId56"/>
    <p:sldId id="895" r:id="rId57"/>
    <p:sldId id="808" r:id="rId58"/>
    <p:sldId id="887" r:id="rId59"/>
    <p:sldId id="888" r:id="rId60"/>
    <p:sldId id="889" r:id="rId61"/>
    <p:sldId id="890" r:id="rId62"/>
    <p:sldId id="891" r:id="rId63"/>
    <p:sldId id="697" r:id="rId64"/>
    <p:sldId id="898" r:id="rId65"/>
    <p:sldId id="892" r:id="rId66"/>
    <p:sldId id="899" r:id="rId67"/>
    <p:sldId id="893" r:id="rId68"/>
    <p:sldId id="900" r:id="rId69"/>
    <p:sldId id="894" r:id="rId70"/>
    <p:sldId id="531" r:id="rId71"/>
    <p:sldId id="376" r:id="rId72"/>
  </p:sldIdLst>
  <p:sldSz cx="12192000" cy="6858000"/>
  <p:notesSz cx="6858000" cy="9144000"/>
  <p:custDataLst>
    <p:tags r:id="rId7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FFFFFF"/>
    <a:srgbClr val="1353A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 autoAdjust="0"/>
    <p:restoredTop sz="94660" autoAdjust="0"/>
  </p:normalViewPr>
  <p:slideViewPr>
    <p:cSldViewPr snapToGrid="0" showGuides="1">
      <p:cViewPr varScale="1">
        <p:scale>
          <a:sx n="73" d="100"/>
          <a:sy n="73" d="100"/>
        </p:scale>
        <p:origin x="66" y="468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gs" Target="tags/tag1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panose="02010600030101010101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969327" y="777874"/>
            <a:ext cx="4390159" cy="780761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930069" y="3647210"/>
            <a:ext cx="8541988" cy="901368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243942" y="1197428"/>
            <a:ext cx="5366657" cy="9652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74800" y="4813754"/>
            <a:ext cx="9006114" cy="11225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panose="02010600030101010101" charset="-122"/>
                <a:ea typeface="等线" panose="02010600030101010101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等线" panose="02010600030101010101" charset="-122"/>
              </a:defRPr>
            </a:lvl1pPr>
          </a:lstStyle>
          <a:p>
            <a:fld id="{5558DAD5-D431-48DD-BB7C-9F90A0AF82BA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534400" y="254000"/>
            <a:ext cx="3113314" cy="8200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32015" y="6492875"/>
            <a:ext cx="1969571" cy="301625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panose="02010600030101010101" charset="-122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/>
              <a:t>数字类型与字符串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351618" y="5236537"/>
            <a:ext cx="31797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数字类型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821192" y="5236537"/>
            <a:ext cx="31709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经典实例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latin typeface="Calibri" panose="020F0502020204030204" pitchFamily="34" charset="0"/>
                <a:ea typeface="楷体" panose="02010609060101010101" pitchFamily="49" charset="-122"/>
              </a:rPr>
              <a:t>复数有以下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3</a:t>
            </a:r>
            <a:r>
              <a:rPr lang="zh-CN" altLang="en-US" sz="4000" dirty="0">
                <a:latin typeface="Calibri" panose="020F0502020204030204" pitchFamily="34" charset="0"/>
                <a:ea typeface="楷体" panose="02010609060101010101" pitchFamily="49" charset="-122"/>
              </a:rPr>
              <a:t>个特点：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511764" y="3210825"/>
            <a:ext cx="986039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>
                <a:latin typeface="宋体" panose="02010600030101010101" pitchFamily="2" charset="-122"/>
              </a:rPr>
              <a:t>复数由实部和虚部构成，其一般形式为：</a:t>
            </a:r>
            <a:r>
              <a:rPr lang="en-US" altLang="zh-CN" sz="2800" dirty="0">
                <a:latin typeface="宋体" panose="02010600030101010101" pitchFamily="2" charset="-122"/>
              </a:rPr>
              <a:t>real+imagj*1j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/>
              <a:t>实部</a:t>
            </a:r>
            <a:r>
              <a:rPr lang="en-US" altLang="zh-CN" sz="2800" dirty="0"/>
              <a:t>real</a:t>
            </a:r>
            <a:r>
              <a:rPr lang="zh-CN" altLang="zh-CN" sz="2800" dirty="0"/>
              <a:t>和虚部的</a:t>
            </a:r>
            <a:r>
              <a:rPr lang="en-US" altLang="zh-CN" sz="2800" dirty="0"/>
              <a:t>imag</a:t>
            </a:r>
            <a:r>
              <a:rPr lang="zh-CN" altLang="zh-CN" sz="2800" dirty="0"/>
              <a:t>都是浮点型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/>
              <a:t>虚部必须有后缀</a:t>
            </a:r>
            <a:r>
              <a:rPr lang="en-US" altLang="zh-CN" sz="2800" dirty="0"/>
              <a:t>j</a:t>
            </a:r>
            <a:r>
              <a:rPr lang="zh-CN" altLang="zh-CN" sz="2800" dirty="0"/>
              <a:t>或</a:t>
            </a:r>
            <a:r>
              <a:rPr lang="en-US" altLang="zh-CN" sz="2800" dirty="0"/>
              <a:t>J</a:t>
            </a:r>
            <a:r>
              <a:rPr lang="zh-CN" altLang="en-US" sz="2800" dirty="0"/>
              <a:t>。</a:t>
            </a:r>
            <a:endParaRPr lang="zh-CN" altLang="zh-CN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Python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中有两种创建复数的方式，一种是按照复数的一般形式直接创建，另一种是通过内置函数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complex()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创建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7039" y="4482872"/>
            <a:ext cx="8520546" cy="15035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634104" y="4757601"/>
            <a:ext cx="72571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num_one = 3 + 2j               # </a:t>
            </a:r>
            <a:r>
              <a:rPr lang="zh-CN" altLang="en-US" sz="2800" dirty="0">
                <a:latin typeface="Times New Roman" panose="02020603050405020304" pitchFamily="18" charset="0"/>
              </a:rPr>
              <a:t>直接创建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num_two = complex(3, 2)  # </a:t>
            </a:r>
            <a:r>
              <a:rPr lang="zh-CN" altLang="en-US" sz="2800" dirty="0">
                <a:latin typeface="Times New Roman" panose="02020603050405020304" pitchFamily="18" charset="0"/>
              </a:rPr>
              <a:t>通过内置函数创建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5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Python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中的布尔类型（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bool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）只有两个取值：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True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和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False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19" y="2242797"/>
            <a:ext cx="1041760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Python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中的任何对象都可以转换为布尔类型，若要进行转换，符合以下条件的数据都会被转换为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False: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975586" y="3826164"/>
            <a:ext cx="896227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b="1" dirty="0">
                <a:latin typeface="宋体" panose="02010600030101010101" pitchFamily="2" charset="-122"/>
              </a:rPr>
              <a:t>None</a:t>
            </a:r>
            <a:r>
              <a:rPr lang="zh-CN" altLang="zh-CN" b="1" dirty="0">
                <a:latin typeface="宋体" panose="02010600030101010101" pitchFamily="2" charset="-122"/>
              </a:rPr>
              <a:t>；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zh-CN" b="1" dirty="0">
                <a:latin typeface="宋体" panose="02010600030101010101" pitchFamily="2" charset="-122"/>
              </a:rPr>
              <a:t>任何为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zh-CN" b="1" dirty="0">
                <a:latin typeface="宋体" panose="02010600030101010101" pitchFamily="2" charset="-122"/>
              </a:rPr>
              <a:t>的数字类型，如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zh-CN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0.0</a:t>
            </a:r>
            <a:r>
              <a:rPr lang="zh-CN" altLang="zh-CN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0j</a:t>
            </a:r>
            <a:r>
              <a:rPr lang="zh-CN" altLang="zh-CN" b="1" dirty="0">
                <a:latin typeface="宋体" panose="02010600030101010101" pitchFamily="2" charset="-122"/>
              </a:rPr>
              <a:t>；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zh-CN" b="1" dirty="0">
                <a:latin typeface="宋体" panose="02010600030101010101" pitchFamily="2" charset="-122"/>
              </a:rPr>
              <a:t>任何空序列，如</a:t>
            </a:r>
            <a:r>
              <a:rPr lang="en-US" altLang="zh-CN" b="1" dirty="0">
                <a:latin typeface="宋体" panose="02010600030101010101" pitchFamily="2" charset="-122"/>
              </a:rPr>
              <a:t>''''</a:t>
            </a:r>
            <a:r>
              <a:rPr lang="zh-CN" altLang="zh-CN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()</a:t>
            </a:r>
            <a:r>
              <a:rPr lang="zh-CN" altLang="zh-CN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[]</a:t>
            </a:r>
            <a:r>
              <a:rPr lang="zh-CN" altLang="zh-CN" b="1" dirty="0">
                <a:latin typeface="宋体" panose="02010600030101010101" pitchFamily="2" charset="-122"/>
              </a:rPr>
              <a:t>；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zh-CN" b="1" dirty="0">
                <a:latin typeface="宋体" panose="02010600030101010101" pitchFamily="2" charset="-122"/>
              </a:rPr>
              <a:t>任何空字典，如</a:t>
            </a:r>
            <a:r>
              <a:rPr lang="en-US" altLang="zh-CN" b="1" dirty="0">
                <a:latin typeface="宋体" panose="02010600030101010101" pitchFamily="2" charset="-122"/>
              </a:rPr>
              <a:t>{}</a:t>
            </a:r>
            <a:r>
              <a:rPr lang="zh-CN" altLang="zh-CN" b="1" dirty="0">
                <a:latin typeface="宋体" panose="02010600030101010101" pitchFamily="2" charset="-122"/>
              </a:rPr>
              <a:t>；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zh-CN" b="1" dirty="0">
                <a:latin typeface="宋体" panose="02010600030101010101" pitchFamily="2" charset="-122"/>
              </a:rPr>
              <a:t>用户定义的类实例，如类中定义了</a:t>
            </a:r>
            <a:r>
              <a:rPr lang="en-US" altLang="zh-CN" b="1" dirty="0">
                <a:latin typeface="宋体" panose="02010600030101010101" pitchFamily="2" charset="-122"/>
              </a:rPr>
              <a:t>__bool__()</a:t>
            </a:r>
            <a:r>
              <a:rPr lang="zh-CN" altLang="zh-CN" b="1" dirty="0">
                <a:latin typeface="宋体" panose="02010600030101010101" pitchFamily="2" charset="-122"/>
              </a:rPr>
              <a:t>或者</a:t>
            </a:r>
            <a:r>
              <a:rPr lang="en-US" altLang="zh-CN" b="1" dirty="0">
                <a:latin typeface="宋体" panose="02010600030101010101" pitchFamily="2" charset="-122"/>
              </a:rPr>
              <a:t>__len__()</a:t>
            </a:r>
            <a:r>
              <a:rPr lang="zh-CN" altLang="zh-CN" b="1" dirty="0">
                <a:latin typeface="宋体" panose="02010600030101010101" pitchFamily="2" charset="-122"/>
              </a:rPr>
              <a:t>。 </a:t>
            </a:r>
            <a:endParaRPr lang="zh-CN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4225" y="2852927"/>
            <a:ext cx="9604375" cy="2010334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174130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673351" y="3555703"/>
            <a:ext cx="8554944" cy="6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除以上对象外，其它的对象都会被转换为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可以使用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bool()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函数检测对象的布尔值。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0396" y="3257668"/>
            <a:ext cx="5292436" cy="3067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962237" y="3452767"/>
            <a:ext cx="262875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&gt;&gt;&gt; bool(0)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False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bool([])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False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bool(2)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True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内置了一系列可实现强制类型转换的函数，保证用户在有需求的情况下，将目标数据转换为指定的类型。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4" y="4092287"/>
            <a:ext cx="8904722" cy="164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2771" y="2261129"/>
            <a:ext cx="9264939" cy="313112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" y="1761332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547768" y="2637906"/>
            <a:ext cx="8554944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int()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函数、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float()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函数只能转换符合数字类型格式规范的字符串；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）使用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int()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函数将浮点数转换为整数时，若有必要会发生截断（取整）而非四舍五入。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数字类型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运算符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经典实例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字符串的定义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2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什么是字符串</a:t>
            </a:r>
            <a:r>
              <a:rPr lang="zh-CN" altLang="zh-CN" sz="4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zh-CN" sz="4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/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/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/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" r:id="rId1" imgW="5403850" imgH="3730625" progId="Excel.Sheet.8">
                      <p:embed/>
                    </p:oleObj>
                  </mc:Choice>
                  <mc:Fallback>
                    <p:oleObj name="" r:id="rId1" imgW="5403850" imgH="3730625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学习目标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3" name="组合 9"/>
          <p:cNvGrpSpPr/>
          <p:nvPr/>
        </p:nvGrpSpPr>
        <p:grpSpPr bwMode="auto">
          <a:xfrm>
            <a:off x="1882775" y="1246912"/>
            <a:ext cx="3119438" cy="1356587"/>
            <a:chOff x="153988" y="1400041"/>
            <a:chExt cx="3118034" cy="135572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400041"/>
              <a:ext cx="2520773" cy="960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数字类型转换函数，格式化输出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82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 bwMode="auto">
          <a:xfrm>
            <a:off x="6711950" y="1295543"/>
            <a:ext cx="3281363" cy="1315894"/>
            <a:chOff x="5414469" y="1897151"/>
            <a:chExt cx="3281856" cy="1312774"/>
          </a:xfrm>
        </p:grpSpPr>
        <p:grpSp>
          <p:nvGrpSpPr>
            <p:cNvPr id="7189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97151"/>
              <a:ext cx="2774364" cy="95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字符串的常见操作，索引与切片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1"/>
          <p:cNvGrpSpPr/>
          <p:nvPr/>
        </p:nvGrpSpPr>
        <p:grpSpPr bwMode="auto">
          <a:xfrm>
            <a:off x="6938963" y="4905377"/>
            <a:ext cx="3424237" cy="1283595"/>
            <a:chOff x="5273227" y="4225925"/>
            <a:chExt cx="3423098" cy="1285158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48624"/>
              <a:ext cx="2772529" cy="962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熟悉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运算符及运算符优先级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7198" name="组合 38"/>
            <p:cNvGrpSpPr/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10"/>
          <p:cNvGrpSpPr/>
          <p:nvPr/>
        </p:nvGrpSpPr>
        <p:grpSpPr bwMode="auto">
          <a:xfrm>
            <a:off x="1630363" y="4857753"/>
            <a:ext cx="3371850" cy="1370624"/>
            <a:chOff x="218911" y="4857376"/>
            <a:chExt cx="3372306" cy="1369441"/>
          </a:xfrm>
        </p:grpSpPr>
        <p:grpSp>
          <p:nvGrpSpPr>
            <p:cNvPr id="7205" name="组合 16"/>
            <p:cNvGrpSpPr/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/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66357"/>
              <a:ext cx="2633365" cy="96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了解 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数字类型的表示方法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字符串的定义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848259"/>
            <a:ext cx="710752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字符串是一种用来表示文本的数据类型，它是由符号或者数值组成的一个连续序列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889" y="2558039"/>
            <a:ext cx="8189912" cy="236708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7" name="图片 5" descr="tim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字符串的定义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8400" y="4565650"/>
            <a:ext cx="2946400" cy="152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8200" y="4591050"/>
            <a:ext cx="3022600" cy="1498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29600" y="4565650"/>
            <a:ext cx="2819400" cy="1549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1404071" y="5072063"/>
            <a:ext cx="24750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'hello itcast'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1143000" y="3921415"/>
            <a:ext cx="2971800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使用单引号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8"/>
          <p:cNvSpPr txBox="1">
            <a:spLocks noChangeArrowheads="1"/>
          </p:cNvSpPr>
          <p:nvPr/>
        </p:nvSpPr>
        <p:spPr bwMode="auto">
          <a:xfrm>
            <a:off x="4673600" y="3946815"/>
            <a:ext cx="2997200" cy="646113"/>
          </a:xfrm>
          <a:prstGeom prst="rect">
            <a:avLst/>
          </a:prstGeom>
          <a:solidFill>
            <a:srgbClr val="1353A2"/>
          </a:solidFill>
          <a:ln w="9525">
            <a:solidFill>
              <a:srgbClr val="1353A2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使用双引号</a:t>
            </a:r>
            <a:endParaRPr lang="zh-CN" altLang="en-US" sz="3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9"/>
          <p:cNvSpPr txBox="1">
            <a:spLocks noChangeArrowheads="1"/>
          </p:cNvSpPr>
          <p:nvPr/>
        </p:nvSpPr>
        <p:spPr bwMode="auto">
          <a:xfrm>
            <a:off x="8229600" y="3921415"/>
            <a:ext cx="2819400" cy="646113"/>
          </a:xfrm>
          <a:prstGeom prst="rect">
            <a:avLst/>
          </a:prstGeom>
          <a:solidFill>
            <a:srgbClr val="1353A2"/>
          </a:solidFill>
          <a:ln w="9525">
            <a:solidFill>
              <a:srgbClr val="1353A2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使用三引号</a:t>
            </a:r>
            <a:endParaRPr lang="zh-CN" altLang="en-US" sz="3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4968875" y="5072063"/>
            <a:ext cx="2905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"hello itcast"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1"/>
          <p:cNvSpPr>
            <a:spLocks noChangeArrowheads="1"/>
          </p:cNvSpPr>
          <p:nvPr/>
        </p:nvSpPr>
        <p:spPr bwMode="auto">
          <a:xfrm>
            <a:off x="8229600" y="4912151"/>
            <a:ext cx="281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"""my name is itcast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name is itcast"""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支持使用单引号、双引号和三引号定义字符串，其中单引号和双引号通常用于定义单行字符串，三引号通常用于定义多行字符串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字符串的定义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92771" y="2261129"/>
            <a:ext cx="9264939" cy="313112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" y="1761332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2547768" y="2637906"/>
            <a:ext cx="8554944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定义字符串时单引号与双引号可以嵌套使用，需要注意的是，使用双引号表示的字符串中允许嵌套单引号，但不允许包含双引号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，同样，使用单引号表示的字符串中不允许包含单引号。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字符串可通过占位符、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f-strings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三种方式实现格式化输出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8400" y="3919319"/>
            <a:ext cx="2946400" cy="152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48200" y="3944719"/>
            <a:ext cx="3022600" cy="1498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29600" y="3919319"/>
            <a:ext cx="2819400" cy="1549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286235" y="4148732"/>
            <a:ext cx="27107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"hello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%s" % name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43000" y="3233519"/>
            <a:ext cx="2971800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673600" y="3258919"/>
            <a:ext cx="2997200" cy="646331"/>
          </a:xfrm>
          <a:prstGeom prst="rect">
            <a:avLst/>
          </a:prstGeom>
          <a:solidFill>
            <a:srgbClr val="1353A2"/>
          </a:solidFill>
          <a:ln w="9525">
            <a:solidFill>
              <a:srgbClr val="1353A2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9"/>
          <p:cNvSpPr txBox="1">
            <a:spLocks noChangeArrowheads="1"/>
          </p:cNvSpPr>
          <p:nvPr/>
        </p:nvSpPr>
        <p:spPr bwMode="auto">
          <a:xfrm>
            <a:off x="8229600" y="3233519"/>
            <a:ext cx="2819400" cy="646331"/>
          </a:xfrm>
          <a:prstGeom prst="rect">
            <a:avLst/>
          </a:prstGeom>
          <a:solidFill>
            <a:srgbClr val="1353A2"/>
          </a:solidFill>
          <a:ln w="9525">
            <a:solidFill>
              <a:srgbClr val="1353A2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f-strings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4673600" y="4148732"/>
            <a:ext cx="299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"hello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".format(name)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8620991" y="4148732"/>
            <a:ext cx="2036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f"hello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{name}")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Python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将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一个带有格式符的字符串作为模板，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使用该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格式符为真实值预留位置，并说明真实值应该呈现的格式。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7273" y="4378036"/>
            <a:ext cx="6220691" cy="1898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804407" y="4634574"/>
            <a:ext cx="49444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&gt;&gt;&gt;  name = "</a:t>
            </a:r>
            <a:r>
              <a:rPr lang="zh-CN" altLang="zh-CN" sz="2800" dirty="0">
                <a:latin typeface="Times New Roman" panose="02020603050405020304" pitchFamily="18" charset="0"/>
              </a:rPr>
              <a:t>李强</a:t>
            </a:r>
            <a:r>
              <a:rPr lang="en-US" altLang="zh-CN" sz="2800" dirty="0">
                <a:latin typeface="Times New Roman" panose="02020603050405020304" pitchFamily="18" charset="0"/>
              </a:rPr>
              <a:t>"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 "</a:t>
            </a:r>
            <a:r>
              <a:rPr lang="zh-CN" altLang="zh-CN" sz="2800" dirty="0">
                <a:latin typeface="Times New Roman" panose="02020603050405020304" pitchFamily="18" charset="0"/>
              </a:rPr>
              <a:t>你好，我叫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%s</a:t>
            </a:r>
            <a:r>
              <a:rPr lang="en-US" altLang="zh-CN" sz="2800" dirty="0">
                <a:latin typeface="Times New Roman" panose="02020603050405020304" pitchFamily="18" charset="0"/>
              </a:rPr>
              <a:t>" %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name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你好，我叫李强。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一个字符串中可以同时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包含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多个占位符。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9418" y="3172691"/>
            <a:ext cx="9254837" cy="24522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902455" y="3490877"/>
            <a:ext cx="874831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&gt;&gt;&gt;  name = "</a:t>
            </a:r>
            <a:r>
              <a:rPr lang="zh-CN" altLang="zh-CN" sz="2800" dirty="0">
                <a:latin typeface="Times New Roman" panose="02020603050405020304" pitchFamily="18" charset="0"/>
              </a:rPr>
              <a:t>李强</a:t>
            </a:r>
            <a:r>
              <a:rPr lang="en-US" altLang="zh-CN" sz="2800" dirty="0">
                <a:latin typeface="Times New Roman" panose="02020603050405020304" pitchFamily="18" charset="0"/>
              </a:rPr>
              <a:t>"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 age = 12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 "</a:t>
            </a:r>
            <a:r>
              <a:rPr lang="zh-CN" altLang="zh-CN" sz="2800" dirty="0">
                <a:latin typeface="Times New Roman" panose="02020603050405020304" pitchFamily="18" charset="0"/>
              </a:rPr>
              <a:t>你好，我叫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%s</a:t>
            </a:r>
            <a:r>
              <a:rPr lang="zh-CN" altLang="zh-CN" sz="2800" dirty="0">
                <a:latin typeface="Times New Roman" panose="02020603050405020304" pitchFamily="18" charset="0"/>
              </a:rPr>
              <a:t>，今年我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%d</a:t>
            </a:r>
            <a:r>
              <a:rPr lang="zh-CN" altLang="zh-CN" sz="2800" dirty="0">
                <a:latin typeface="Times New Roman" panose="02020603050405020304" pitchFamily="18" charset="0"/>
              </a:rPr>
              <a:t>岁了。</a:t>
            </a:r>
            <a:r>
              <a:rPr lang="en-US" altLang="zh-CN" sz="2800" dirty="0">
                <a:latin typeface="Times New Roman" panose="02020603050405020304" pitchFamily="18" charset="0"/>
              </a:rPr>
              <a:t>" %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(name, age)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你好！我叫李强，今年我</a:t>
            </a:r>
            <a:r>
              <a:rPr lang="en-US" altLang="zh-CN" sz="2800" dirty="0">
                <a:latin typeface="Times New Roman" panose="02020603050405020304" pitchFamily="18" charset="0"/>
              </a:rPr>
              <a:t>12</a:t>
            </a:r>
            <a:r>
              <a:rPr lang="zh-CN" altLang="zh-CN" sz="2800" dirty="0">
                <a:latin typeface="Times New Roman" panose="02020603050405020304" pitchFamily="18" charset="0"/>
              </a:rPr>
              <a:t>岁了。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84" y="3663781"/>
            <a:ext cx="5668459" cy="2840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不同的占位符为不同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类型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的变量预留位置，常见的占位符如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下表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所示。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使用占位符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%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时需要注意变量的类型，若变量类型与占位符不匹配程序会产生异常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0874" y="3851563"/>
            <a:ext cx="9393382" cy="2309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016663" y="4098178"/>
            <a:ext cx="862972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&gt;&gt;&gt; name = "</a:t>
            </a:r>
            <a:r>
              <a:rPr lang="zh-CN" altLang="zh-CN" sz="2800" dirty="0">
                <a:latin typeface="Times New Roman" panose="02020603050405020304" pitchFamily="18" charset="0"/>
              </a:rPr>
              <a:t>李强</a:t>
            </a:r>
            <a:r>
              <a:rPr lang="en-US" altLang="zh-CN" sz="2800" dirty="0">
                <a:latin typeface="Times New Roman" panose="02020603050405020304" pitchFamily="18" charset="0"/>
              </a:rPr>
              <a:t>"          # </a:t>
            </a:r>
            <a:r>
              <a:rPr lang="zh-CN" altLang="zh-CN" sz="2800" dirty="0">
                <a:latin typeface="Times New Roman" panose="02020603050405020304" pitchFamily="18" charset="0"/>
              </a:rPr>
              <a:t>变量</a:t>
            </a:r>
            <a:r>
              <a:rPr lang="en-US" altLang="zh-CN" sz="2800" dirty="0">
                <a:latin typeface="Times New Roman" panose="02020603050405020304" pitchFamily="18" charset="0"/>
              </a:rPr>
              <a:t>name</a:t>
            </a:r>
            <a:r>
              <a:rPr lang="zh-CN" altLang="zh-CN" sz="2800" dirty="0">
                <a:latin typeface="Times New Roman" panose="02020603050405020304" pitchFamily="18" charset="0"/>
              </a:rPr>
              <a:t>是字符串类型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age = "12"                 # </a:t>
            </a:r>
            <a:r>
              <a:rPr lang="zh-CN" altLang="zh-CN" sz="2800" dirty="0">
                <a:latin typeface="Times New Roman" panose="02020603050405020304" pitchFamily="18" charset="0"/>
              </a:rPr>
              <a:t>变量</a:t>
            </a:r>
            <a:r>
              <a:rPr lang="en-US" altLang="zh-CN" sz="2800" dirty="0">
                <a:latin typeface="Times New Roman" panose="02020603050405020304" pitchFamily="18" charset="0"/>
              </a:rPr>
              <a:t>age</a:t>
            </a:r>
            <a:r>
              <a:rPr lang="zh-CN" altLang="zh-CN" sz="2800" dirty="0">
                <a:latin typeface="Times New Roman" panose="02020603050405020304" pitchFamily="18" charset="0"/>
              </a:rPr>
              <a:t>是字符串类型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"</a:t>
            </a:r>
            <a:r>
              <a:rPr lang="zh-CN" altLang="zh-CN" sz="2800" dirty="0">
                <a:latin typeface="Times New Roman" panose="02020603050405020304" pitchFamily="18" charset="0"/>
              </a:rPr>
              <a:t>你好，我叫</a:t>
            </a:r>
            <a:r>
              <a:rPr lang="en-US" altLang="zh-CN" sz="2800" dirty="0">
                <a:latin typeface="Times New Roman" panose="02020603050405020304" pitchFamily="18" charset="0"/>
              </a:rPr>
              <a:t>%s</a:t>
            </a:r>
            <a:r>
              <a:rPr lang="zh-CN" altLang="zh-CN" sz="2800" dirty="0">
                <a:latin typeface="Times New Roman" panose="02020603050405020304" pitchFamily="18" charset="0"/>
              </a:rPr>
              <a:t>，今年我</a:t>
            </a:r>
            <a:r>
              <a:rPr lang="en-US" altLang="zh-CN" sz="2800" dirty="0">
                <a:latin typeface="Times New Roman" panose="02020603050405020304" pitchFamily="18" charset="0"/>
              </a:rPr>
              <a:t>%d</a:t>
            </a:r>
            <a:r>
              <a:rPr lang="zh-CN" altLang="zh-CN" sz="2800" dirty="0">
                <a:latin typeface="Times New Roman" panose="02020603050405020304" pitchFamily="18" charset="0"/>
              </a:rPr>
              <a:t>岁了。</a:t>
            </a:r>
            <a:r>
              <a:rPr lang="en-US" altLang="zh-CN" sz="2800" dirty="0">
                <a:latin typeface="Times New Roman" panose="02020603050405020304" pitchFamily="18" charset="0"/>
              </a:rPr>
              <a:t>" % (name, age)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TypeError: %d format: a number is required, not str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format()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也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可以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将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字符串进行格式化输出，使用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该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无需再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关注变量的类型。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format()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方法的基本使用格式如下：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1636" y="4569185"/>
            <a:ext cx="7176655" cy="97676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765891" y="4815800"/>
            <a:ext cx="4827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&lt;</a:t>
            </a:r>
            <a:r>
              <a:rPr lang="zh-CN" altLang="zh-CN" sz="2800" dirty="0">
                <a:latin typeface="Times New Roman" panose="02020603050405020304" pitchFamily="18" charset="0"/>
              </a:rPr>
              <a:t>字符串</a:t>
            </a:r>
            <a:r>
              <a:rPr lang="en-US" altLang="zh-CN" sz="2800" dirty="0">
                <a:latin typeface="Times New Roman" panose="02020603050405020304" pitchFamily="18" charset="0"/>
              </a:rPr>
              <a:t>&gt;.format(&lt;</a:t>
            </a:r>
            <a:r>
              <a:rPr lang="zh-CN" altLang="zh-CN" sz="2800" dirty="0">
                <a:latin typeface="Times New Roman" panose="02020603050405020304" pitchFamily="18" charset="0"/>
              </a:rPr>
              <a:t>参数列表</a:t>
            </a:r>
            <a:r>
              <a:rPr lang="en-US" altLang="zh-CN" sz="2800" dirty="0">
                <a:latin typeface="Times New Roman" panose="02020603050405020304" pitchFamily="18" charset="0"/>
              </a:rPr>
              <a:t>&gt;)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Calibri" panose="020F0502020204030204" pitchFamily="34" charset="0"/>
                <a:ea typeface="楷体" panose="02010609060101010101" pitchFamily="49" charset="-122"/>
              </a:rPr>
              <a:t>若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字符串中包含多个</a:t>
            </a:r>
            <a:r>
              <a:rPr lang="zh-CN" altLang="en-US" sz="3200" dirty="0">
                <a:latin typeface="Calibri" panose="020F0502020204030204" pitchFamily="34" charset="0"/>
                <a:ea typeface="楷体" panose="02010609060101010101" pitchFamily="49" charset="-122"/>
              </a:rPr>
              <a:t>没有指定序号（默认从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0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开始</a:t>
            </a:r>
            <a:r>
              <a:rPr lang="zh-CN" altLang="en-US" sz="3200" dirty="0">
                <a:latin typeface="Calibri" panose="020F0502020204030204" pitchFamily="34" charset="0"/>
                <a:ea typeface="楷体" panose="02010609060101010101" pitchFamily="49" charset="-122"/>
              </a:rPr>
              <a:t>）的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“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{}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”，</a:t>
            </a:r>
            <a:r>
              <a:rPr lang="zh-CN" altLang="en-US" sz="3200" dirty="0">
                <a:latin typeface="Calibri" panose="020F0502020204030204" pitchFamily="34" charset="0"/>
                <a:ea typeface="楷体" panose="02010609060101010101" pitchFamily="49" charset="-122"/>
              </a:rPr>
              <a:t>则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按 “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{}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”出现的顺序分别用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format ()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方法中的参数进行替换，</a:t>
            </a:r>
            <a:r>
              <a:rPr lang="zh-CN" altLang="en-US" sz="3200" dirty="0">
                <a:latin typeface="Calibri" panose="020F0502020204030204" pitchFamily="34" charset="0"/>
                <a:ea typeface="楷体" panose="02010609060101010101" pitchFamily="49" charset="-122"/>
              </a:rPr>
              <a:t>否则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按照序号对应的</a:t>
            </a:r>
            <a:r>
              <a:rPr lang="en-US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format ()</a:t>
            </a:r>
            <a:r>
              <a:rPr lang="zh-CN" altLang="zh-CN" sz="3200" dirty="0">
                <a:latin typeface="Calibri" panose="020F0502020204030204" pitchFamily="34" charset="0"/>
                <a:ea typeface="楷体" panose="02010609060101010101" pitchFamily="49" charset="-122"/>
              </a:rPr>
              <a:t>方法的参数进行替换。</a:t>
            </a:r>
            <a:endParaRPr lang="zh-CN" altLang="zh-CN" sz="32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8755" y="4698854"/>
            <a:ext cx="9641754" cy="18016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822881" y="4814871"/>
            <a:ext cx="89351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&gt;&gt;&gt;  name = "</a:t>
            </a:r>
            <a:r>
              <a:rPr lang="zh-CN" altLang="zh-CN" dirty="0">
                <a:latin typeface="Times New Roman" panose="02020603050405020304" pitchFamily="18" charset="0"/>
              </a:rPr>
              <a:t>张明</a:t>
            </a:r>
            <a:r>
              <a:rPr lang="en-US" altLang="zh-CN" dirty="0">
                <a:latin typeface="Times New Roman" panose="02020603050405020304" pitchFamily="18" charset="0"/>
              </a:rPr>
              <a:t>" 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&gt;&gt;&gt;  age = 21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&gt;&gt;&gt;  "</a:t>
            </a:r>
            <a:r>
              <a:rPr lang="zh-CN" altLang="zh-CN" dirty="0">
                <a:latin typeface="Times New Roman" panose="02020603050405020304" pitchFamily="18" charset="0"/>
              </a:rPr>
              <a:t>你好！我的名字是：</a:t>
            </a:r>
            <a:r>
              <a:rPr lang="en-US" altLang="zh-CN" dirty="0">
                <a:latin typeface="Times New Roman" panose="02020603050405020304" pitchFamily="18" charset="0"/>
              </a:rPr>
              <a:t>{}</a:t>
            </a:r>
            <a:r>
              <a:rPr lang="zh-CN" altLang="zh-CN" dirty="0">
                <a:latin typeface="Times New Roman" panose="02020603050405020304" pitchFamily="18" charset="0"/>
              </a:rPr>
              <a:t>，今年我</a:t>
            </a:r>
            <a:r>
              <a:rPr lang="en-US" altLang="zh-CN" dirty="0">
                <a:latin typeface="Times New Roman" panose="02020603050405020304" pitchFamily="18" charset="0"/>
              </a:rPr>
              <a:t>{}</a:t>
            </a:r>
            <a:r>
              <a:rPr lang="zh-CN" altLang="zh-CN" dirty="0">
                <a:latin typeface="Times New Roman" panose="02020603050405020304" pitchFamily="18" charset="0"/>
              </a:rPr>
              <a:t>岁了。</a:t>
            </a:r>
            <a:r>
              <a:rPr lang="en-US" altLang="zh-CN" dirty="0">
                <a:latin typeface="Times New Roman" panose="02020603050405020304" pitchFamily="18" charset="0"/>
              </a:rPr>
              <a:t>".format(name, age)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</a:rPr>
              <a:t>你好！我的名字是：张明，今年我</a:t>
            </a:r>
            <a:r>
              <a:rPr lang="en-US" altLang="zh-CN" dirty="0">
                <a:latin typeface="Times New Roman" panose="02020603050405020304" pitchFamily="18" charset="0"/>
              </a:rPr>
              <a:t>21</a:t>
            </a:r>
            <a:r>
              <a:rPr lang="zh-CN" altLang="zh-CN" dirty="0">
                <a:latin typeface="Times New Roman" panose="02020603050405020304" pitchFamily="18" charset="0"/>
              </a:rPr>
              <a:t>岁了。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数字类型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运算符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2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经典实例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format()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方法还可以对数字进行格式化，包括保留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n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位小数、数字补齐和显示百分比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6725" y="4436880"/>
            <a:ext cx="3282517" cy="163141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239905" y="4737562"/>
            <a:ext cx="31093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&gt;&gt;&gt; pi = 3.1415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&gt;&gt;&gt; "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{:.2f}</a:t>
            </a:r>
            <a:r>
              <a:rPr lang="en-US" altLang="zh-CN" dirty="0">
                <a:latin typeface="Times New Roman" panose="02020603050405020304" pitchFamily="18" charset="0"/>
              </a:rPr>
              <a:t>".format(pi)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3.14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66725" y="3866616"/>
            <a:ext cx="3282518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位小数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8070" y="4436880"/>
            <a:ext cx="3282517" cy="163141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558070" y="4737562"/>
            <a:ext cx="328251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>
                <a:latin typeface="Times New Roman" panose="02020603050405020304" pitchFamily="18" charset="0"/>
              </a:rPr>
              <a:t>&gt;&gt;&gt; num = 1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</a:rPr>
              <a:t>&gt;&gt;&gt; "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{:0&gt;3d}</a:t>
            </a:r>
            <a:r>
              <a:rPr lang="en-US" altLang="zh-CN" sz="2200" dirty="0">
                <a:latin typeface="Times New Roman" panose="02020603050405020304" pitchFamily="18" charset="0"/>
              </a:rPr>
              <a:t>".format(num)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</a:rPr>
              <a:t>001</a:t>
            </a:r>
            <a:endParaRPr lang="zh-CN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4558070" y="3866615"/>
            <a:ext cx="3282518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数字补齐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07851" y="4436880"/>
            <a:ext cx="3282517" cy="163141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8004749" y="4737562"/>
            <a:ext cx="32856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>
                <a:latin typeface="Times New Roman" panose="02020603050405020304" pitchFamily="18" charset="0"/>
              </a:rPr>
              <a:t>&gt;&gt;&gt; num = 0.1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</a:rPr>
              <a:t>&gt;&gt;&gt; "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{:.0%}</a:t>
            </a:r>
            <a:r>
              <a:rPr lang="en-US" altLang="zh-CN" sz="2200" dirty="0">
                <a:latin typeface="Times New Roman" panose="02020603050405020304" pitchFamily="18" charset="0"/>
              </a:rPr>
              <a:t>".format(num)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</a:rPr>
              <a:t>10%</a:t>
            </a:r>
            <a:endParaRPr lang="zh-CN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8004748" y="3866616"/>
            <a:ext cx="3282518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显示百分比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f-strings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在格式上以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或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引领字符串，字符串中使用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{}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标明被格式化的变量。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f-strings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01636" y="3929047"/>
            <a:ext cx="7176655" cy="17623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3765891" y="4170080"/>
            <a:ext cx="48274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&gt;&gt;&gt;  address = '</a:t>
            </a:r>
            <a:r>
              <a:rPr lang="zh-CN" altLang="zh-CN" sz="2800" dirty="0">
                <a:latin typeface="Times New Roman" panose="02020603050405020304" pitchFamily="18" charset="0"/>
              </a:rPr>
              <a:t>河北 </a:t>
            </a:r>
            <a:r>
              <a:rPr lang="en-US" altLang="zh-CN" sz="2800" dirty="0">
                <a:latin typeface="Times New Roman" panose="02020603050405020304" pitchFamily="18" charset="0"/>
              </a:rPr>
              <a:t>'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 f'</a:t>
            </a:r>
            <a:r>
              <a:rPr lang="zh-CN" altLang="zh-CN" sz="2800" dirty="0">
                <a:latin typeface="Times New Roman" panose="02020603050405020304" pitchFamily="18" charset="0"/>
              </a:rPr>
              <a:t>欢迎来到</a:t>
            </a:r>
            <a:r>
              <a:rPr lang="en-US" altLang="zh-CN" sz="2800" dirty="0">
                <a:latin typeface="Times New Roman" panose="02020603050405020304" pitchFamily="18" charset="0"/>
              </a:rPr>
              <a:t>{address}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</a:rPr>
              <a:t>'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欢迎来到河北。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f-strings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还可以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将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多个变量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进行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格式化输出。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f-strings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7920" y="3241964"/>
            <a:ext cx="9656617" cy="24494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1757992" y="3471390"/>
            <a:ext cx="90495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name = '</a:t>
            </a:r>
            <a:r>
              <a:rPr lang="zh-CN" altLang="zh-CN" dirty="0">
                <a:latin typeface="Times New Roman" panose="02020603050405020304" pitchFamily="18" charset="0"/>
              </a:rPr>
              <a:t>张天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age = 20	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gender = '</a:t>
            </a:r>
            <a:r>
              <a:rPr lang="zh-CN" altLang="zh-CN" dirty="0">
                <a:latin typeface="Times New Roman" panose="02020603050405020304" pitchFamily="18" charset="0"/>
              </a:rPr>
              <a:t>男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f'</a:t>
            </a:r>
            <a:r>
              <a:rPr lang="zh-CN" altLang="zh-CN" dirty="0">
                <a:latin typeface="Times New Roman" panose="02020603050405020304" pitchFamily="18" charset="0"/>
              </a:rPr>
              <a:t>我的名字是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{name},</a:t>
            </a:r>
            <a:r>
              <a:rPr lang="zh-CN" altLang="zh-CN" dirty="0">
                <a:latin typeface="Times New Roman" panose="02020603050405020304" pitchFamily="18" charset="0"/>
              </a:rPr>
              <a:t>今年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{age}</a:t>
            </a:r>
            <a:r>
              <a:rPr lang="zh-CN" altLang="zh-CN" dirty="0">
                <a:latin typeface="Times New Roman" panose="02020603050405020304" pitchFamily="18" charset="0"/>
              </a:rPr>
              <a:t>岁了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zh-CN" dirty="0">
                <a:latin typeface="Times New Roman" panose="02020603050405020304" pitchFamily="18" charset="0"/>
              </a:rPr>
              <a:t>我的性别是：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{gender}</a:t>
            </a:r>
            <a:r>
              <a:rPr lang="zh-CN" altLang="zh-CN" dirty="0">
                <a:latin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</a:rPr>
              <a:t>我的名字是张天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zh-CN" dirty="0">
                <a:latin typeface="Times New Roman" panose="02020603050405020304" pitchFamily="18" charset="0"/>
              </a:rPr>
              <a:t>今年</a:t>
            </a:r>
            <a:r>
              <a:rPr lang="en-US" altLang="zh-CN" dirty="0">
                <a:latin typeface="Times New Roman" panose="02020603050405020304" pitchFamily="18" charset="0"/>
              </a:rPr>
              <a:t>20</a:t>
            </a:r>
            <a:r>
              <a:rPr lang="zh-CN" altLang="zh-CN" dirty="0">
                <a:latin typeface="Times New Roman" panose="02020603050405020304" pitchFamily="18" charset="0"/>
              </a:rPr>
              <a:t>岁了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zh-CN" dirty="0">
                <a:latin typeface="Times New Roman" panose="02020603050405020304" pitchFamily="18" charset="0"/>
              </a:rPr>
              <a:t>我的性别是：男。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字符串的常见操作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字符串的拼接可以直接使用“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+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”符号实现，示例代码如下。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字符串拼接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505" y="3809950"/>
            <a:ext cx="5929240" cy="224258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611166" y="4023299"/>
            <a:ext cx="480391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&gt;&gt;&gt; str_one = "</a:t>
            </a:r>
            <a:r>
              <a:rPr lang="zh-CN" altLang="zh-CN" sz="2800" dirty="0">
                <a:latin typeface="Times New Roman" panose="02020603050405020304" pitchFamily="18" charset="0"/>
              </a:rPr>
              <a:t>人生苦短，</a:t>
            </a:r>
            <a:r>
              <a:rPr lang="en-US" altLang="zh-CN" sz="2800" dirty="0">
                <a:latin typeface="Times New Roman" panose="02020603050405020304" pitchFamily="18" charset="0"/>
              </a:rPr>
              <a:t>"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str_two = "</a:t>
            </a:r>
            <a:r>
              <a:rPr lang="zh-CN" altLang="zh-CN" sz="2800" dirty="0">
                <a:latin typeface="Times New Roman" panose="02020603050405020304" pitchFamily="18" charset="0"/>
              </a:rPr>
              <a:t>我用</a:t>
            </a:r>
            <a:r>
              <a:rPr lang="en-US" altLang="zh-CN" sz="2800" dirty="0">
                <a:latin typeface="Times New Roman" panose="02020603050405020304" pitchFamily="18" charset="0"/>
              </a:rPr>
              <a:t>Python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</a:rPr>
              <a:t>"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str_one + str_two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人生苦短，我用</a:t>
            </a:r>
            <a:r>
              <a:rPr lang="en-US" altLang="zh-CN" sz="2800" dirty="0">
                <a:latin typeface="Times New Roman" panose="02020603050405020304" pitchFamily="18" charset="0"/>
              </a:rPr>
              <a:t>Python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字符串的常见操作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字符串的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replace()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方法可使用新的子串替换目标字符串中原有的子串，该方法的语法格式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如下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字符串替换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98618" y="3809950"/>
            <a:ext cx="7079673" cy="9975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502764" y="4016350"/>
            <a:ext cx="56713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str.replace(old, new, count=None)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8618" y="485160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old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表示原有子串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new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表示新的子串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count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用于设定替换次数。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字符串的常见操作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字符串的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split()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方法可以使用分隔符把字符串分割成序列，该方法的语法格式如下。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字符串分割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96836" y="3809950"/>
            <a:ext cx="7661564" cy="9975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544328" y="4016350"/>
            <a:ext cx="5366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str.split(sep=None, maxsplit=-1)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96836" y="4920873"/>
            <a:ext cx="76615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sep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分隔符，默认为空格。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maxsplit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用于设定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分割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次数。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字符串的常见操作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字符串对象的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strip()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方法一般用于去除字符串两侧的空格，该方法的语法格式如下：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去除字符串两侧空格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664" y="3809950"/>
            <a:ext cx="7314354" cy="9975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354539" y="4016350"/>
            <a:ext cx="35249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str.strip(chars=None)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4193" y="4920872"/>
            <a:ext cx="7245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chars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要去除的字符，默认为空格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字符串的索引与切片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字符串是一个由元素组成的序列，每个元素所处的位置是固定的，并且对应着一个位置编号，编号从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开始，依次递增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，这个位置编号被称为索引或者下标。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2" y="4603315"/>
            <a:ext cx="4762489" cy="1603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48" y="4603314"/>
            <a:ext cx="4867247" cy="164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字符串的索引与切片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99"/>
          <p:cNvSpPr txBox="1">
            <a:spLocks noChangeArrowheads="1"/>
          </p:cNvSpPr>
          <p:nvPr/>
        </p:nvSpPr>
        <p:spPr bwMode="auto">
          <a:xfrm>
            <a:off x="3324083" y="2848259"/>
            <a:ext cx="7107523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索引自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开始从左至右依次递增，这样的索引称为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正向索引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索引自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开始，从右至左依次递减，则索引为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反向索引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82889" y="2558039"/>
            <a:ext cx="8189912" cy="236708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9" name="图片 5" descr="tim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字符串的索引与切片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通过索引可以获取指定位置的字符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，语法格式如下：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04655" y="3291679"/>
            <a:ext cx="6913417" cy="9975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599455" y="3505028"/>
            <a:ext cx="32745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latin typeface="Times New Roman" panose="02020603050405020304" pitchFamily="18" charset="0"/>
              </a:rPr>
              <a:t>字符串</a:t>
            </a:r>
            <a:r>
              <a:rPr lang="en-US" altLang="zh-CN" sz="3200" dirty="0">
                <a:latin typeface="Times New Roman" panose="02020603050405020304" pitchFamily="18" charset="0"/>
              </a:rPr>
              <a:t>[</a:t>
            </a:r>
            <a:r>
              <a:rPr lang="zh-CN" altLang="zh-CN" sz="3200" dirty="0">
                <a:latin typeface="Times New Roman" panose="02020603050405020304" pitchFamily="18" charset="0"/>
              </a:rPr>
              <a:t>索引</a:t>
            </a:r>
            <a:r>
              <a:rPr lang="en-US" altLang="zh-CN" sz="3200" dirty="0">
                <a:latin typeface="Times New Roman" panose="02020603050405020304" pitchFamily="18" charset="0"/>
              </a:rPr>
              <a:t>]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4656" y="4397119"/>
            <a:ext cx="69134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索引访问字符串值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，索引的范围不能越界，否则程序会报索引越界的异常。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数字类型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运算符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经典实例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字符串的索引与切片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切片是截取目标对象中一部分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，语法格式如下：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04655" y="3241701"/>
            <a:ext cx="6913417" cy="9975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599455" y="3455050"/>
            <a:ext cx="32745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[</a:t>
            </a:r>
            <a:r>
              <a:rPr lang="zh-CN" altLang="zh-CN" sz="3200" dirty="0">
                <a:latin typeface="Times New Roman" panose="02020603050405020304" pitchFamily="18" charset="0"/>
              </a:rPr>
              <a:t>起始</a:t>
            </a:r>
            <a:r>
              <a:rPr lang="en-US" altLang="zh-CN" sz="3200" dirty="0">
                <a:latin typeface="Times New Roman" panose="02020603050405020304" pitchFamily="18" charset="0"/>
              </a:rPr>
              <a:t>:</a:t>
            </a:r>
            <a:r>
              <a:rPr lang="zh-CN" altLang="zh-CN" sz="3200" dirty="0">
                <a:latin typeface="Times New Roman" panose="02020603050405020304" pitchFamily="18" charset="0"/>
              </a:rPr>
              <a:t>结束</a:t>
            </a:r>
            <a:r>
              <a:rPr lang="en-US" altLang="zh-CN" sz="3200" dirty="0">
                <a:latin typeface="Times New Roman" panose="02020603050405020304" pitchFamily="18" charset="0"/>
              </a:rPr>
              <a:t>:</a:t>
            </a:r>
            <a:r>
              <a:rPr lang="zh-CN" altLang="zh-CN" sz="3200" dirty="0">
                <a:latin typeface="Times New Roman" panose="02020603050405020304" pitchFamily="18" charset="0"/>
              </a:rPr>
              <a:t>步长</a:t>
            </a:r>
            <a:r>
              <a:rPr lang="en-US" altLang="zh-CN" sz="3200" dirty="0">
                <a:latin typeface="Times New Roman" panose="02020603050405020304" pitchFamily="18" charset="0"/>
              </a:rPr>
              <a:t>]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4656" y="4347141"/>
            <a:ext cx="69134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切片步长默认为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，切片选取的区间属于左闭右开型，切下的子串包含起始位，但不包含结束位。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：文本进度条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进度条以动态方式实时显示计算机处理任务时的进度，它一般由已完成任务量与剩余未完成任务量的大小组成。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图片包含 物体&#10;&#10;描述已自动生成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7" b="16991"/>
          <a:stretch>
            <a:fillRect/>
          </a:stretch>
        </p:blipFill>
        <p:spPr bwMode="auto">
          <a:xfrm>
            <a:off x="2538294" y="3847378"/>
            <a:ext cx="7628821" cy="974004"/>
          </a:xfrm>
          <a:prstGeom prst="rect">
            <a:avLst/>
          </a:prstGeom>
          <a:ln>
            <a:noFill/>
          </a:ln>
        </p:spPr>
      </p:pic>
      <p:pic>
        <p:nvPicPr>
          <p:cNvPr id="13" name="图片 12" descr="图片包含 音乐&#10;&#10;描述已自动生成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6"/>
          <a:stretch>
            <a:fillRect/>
          </a:stretch>
        </p:blipFill>
        <p:spPr bwMode="auto">
          <a:xfrm>
            <a:off x="2573325" y="5087713"/>
            <a:ext cx="7346530" cy="9633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：文本进度条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2555283" y="2685275"/>
            <a:ext cx="6341566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本实例要求编写程序，实现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所示的进度条动态显示的效果。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：敏感词替换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敏感词是指带有敏感政治倾向、暴力倾向、不健康色彩的词或不文明的词语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大部分网站、论坛、社交软件都会使用敏感词过滤系统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3" y="3684565"/>
            <a:ext cx="6866372" cy="25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：敏感词替换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94664" y="3054606"/>
            <a:ext cx="6341566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本实例要求编写程序，实现替换语句中敏感词功能。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数字类型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运算符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经典实例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算术运算符包括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，这些运算符都是双目运算符，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运算符可以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两个操作数组成一个表达式。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63" y="3629124"/>
            <a:ext cx="6732463" cy="2708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中的算术运算符支持对相同或不同类型的数字进行混合运算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1921" y="3200400"/>
            <a:ext cx="7786254" cy="30341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918078" y="3366501"/>
            <a:ext cx="675203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&gt;&gt;&gt;  3 + (3+2j)		# </a:t>
            </a:r>
            <a:r>
              <a:rPr lang="zh-CN" altLang="zh-CN" sz="2800" dirty="0">
                <a:latin typeface="Times New Roman" panose="02020603050405020304" pitchFamily="18" charset="0"/>
              </a:rPr>
              <a:t>整型</a:t>
            </a:r>
            <a:r>
              <a:rPr lang="en-US" altLang="zh-CN" sz="2800" dirty="0">
                <a:latin typeface="Times New Roman" panose="02020603050405020304" pitchFamily="18" charset="0"/>
              </a:rPr>
              <a:t> + </a:t>
            </a:r>
            <a:r>
              <a:rPr lang="zh-CN" altLang="zh-CN" sz="2800" dirty="0">
                <a:latin typeface="Times New Roman" panose="02020603050405020304" pitchFamily="18" charset="0"/>
              </a:rPr>
              <a:t>复数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(6+2j)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 3 * 4.5			# </a:t>
            </a:r>
            <a:r>
              <a:rPr lang="zh-CN" altLang="zh-CN" sz="2800" dirty="0">
                <a:latin typeface="Times New Roman" panose="02020603050405020304" pitchFamily="18" charset="0"/>
              </a:rPr>
              <a:t>整型</a:t>
            </a:r>
            <a:r>
              <a:rPr lang="en-US" altLang="zh-CN" sz="2800" dirty="0">
                <a:latin typeface="Times New Roman" panose="02020603050405020304" pitchFamily="18" charset="0"/>
              </a:rPr>
              <a:t> * </a:t>
            </a:r>
            <a:r>
              <a:rPr lang="zh-CN" altLang="zh-CN" sz="2800" dirty="0">
                <a:latin typeface="Times New Roman" panose="02020603050405020304" pitchFamily="18" charset="0"/>
              </a:rPr>
              <a:t>浮点型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13.5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 True + (1+2j)		# </a:t>
            </a:r>
            <a:r>
              <a:rPr lang="zh-CN" altLang="zh-CN" sz="2800" dirty="0">
                <a:latin typeface="Times New Roman" panose="02020603050405020304" pitchFamily="18" charset="0"/>
              </a:rPr>
              <a:t>布尔类型</a:t>
            </a:r>
            <a:r>
              <a:rPr lang="en-US" altLang="zh-CN" sz="2800" dirty="0">
                <a:latin typeface="Times New Roman" panose="02020603050405020304" pitchFamily="18" charset="0"/>
              </a:rPr>
              <a:t> + </a:t>
            </a:r>
            <a:r>
              <a:rPr lang="zh-CN" altLang="zh-CN" sz="2800" dirty="0">
                <a:latin typeface="Times New Roman" panose="02020603050405020304" pitchFamily="18" charset="0"/>
              </a:rPr>
              <a:t>复数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(2+2j)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在对不同类型的对象进行运算时，会强制将对象的类型进行临时类型转换，这些转换遵循如下规律：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7739" y="4028486"/>
            <a:ext cx="88946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布尔类型进行算术运算时，被视为数值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整型与浮点型运算时，将整型转化为浮点型；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其它类型与复数运算时，将其它类型转换为复数类型。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645521"/>
            <a:ext cx="4998605" cy="446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比较运算符有：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比较运算符同样是双目运算符，它与两个操作数构成一个表达式。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55" y="1706705"/>
            <a:ext cx="5943600" cy="440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什么是数字类型</a:t>
            </a:r>
            <a:r>
              <a:rPr lang="zh-CN" altLang="zh-CN" sz="4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zh-CN" sz="4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赋值运算符的功能是：将一个表达式或对象赋给一个左值，其中左值必须是一个可修改的值，不能为一个常量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5817" y="3881162"/>
            <a:ext cx="4932219" cy="245999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770548" y="4032414"/>
            <a:ext cx="190275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&gt;&gt;&gt; a = 3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b = 5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a = b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a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”是基本的赋值运算符，此外“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”可与算术运算符组合成复合赋值运算符。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45" y="3014583"/>
            <a:ext cx="7201635" cy="321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中分别使用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这三个关键字作为逻辑运算“或”、“与”、“非”的运算符，其中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为双目运算符，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为单目运算符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2120" y="3725338"/>
            <a:ext cx="4585855" cy="27120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926072" y="3758183"/>
            <a:ext cx="25379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&gt;&gt;&gt; 3 or 0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3 - 3 and 5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not(False)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True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程序中的所有数据在计算机内存中都以二进制形式存储，位运算即以二进制位为单位进行的运算。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83893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1321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0441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7869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15297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22725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1845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39273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的位运算主要包括按位左移、按位右移、按位与、按位或、按位异或、按位取反这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054" y="3122902"/>
            <a:ext cx="5876492" cy="3271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支持使用多个不同的运算符连接简单表达式，实现相对复杂的功能。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9774" y="3257707"/>
            <a:ext cx="4932219" cy="11618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5574917" y="3515487"/>
            <a:ext cx="14619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3+4*5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784206"/>
            <a:ext cx="518434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为了避免含有多个运算符的表达式出现歧义，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为每种运算符都设定了优先级。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94" y="1756673"/>
            <a:ext cx="5876925" cy="421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默认情况下，运算符的优先级决定了复杂表达式中的哪个单一表达式先执行，但用户可使用圆括号“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”改变表达式的执行顺序。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55817" y="4033561"/>
            <a:ext cx="4932219" cy="11618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864606" y="4291340"/>
            <a:ext cx="17146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(3+4)*5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运算符一般按照自左向右的顺序结合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2585" y="2867891"/>
            <a:ext cx="3186546" cy="17179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238598" y="3403706"/>
            <a:ext cx="1314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3+5-4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80910" y="2867891"/>
            <a:ext cx="3186546" cy="17179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459150" y="3126707"/>
            <a:ext cx="14300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3+5=8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</a:rPr>
              <a:t>8-4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489131" y="3403705"/>
            <a:ext cx="1091779" cy="646331"/>
          </a:xfrm>
          <a:prstGeom prst="rightArrow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赋值运算符的结合性为自右向左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2585" y="2867891"/>
            <a:ext cx="3186546" cy="17179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2972848" y="3403706"/>
            <a:ext cx="1846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a = b = c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80910" y="2867891"/>
            <a:ext cx="3186546" cy="17179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567285" y="3126707"/>
            <a:ext cx="121379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b = c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</a:rPr>
              <a:t>a = b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489131" y="3403705"/>
            <a:ext cx="1091779" cy="646331"/>
          </a:xfrm>
          <a:prstGeom prst="rightArrow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488974" y="2994872"/>
            <a:ext cx="7107523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表示数字或数值的数据类型称为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数字类型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889" y="2558039"/>
            <a:ext cx="8189912" cy="206937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7" name="图片 5" descr="tim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数字类型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运算符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经典实例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：判断水仙花数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3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水仙花数是一个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位数，它的每位数字的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次幂之和等于它本身，例如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370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就是一个水仙花数。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932771" y="4398642"/>
                <a:ext cx="389696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dirty="0" smtClean="0">
                            <a:solidFill>
                              <a:srgbClr val="1353A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4000" b="0" i="1" dirty="0">
                            <a:solidFill>
                              <a:srgbClr val="1353A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  <m:sup>
                        <m:r>
                          <a:rPr lang="en-US" altLang="zh-CN" sz="4000" b="0" i="1" dirty="0">
                            <a:solidFill>
                              <a:srgbClr val="1353A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4000" dirty="0">
                    <a:solidFill>
                      <a:srgbClr val="1353A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>
                            <a:solidFill>
                              <a:srgbClr val="1353A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4000" b="0" i="1">
                            <a:solidFill>
                              <a:srgbClr val="1353A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5</m:t>
                        </m:r>
                      </m:e>
                      <m:sup>
                        <m:r>
                          <a:rPr lang="en-US" altLang="zh-CN" sz="4000" b="0" i="1">
                            <a:solidFill>
                              <a:srgbClr val="1353A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4000" dirty="0">
                    <a:solidFill>
                      <a:srgbClr val="1353A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dirty="0">
                            <a:solidFill>
                              <a:srgbClr val="1353A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4000" b="0" i="1" dirty="0">
                            <a:solidFill>
                              <a:srgbClr val="1353A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  <m:sup>
                        <m:r>
                          <a:rPr lang="en-US" altLang="zh-CN" sz="4000" b="0" i="1" dirty="0">
                            <a:solidFill>
                              <a:srgbClr val="1353A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4000" dirty="0">
                    <a:solidFill>
                      <a:srgbClr val="1353A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= 153</a:t>
                </a:r>
                <a:endParaRPr lang="zh-CN" altLang="en-US" sz="4000" dirty="0">
                  <a:solidFill>
                    <a:srgbClr val="1353A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771" y="4398642"/>
                <a:ext cx="3896964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6" t="-89" r="-191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932771" y="5437733"/>
                <a:ext cx="389696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dirty="0" smtClean="0">
                            <a:solidFill>
                              <a:srgbClr val="1353A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4000" b="0" i="1" dirty="0" smtClean="0">
                            <a:solidFill>
                              <a:srgbClr val="1353A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  <m:sup>
                        <m:r>
                          <a:rPr lang="en-US" altLang="zh-CN" sz="4000" b="0" i="1" dirty="0">
                            <a:solidFill>
                              <a:srgbClr val="1353A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4000" dirty="0">
                    <a:solidFill>
                      <a:srgbClr val="1353A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>
                            <a:solidFill>
                              <a:srgbClr val="1353A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solidFill>
                              <a:srgbClr val="1353A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7</m:t>
                        </m:r>
                      </m:e>
                      <m:sup>
                        <m:r>
                          <a:rPr lang="en-US" altLang="zh-CN" sz="4000" b="0" i="1">
                            <a:solidFill>
                              <a:srgbClr val="1353A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4000" dirty="0">
                    <a:solidFill>
                      <a:srgbClr val="1353A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dirty="0">
                            <a:solidFill>
                              <a:srgbClr val="1353A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4000" b="0" i="1" dirty="0" smtClean="0">
                            <a:solidFill>
                              <a:srgbClr val="1353A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  <m:sup>
                        <m:r>
                          <a:rPr lang="en-US" altLang="zh-CN" sz="4000" b="0" i="1" dirty="0">
                            <a:solidFill>
                              <a:srgbClr val="1353A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4000" dirty="0">
                    <a:solidFill>
                      <a:srgbClr val="1353A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= 370</a:t>
                </a:r>
                <a:endParaRPr lang="zh-CN" altLang="en-US" sz="4000" dirty="0">
                  <a:solidFill>
                    <a:srgbClr val="1353A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771" y="5437733"/>
                <a:ext cx="3896964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6" t="-32" r="-19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394363" y="4108957"/>
            <a:ext cx="4973781" cy="22659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：判断水仙花数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2272145" y="2685275"/>
            <a:ext cx="686037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本实例要求编写程序，实现判断用户输入的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位数是否为水仙花数。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：找出最大数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729614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脑力大乱斗”休闲益智游戏的关卡中，有一个题目是找出最大数。游戏中的“最大数”指的是外表的大小，而不是数值的大小。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0" name="Picture 2" descr="https://timgsa.baidu.com/timg?image&amp;quality=80&amp;size=b9999_10000&amp;sec=1562048297913&amp;di=1cc8f2cfba58461d3a38ff7f7a3afd14&amp;imgtype=0&amp;src=http%3A%2F%2Fi-1.chuzhaobiao.com%2F2018%2F10%2F2%2Fb0ee6d1c-7125-4858-9301-670f07165048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623" y="1390071"/>
            <a:ext cx="2751121" cy="48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：找出最大数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272145" y="2685275"/>
            <a:ext cx="6860377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本实例要求编写程序，实现从输入的任意三个数中找出最大数的功能。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83191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：计算三角形面积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已知三角形三边长度分别为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，其半周长为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，根据海伦公式计算三角形面积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8073" y="3978248"/>
            <a:ext cx="8368145" cy="15774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2740980" y="4289906"/>
            <a:ext cx="66546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zh-CN" altLang="zh-CN" sz="2800" dirty="0">
                <a:latin typeface="Times New Roman" panose="02020603050405020304" pitchFamily="18" charset="0"/>
              </a:rPr>
              <a:t>三角形半周长</a:t>
            </a:r>
            <a:r>
              <a:rPr lang="en-US" altLang="zh-CN" sz="2800" dirty="0">
                <a:latin typeface="Times New Roman" panose="02020603050405020304" pitchFamily="18" charset="0"/>
              </a:rPr>
              <a:t>q=(x+y+z)/2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三角形面积</a:t>
            </a:r>
            <a:r>
              <a:rPr lang="en-US" altLang="zh-CN" sz="2800" dirty="0">
                <a:latin typeface="Times New Roman" panose="02020603050405020304" pitchFamily="18" charset="0"/>
              </a:rPr>
              <a:t>S = (q*(q-x)*(q-y)*(q-z))**0.5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108" y="3191276"/>
            <a:ext cx="9628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三角形半周长和面积公式分别如下所示：</a:t>
            </a:r>
            <a:endParaRPr lang="zh-CN" altLang="zh-CN" sz="36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83191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：计算三角形面积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272145" y="2685275"/>
            <a:ext cx="6860377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本实例要求编写程序，实现接收用户输入的三角形边长，计算三角形面积的功能。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83191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：下载操作模拟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在互联网上下载文件时，经常会跳出一个提示窗口，询问用户是否执行下载命令，此时若用户选择“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”便会执行下载任务，若选择“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”便会退出下载任务。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>
            <a:fillRect/>
          </a:stretch>
        </p:blipFill>
        <p:spPr bwMode="auto">
          <a:xfrm>
            <a:off x="10794417" y="4873613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322618" y="4873613"/>
            <a:ext cx="7489630" cy="1403479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916964" y="5012121"/>
            <a:ext cx="5222247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本实例要求编写程序，模拟用户下载操作。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本章主要介绍了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数据类型（包括数字类型、字符串类型）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等知识。</a:t>
            </a:r>
            <a:endParaRPr lang="en-US" altLang="zh-CN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通过本章的学习，希望读者能掌握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中的基本数据类型的常见操作，并多加揣摩与动手练习，为后续的学习打好扎实的基础。</a:t>
            </a: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本章小结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数字类型有整型（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）、浮点型（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）、复数类型（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），还有一种比较特殊的整型——布尔类型（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77849" y="4220913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整型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7849" y="4805688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418031" y="4220913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浮点型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8031" y="4805688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  <a:endParaRPr lang="zh-CN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195048" y="4220913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复数类型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95048" y="4805688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3+2j</a:t>
            </a:r>
            <a:endParaRPr lang="zh-CN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938248" y="4220913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布尔型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8248" y="4805688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5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Python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中使用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4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种进制表示整型，分别为二进制、八进制、十进制和十六进制。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2695" y="3999410"/>
            <a:ext cx="6342160" cy="203807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4128370" y="4110507"/>
            <a:ext cx="389080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0b1010  	  # </a:t>
            </a:r>
            <a:r>
              <a:rPr lang="zh-CN" altLang="zh-CN" sz="2800" dirty="0">
                <a:latin typeface="Times New Roman" panose="02020603050405020304" pitchFamily="18" charset="0"/>
              </a:rPr>
              <a:t>二进制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0o12  	            # </a:t>
            </a:r>
            <a:r>
              <a:rPr lang="zh-CN" altLang="zh-CN" sz="2800" dirty="0">
                <a:latin typeface="Times New Roman" panose="02020603050405020304" pitchFamily="18" charset="0"/>
              </a:rPr>
              <a:t>八进制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10                  # </a:t>
            </a:r>
            <a:r>
              <a:rPr lang="zh-CN" altLang="zh-CN" sz="2800" dirty="0">
                <a:latin typeface="Times New Roman" panose="02020603050405020304" pitchFamily="18" charset="0"/>
              </a:rPr>
              <a:t>十进制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0xA  	            # </a:t>
            </a:r>
            <a:r>
              <a:rPr lang="zh-CN" altLang="zh-CN" sz="2800" dirty="0">
                <a:latin typeface="Times New Roman" panose="02020603050405020304" pitchFamily="18" charset="0"/>
              </a:rPr>
              <a:t>十六进制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5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浮点数一般以十进制形式表示，对于较大或较小的浮点数，可以使用科学计数法表示。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13709" y="3920599"/>
            <a:ext cx="7467600" cy="17874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2717110" y="4121837"/>
            <a:ext cx="666079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num_one = 3.14  		# </a:t>
            </a:r>
            <a:r>
              <a:rPr lang="zh-CN" altLang="zh-CN" sz="2800" dirty="0">
                <a:latin typeface="Times New Roman" panose="02020603050405020304" pitchFamily="18" charset="0"/>
              </a:rPr>
              <a:t>十进制形式表示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num_two = 2e2   		# </a:t>
            </a:r>
            <a:r>
              <a:rPr lang="zh-CN" altLang="zh-CN" sz="2800" dirty="0">
                <a:latin typeface="Times New Roman" panose="02020603050405020304" pitchFamily="18" charset="0"/>
              </a:rPr>
              <a:t>科学计数法表示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num_third = 2e-2		# </a:t>
            </a:r>
            <a:r>
              <a:rPr lang="zh-CN" altLang="zh-CN" sz="2800" dirty="0">
                <a:latin typeface="Times New Roman" panose="02020603050405020304" pitchFamily="18" charset="0"/>
              </a:rPr>
              <a:t>科学计数法表示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RESOURCE_PATHS_HASH_PRESENTER" val="3d8c8d1fbed9d7db832b996ee571653c99efb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5717</Words>
  <Application>WPS 演示</Application>
  <PresentationFormat>宽屏</PresentationFormat>
  <Paragraphs>585</Paragraphs>
  <Slides>69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6" baseType="lpstr">
      <vt:lpstr>Arial</vt:lpstr>
      <vt:lpstr>宋体</vt:lpstr>
      <vt:lpstr>Wingdings</vt:lpstr>
      <vt:lpstr>等线</vt:lpstr>
      <vt:lpstr>微软雅黑</vt:lpstr>
      <vt:lpstr>等线 Light</vt:lpstr>
      <vt:lpstr>Wingdings</vt:lpstr>
      <vt:lpstr>Times New Roman</vt:lpstr>
      <vt:lpstr>Impact</vt:lpstr>
      <vt:lpstr>黑体</vt:lpstr>
      <vt:lpstr>Calibri</vt:lpstr>
      <vt:lpstr>楷体</vt:lpstr>
      <vt:lpstr>Arial Unicode MS</vt:lpstr>
      <vt:lpstr>Cambria Math</vt:lpstr>
      <vt:lpstr>Cambria Math</vt:lpstr>
      <vt:lpstr>Office 主题​​</vt:lpstr>
      <vt:lpstr>Excel.Sheet.8</vt:lpstr>
      <vt:lpstr>第2章 数字类型与字符串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啪啪轩</cp:lastModifiedBy>
  <cp:revision>2314</cp:revision>
  <dcterms:created xsi:type="dcterms:W3CDTF">2016-08-25T05:35:00Z</dcterms:created>
  <dcterms:modified xsi:type="dcterms:W3CDTF">2024-03-02T14:27:20Z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D6DD04A324BF427EB79F6B0579C74411_12</vt:lpwstr>
  </property>
</Properties>
</file>