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98" r:id="rId3"/>
    <p:sldId id="896" r:id="rId4"/>
    <p:sldId id="344" r:id="rId5"/>
    <p:sldId id="897" r:id="rId6"/>
    <p:sldId id="921" r:id="rId7"/>
    <p:sldId id="923" r:id="rId8"/>
    <p:sldId id="924" r:id="rId9"/>
    <p:sldId id="849" r:id="rId10"/>
    <p:sldId id="925" r:id="rId11"/>
    <p:sldId id="926" r:id="rId12"/>
    <p:sldId id="927" r:id="rId13"/>
    <p:sldId id="899" r:id="rId14"/>
    <p:sldId id="948" r:id="rId15"/>
    <p:sldId id="928" r:id="rId16"/>
    <p:sldId id="900" r:id="rId17"/>
    <p:sldId id="901" r:id="rId18"/>
    <p:sldId id="929" r:id="rId19"/>
    <p:sldId id="930" r:id="rId20"/>
    <p:sldId id="902" r:id="rId21"/>
    <p:sldId id="931" r:id="rId22"/>
    <p:sldId id="949" r:id="rId23"/>
    <p:sldId id="932" r:id="rId24"/>
    <p:sldId id="903" r:id="rId25"/>
    <p:sldId id="933" r:id="rId26"/>
    <p:sldId id="934" r:id="rId27"/>
    <p:sldId id="904" r:id="rId28"/>
    <p:sldId id="935" r:id="rId29"/>
    <p:sldId id="936" r:id="rId30"/>
    <p:sldId id="905" r:id="rId31"/>
    <p:sldId id="848" r:id="rId32"/>
    <p:sldId id="950" r:id="rId33"/>
    <p:sldId id="937" r:id="rId34"/>
    <p:sldId id="906" r:id="rId35"/>
    <p:sldId id="938" r:id="rId36"/>
    <p:sldId id="939" r:id="rId37"/>
    <p:sldId id="940" r:id="rId38"/>
    <p:sldId id="941" r:id="rId39"/>
    <p:sldId id="942" r:id="rId40"/>
    <p:sldId id="852" r:id="rId41"/>
    <p:sldId id="952" r:id="rId42"/>
    <p:sldId id="943" r:id="rId43"/>
    <p:sldId id="908" r:id="rId44"/>
    <p:sldId id="944" r:id="rId45"/>
    <p:sldId id="945" r:id="rId46"/>
    <p:sldId id="853" r:id="rId47"/>
    <p:sldId id="946" r:id="rId48"/>
    <p:sldId id="909" r:id="rId49"/>
    <p:sldId id="947" r:id="rId50"/>
    <p:sldId id="854" r:id="rId51"/>
    <p:sldId id="951" r:id="rId52"/>
    <p:sldId id="531" r:id="rId53"/>
    <p:sldId id="376" r:id="rId54"/>
  </p:sldIdLst>
  <p:sldSz cx="12192000" cy="6858000"/>
  <p:notesSz cx="6858000" cy="9144000"/>
  <p:custDataLst>
    <p:tags r:id="rId5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58" y="-26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列</a:t>
            </a:r>
            <a:r>
              <a:rPr lang="zh-CN" altLang="zh-CN" dirty="0"/>
              <a:t>表与元组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412104" y="5038725"/>
            <a:ext cx="3731897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认识列表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列表的遍历和排序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添加、删除和修改列表元素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9240983" y="5038725"/>
            <a:ext cx="1750164" cy="95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嵌套列表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认识元组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多学一招：可迭代对象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isinstance()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函数判断一个对象是否为可迭代对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象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690254" y="3186541"/>
            <a:ext cx="8811491" cy="16134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3450713" y="3454666"/>
            <a:ext cx="54152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from collections import Iterable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print(isinstance([], Iterable))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494663" y="5126183"/>
            <a:ext cx="2385713" cy="929657"/>
          </a:xfrm>
          <a:prstGeom prst="wedgeRoundRectCallout">
            <a:avLst>
              <a:gd name="adj1" fmla="val 54941"/>
              <a:gd name="adj2" fmla="val -11453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True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1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使用索引可以获取列表中的指定元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使用索引方式访问列表元素</a:t>
            </a:r>
          </a:p>
        </p:txBody>
      </p:sp>
      <p:sp>
        <p:nvSpPr>
          <p:cNvPr id="9" name="矩形 8"/>
          <p:cNvSpPr/>
          <p:nvPr/>
        </p:nvSpPr>
        <p:spPr>
          <a:xfrm>
            <a:off x="1357746" y="3174375"/>
            <a:ext cx="9601200" cy="203493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002220" y="3499967"/>
            <a:ext cx="83122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list_demo01 = ["Java", "C#", "Python", "PHP"]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print(list_demo01[2])   </a:t>
            </a:r>
            <a:r>
              <a:rPr lang="en-US" altLang="zh-CN" sz="2800" dirty="0" smtClean="0">
                <a:latin typeface="Times New Roman" pitchFamily="18" charset="0"/>
              </a:rPr>
              <a:t>   # </a:t>
            </a:r>
            <a:r>
              <a:rPr lang="zh-CN" altLang="zh-CN" sz="2800" dirty="0">
                <a:latin typeface="Times New Roman" pitchFamily="18" charset="0"/>
              </a:rPr>
              <a:t>访问列表中索引为</a:t>
            </a: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zh-CN" sz="2800" dirty="0">
                <a:latin typeface="Times New Roman" pitchFamily="18" charset="0"/>
              </a:rPr>
              <a:t>的元</a:t>
            </a:r>
            <a:r>
              <a:rPr lang="zh-CN" altLang="zh-CN" sz="2800" dirty="0" smtClean="0">
                <a:latin typeface="Times New Roman" pitchFamily="18" charset="0"/>
              </a:rPr>
              <a:t>素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print(list_demo01[-1])  </a:t>
            </a:r>
            <a:r>
              <a:rPr lang="en-US" altLang="zh-CN" sz="2800" dirty="0" smtClean="0">
                <a:latin typeface="Times New Roman" pitchFamily="18" charset="0"/>
              </a:rPr>
              <a:t>   # </a:t>
            </a:r>
            <a:r>
              <a:rPr lang="zh-CN" altLang="zh-CN" sz="2800" dirty="0">
                <a:latin typeface="Times New Roman" pitchFamily="18" charset="0"/>
              </a:rPr>
              <a:t>访问列表中索引为</a:t>
            </a:r>
            <a:r>
              <a:rPr lang="en-US" altLang="zh-CN" sz="2800" dirty="0">
                <a:latin typeface="Times New Roman" pitchFamily="18" charset="0"/>
              </a:rPr>
              <a:t>-1</a:t>
            </a:r>
            <a:r>
              <a:rPr lang="zh-CN" altLang="zh-CN" sz="2800" dirty="0">
                <a:latin typeface="Times New Roman" pitchFamily="18" charset="0"/>
              </a:rPr>
              <a:t>的元</a:t>
            </a:r>
            <a:r>
              <a:rPr lang="zh-CN" altLang="zh-CN" sz="2800" dirty="0" smtClean="0">
                <a:latin typeface="Times New Roman" pitchFamily="18" charset="0"/>
              </a:rPr>
              <a:t>素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使用切片可以截取列表中的部分元素，得到一个新列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表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使用切片方式访问列表元素</a:t>
            </a:r>
          </a:p>
        </p:txBody>
      </p:sp>
      <p:sp>
        <p:nvSpPr>
          <p:cNvPr id="9" name="矩形 8"/>
          <p:cNvSpPr/>
          <p:nvPr/>
        </p:nvSpPr>
        <p:spPr>
          <a:xfrm>
            <a:off x="1357746" y="3774540"/>
            <a:ext cx="9601200" cy="2058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040201" y="4018822"/>
            <a:ext cx="82362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li_one = ['p', 'y', 't', 'h', 'o', 'n']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print(li_one[2</a:t>
            </a:r>
            <a:r>
              <a:rPr lang="en-US" altLang="zh-CN" dirty="0">
                <a:latin typeface="Times New Roman" pitchFamily="18" charset="0"/>
              </a:rPr>
              <a:t>:])     </a:t>
            </a:r>
            <a:r>
              <a:rPr lang="en-US" altLang="zh-CN" dirty="0" smtClean="0">
                <a:latin typeface="Times New Roman" pitchFamily="18" charset="0"/>
              </a:rPr>
              <a:t>  # </a:t>
            </a:r>
            <a:r>
              <a:rPr lang="zh-CN" altLang="zh-CN" dirty="0">
                <a:latin typeface="Times New Roman" pitchFamily="18" charset="0"/>
              </a:rPr>
              <a:t>获取列表中索引为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zh-CN" dirty="0">
                <a:latin typeface="Times New Roman" pitchFamily="18" charset="0"/>
              </a:rPr>
              <a:t>至末尾的元素</a:t>
            </a:r>
          </a:p>
          <a:p>
            <a:r>
              <a:rPr lang="en-US" altLang="zh-CN" dirty="0">
                <a:latin typeface="Times New Roman" pitchFamily="18" charset="0"/>
              </a:rPr>
              <a:t>print(li_one[:3])     </a:t>
            </a:r>
            <a:r>
              <a:rPr lang="en-US" altLang="zh-CN" dirty="0" smtClean="0">
                <a:latin typeface="Times New Roman" pitchFamily="18" charset="0"/>
              </a:rPr>
              <a:t>  # </a:t>
            </a:r>
            <a:r>
              <a:rPr lang="zh-CN" altLang="zh-CN" dirty="0">
                <a:latin typeface="Times New Roman" pitchFamily="18" charset="0"/>
              </a:rPr>
              <a:t>获取列表中索引为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zh-CN" altLang="zh-CN" dirty="0">
                <a:latin typeface="Times New Roman" pitchFamily="18" charset="0"/>
              </a:rPr>
              <a:t>至索引值为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zh-CN" dirty="0">
                <a:latin typeface="Times New Roman" pitchFamily="18" charset="0"/>
              </a:rPr>
              <a:t>的元素</a:t>
            </a:r>
          </a:p>
          <a:p>
            <a:r>
              <a:rPr lang="en-US" altLang="zh-CN" dirty="0">
                <a:latin typeface="Times New Roman" pitchFamily="18" charset="0"/>
              </a:rPr>
              <a:t>print(li_one[:])      </a:t>
            </a:r>
            <a:r>
              <a:rPr lang="en-US" altLang="zh-CN" dirty="0" smtClean="0">
                <a:latin typeface="Times New Roman" pitchFamily="18" charset="0"/>
              </a:rPr>
              <a:t>   # </a:t>
            </a:r>
            <a:r>
              <a:rPr lang="zh-CN" altLang="zh-CN" dirty="0">
                <a:latin typeface="Times New Roman" pitchFamily="18" charset="0"/>
              </a:rPr>
              <a:t>获取列表中的所有元素</a:t>
            </a:r>
          </a:p>
        </p:txBody>
      </p:sp>
    </p:spTree>
    <p:extLst>
      <p:ext uri="{BB962C8B-B14F-4D97-AF65-F5344CB8AC3E}">
        <p14:creationId xmlns:p14="http://schemas.microsoft.com/office/powerpoint/2010/main" val="17787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：刮刮乐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假设现在有一张刮刮乐，该卡片上面共有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个刮奖区，每个刮奖区对应的兑奖信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分别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谢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谢惠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顾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“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奖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等奖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等奖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中任意一个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大家只能刮开其中一个区域。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2175" y="4072322"/>
            <a:ext cx="4405746" cy="232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22618" y="4350327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27" name="矩形 26"/>
          <p:cNvSpPr/>
          <p:nvPr/>
        </p:nvSpPr>
        <p:spPr>
          <a:xfrm>
            <a:off x="5309488" y="4350327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28" name="矩形 27"/>
          <p:cNvSpPr/>
          <p:nvPr/>
        </p:nvSpPr>
        <p:spPr>
          <a:xfrm>
            <a:off x="6296360" y="4350327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29" name="矩形 28"/>
          <p:cNvSpPr/>
          <p:nvPr/>
        </p:nvSpPr>
        <p:spPr>
          <a:xfrm>
            <a:off x="7283231" y="4350327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30" name="矩形 29"/>
          <p:cNvSpPr/>
          <p:nvPr/>
        </p:nvSpPr>
        <p:spPr>
          <a:xfrm>
            <a:off x="4322618" y="5333999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31" name="矩形 30"/>
          <p:cNvSpPr/>
          <p:nvPr/>
        </p:nvSpPr>
        <p:spPr>
          <a:xfrm>
            <a:off x="5309488" y="5333999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32" name="矩形 31"/>
          <p:cNvSpPr/>
          <p:nvPr/>
        </p:nvSpPr>
        <p:spPr>
          <a:xfrm>
            <a:off x="6296360" y="5333999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33" name="矩形 32"/>
          <p:cNvSpPr/>
          <p:nvPr/>
        </p:nvSpPr>
        <p:spPr>
          <a:xfrm>
            <a:off x="7283231" y="5333999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</p:spTree>
    <p:extLst>
      <p:ext uri="{BB962C8B-B14F-4D97-AF65-F5344CB8AC3E}">
        <p14:creationId xmlns:p14="http://schemas.microsoft.com/office/powerpoint/2010/main" val="721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：刮刮乐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2463027" y="3000164"/>
            <a:ext cx="6860377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本实例要求编写程序，实现模拟刮刮乐刮奖的过程。</a:t>
            </a:r>
          </a:p>
        </p:txBody>
      </p:sp>
    </p:spTree>
    <p:extLst>
      <p:ext uri="{BB962C8B-B14F-4D97-AF65-F5344CB8AC3E}">
        <p14:creationId xmlns:p14="http://schemas.microsoft.com/office/powerpoint/2010/main" val="19003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列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表的遍历和排序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加、删除和修改列表元素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嵌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套列表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9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列表的遍历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列表是一个可迭代对象，它可以通过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循环遍历元素。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7018" y="3261922"/>
            <a:ext cx="9448800" cy="222447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029066" y="3589331"/>
            <a:ext cx="83319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list_one = ['</a:t>
            </a:r>
            <a:r>
              <a:rPr lang="zh-CN" altLang="zh-CN" sz="3200" dirty="0">
                <a:latin typeface="Times New Roman" pitchFamily="18" charset="0"/>
              </a:rPr>
              <a:t>章萍</a:t>
            </a:r>
            <a:r>
              <a:rPr lang="en-US" altLang="zh-CN" sz="3200" dirty="0">
                <a:latin typeface="Times New Roman" pitchFamily="18" charset="0"/>
              </a:rPr>
              <a:t>', '</a:t>
            </a:r>
            <a:r>
              <a:rPr lang="zh-CN" altLang="zh-CN" sz="3200" dirty="0">
                <a:latin typeface="Times New Roman" pitchFamily="18" charset="0"/>
              </a:rPr>
              <a:t>李昊</a:t>
            </a:r>
            <a:r>
              <a:rPr lang="en-US" altLang="zh-CN" sz="3200" dirty="0">
                <a:latin typeface="Times New Roman" pitchFamily="18" charset="0"/>
              </a:rPr>
              <a:t>', '</a:t>
            </a:r>
            <a:r>
              <a:rPr lang="zh-CN" altLang="zh-CN" sz="3200" dirty="0">
                <a:latin typeface="Times New Roman" pitchFamily="18" charset="0"/>
              </a:rPr>
              <a:t>武田</a:t>
            </a:r>
            <a:r>
              <a:rPr lang="en-US" altLang="zh-CN" sz="3200" dirty="0">
                <a:latin typeface="Times New Roman" pitchFamily="18" charset="0"/>
              </a:rPr>
              <a:t>', '</a:t>
            </a:r>
            <a:r>
              <a:rPr lang="zh-CN" altLang="zh-CN" sz="3200" dirty="0">
                <a:latin typeface="Times New Roman" pitchFamily="18" charset="0"/>
              </a:rPr>
              <a:t>李彪</a:t>
            </a:r>
            <a:r>
              <a:rPr lang="en-US" altLang="zh-CN" sz="3200" dirty="0">
                <a:latin typeface="Times New Roman" pitchFamily="18" charset="0"/>
              </a:rPr>
              <a:t>']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</a:rPr>
              <a:t>for </a:t>
            </a:r>
            <a:r>
              <a:rPr lang="en-US" altLang="zh-CN" sz="3200" dirty="0">
                <a:latin typeface="Times New Roman" pitchFamily="18" charset="0"/>
              </a:rPr>
              <a:t>i in list_one: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    print(f"</a:t>
            </a:r>
            <a:r>
              <a:rPr lang="zh-CN" altLang="zh-CN" sz="3200" dirty="0">
                <a:latin typeface="Times New Roman" pitchFamily="18" charset="0"/>
              </a:rPr>
              <a:t>嗨，</a:t>
            </a:r>
            <a:r>
              <a:rPr lang="en-US" altLang="zh-CN" sz="3200" dirty="0">
                <a:latin typeface="Times New Roman" pitchFamily="18" charset="0"/>
              </a:rPr>
              <a:t>{i}</a:t>
            </a:r>
            <a:r>
              <a:rPr lang="zh-CN" altLang="zh-CN" sz="3200" dirty="0">
                <a:latin typeface="Times New Roman" pitchFamily="18" charset="0"/>
              </a:rPr>
              <a:t>！今日促销</a:t>
            </a:r>
            <a:r>
              <a:rPr lang="en-US" altLang="zh-CN" sz="3200" dirty="0">
                <a:latin typeface="Times New Roman" pitchFamily="18" charset="0"/>
              </a:rPr>
              <a:t>,</a:t>
            </a:r>
            <a:r>
              <a:rPr lang="zh-CN" altLang="zh-CN" sz="3200" dirty="0">
                <a:latin typeface="Times New Roman" pitchFamily="18" charset="0"/>
              </a:rPr>
              <a:t>赶快来抢购吧！</a:t>
            </a:r>
            <a:r>
              <a:rPr lang="en-US" altLang="zh-CN" sz="3200" dirty="0">
                <a:latin typeface="Times New Roman" pitchFamily="18" charset="0"/>
              </a:rPr>
              <a:t>")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sort()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方法能够对列表元素排序，该方法的语法格式如下：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1312" y="3171247"/>
            <a:ext cx="8063345" cy="9836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555620" y="3370695"/>
            <a:ext cx="527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sort(key=None, reverse=False)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61310" y="4282120"/>
            <a:ext cx="8063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参数如下：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key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指定的排序规则。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reverse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表示控制列表元素排序的方式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sorted()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可以按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升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序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排列列表元素，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该方法的返回值是升序排列后的新列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9294" y="3276200"/>
            <a:ext cx="6470074" cy="245369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2674666" y="3471997"/>
            <a:ext cx="501932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li_one = [4, 3, 2, 1]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li_two = sorted(li_one)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print(li_one)   # </a:t>
            </a:r>
            <a:r>
              <a:rPr lang="zh-CN" altLang="zh-CN" sz="3200" dirty="0">
                <a:latin typeface="Times New Roman" pitchFamily="18" charset="0"/>
              </a:rPr>
              <a:t>原列表</a:t>
            </a:r>
          </a:p>
          <a:p>
            <a:r>
              <a:rPr lang="en-US" altLang="zh-CN" sz="3200" dirty="0">
                <a:latin typeface="Times New Roman" pitchFamily="18" charset="0"/>
              </a:rPr>
              <a:t>print(li_two)   # </a:t>
            </a:r>
            <a:r>
              <a:rPr lang="zh-CN" altLang="zh-CN" sz="3200" dirty="0">
                <a:latin typeface="Times New Roman" pitchFamily="18" charset="0"/>
              </a:rPr>
              <a:t>排序后列表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8073849" y="4038219"/>
            <a:ext cx="2385713" cy="929657"/>
          </a:xfrm>
          <a:prstGeom prst="wedgeRoundRectCallout">
            <a:avLst>
              <a:gd name="adj1" fmla="val -185481"/>
              <a:gd name="adj2" fmla="val 4045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[4, 3, 2, 1]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073848" y="5265069"/>
            <a:ext cx="2385713" cy="929657"/>
          </a:xfrm>
          <a:prstGeom prst="wedgeRoundRectCallout">
            <a:avLst>
              <a:gd name="adj1" fmla="val -184900"/>
              <a:gd name="adj2" fmla="val -519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[1, 2, 3, 4]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2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reverse()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方法用于将列表中的元素倒序排列，即把原列表中的元素从右至左依次排列存放。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1" y="3331656"/>
            <a:ext cx="5846618" cy="21692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940369" y="3631466"/>
            <a:ext cx="39094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li_one = ['a', 'b', 'c', 'd']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li_one.reverse()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print(li_one)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632227" y="5201126"/>
            <a:ext cx="2385713" cy="764638"/>
          </a:xfrm>
          <a:prstGeom prst="wedgeRoundRectCallout">
            <a:avLst>
              <a:gd name="adj1" fmla="val -155864"/>
              <a:gd name="adj2" fmla="val -7271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['d', 'c', 'b', 'a']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3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23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熟悉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列表的创建方式，访问列表元素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037520"/>
            <a:ext cx="3281363" cy="1573914"/>
            <a:chOff x="5414469" y="1639741"/>
            <a:chExt cx="3281856" cy="1570184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639741"/>
              <a:ext cx="2774364" cy="147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列表的遍历、排序，添加、删除、修改列表元素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6"/>
            <a:ext cx="3424237" cy="1310784"/>
            <a:chOff x="5273227" y="4225925"/>
            <a:chExt cx="3423098" cy="131238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5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元组的创建方式，访问元组元素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52"/>
            <a:ext cx="3371850" cy="1312938"/>
            <a:chOff x="218911" y="4857376"/>
            <a:chExt cx="3372306" cy="1311805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646196"/>
              <a:ext cx="2633365" cy="499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嵌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套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列表的使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用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6191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：商品价格区间设置与排序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为了能够让用户快速地定位到适合自己的商品，每个电商购物平台都提供价格排序与设置价格区间功能。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 descr="https://ss1.bdstatic.com/70cFvXSh_Q1YnxGkpoWK1HF6hhy/it/u=3733619759,342779564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48" y="3954658"/>
            <a:ext cx="5715000" cy="2314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6191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：商品价格区间设置与排序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假设现在某平台共有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件商品，每件商品对应的价格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33" y="2962019"/>
            <a:ext cx="3203430" cy="352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3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6191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：商品价格区间设置与排序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63027" y="2996830"/>
            <a:ext cx="6860377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现设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置价格区间和价格排序的功能。</a:t>
            </a:r>
          </a:p>
        </p:txBody>
      </p:sp>
    </p:spTree>
    <p:extLst>
      <p:ext uri="{BB962C8B-B14F-4D97-AF65-F5344CB8AC3E}">
        <p14:creationId xmlns:p14="http://schemas.microsoft.com/office/powerpoint/2010/main" val="41468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70056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列表的遍历和排序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添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加、删除和修改列表元素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嵌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套列表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2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添加列表元素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Calibri" pitchFamily="34" charset="0"/>
                <a:ea typeface="楷体" pitchFamily="49" charset="-122"/>
              </a:rPr>
              <a:t>append()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方法用于在列表末尾添加新的元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40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40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append()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3186545" y="3239216"/>
            <a:ext cx="5624946" cy="17874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163207" y="3348122"/>
            <a:ext cx="36716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list_one = [1, 2, 3, 4]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list_one.append(5)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print(list_one)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123379" y="5100719"/>
            <a:ext cx="2385713" cy="764638"/>
          </a:xfrm>
          <a:prstGeom prst="wedgeRoundRectCallout">
            <a:avLst>
              <a:gd name="adj1" fmla="val -114051"/>
              <a:gd name="adj2" fmla="val -926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[1, 2, 3, 4, 5]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添加列表元素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extend()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方法用于在列表末尾一次性添加另一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个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列表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中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的所有元素，即使用新列表扩展原来的列表。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extend()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3186545" y="3733221"/>
            <a:ext cx="5624946" cy="224382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333127" y="3934459"/>
            <a:ext cx="427054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list_str = ['a', 'b', 'c']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list_num = [1, 2, 3]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list_str.extend(list_num)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print(list_str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178798" y="5417127"/>
            <a:ext cx="2385713" cy="942235"/>
          </a:xfrm>
          <a:prstGeom prst="wedgeRoundRectCallout">
            <a:avLst>
              <a:gd name="adj1" fmla="val -126246"/>
              <a:gd name="adj2" fmla="val -4057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['a', 'b', 'c', 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 2, 3]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9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添加列表元素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Calibri" pitchFamily="34" charset="0"/>
                <a:ea typeface="楷体" pitchFamily="49" charset="-122"/>
              </a:rPr>
              <a:t>insert()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方法用于将元素插入列表的指定位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置</a:t>
            </a:r>
            <a:r>
              <a:rPr lang="zh-CN" altLang="en-US" sz="40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40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insert()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2958447" y="3297381"/>
            <a:ext cx="6442364" cy="20145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581315" y="3519841"/>
            <a:ext cx="51966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names = ['baby', 'Lucy', 'Alise']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names.insert(2</a:t>
            </a:r>
            <a:r>
              <a:rPr lang="en-US" altLang="zh-CN" sz="3200" dirty="0" smtClean="0">
                <a:latin typeface="Times New Roman" pitchFamily="18" charset="0"/>
              </a:rPr>
              <a:t>, </a:t>
            </a:r>
            <a:r>
              <a:rPr lang="en-US" altLang="zh-CN" sz="3200" dirty="0">
                <a:latin typeface="Times New Roman" pitchFamily="18" charset="0"/>
              </a:rPr>
              <a:t>'Peter')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print(names)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324773" y="5450443"/>
            <a:ext cx="2385713" cy="942235"/>
          </a:xfrm>
          <a:prstGeom prst="wedgeRoundRectCallout">
            <a:avLst>
              <a:gd name="adj1" fmla="val -155283"/>
              <a:gd name="adj2" fmla="val -10527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['baby', 'Lucy', 'Peter', 'Alise']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6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删除列表元素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Calibri" pitchFamily="34" charset="0"/>
                <a:ea typeface="楷体" pitchFamily="49" charset="-122"/>
              </a:rPr>
              <a:t>del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语句用于删除列表中指定位置的元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40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40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11" name="矩形 10"/>
          <p:cNvSpPr/>
          <p:nvPr/>
        </p:nvSpPr>
        <p:spPr>
          <a:xfrm>
            <a:off x="2895600" y="3487810"/>
            <a:ext cx="6733309" cy="179212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672655" y="3599040"/>
            <a:ext cx="51791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names = ['baby', 'Lucy', 'Alise']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del names[0</a:t>
            </a:r>
            <a:r>
              <a:rPr lang="en-US" altLang="zh-CN" sz="3200" dirty="0" smtClean="0">
                <a:latin typeface="Times New Roman" pitchFamily="18" charset="0"/>
              </a:rPr>
              <a:t>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print(names)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004748" y="5043055"/>
            <a:ext cx="2385713" cy="827013"/>
          </a:xfrm>
          <a:prstGeom prst="wedgeRoundRectCallout">
            <a:avLst>
              <a:gd name="adj1" fmla="val -137280"/>
              <a:gd name="adj2" fmla="val -630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['Lucy', 'Alise']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2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删除列表元素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remove()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方法用于移除列表中的某个元素，若列表中有多个匹配的元素，只会移除匹配到的第一个元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remove()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3186544" y="4467969"/>
            <a:ext cx="6185109" cy="19558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978657" y="4661087"/>
            <a:ext cx="46008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chars = ['h', 'e', 'l', 'l', 'e']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chars.remove('e</a:t>
            </a:r>
            <a:r>
              <a:rPr lang="en-US" altLang="zh-CN" sz="3200" dirty="0" smtClean="0">
                <a:latin typeface="Times New Roman" pitchFamily="18" charset="0"/>
              </a:rPr>
              <a:t>')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print(chars)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579538" y="5596854"/>
            <a:ext cx="2385713" cy="827013"/>
          </a:xfrm>
          <a:prstGeom prst="wedgeRoundRectCallout">
            <a:avLst>
              <a:gd name="adj1" fmla="val -159347"/>
              <a:gd name="adj2" fmla="val -60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['h', 'l', 'l', 'e']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2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删除列表元素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pop()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方法用于移除列表中的某个元素，如果不指定具体元素，那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么移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除列表中的最后一个元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pop()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2141454" y="3775472"/>
            <a:ext cx="8270319" cy="205729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896632" y="3896177"/>
            <a:ext cx="675996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numbers = [1, 2, 3, 4, 5]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numbers.pop()             # </a:t>
            </a:r>
            <a:r>
              <a:rPr lang="zh-CN" altLang="zh-CN" sz="2800" dirty="0" smtClean="0">
                <a:latin typeface="Times New Roman" pitchFamily="18" charset="0"/>
              </a:rPr>
              <a:t>移除最后一个元素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numbers.pop(1)           # </a:t>
            </a:r>
            <a:r>
              <a:rPr lang="zh-CN" altLang="zh-CN" sz="2800" dirty="0" smtClean="0">
                <a:latin typeface="Times New Roman" pitchFamily="18" charset="0"/>
              </a:rPr>
              <a:t>移除索引为</a:t>
            </a:r>
            <a:r>
              <a:rPr lang="en-US" altLang="zh-CN" sz="2800" dirty="0" smtClean="0">
                <a:latin typeface="Times New Roman" pitchFamily="18" charset="0"/>
              </a:rPr>
              <a:t>1</a:t>
            </a:r>
            <a:r>
              <a:rPr lang="zh-CN" altLang="zh-CN" sz="2800" dirty="0" smtClean="0">
                <a:latin typeface="Times New Roman" pitchFamily="18" charset="0"/>
              </a:rPr>
              <a:t>的元素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print(numbers)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381743" y="5557802"/>
            <a:ext cx="2385713" cy="827013"/>
          </a:xfrm>
          <a:prstGeom prst="wedgeRoundRectCallout">
            <a:avLst>
              <a:gd name="adj1" fmla="val -130892"/>
              <a:gd name="adj2" fmla="val -579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[1, 3, 4]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1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表的遍历和排序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加、删除和修改列表元素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嵌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套列表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7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修改列表元素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修改列表中的元素就是通过索引获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取元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素并对该元素重新赋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64327" y="3341292"/>
            <a:ext cx="8104909" cy="208968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2797220" y="3479594"/>
            <a:ext cx="67956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names = ['baby', 'Lucy', 'Alise</a:t>
            </a:r>
            <a:r>
              <a:rPr lang="en-US" altLang="zh-CN" sz="2800" dirty="0" smtClean="0">
                <a:latin typeface="Times New Roman" pitchFamily="18" charset="0"/>
              </a:rPr>
              <a:t>']</a:t>
            </a:r>
          </a:p>
          <a:p>
            <a:r>
              <a:rPr lang="en-US" altLang="zh-CN" sz="2800" dirty="0">
                <a:latin typeface="Times New Roman" pitchFamily="18" charset="0"/>
              </a:rPr>
              <a:t># </a:t>
            </a:r>
            <a:r>
              <a:rPr lang="zh-CN" altLang="zh-CN" sz="2800" dirty="0">
                <a:latin typeface="Times New Roman" pitchFamily="18" charset="0"/>
              </a:rPr>
              <a:t>将索引为</a:t>
            </a:r>
            <a:r>
              <a:rPr lang="en-US" altLang="zh-CN" sz="2800" dirty="0">
                <a:latin typeface="Times New Roman" pitchFamily="18" charset="0"/>
              </a:rPr>
              <a:t>0</a:t>
            </a:r>
            <a:r>
              <a:rPr lang="zh-CN" altLang="zh-CN" sz="2800" dirty="0">
                <a:latin typeface="Times New Roman" pitchFamily="18" charset="0"/>
              </a:rPr>
              <a:t>的元素</a:t>
            </a:r>
            <a:r>
              <a:rPr lang="en-US" altLang="zh-CN" sz="2800" dirty="0">
                <a:latin typeface="Times New Roman" pitchFamily="18" charset="0"/>
              </a:rPr>
              <a:t>'baby'</a:t>
            </a:r>
            <a:r>
              <a:rPr lang="zh-CN" altLang="zh-CN" sz="2800" dirty="0">
                <a:latin typeface="Times New Roman" pitchFamily="18" charset="0"/>
              </a:rPr>
              <a:t>重新赋值为</a:t>
            </a:r>
            <a:r>
              <a:rPr lang="en-US" altLang="zh-CN" sz="2800" dirty="0">
                <a:latin typeface="Times New Roman" pitchFamily="18" charset="0"/>
              </a:rPr>
              <a:t>'Harry'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names[0] = 'Harry</a:t>
            </a:r>
            <a:r>
              <a:rPr lang="en-US" altLang="zh-CN" sz="2800" dirty="0" smtClean="0">
                <a:latin typeface="Times New Roman" pitchFamily="18" charset="0"/>
              </a:rPr>
              <a:t>'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print(names)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647451" y="5293227"/>
            <a:ext cx="3978985" cy="827013"/>
          </a:xfrm>
          <a:prstGeom prst="wedgeRoundRectCallout">
            <a:avLst>
              <a:gd name="adj1" fmla="val -93850"/>
              <a:gd name="adj2" fmla="val -697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['Harry', 'Lucy', 'Alise']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：好友管理系统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如今的社交软件层出不穷，虽然功能千变万化，但都具有好友管理系统的基本功能，包括添加好友、删除好友、备注好友、展示好友等。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/>
          <p:cNvPicPr/>
          <p:nvPr/>
        </p:nvPicPr>
        <p:blipFill rotWithShape="1">
          <a:blip r:embed="rId2"/>
          <a:srcRect t="6563" b="8820"/>
          <a:stretch/>
        </p:blipFill>
        <p:spPr>
          <a:xfrm>
            <a:off x="4242692" y="3754581"/>
            <a:ext cx="3631306" cy="26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：好友管理系统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63027" y="2996830"/>
            <a:ext cx="6860377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本实例要求编写程序，模拟实现如上所述的好友管理系统。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146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列表的遍历和排序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添加、删除和修改列表元素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嵌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套列表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1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</a:t>
            </a: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zh-CN" altLang="en-US" sz="4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zh-CN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4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9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99"/>
          <p:cNvSpPr txBox="1">
            <a:spLocks noChangeArrowheads="1"/>
          </p:cNvSpPr>
          <p:nvPr/>
        </p:nvSpPr>
        <p:spPr bwMode="auto">
          <a:xfrm>
            <a:off x="3324081" y="2653441"/>
            <a:ext cx="710752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列表可以存储任何元素，当然也可以存储列表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若</a:t>
            </a:r>
            <a:r>
              <a:rPr lang="zh-CN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列表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储的元素也是列表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，则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称为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嵌套列表。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2889" y="2410691"/>
            <a:ext cx="8189912" cy="227214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1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嵌套列表的创建方式与普通列表的创建方式相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1115" y="3171247"/>
            <a:ext cx="7730837" cy="9836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799557" y="3339917"/>
            <a:ext cx="29539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[[0], [1], [2, 3]]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11114" y="4283185"/>
            <a:ext cx="77308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以上代码创建了一个嵌套列表，该列表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中包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含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个列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类型的元素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其中索引为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的元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素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0]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，索引为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的元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素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1]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，索引为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的元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素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2, 3]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若希望访问嵌套的内层列表中的元素，需要先使用索引获取内层列表，再使用索引访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内层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表中的元素。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19525" y="3014230"/>
            <a:ext cx="4493202" cy="34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获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取嵌套的第一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内层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表中的第一个元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素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的示例代码如下：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199" y="3228383"/>
            <a:ext cx="9864436" cy="156700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685391" y="3473277"/>
            <a:ext cx="89084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nesting_li = [['</a:t>
            </a:r>
            <a:r>
              <a:rPr lang="zh-CN" altLang="zh-CN" sz="3200" dirty="0">
                <a:latin typeface="Times New Roman" pitchFamily="18" charset="0"/>
              </a:rPr>
              <a:t>李瑶</a:t>
            </a:r>
            <a:r>
              <a:rPr lang="en-US" altLang="zh-CN" sz="3200" dirty="0">
                <a:latin typeface="Times New Roman" pitchFamily="18" charset="0"/>
              </a:rPr>
              <a:t>', '</a:t>
            </a:r>
            <a:r>
              <a:rPr lang="zh-CN" altLang="zh-CN" sz="3200" dirty="0">
                <a:latin typeface="Times New Roman" pitchFamily="18" charset="0"/>
              </a:rPr>
              <a:t>王濯</a:t>
            </a:r>
            <a:r>
              <a:rPr lang="en-US" altLang="zh-CN" sz="3200" dirty="0">
                <a:latin typeface="Times New Roman" pitchFamily="18" charset="0"/>
              </a:rPr>
              <a:t>'], ['</a:t>
            </a:r>
            <a:r>
              <a:rPr lang="zh-CN" altLang="zh-CN" sz="3200" dirty="0">
                <a:latin typeface="Times New Roman" pitchFamily="18" charset="0"/>
              </a:rPr>
              <a:t>李蒙</a:t>
            </a:r>
            <a:r>
              <a:rPr lang="en-US" altLang="zh-CN" sz="3200" dirty="0">
                <a:latin typeface="Times New Roman" pitchFamily="18" charset="0"/>
              </a:rPr>
              <a:t>'], ['</a:t>
            </a:r>
            <a:r>
              <a:rPr lang="zh-CN" altLang="zh-CN" sz="3200" dirty="0">
                <a:latin typeface="Times New Roman" pitchFamily="18" charset="0"/>
              </a:rPr>
              <a:t>张宝</a:t>
            </a:r>
            <a:r>
              <a:rPr lang="en-US" altLang="zh-CN" sz="3200" dirty="0">
                <a:latin typeface="Times New Roman" pitchFamily="18" charset="0"/>
              </a:rPr>
              <a:t>', '</a:t>
            </a:r>
            <a:r>
              <a:rPr lang="zh-CN" altLang="zh-CN" sz="3200" dirty="0">
                <a:latin typeface="Times New Roman" pitchFamily="18" charset="0"/>
              </a:rPr>
              <a:t>李清</a:t>
            </a:r>
            <a:r>
              <a:rPr lang="en-US" altLang="zh-CN" sz="3200" dirty="0">
                <a:latin typeface="Times New Roman" pitchFamily="18" charset="0"/>
              </a:rPr>
              <a:t>']]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print(nesting_li[0][0</a:t>
            </a:r>
            <a:r>
              <a:rPr lang="en-US" altLang="zh-CN" sz="3200" dirty="0" smtClean="0">
                <a:latin typeface="Times New Roman" pitchFamily="18" charset="0"/>
              </a:rPr>
              <a:t>])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16860" y="4550495"/>
            <a:ext cx="1194220" cy="827013"/>
          </a:xfrm>
          <a:prstGeom prst="wedgeRoundRectCallout">
            <a:avLst>
              <a:gd name="adj1" fmla="val -175643"/>
              <a:gd name="adj2" fmla="val -680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李瑶</a:t>
            </a:r>
          </a:p>
        </p:txBody>
      </p:sp>
    </p:spTree>
    <p:extLst>
      <p:ext uri="{BB962C8B-B14F-4D97-AF65-F5344CB8AC3E}">
        <p14:creationId xmlns:p14="http://schemas.microsoft.com/office/powerpoint/2010/main" val="25400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若希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望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嵌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套的内层列表中添加元素，需要先获取内层列表，再调用相应的方法往指定的列表中添加元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素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41418" y="3998306"/>
            <a:ext cx="7883238" cy="1814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655379" y="4120753"/>
            <a:ext cx="51314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nesting_li = [['hi'], ['Python']]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nesting_li[0].append('Python</a:t>
            </a:r>
            <a:r>
              <a:rPr lang="en-US" altLang="zh-CN" sz="3200" dirty="0" smtClean="0">
                <a:latin typeface="Times New Roman" pitchFamily="18" charset="0"/>
              </a:rPr>
              <a:t>')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print(nesting_li)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329055" y="5542090"/>
            <a:ext cx="4114799" cy="827013"/>
          </a:xfrm>
          <a:prstGeom prst="wedgeRoundRectCallout">
            <a:avLst>
              <a:gd name="adj1" fmla="val -74153"/>
              <a:gd name="adj2" fmla="val -563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[['hi', 'Python'], ['Python']]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9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识列表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表的遍历和排序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加、删除和修改列表元素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嵌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套列表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956609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：随机分配办公室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某学校新招聘了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名教师，已知该学校有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个空闲办公室且工位充足，现需要随机安排这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名教师的工位。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232705" y="3425784"/>
            <a:ext cx="1976604" cy="2812313"/>
            <a:chOff x="3052596" y="3588327"/>
            <a:chExt cx="1682331" cy="2393621"/>
          </a:xfrm>
        </p:grpSpPr>
        <p:pic>
          <p:nvPicPr>
            <p:cNvPr id="23555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3052596" y="3588327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3613373" y="3588327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4174150" y="3588327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3052596" y="4414268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3613373" y="4414268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4174150" y="4414268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3052596" y="5225282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4174150" y="5225282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6608619" y="3425784"/>
            <a:ext cx="2660072" cy="785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教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室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08619" y="4439368"/>
            <a:ext cx="2660072" cy="785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教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室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08619" y="5452953"/>
            <a:ext cx="2660072" cy="785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教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室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2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956609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：随机分配办公室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2463027" y="2627498"/>
            <a:ext cx="6860377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名教师随机分配到办公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室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的功能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识元组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列表的遍历和排序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添加、删除和修改列表元素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嵌套列表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2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组的创建方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endParaRPr lang="zh-CN" altLang="zh-CN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使用圆括号“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”创建元组，并将元组中的元素用逗号进行分隔。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使用圆括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号创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建元组</a:t>
            </a:r>
          </a:p>
        </p:txBody>
      </p:sp>
      <p:sp>
        <p:nvSpPr>
          <p:cNvPr id="8" name="矩形 7"/>
          <p:cNvSpPr/>
          <p:nvPr/>
        </p:nvSpPr>
        <p:spPr>
          <a:xfrm>
            <a:off x="1357746" y="3774541"/>
            <a:ext cx="9601200" cy="17874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901858" y="3975779"/>
            <a:ext cx="87495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tu_one = ()                              </a:t>
            </a:r>
            <a:r>
              <a:rPr lang="en-US" altLang="zh-CN" sz="2800" dirty="0" smtClean="0">
                <a:latin typeface="Times New Roman" pitchFamily="18" charset="0"/>
              </a:rPr>
              <a:t>       # </a:t>
            </a:r>
            <a:r>
              <a:rPr lang="zh-CN" altLang="zh-CN" sz="2800" dirty="0">
                <a:latin typeface="Times New Roman" pitchFamily="18" charset="0"/>
              </a:rPr>
              <a:t>空元组</a:t>
            </a:r>
          </a:p>
          <a:p>
            <a:r>
              <a:rPr lang="en-US" altLang="zh-CN" sz="2800" dirty="0">
                <a:latin typeface="Times New Roman" pitchFamily="18" charset="0"/>
              </a:rPr>
              <a:t>tu_two = </a:t>
            </a:r>
            <a:r>
              <a:rPr lang="en-US" altLang="zh-CN" sz="2800" dirty="0" smtClean="0">
                <a:latin typeface="Times New Roman" pitchFamily="18" charset="0"/>
              </a:rPr>
              <a:t>(‘t’, ‘u’, ‘p’, ‘l’, ‘e’)        # </a:t>
            </a:r>
            <a:r>
              <a:rPr lang="zh-CN" altLang="zh-CN" sz="2800" dirty="0">
                <a:latin typeface="Times New Roman" pitchFamily="18" charset="0"/>
              </a:rPr>
              <a:t>元组中元素类</a:t>
            </a:r>
            <a:r>
              <a:rPr lang="zh-CN" altLang="zh-CN" sz="2800" dirty="0" smtClean="0">
                <a:latin typeface="Times New Roman" pitchFamily="18" charset="0"/>
              </a:rPr>
              <a:t>型</a:t>
            </a:r>
            <a:r>
              <a:rPr lang="zh-CN" altLang="en-US" sz="2800" dirty="0" smtClean="0">
                <a:latin typeface="Times New Roman" pitchFamily="18" charset="0"/>
              </a:rPr>
              <a:t>相同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tu_three = (0.3, 1, 'python', '&amp;',)  </a:t>
            </a:r>
            <a:r>
              <a:rPr lang="en-US" altLang="zh-CN" sz="2800" dirty="0" smtClean="0">
                <a:latin typeface="Times New Roman" pitchFamily="18" charset="0"/>
              </a:rPr>
              <a:t>  # </a:t>
            </a:r>
            <a:r>
              <a:rPr lang="zh-CN" altLang="zh-CN" sz="2800" dirty="0">
                <a:latin typeface="Times New Roman" pitchFamily="18" charset="0"/>
              </a:rPr>
              <a:t>元组中元素类型不同</a:t>
            </a:r>
          </a:p>
        </p:txBody>
      </p:sp>
    </p:spTree>
    <p:extLst>
      <p:ext uri="{BB962C8B-B14F-4D97-AF65-F5344CB8AC3E}">
        <p14:creationId xmlns:p14="http://schemas.microsoft.com/office/powerpoint/2010/main" val="10017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组的创建方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endParaRPr lang="zh-CN" altLang="zh-CN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2771" y="2261129"/>
            <a:ext cx="9264939" cy="313112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" y="1761332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2547768" y="2637906"/>
            <a:ext cx="8554944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当使用圆括号“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”创建元组时，如果元组中只包含一个元素，那么需要在该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元素的后面添加逗号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从而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保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解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释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器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能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够识别其为元组类型。</a:t>
            </a:r>
          </a:p>
        </p:txBody>
      </p:sp>
    </p:spTree>
    <p:extLst>
      <p:ext uri="{BB962C8B-B14F-4D97-AF65-F5344CB8AC3E}">
        <p14:creationId xmlns:p14="http://schemas.microsoft.com/office/powerpoint/2010/main" val="30884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组的创建方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endParaRPr lang="zh-CN" altLang="zh-CN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当通过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tuple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函数创建元组时，如果不传入任何数据，就会创建一个空元组；如果要创建包含元素的元组，就必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须传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入可迭代类型的数据。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tuple()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函数创建元组</a:t>
            </a:r>
          </a:p>
        </p:txBody>
      </p:sp>
      <p:sp>
        <p:nvSpPr>
          <p:cNvPr id="8" name="矩形 7"/>
          <p:cNvSpPr/>
          <p:nvPr/>
        </p:nvSpPr>
        <p:spPr>
          <a:xfrm>
            <a:off x="1385454" y="4374704"/>
            <a:ext cx="5029202" cy="19944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198307" y="4483611"/>
            <a:ext cx="340349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tuple_null = tuple()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print(tuple_null)</a:t>
            </a:r>
          </a:p>
          <a:p>
            <a:r>
              <a:rPr lang="en-US" altLang="zh-CN" sz="2800" dirty="0">
                <a:latin typeface="Times New Roman" pitchFamily="18" charset="0"/>
              </a:rPr>
              <a:t>tuple_str = tuple('abc')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print(tuple_str)  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302025" y="4419923"/>
            <a:ext cx="1194220" cy="827013"/>
          </a:xfrm>
          <a:prstGeom prst="wedgeRoundRectCallout">
            <a:avLst>
              <a:gd name="adj1" fmla="val -312538"/>
              <a:gd name="adj2" fmla="val 391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 )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8011080" y="5542141"/>
            <a:ext cx="1991902" cy="827013"/>
          </a:xfrm>
          <a:prstGeom prst="wedgeRoundRectCallout">
            <a:avLst>
              <a:gd name="adj1" fmla="val -194336"/>
              <a:gd name="adj2" fmla="val 140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('a', 'b', 'c')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6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951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访问元组元素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元组可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以使用索引访问元组中的元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40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40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使用索引访问单个元素</a:t>
            </a:r>
          </a:p>
        </p:txBody>
      </p:sp>
      <p:sp>
        <p:nvSpPr>
          <p:cNvPr id="12" name="矩形 11"/>
          <p:cNvSpPr/>
          <p:nvPr/>
        </p:nvSpPr>
        <p:spPr>
          <a:xfrm>
            <a:off x="2660073" y="3269673"/>
            <a:ext cx="7633854" cy="239683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3455036" y="3421603"/>
            <a:ext cx="604392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tuple_demo = ('hello', 100, 'Python')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print(tuple_demo[0])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print(tuple_demo[1])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print(tuple_demo[2])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951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访问元组元素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元组还可以使用切片来访问元组中的元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40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40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使用切片访问元组元素</a:t>
            </a:r>
          </a:p>
        </p:txBody>
      </p:sp>
      <p:sp>
        <p:nvSpPr>
          <p:cNvPr id="12" name="矩形 11"/>
          <p:cNvSpPr/>
          <p:nvPr/>
        </p:nvSpPr>
        <p:spPr>
          <a:xfrm>
            <a:off x="2660073" y="3269673"/>
            <a:ext cx="6982692" cy="17041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3494929" y="3583118"/>
            <a:ext cx="53129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exam_tuple = ('h', 'e', 'l', 'l', 'o')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print(exam_tuple[2:5])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823337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招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元组中的元素是不允许修改的，除非在元组中包含可变类型的数据。</a:t>
            </a:r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3" y="3119869"/>
            <a:ext cx="5255010" cy="31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823337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招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2771" y="2261129"/>
            <a:ext cx="9264939" cy="313112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" y="1761332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547768" y="2637906"/>
            <a:ext cx="85549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000" dirty="0">
                <a:latin typeface="黑体" pitchFamily="49" charset="-122"/>
                <a:ea typeface="黑体" pitchFamily="49" charset="-122"/>
              </a:rPr>
              <a:t>从表面上看，元组的元素确实变了，但其实变的不是元组的元素，而是列表的元素。元组最初指向的列表并没有改成别的列表，因此</a:t>
            </a:r>
            <a:r>
              <a:rPr lang="zh-CN" altLang="zh-CN" sz="3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元组所谓的“不变”意为元组每个元素的指向永远不变</a:t>
            </a:r>
            <a:r>
              <a:rPr lang="zh-CN" altLang="zh-CN" sz="30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098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</a:t>
            </a: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什么是列表</a:t>
            </a:r>
            <a:r>
              <a:rPr lang="zh-CN" altLang="zh-CN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4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1984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：中文数字对照表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用阿拉伯数字计数时，可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某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些数字不漏痕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迹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它数字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比如将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”修改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为 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了避免引起不必要的麻烦，可以使用中文大写数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如壹、贰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替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换阿拉伯数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字。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69" y="4562187"/>
            <a:ext cx="7238347" cy="154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6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1984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：中文数字对照表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63027" y="2627498"/>
            <a:ext cx="6860377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本实例要求编写程序，实现将输入的阿拉伯数字转为中文大写数字的功能。</a:t>
            </a:r>
          </a:p>
        </p:txBody>
      </p:sp>
    </p:spTree>
    <p:extLst>
      <p:ext uri="{BB962C8B-B14F-4D97-AF65-F5344CB8AC3E}">
        <p14:creationId xmlns:p14="http://schemas.microsoft.com/office/powerpoint/2010/main" val="38686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本章主要介绍了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中列表与元组的基本使用，首先介绍了列表，包括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列表的创建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访问列表元素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列表的遍历和排序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嵌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套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添加、删除和修改列表元素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，然后介绍了元组，包括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元组的创建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访问元组的元素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过本章的学习，希望读者能够掌握列表和元组的基本使用，并灵活运用列表和元组进行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程序开发。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351049"/>
            <a:ext cx="7107523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列表是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中最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灵活的有序序列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，它可以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存储任意类型的元</a:t>
            </a:r>
            <a:r>
              <a:rPr lang="zh-CN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素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开发人员可以对列表中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的元素进行添加、删除、修改等操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作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889" y="2119745"/>
            <a:ext cx="8189912" cy="28401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7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使用中括号“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[]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”创建列表时，只需要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在 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[]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 中使用逗号分隔每个元素即可。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使用中括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号创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建列表</a:t>
            </a:r>
          </a:p>
        </p:txBody>
      </p:sp>
      <p:sp>
        <p:nvSpPr>
          <p:cNvPr id="7" name="矩形 6"/>
          <p:cNvSpPr/>
          <p:nvPr/>
        </p:nvSpPr>
        <p:spPr>
          <a:xfrm>
            <a:off x="1357746" y="3774541"/>
            <a:ext cx="9601200" cy="17874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732294" y="4068112"/>
            <a:ext cx="88521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list_one = []      		</a:t>
            </a:r>
            <a:r>
              <a:rPr lang="en-US" altLang="zh-CN" dirty="0" smtClean="0">
                <a:latin typeface="Times New Roman" pitchFamily="18" charset="0"/>
              </a:rPr>
              <a:t>      #  </a:t>
            </a:r>
            <a:r>
              <a:rPr lang="zh-CN" altLang="zh-CN" dirty="0" smtClean="0">
                <a:latin typeface="Times New Roman" pitchFamily="18" charset="0"/>
              </a:rPr>
              <a:t>空</a:t>
            </a:r>
            <a:r>
              <a:rPr lang="zh-CN" altLang="zh-CN" dirty="0">
                <a:latin typeface="Times New Roman" pitchFamily="18" charset="0"/>
              </a:rPr>
              <a:t>列表</a:t>
            </a:r>
          </a:p>
          <a:p>
            <a:r>
              <a:rPr lang="en-US" altLang="zh-CN" dirty="0">
                <a:latin typeface="Times New Roman" pitchFamily="18" charset="0"/>
              </a:rPr>
              <a:t>list_two = ['p', 'y', 't', 'h', 'o', 'n']  </a:t>
            </a:r>
            <a:r>
              <a:rPr lang="en-US" altLang="zh-CN" dirty="0" smtClean="0">
                <a:latin typeface="Times New Roman" pitchFamily="18" charset="0"/>
              </a:rPr>
              <a:t>  #  </a:t>
            </a:r>
            <a:r>
              <a:rPr lang="zh-CN" altLang="zh-CN" dirty="0" smtClean="0">
                <a:latin typeface="Times New Roman" pitchFamily="18" charset="0"/>
              </a:rPr>
              <a:t>列</a:t>
            </a:r>
            <a:r>
              <a:rPr lang="zh-CN" altLang="zh-CN" dirty="0">
                <a:latin typeface="Times New Roman" pitchFamily="18" charset="0"/>
              </a:rPr>
              <a:t>表中元素类型均为字符串类型</a:t>
            </a:r>
          </a:p>
          <a:p>
            <a:r>
              <a:rPr lang="en-US" altLang="zh-CN" dirty="0">
                <a:latin typeface="Times New Roman" pitchFamily="18" charset="0"/>
              </a:rPr>
              <a:t>list_three = [1, 'a', '&amp;', 2.3]  	</a:t>
            </a:r>
            <a:r>
              <a:rPr lang="en-US" altLang="zh-CN" dirty="0" smtClean="0">
                <a:latin typeface="Times New Roman" pitchFamily="18" charset="0"/>
              </a:rPr>
              <a:t>      #  </a:t>
            </a:r>
            <a:r>
              <a:rPr lang="zh-CN" altLang="zh-CN" dirty="0" smtClean="0">
                <a:latin typeface="Times New Roman" pitchFamily="18" charset="0"/>
              </a:rPr>
              <a:t>列</a:t>
            </a:r>
            <a:r>
              <a:rPr lang="zh-CN" altLang="zh-CN" dirty="0">
                <a:latin typeface="Times New Roman" pitchFamily="18" charset="0"/>
              </a:rPr>
              <a:t>表中元素类型不同</a:t>
            </a:r>
          </a:p>
        </p:txBody>
      </p:sp>
    </p:spTree>
    <p:extLst>
      <p:ext uri="{BB962C8B-B14F-4D97-AF65-F5344CB8AC3E}">
        <p14:creationId xmlns:p14="http://schemas.microsoft.com/office/powerpoint/2010/main" val="17673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list()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函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数创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建列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表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时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需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要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给该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函数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传入一个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可迭代类型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的数据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list()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函数创建列表</a:t>
            </a:r>
          </a:p>
        </p:txBody>
      </p:sp>
      <p:sp>
        <p:nvSpPr>
          <p:cNvPr id="7" name="矩形 6"/>
          <p:cNvSpPr/>
          <p:nvPr/>
        </p:nvSpPr>
        <p:spPr>
          <a:xfrm>
            <a:off x="1357746" y="3823850"/>
            <a:ext cx="9601200" cy="16134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866946" y="4153530"/>
            <a:ext cx="858279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latin typeface="Times New Roman" pitchFamily="18" charset="0"/>
              </a:rPr>
              <a:t>li_two </a:t>
            </a:r>
            <a:r>
              <a:rPr lang="en-US" altLang="zh-CN" sz="2800" dirty="0">
                <a:latin typeface="Times New Roman" pitchFamily="18" charset="0"/>
              </a:rPr>
              <a:t>= list('python')   </a:t>
            </a:r>
            <a:r>
              <a:rPr lang="en-US" altLang="zh-CN" sz="2800" dirty="0" smtClean="0">
                <a:latin typeface="Times New Roman" pitchFamily="18" charset="0"/>
              </a:rPr>
              <a:t>         # </a:t>
            </a:r>
            <a:r>
              <a:rPr lang="zh-CN" altLang="zh-CN" sz="2800" dirty="0">
                <a:latin typeface="Times New Roman" pitchFamily="18" charset="0"/>
              </a:rPr>
              <a:t>字符串类型是可迭代类型</a:t>
            </a:r>
          </a:p>
          <a:p>
            <a:r>
              <a:rPr lang="en-US" altLang="zh-CN" sz="2800" dirty="0">
                <a:latin typeface="Times New Roman" pitchFamily="18" charset="0"/>
              </a:rPr>
              <a:t>li_three = list([1, 'python'])  </a:t>
            </a:r>
            <a:r>
              <a:rPr lang="en-US" altLang="zh-CN" sz="2800" dirty="0" smtClean="0">
                <a:latin typeface="Times New Roman" pitchFamily="18" charset="0"/>
              </a:rPr>
              <a:t> # </a:t>
            </a:r>
            <a:r>
              <a:rPr lang="zh-CN" altLang="zh-CN" sz="2800" dirty="0">
                <a:latin typeface="Times New Roman" pitchFamily="18" charset="0"/>
              </a:rPr>
              <a:t>列表类型是可迭代类型</a:t>
            </a:r>
          </a:p>
        </p:txBody>
      </p:sp>
    </p:spTree>
    <p:extLst>
      <p:ext uri="{BB962C8B-B14F-4D97-AF65-F5344CB8AC3E}">
        <p14:creationId xmlns:p14="http://schemas.microsoft.com/office/powerpoint/2010/main" val="34621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多学一招：可迭代对象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可直接使用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循环的对象称为可迭代对象。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94664" y="2909455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字符串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85464" y="2909455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列表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79283" y="2909455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元组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54583" y="4412672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字典</a:t>
            </a:r>
          </a:p>
        </p:txBody>
      </p:sp>
      <p:sp>
        <p:nvSpPr>
          <p:cNvPr id="13" name="椭圆 12"/>
          <p:cNvSpPr/>
          <p:nvPr/>
        </p:nvSpPr>
        <p:spPr>
          <a:xfrm>
            <a:off x="6414655" y="4412672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集合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2e6b4e4a673a22807d6b6914ca50523cdf423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3331</Words>
  <Application>Microsoft Office PowerPoint</Application>
  <PresentationFormat>自定义</PresentationFormat>
  <Paragraphs>266</Paragraphs>
  <Slides>53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Office 主题​​</vt:lpstr>
      <vt:lpstr>Microsoft Excel 97-2003 工作表</vt:lpstr>
      <vt:lpstr>第4章 列表与元组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王晓娟</cp:lastModifiedBy>
  <cp:revision>2927</cp:revision>
  <dcterms:created xsi:type="dcterms:W3CDTF">2016-08-25T05:35:30Z</dcterms:created>
  <dcterms:modified xsi:type="dcterms:W3CDTF">2019-07-30T07:03:48Z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