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98" r:id="rId3"/>
    <p:sldId id="896" r:id="rId4"/>
    <p:sldId id="344" r:id="rId5"/>
    <p:sldId id="897" r:id="rId6"/>
    <p:sldId id="948" r:id="rId7"/>
    <p:sldId id="949" r:id="rId8"/>
    <p:sldId id="950" r:id="rId9"/>
    <p:sldId id="951" r:id="rId10"/>
    <p:sldId id="921" r:id="rId11"/>
    <p:sldId id="952" r:id="rId12"/>
    <p:sldId id="923" r:id="rId13"/>
    <p:sldId id="953" r:id="rId14"/>
    <p:sldId id="977" r:id="rId15"/>
    <p:sldId id="954" r:id="rId16"/>
    <p:sldId id="924" r:id="rId17"/>
    <p:sldId id="955" r:id="rId18"/>
    <p:sldId id="849" r:id="rId19"/>
    <p:sldId id="956" r:id="rId20"/>
    <p:sldId id="957" r:id="rId21"/>
    <p:sldId id="925" r:id="rId22"/>
    <p:sldId id="958" r:id="rId23"/>
    <p:sldId id="959" r:id="rId24"/>
    <p:sldId id="960" r:id="rId25"/>
    <p:sldId id="961" r:id="rId26"/>
    <p:sldId id="962" r:id="rId27"/>
    <p:sldId id="926" r:id="rId28"/>
    <p:sldId id="978" r:id="rId29"/>
    <p:sldId id="963" r:id="rId30"/>
    <p:sldId id="927" r:id="rId31"/>
    <p:sldId id="964" r:id="rId32"/>
    <p:sldId id="965" r:id="rId33"/>
    <p:sldId id="966" r:id="rId34"/>
    <p:sldId id="967" r:id="rId35"/>
    <p:sldId id="968" r:id="rId36"/>
    <p:sldId id="899" r:id="rId37"/>
    <p:sldId id="969" r:id="rId38"/>
    <p:sldId id="970" r:id="rId39"/>
    <p:sldId id="971" r:id="rId40"/>
    <p:sldId id="972" r:id="rId41"/>
    <p:sldId id="900" r:id="rId42"/>
    <p:sldId id="973" r:id="rId43"/>
    <p:sldId id="974" r:id="rId44"/>
    <p:sldId id="975" r:id="rId45"/>
    <p:sldId id="976" r:id="rId46"/>
    <p:sldId id="901" r:id="rId47"/>
    <p:sldId id="929" r:id="rId48"/>
    <p:sldId id="979" r:id="rId49"/>
    <p:sldId id="531" r:id="rId50"/>
    <p:sldId id="376" r:id="rId51"/>
  </p:sldIdLst>
  <p:sldSz cx="12192000" cy="6858000"/>
  <p:notesSz cx="6858000" cy="9144000"/>
  <p:custDataLst>
    <p:tags r:id="rId5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字</a:t>
            </a:r>
            <a:r>
              <a:rPr lang="zh-CN" altLang="zh-CN" dirty="0"/>
              <a:t>典和集合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813887" y="5236537"/>
            <a:ext cx="25126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认识字典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典的基本操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0983" y="5236537"/>
            <a:ext cx="24799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合的创建方式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合操作与操作符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通过“键”访问字典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如果字典中不存在待访问的键，会引发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KeyError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4655" y="3212811"/>
            <a:ext cx="6525490" cy="23982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63637" y="3370812"/>
            <a:ext cx="50569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color_dict = {'purple': '</a:t>
            </a:r>
            <a:r>
              <a:rPr lang="zh-CN" altLang="zh-CN" sz="3200" dirty="0">
                <a:latin typeface="Times New Roman" pitchFamily="18" charset="0"/>
              </a:rPr>
              <a:t>紫色</a:t>
            </a:r>
            <a:r>
              <a:rPr lang="en-US" altLang="zh-CN" sz="3200" dirty="0">
                <a:latin typeface="Times New Roman" pitchFamily="18" charset="0"/>
              </a:rPr>
              <a:t>',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'green': '</a:t>
            </a:r>
            <a:r>
              <a:rPr lang="zh-CN" altLang="zh-CN" sz="3200" dirty="0">
                <a:latin typeface="Times New Roman" pitchFamily="18" charset="0"/>
              </a:rPr>
              <a:t>绿色</a:t>
            </a:r>
            <a:r>
              <a:rPr lang="en-US" altLang="zh-CN" sz="3200" dirty="0">
                <a:latin typeface="Times New Roman" pitchFamily="18" charset="0"/>
              </a:rPr>
              <a:t>', 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'black': '</a:t>
            </a:r>
            <a:r>
              <a:rPr lang="zh-CN" altLang="zh-CN" sz="3200" dirty="0">
                <a:latin typeface="Times New Roman" pitchFamily="18" charset="0"/>
              </a:rPr>
              <a:t>黑色</a:t>
            </a:r>
            <a:r>
              <a:rPr lang="en-US" altLang="zh-CN" sz="3200" dirty="0">
                <a:latin typeface="Times New Roman" pitchFamily="18" charset="0"/>
              </a:rPr>
              <a:t>'}</a:t>
            </a:r>
          </a:p>
          <a:p>
            <a:r>
              <a:rPr lang="en-US" altLang="zh-CN" sz="3200" dirty="0">
                <a:latin typeface="Times New Roman" pitchFamily="18" charset="0"/>
              </a:rPr>
              <a:t>color_dict['red']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051964" y="5126181"/>
            <a:ext cx="4184072" cy="1316182"/>
          </a:xfrm>
          <a:prstGeom prst="wedgeRoundRectCallout">
            <a:avLst>
              <a:gd name="adj1" fmla="val -72370"/>
              <a:gd name="adj2" fmla="val -415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Traceback (most recent call last):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KeyError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: 'red'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通过“键”访问字典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为了避免引起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KeyError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访问字典元素时可以先使用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检测某个键是否存在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604655" y="3421119"/>
            <a:ext cx="6525490" cy="23982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719946" y="3579120"/>
            <a:ext cx="42949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if 'red' in color_dict: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     print(color_dict</a:t>
            </a:r>
            <a:r>
              <a:rPr lang="en-US" altLang="zh-CN" sz="3200" dirty="0">
                <a:latin typeface="Times New Roman" pitchFamily="18" charset="0"/>
              </a:rPr>
              <a:t>['red'])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else: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     print</a:t>
            </a:r>
            <a:r>
              <a:rPr lang="en-US" altLang="zh-CN" sz="3200" dirty="0">
                <a:latin typeface="Times New Roman" pitchFamily="18" charset="0"/>
              </a:rPr>
              <a:t>('</a:t>
            </a:r>
            <a:r>
              <a:rPr lang="zh-CN" altLang="zh-CN" sz="3200" dirty="0">
                <a:latin typeface="Times New Roman" pitchFamily="18" charset="0"/>
              </a:rPr>
              <a:t>键不存在</a:t>
            </a:r>
            <a:r>
              <a:rPr lang="en-US" altLang="zh-CN" sz="3200" dirty="0">
                <a:latin typeface="Times New Roman" pitchFamily="18" charset="0"/>
              </a:rPr>
              <a:t>')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：单词识别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周一到周日的英文依次为：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Tuesday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Wednesday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Thursday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Fridday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Saturday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Sunday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https://timgsa.baidu.com/timg?image&amp;quality=80&amp;size=b9999_10000&amp;sec=1562218134214&amp;di=6bd3c6761b6ca8071b7c690dca11d0c6&amp;imgtype=0&amp;src=http%3A%2F%2Fimgsrc.baidu.com%2Fforum%2Fw%3D580%2Fsign%3D317be69690529822053339cbe7cb7b3b%2Fc368e71190ef76c6d0b7217a9d16fdfaae5167a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1" b="21109"/>
          <a:stretch/>
        </p:blipFill>
        <p:spPr bwMode="auto">
          <a:xfrm>
            <a:off x="1795647" y="4073236"/>
            <a:ext cx="8244620" cy="15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4664" y="5481841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Sunday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5963" y="548184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Monday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526" y="548184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Tuesday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8448" y="5481841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Wednesday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2328" y="5481841"/>
            <a:ext cx="10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Thursday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4884" y="5481841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Friday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3974" y="5476674"/>
            <a:ext cx="10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itchFamily="34" charset="0"/>
              </a:rPr>
              <a:t>Saturday</a:t>
            </a:r>
            <a:endParaRPr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：单词识别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在这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个单词的范围之内，通过第一或前两个字母即可判断对应的是哪个单词。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54" y="3406779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1018" y="3406778"/>
            <a:ext cx="2769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Wednesday</a:t>
            </a:r>
            <a:endParaRPr lang="en-US" altLang="zh-CN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3854" y="4598270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1018" y="459826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Sunday</a:t>
            </a:r>
            <a:endParaRPr lang="en-US" altLang="zh-CN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https://timgsa.baidu.com/timg?image&amp;quality=80&amp;size=b9999_10000&amp;sec=1562218590537&amp;di=267958a4aa22cf29f2c08c1b6ff71e18&amp;imgtype=0&amp;src=http%3A%2F%2Fpic3.16pic.com%2F00%2F38%2F12%2F16pic_381268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74" y="3177557"/>
            <a:ext cx="1964614" cy="122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timgsa.baidu.com/timg?image&amp;quality=80&amp;size=b9999_10000&amp;sec=1562218590537&amp;di=267958a4aa22cf29f2c08c1b6ff71e18&amp;imgtype=0&amp;src=http%3A%2F%2Fpic3.16pic.com%2F00%2F38%2F12%2F16pic_381268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74" y="4369047"/>
            <a:ext cx="1964614" cy="122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：单词识别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2463027" y="2596208"/>
            <a:ext cx="68603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本实例要求编写程序，实现根据第一或前两个字母输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出完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整单词的功能。</a:t>
            </a:r>
          </a:p>
        </p:txBody>
      </p:sp>
    </p:spTree>
    <p:extLst>
      <p:ext uri="{BB962C8B-B14F-4D97-AF65-F5344CB8AC3E}">
        <p14:creationId xmlns:p14="http://schemas.microsoft.com/office/powerpoint/2010/main" val="1899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典的基本操作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5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字典元素的添加和修改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字典可通过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update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或指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定的键添加元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添加字典元素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249767"/>
            <a:ext cx="9601200" cy="21534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961196" y="3440903"/>
            <a:ext cx="46308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add_dict = {'stu1': '</a:t>
            </a:r>
            <a:r>
              <a:rPr lang="zh-CN" altLang="zh-CN" sz="2800" dirty="0">
                <a:latin typeface="Times New Roman" pitchFamily="18" charset="0"/>
              </a:rPr>
              <a:t>小明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add_dict.update(stu2='</a:t>
            </a:r>
            <a:r>
              <a:rPr lang="zh-CN" altLang="zh-CN" sz="2800" dirty="0">
                <a:latin typeface="Times New Roman" pitchFamily="18" charset="0"/>
              </a:rPr>
              <a:t>小刚</a:t>
            </a:r>
            <a:r>
              <a:rPr lang="en-US" altLang="zh-CN" sz="2800" dirty="0">
                <a:latin typeface="Times New Roman" pitchFamily="18" charset="0"/>
              </a:rPr>
              <a:t>')  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add_dict['stu3'] = '</a:t>
            </a:r>
            <a:r>
              <a:rPr lang="zh-CN" altLang="zh-CN" sz="2800" dirty="0" smtClean="0">
                <a:latin typeface="Times New Roman" pitchFamily="18" charset="0"/>
              </a:rPr>
              <a:t>小兰</a:t>
            </a:r>
            <a:r>
              <a:rPr lang="en-US" altLang="zh-CN" sz="2800" dirty="0" smtClean="0">
                <a:latin typeface="Times New Roman" pitchFamily="18" charset="0"/>
              </a:rPr>
              <a:t>' 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print(add_dict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633854" y="5029202"/>
            <a:ext cx="3519054" cy="1177636"/>
          </a:xfrm>
          <a:prstGeom prst="wedgeRoundRectCallout">
            <a:avLst>
              <a:gd name="adj1" fmla="val -89299"/>
              <a:gd name="adj2" fmla="val -486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{'stu1':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字典元素的添加和修改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字典可通过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update()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方法或指定的键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修改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元素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修改字典元素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112385"/>
            <a:ext cx="9601200" cy="21534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015837" y="3303521"/>
            <a:ext cx="82850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modify_dict = {'stu1': '</a:t>
            </a:r>
            <a:r>
              <a:rPr lang="zh-CN" altLang="zh-CN" sz="2800" dirty="0">
                <a:latin typeface="Times New Roman" pitchFamily="18" charset="0"/>
              </a:rPr>
              <a:t>小明</a:t>
            </a:r>
            <a:r>
              <a:rPr lang="en-US" altLang="zh-CN" sz="2800" dirty="0">
                <a:latin typeface="Times New Roman" pitchFamily="18" charset="0"/>
              </a:rPr>
              <a:t>', 'stu2': '</a:t>
            </a:r>
            <a:r>
              <a:rPr lang="zh-CN" altLang="zh-CN" sz="2800" dirty="0">
                <a:latin typeface="Times New Roman" pitchFamily="18" charset="0"/>
              </a:rPr>
              <a:t>小刚</a:t>
            </a:r>
            <a:r>
              <a:rPr lang="en-US" altLang="zh-CN" sz="2800" dirty="0">
                <a:latin typeface="Times New Roman" pitchFamily="18" charset="0"/>
              </a:rPr>
              <a:t>', 'stu3': '</a:t>
            </a:r>
            <a:r>
              <a:rPr lang="zh-CN" altLang="zh-CN" sz="2800" dirty="0">
                <a:latin typeface="Times New Roman" pitchFamily="18" charset="0"/>
              </a:rPr>
              <a:t>小兰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modify_dict.update(stu2='</a:t>
            </a:r>
            <a:r>
              <a:rPr lang="zh-CN" altLang="zh-CN" sz="2800" dirty="0">
                <a:latin typeface="Times New Roman" pitchFamily="18" charset="0"/>
              </a:rPr>
              <a:t>张强</a:t>
            </a:r>
            <a:r>
              <a:rPr lang="en-US" altLang="zh-CN" sz="2800" dirty="0">
                <a:latin typeface="Times New Roman" pitchFamily="18" charset="0"/>
              </a:rPr>
              <a:t>')   	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modify_dict['stu3'] = '</a:t>
            </a:r>
            <a:r>
              <a:rPr lang="zh-CN" altLang="zh-CN" sz="2800" dirty="0">
                <a:latin typeface="Times New Roman" pitchFamily="18" charset="0"/>
              </a:rPr>
              <a:t>刘婷</a:t>
            </a:r>
            <a:r>
              <a:rPr lang="en-US" altLang="zh-CN" sz="2800" dirty="0">
                <a:latin typeface="Times New Roman" pitchFamily="18" charset="0"/>
              </a:rPr>
              <a:t>'       	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print(modify_dict) 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245928" y="4869151"/>
            <a:ext cx="3519054" cy="1177636"/>
          </a:xfrm>
          <a:prstGeom prst="wedgeRoundRectCallout">
            <a:avLst>
              <a:gd name="adj1" fmla="val -116857"/>
              <a:gd name="adj2" fmla="val -474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{'stu1':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刘婷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 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字典元素的删除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法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据指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定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键删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除字典中的指定元素，若删除成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功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则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返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回目标元素的值。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746" y="3746887"/>
            <a:ext cx="9601200" cy="16840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805059" y="3927214"/>
            <a:ext cx="894311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per_info = {'001': '</a:t>
            </a:r>
            <a:r>
              <a:rPr lang="zh-CN" altLang="zh-CN" sz="2600" dirty="0">
                <a:latin typeface="Times New Roman" pitchFamily="18" charset="0"/>
              </a:rPr>
              <a:t>张三</a:t>
            </a:r>
            <a:r>
              <a:rPr lang="en-US" altLang="zh-CN" sz="2600" dirty="0">
                <a:latin typeface="Times New Roman" pitchFamily="18" charset="0"/>
              </a:rPr>
              <a:t>', '002': '</a:t>
            </a:r>
            <a:r>
              <a:rPr lang="zh-CN" altLang="zh-CN" sz="2600" dirty="0">
                <a:latin typeface="Times New Roman" pitchFamily="18" charset="0"/>
              </a:rPr>
              <a:t>李四</a:t>
            </a:r>
            <a:r>
              <a:rPr lang="en-US" altLang="zh-CN" sz="2600" dirty="0">
                <a:latin typeface="Times New Roman" pitchFamily="18" charset="0"/>
              </a:rPr>
              <a:t>', '003': '</a:t>
            </a:r>
            <a:r>
              <a:rPr lang="zh-CN" altLang="zh-CN" sz="2600" dirty="0">
                <a:latin typeface="Times New Roman" pitchFamily="18" charset="0"/>
              </a:rPr>
              <a:t>王五</a:t>
            </a:r>
            <a:r>
              <a:rPr lang="en-US" altLang="zh-CN" sz="2600" dirty="0">
                <a:latin typeface="Times New Roman" pitchFamily="18" charset="0"/>
              </a:rPr>
              <a:t>', '004': '</a:t>
            </a:r>
            <a:r>
              <a:rPr lang="zh-CN" altLang="zh-CN" sz="2600" dirty="0">
                <a:latin typeface="Times New Roman" pitchFamily="18" charset="0"/>
              </a:rPr>
              <a:t>赵六</a:t>
            </a:r>
            <a:r>
              <a:rPr lang="en-US" altLang="zh-CN" sz="2600" dirty="0">
                <a:latin typeface="Times New Roman" pitchFamily="18" charset="0"/>
              </a:rPr>
              <a:t>', }</a:t>
            </a:r>
          </a:p>
          <a:p>
            <a:r>
              <a:rPr lang="en-US" altLang="zh-CN" sz="2600" dirty="0">
                <a:latin typeface="Times New Roman" pitchFamily="18" charset="0"/>
              </a:rPr>
              <a:t>per_info.pop('001')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print(per_info)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245221" y="5216106"/>
            <a:ext cx="3519054" cy="1177636"/>
          </a:xfrm>
          <a:prstGeom prst="wedgeRoundRectCallout">
            <a:avLst>
              <a:gd name="adj1" fmla="val -112526"/>
              <a:gd name="adj2" fmla="val -698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{'002':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'004':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赵六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字典元素的删除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popitem()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方法可以随机删除字典中的元素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若删除成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功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则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返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回目标元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popitem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746" y="3746887"/>
            <a:ext cx="9601200" cy="16840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805059" y="3942603"/>
            <a:ext cx="89431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per_info = {'001': '</a:t>
            </a:r>
            <a:r>
              <a:rPr lang="zh-CN" altLang="zh-CN" sz="2600" dirty="0">
                <a:latin typeface="Times New Roman" pitchFamily="18" charset="0"/>
              </a:rPr>
              <a:t>张三</a:t>
            </a:r>
            <a:r>
              <a:rPr lang="en-US" altLang="zh-CN" sz="2600" dirty="0">
                <a:latin typeface="Times New Roman" pitchFamily="18" charset="0"/>
              </a:rPr>
              <a:t>', '002': '</a:t>
            </a:r>
            <a:r>
              <a:rPr lang="zh-CN" altLang="zh-CN" sz="2600" dirty="0">
                <a:latin typeface="Times New Roman" pitchFamily="18" charset="0"/>
              </a:rPr>
              <a:t>李四</a:t>
            </a:r>
            <a:r>
              <a:rPr lang="en-US" altLang="zh-CN" sz="2600" dirty="0">
                <a:latin typeface="Times New Roman" pitchFamily="18" charset="0"/>
              </a:rPr>
              <a:t>', '003': '</a:t>
            </a:r>
            <a:r>
              <a:rPr lang="zh-CN" altLang="zh-CN" sz="2600" dirty="0">
                <a:latin typeface="Times New Roman" pitchFamily="18" charset="0"/>
              </a:rPr>
              <a:t>王五</a:t>
            </a:r>
            <a:r>
              <a:rPr lang="en-US" altLang="zh-CN" sz="2600" dirty="0">
                <a:latin typeface="Times New Roman" pitchFamily="18" charset="0"/>
              </a:rPr>
              <a:t>', '004': '</a:t>
            </a:r>
            <a:r>
              <a:rPr lang="zh-CN" altLang="zh-CN" sz="2600" dirty="0">
                <a:latin typeface="Times New Roman" pitchFamily="18" charset="0"/>
              </a:rPr>
              <a:t>赵六</a:t>
            </a:r>
            <a:r>
              <a:rPr lang="en-US" altLang="zh-CN" sz="2600" dirty="0">
                <a:latin typeface="Times New Roman" pitchFamily="18" charset="0"/>
              </a:rPr>
              <a:t>'}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per_info.popitem() 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print(per_info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276614" y="5216106"/>
            <a:ext cx="3519054" cy="1177636"/>
          </a:xfrm>
          <a:prstGeom prst="wedgeRoundRectCallout">
            <a:avLst>
              <a:gd name="adj1" fmla="val -117251"/>
              <a:gd name="adj2" fmla="val -651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{'002':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'004':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赵六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7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3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字典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的创建方式，访问字典元素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2"/>
            <a:ext cx="3281363" cy="1343082"/>
            <a:chOff x="5414469" y="1870026"/>
            <a:chExt cx="3281856" cy="133989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26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添加、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、删除、查询列表元素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6"/>
            <a:ext cx="3424237" cy="1541616"/>
            <a:chOff x="5273227" y="4225925"/>
            <a:chExt cx="3423098" cy="1543493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290291"/>
              <a:ext cx="2772529" cy="1479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集合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的创建方式，添加、删除、清空集合元素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53"/>
            <a:ext cx="3371850" cy="1573475"/>
            <a:chOff x="218911" y="4857376"/>
            <a:chExt cx="3372306" cy="1572117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469034"/>
              <a:ext cx="2633365" cy="96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集合类型的操作符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字典元素的删除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clear()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方法用于清空字典中的元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746" y="3275832"/>
            <a:ext cx="9601200" cy="16840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805059" y="3471548"/>
            <a:ext cx="89431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per_info = {'001': '</a:t>
            </a:r>
            <a:r>
              <a:rPr lang="zh-CN" altLang="zh-CN" sz="2600" dirty="0">
                <a:latin typeface="Times New Roman" pitchFamily="18" charset="0"/>
              </a:rPr>
              <a:t>张三</a:t>
            </a:r>
            <a:r>
              <a:rPr lang="en-US" altLang="zh-CN" sz="2600" dirty="0">
                <a:latin typeface="Times New Roman" pitchFamily="18" charset="0"/>
              </a:rPr>
              <a:t>', '002': '</a:t>
            </a:r>
            <a:r>
              <a:rPr lang="zh-CN" altLang="zh-CN" sz="2600" dirty="0">
                <a:latin typeface="Times New Roman" pitchFamily="18" charset="0"/>
              </a:rPr>
              <a:t>李四</a:t>
            </a:r>
            <a:r>
              <a:rPr lang="en-US" altLang="zh-CN" sz="2600" dirty="0">
                <a:latin typeface="Times New Roman" pitchFamily="18" charset="0"/>
              </a:rPr>
              <a:t>', '003': '</a:t>
            </a:r>
            <a:r>
              <a:rPr lang="zh-CN" altLang="zh-CN" sz="2600" dirty="0">
                <a:latin typeface="Times New Roman" pitchFamily="18" charset="0"/>
              </a:rPr>
              <a:t>王五</a:t>
            </a:r>
            <a:r>
              <a:rPr lang="en-US" altLang="zh-CN" sz="2600" dirty="0">
                <a:latin typeface="Times New Roman" pitchFamily="18" charset="0"/>
              </a:rPr>
              <a:t>', '004': '</a:t>
            </a:r>
            <a:r>
              <a:rPr lang="zh-CN" altLang="zh-CN" sz="2600" dirty="0">
                <a:latin typeface="Times New Roman" pitchFamily="18" charset="0"/>
              </a:rPr>
              <a:t>赵六</a:t>
            </a:r>
            <a:r>
              <a:rPr lang="en-US" altLang="zh-CN" sz="2600" dirty="0">
                <a:latin typeface="Times New Roman" pitchFamily="18" charset="0"/>
              </a:rPr>
              <a:t>', }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per_info.clear</a:t>
            </a:r>
            <a:r>
              <a:rPr lang="en-US" altLang="zh-CN" sz="2600" dirty="0" smtClean="0">
                <a:latin typeface="Times New Roman" pitchFamily="18" charset="0"/>
              </a:rPr>
              <a:t>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print(per_info)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359654" y="4764210"/>
            <a:ext cx="1597384" cy="727231"/>
          </a:xfrm>
          <a:prstGeom prst="wedgeRoundRectCallout">
            <a:avLst>
              <a:gd name="adj1" fmla="val -132863"/>
              <a:gd name="adj2" fmla="val -7844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items()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方法可以查看字典的所有元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，该方法会返回一个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dict_items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象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查看字典的所有元素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788938"/>
            <a:ext cx="9601200" cy="13238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3973822"/>
            <a:ext cx="7643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</a:p>
          <a:p>
            <a:r>
              <a:rPr lang="en-US" altLang="zh-CN" sz="2800" dirty="0">
                <a:latin typeface="Times New Roman" pitchFamily="18" charset="0"/>
              </a:rPr>
              <a:t>print(per_info.items</a:t>
            </a:r>
            <a:r>
              <a:rPr lang="en-US" altLang="zh-CN" sz="2800" dirty="0" smtClean="0">
                <a:latin typeface="Times New Roman" pitchFamily="18" charset="0"/>
              </a:rPr>
              <a:t>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206056" y="5237267"/>
            <a:ext cx="3752890" cy="1182413"/>
          </a:xfrm>
          <a:prstGeom prst="wedgeRoundRectCallout">
            <a:avLst>
              <a:gd name="adj1" fmla="val -93731"/>
              <a:gd name="adj2" fmla="val -7961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dict_items([('001',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'), ('002',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'),</a:t>
            </a: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('003',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')])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dict_items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对象支持迭代操作，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结合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for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循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环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遍历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其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的数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，并将遍历后的数据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(key, value)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的形式显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示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查看字典的所有元素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4572159"/>
            <a:ext cx="9601200" cy="17039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4731636"/>
            <a:ext cx="76437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i in per_info.items():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print(i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697801" y="5417285"/>
            <a:ext cx="2613893" cy="1182413"/>
          </a:xfrm>
          <a:prstGeom prst="wedgeRoundRectCallout">
            <a:avLst>
              <a:gd name="adj1" fmla="val -146422"/>
              <a:gd name="adj2" fmla="val -104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('001',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('002',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('003',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keys()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方法可以查看字典中所有的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，该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法会返回一个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dict_keys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 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查看字典中的所有键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704095"/>
            <a:ext cx="9601200" cy="1436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3945207"/>
            <a:ext cx="7643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print(per_info.keys</a:t>
            </a:r>
            <a:r>
              <a:rPr lang="en-US" altLang="zh-CN" sz="2800" dirty="0" smtClean="0">
                <a:latin typeface="Times New Roman" pitchFamily="18" charset="0"/>
              </a:rPr>
              <a:t>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345053" y="5262927"/>
            <a:ext cx="2613893" cy="1182413"/>
          </a:xfrm>
          <a:prstGeom prst="wedgeRoundRectCallout">
            <a:avLst>
              <a:gd name="adj1" fmla="val -148542"/>
              <a:gd name="adj2" fmla="val -9016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dict_keys(['001', '002', '003'])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dict_keys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象支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持迭代操作，通过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循环遍历输出字典中所有的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查看字典中的所有键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883257"/>
            <a:ext cx="9601200" cy="17598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4069133"/>
            <a:ext cx="76437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i in per_info.keys():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print(i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669319" y="5203977"/>
            <a:ext cx="2125846" cy="1182413"/>
          </a:xfrm>
          <a:prstGeom prst="wedgeRoundRectCallout">
            <a:avLst>
              <a:gd name="adj1" fmla="val -215780"/>
              <a:gd name="adj2" fmla="val -5266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001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002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003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1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values()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法可以查看字典的所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有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值，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 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法会返回一个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dict_values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查看字典中的所有值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893126"/>
            <a:ext cx="9601200" cy="14341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4133171"/>
            <a:ext cx="7643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print(per_info.values())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960265" y="4957228"/>
            <a:ext cx="2998681" cy="1182413"/>
          </a:xfrm>
          <a:prstGeom prst="wedgeRoundRectCallout">
            <a:avLst>
              <a:gd name="adj1" fmla="val -122070"/>
              <a:gd name="adj2" fmla="val -585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dict_values(['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dict_values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象支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持迭代操作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使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循环遍历输出字典中所有的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值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查看字典中的所有值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700634"/>
            <a:ext cx="9601200" cy="17998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3908061"/>
            <a:ext cx="76437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i in per_info.values():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print(i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873998" y="5229171"/>
            <a:ext cx="2125846" cy="1182413"/>
          </a:xfrm>
          <a:prstGeom prst="wedgeRoundRectCallout">
            <a:avLst>
              <a:gd name="adj1" fmla="val -220343"/>
              <a:gd name="adj2" fmla="val -655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</a:p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</a:p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</a:p>
        </p:txBody>
      </p:sp>
    </p:spTree>
    <p:extLst>
      <p:ext uri="{BB962C8B-B14F-4D97-AF65-F5344CB8AC3E}">
        <p14:creationId xmlns:p14="http://schemas.microsoft.com/office/powerpoint/2010/main" val="26361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：手机通讯录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通讯录是记录了联系人姓名和联系方式的名录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，人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们可以在通讯录中通过姓名查看相关联系人的联系方式等信息，也可以在其中新增联系人，或修改、删除联系人信息。</a:t>
            </a:r>
          </a:p>
        </p:txBody>
      </p:sp>
      <p:pic>
        <p:nvPicPr>
          <p:cNvPr id="11266" name="Picture 2" descr="https://timgsa.baidu.com/timg?image&amp;quality=80&amp;size=b9999_10000&amp;sec=1562220881078&amp;di=a464b25cf1ef71bfed301545f69faca2&amp;imgtype=0&amp;src=http%3A%2F%2Fimg1.cache.netease.com%2Fcatchpic%2F4%2F4B%2F4B7F2EE20AAC641AB58D111F1966F0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53" y="3602181"/>
            <a:ext cx="3470769" cy="27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：手机通讯录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305271" y="2817807"/>
            <a:ext cx="7179737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本实例要求实现手机通讯录程序，该程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具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备添加联系人、查看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修改联系人信息以及删除联系人这些基本功能。</a:t>
            </a:r>
          </a:p>
        </p:txBody>
      </p:sp>
    </p:spTree>
    <p:extLst>
      <p:ext uri="{BB962C8B-B14F-4D97-AF65-F5344CB8AC3E}">
        <p14:creationId xmlns:p14="http://schemas.microsoft.com/office/powerpoint/2010/main" val="38983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中的集合分为可变集合与不可变集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9454" y="3523457"/>
            <a:ext cx="4015931" cy="17966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639454" y="3544637"/>
            <a:ext cx="40159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set()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函数创建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集合中的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元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素可以动态地增加或删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除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1639454" y="2877345"/>
            <a:ext cx="4015931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可变集合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9380" y="3523457"/>
            <a:ext cx="4015931" cy="17966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6599380" y="3544637"/>
            <a:ext cx="40159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frozenset()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函数创建，集合中的元素不可改变。</a:t>
            </a: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6599380" y="2877345"/>
            <a:ext cx="4015931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不可变集合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set()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frozenset()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的语法格式如下：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5491" y="2439642"/>
            <a:ext cx="6885709" cy="14673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413917" y="2634703"/>
            <a:ext cx="34888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set([iterable])   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frozenset([iterable])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5491" y="4102011"/>
            <a:ext cx="6885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述函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数的参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iterable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接收一个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迭代对象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，若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没有指定可迭代的对象，则会返回一个空的集合。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函数创建可变集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合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可变集合的创建</a:t>
            </a:r>
          </a:p>
        </p:txBody>
      </p:sp>
      <p:sp>
        <p:nvSpPr>
          <p:cNvPr id="11" name="矩形 10"/>
          <p:cNvSpPr/>
          <p:nvPr/>
        </p:nvSpPr>
        <p:spPr>
          <a:xfrm>
            <a:off x="2978726" y="3326952"/>
            <a:ext cx="6636329" cy="15082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4268327" y="3542484"/>
            <a:ext cx="40165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set_one = set([1, 2, 3])</a:t>
            </a:r>
          </a:p>
          <a:p>
            <a:r>
              <a:rPr lang="en-US" altLang="zh-CN" sz="3200" dirty="0">
                <a:latin typeface="Times New Roman" pitchFamily="18" charset="0"/>
              </a:rPr>
              <a:t>set_two = set((1, 2, 3))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还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可以直接使用花括号创建可变集合，花括号中的多个元素以逗号分隔，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可变集合的创建</a:t>
            </a:r>
          </a:p>
        </p:txBody>
      </p:sp>
      <p:sp>
        <p:nvSpPr>
          <p:cNvPr id="11" name="矩形 10"/>
          <p:cNvSpPr/>
          <p:nvPr/>
        </p:nvSpPr>
        <p:spPr>
          <a:xfrm>
            <a:off x="2978726" y="3798006"/>
            <a:ext cx="6636329" cy="11896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4517825" y="4100433"/>
            <a:ext cx="3558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set_three = {1, 2, 3}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frozenset()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建不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可变集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合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不可变集合的创建</a:t>
            </a:r>
          </a:p>
        </p:txBody>
      </p:sp>
      <p:sp>
        <p:nvSpPr>
          <p:cNvPr id="11" name="矩形 10"/>
          <p:cNvSpPr/>
          <p:nvPr/>
        </p:nvSpPr>
        <p:spPr>
          <a:xfrm>
            <a:off x="1385455" y="3328809"/>
            <a:ext cx="9490362" cy="13974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341419" y="3467906"/>
            <a:ext cx="74398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frozenset_one = frozenset(('a', 'c', 'b', 'e', 'd'))</a:t>
            </a:r>
          </a:p>
          <a:p>
            <a:r>
              <a:rPr lang="en-US" altLang="zh-CN" sz="3200" dirty="0">
                <a:latin typeface="Times New Roman" pitchFamily="18" charset="0"/>
              </a:rPr>
              <a:t>frozenset_two = frozenset(['a', 'c', 'b', 'e', 'd'])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可变集合的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add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 或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update()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方法都可以实现向集合中添加元素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其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 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add()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方法只能添加一个元素，而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update()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方法可以添加多个元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1590092" y="4329522"/>
            <a:ext cx="6414656" cy="20998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112057" y="4471517"/>
            <a:ext cx="362095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demo_set = set() 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demo_set.add</a:t>
            </a:r>
            <a:r>
              <a:rPr lang="en-US" altLang="zh-CN" sz="2800" dirty="0">
                <a:latin typeface="Times New Roman" pitchFamily="18" charset="0"/>
              </a:rPr>
              <a:t>('py')         </a:t>
            </a:r>
            <a:r>
              <a:rPr lang="en-US" altLang="zh-CN" sz="2800" dirty="0" smtClean="0">
                <a:latin typeface="Times New Roman" pitchFamily="18" charset="0"/>
              </a:rPr>
              <a:t>demo_set.update</a:t>
            </a:r>
            <a:r>
              <a:rPr lang="en-US" altLang="zh-CN" sz="2800" dirty="0">
                <a:latin typeface="Times New Roman" pitchFamily="18" charset="0"/>
              </a:rPr>
              <a:t>("thon</a:t>
            </a:r>
            <a:r>
              <a:rPr lang="en-US" altLang="zh-CN" sz="2800" dirty="0" smtClean="0">
                <a:latin typeface="Times New Roman" pitchFamily="18" charset="0"/>
              </a:rPr>
              <a:t>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print(demo_set)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36921" y="5152557"/>
            <a:ext cx="2125846" cy="1182413"/>
          </a:xfrm>
          <a:prstGeom prst="wedgeRoundRectCallout">
            <a:avLst>
              <a:gd name="adj1" fmla="val -206005"/>
              <a:gd name="adj2" fmla="val 176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{'o', 'n', 'h', 't', 'py'}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remove()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方法用于删除可变集合中的指定元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951018" y="3270506"/>
            <a:ext cx="6414656" cy="21604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240572" y="3442803"/>
            <a:ext cx="383554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remove_set = {'red', 'green', 'black'}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remove_set.remove('red')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print(remove_set)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736857" y="5161703"/>
            <a:ext cx="2125846" cy="985796"/>
          </a:xfrm>
          <a:prstGeom prst="wedgeRoundRectCallout">
            <a:avLst>
              <a:gd name="adj1" fmla="val -131057"/>
              <a:gd name="adj2" fmla="val -566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{'black', 'green'}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1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discard()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法可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以删除指定的元素，但若指定的元素不存在，该方法不执行任何操作。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812471" y="3766954"/>
            <a:ext cx="6719455" cy="21604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492308" y="3939251"/>
            <a:ext cx="53052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discard_set = {'python', 'php', 'java'}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discard_set.discard('java')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discard_set.discard('ios')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print(discard_set)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181048" y="5583382"/>
            <a:ext cx="2701755" cy="836946"/>
          </a:xfrm>
          <a:prstGeom prst="wedgeRoundRectCallout">
            <a:avLst>
              <a:gd name="adj1" fmla="val -123216"/>
              <a:gd name="adj2" fmla="val -546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{'python', 'php'}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5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方法用于删除可变集合中的随机元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812471" y="3274056"/>
            <a:ext cx="6719455" cy="1824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685788" y="3493766"/>
            <a:ext cx="49728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pop_set = {'green', 'blue', 'white'}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pop_set.pop()       </a:t>
            </a:r>
            <a:r>
              <a:rPr lang="zh-CN" altLang="en-US" sz="2800" dirty="0" smtClean="0">
                <a:latin typeface="Times New Roman" pitchFamily="18" charset="0"/>
              </a:rPr>
              <a:t>     </a:t>
            </a:r>
            <a:r>
              <a:rPr lang="en-US" altLang="zh-CN" sz="2800" dirty="0" smtClean="0">
                <a:latin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</a:rPr>
              <a:t>随机删除</a:t>
            </a:r>
          </a:p>
          <a:p>
            <a:r>
              <a:rPr lang="en-US" altLang="zh-CN" sz="2800" dirty="0">
                <a:latin typeface="Times New Roman" pitchFamily="18" charset="0"/>
              </a:rPr>
              <a:t>print(pop_set)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004748" y="4923341"/>
            <a:ext cx="2125846" cy="985796"/>
          </a:xfrm>
          <a:prstGeom prst="wedgeRoundRectCallout">
            <a:avLst>
              <a:gd name="adj1" fmla="val -148002"/>
              <a:gd name="adj2" fmla="val -76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{'blue', 'white'}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识字典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clear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法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清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空可变集合中的元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清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可变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合元素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812471" y="3304614"/>
            <a:ext cx="6719455" cy="1824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685788" y="3524324"/>
            <a:ext cx="49728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clear_set = {'red', 'green', 'black'}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clear_set.clear()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print(clear_set)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004748" y="4909319"/>
            <a:ext cx="2125846" cy="810664"/>
          </a:xfrm>
          <a:prstGeom prst="wedgeRoundRectCallout">
            <a:avLst>
              <a:gd name="adj1" fmla="val -137574"/>
              <a:gd name="adj2" fmla="val -76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set()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支持通过操作符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对集合进行联合、取交集、差补和对称差分操作。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65971" y="3049768"/>
            <a:ext cx="3891339" cy="33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联合操作是将集合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合并成一个新的集合。联合使用“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|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联合操作符（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3895566"/>
            <a:ext cx="6719455" cy="201003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548378" y="4115276"/>
            <a:ext cx="34564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| set_b)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531926" y="5500271"/>
            <a:ext cx="2125846" cy="810664"/>
          </a:xfrm>
          <a:prstGeom prst="wedgeRoundRectCallout">
            <a:avLst>
              <a:gd name="adj1" fmla="val -133664"/>
              <a:gd name="adj2" fmla="val -643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{'c', 'a', 'b'}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6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交集操作是将集合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中相同的元素提取为一个新集合。交集使用“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&amp;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交集操作符（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3895566"/>
            <a:ext cx="6719455" cy="2048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576087" y="4150323"/>
            <a:ext cx="34010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&amp; set_b)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365671" y="5314651"/>
            <a:ext cx="1246911" cy="810664"/>
          </a:xfrm>
          <a:prstGeom prst="wedgeRoundRectCallout">
            <a:avLst>
              <a:gd name="adj1" fmla="val -165352"/>
              <a:gd name="adj2" fmla="val -335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{'c'}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9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差补操作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是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只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或者只属于集合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素作为一个新的集合。差补使用“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-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差补操作符（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4300898"/>
            <a:ext cx="6719455" cy="1824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609184" y="4428276"/>
            <a:ext cx="33348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- set_b) 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365671" y="5719983"/>
            <a:ext cx="1246911" cy="810664"/>
          </a:xfrm>
          <a:prstGeom prst="wedgeRoundRectCallout">
            <a:avLst>
              <a:gd name="adj1" fmla="val -165352"/>
              <a:gd name="adj2" fmla="val -575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{'a'}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1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对称差分操作是将只属于集合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与只属于集合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素组成一个新集合。对称差分使用“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^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对称差分操作符（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4419600"/>
            <a:ext cx="6719455" cy="19673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623039" y="4618442"/>
            <a:ext cx="33071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^ set_b)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365670" y="5179656"/>
            <a:ext cx="1607129" cy="810664"/>
          </a:xfrm>
          <a:prstGeom prst="wedgeRoundRectCallout">
            <a:avLst>
              <a:gd name="adj1" fmla="val -142938"/>
              <a:gd name="adj2" fmla="val 467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{'b', 'a'}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6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列表、元组、字典和集合都是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中的组合数据类型，它们都拥有不同的特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40" y="3325524"/>
            <a:ext cx="8365959" cy="216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5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s://timgsa.baidu.com/timg?image&amp;quality=80&amp;size=b10000_10000&amp;sec=1562219597&amp;di=4cd7fcbd26c70f5799a636c88e11022e&amp;src=http://f1.c.hjfile.cn/cms/upload/201308/20130830111000650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/>
          <a:stretch/>
        </p:blipFill>
        <p:spPr bwMode="auto">
          <a:xfrm>
            <a:off x="7388475" y="3034145"/>
            <a:ext cx="2326911" cy="3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：生词本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背单词是英语学习中最基础的一环，不少学生在背诵单词的过程中会整理自己的生词本，以不断拓展自己的词汇量。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2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：生词本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305271" y="2817807"/>
            <a:ext cx="7179737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本实例要求编写生词本程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，该程序具有查看生词列表、背单词、添加新单词、删除单词和清空生词本的功能。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9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中的字典与集合，包括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字典的创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本操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合的创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作符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通过本章的学习，希望读者能够熟练使用字典和集合存储数据，为后续的开发打好基础。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射类型是“键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值”数据项的组合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其最典型的代表就是字典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1" y="3184511"/>
            <a:ext cx="3920836" cy="33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使用花括号“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”创建字典时，字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典的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键（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key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）和值（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value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）使用冒号连接，每个键值对之间使用逗号分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隔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使用花括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建字典</a:t>
            </a:r>
          </a:p>
        </p:txBody>
      </p:sp>
      <p:sp>
        <p:nvSpPr>
          <p:cNvPr id="23" name="矩形 22"/>
          <p:cNvSpPr/>
          <p:nvPr/>
        </p:nvSpPr>
        <p:spPr>
          <a:xfrm>
            <a:off x="3172691" y="4475018"/>
            <a:ext cx="6470074" cy="10113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441346" y="4688321"/>
            <a:ext cx="3670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{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1: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1, 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2: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2...}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函数创建字典时，键和值使用“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=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”进行连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函数创建字典</a:t>
            </a:r>
          </a:p>
        </p:txBody>
      </p:sp>
      <p:sp>
        <p:nvSpPr>
          <p:cNvPr id="23" name="矩形 22"/>
          <p:cNvSpPr/>
          <p:nvPr/>
        </p:nvSpPr>
        <p:spPr>
          <a:xfrm>
            <a:off x="3172691" y="3718502"/>
            <a:ext cx="6470074" cy="10113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188019" y="3931805"/>
            <a:ext cx="4439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dict(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1=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1, 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2=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2...)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字典中的键是唯一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。当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创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建字典时出现重复的键——若使用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dict()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数创建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字典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，提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示语法错误；若使用花括号创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字典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键对应的值会被覆盖。</a:t>
            </a:r>
          </a:p>
        </p:txBody>
      </p:sp>
    </p:spTree>
    <p:extLst>
      <p:ext uri="{BB962C8B-B14F-4D97-AF65-F5344CB8AC3E}">
        <p14:creationId xmlns:p14="http://schemas.microsoft.com/office/powerpoint/2010/main" val="3456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通过“键”访问字典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因为字典中的键是唯一的，所以可以通过键获取对应的值。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5673" y="3212810"/>
            <a:ext cx="8492836" cy="23705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63637" y="3361115"/>
            <a:ext cx="50569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color_dict = {'purple': '</a:t>
            </a:r>
            <a:r>
              <a:rPr lang="zh-CN" altLang="zh-CN" sz="3200" dirty="0">
                <a:latin typeface="Times New Roman" pitchFamily="18" charset="0"/>
              </a:rPr>
              <a:t>紫色</a:t>
            </a:r>
            <a:r>
              <a:rPr lang="en-US" altLang="zh-CN" sz="3200" dirty="0">
                <a:latin typeface="Times New Roman" pitchFamily="18" charset="0"/>
              </a:rPr>
              <a:t>',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'green': '</a:t>
            </a:r>
            <a:r>
              <a:rPr lang="zh-CN" altLang="zh-CN" sz="3200" dirty="0">
                <a:latin typeface="Times New Roman" pitchFamily="18" charset="0"/>
              </a:rPr>
              <a:t>绿色</a:t>
            </a:r>
            <a:r>
              <a:rPr lang="en-US" altLang="zh-CN" sz="3200" dirty="0">
                <a:latin typeface="Times New Roman" pitchFamily="18" charset="0"/>
              </a:rPr>
              <a:t>', 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'black': '</a:t>
            </a:r>
            <a:r>
              <a:rPr lang="zh-CN" altLang="zh-CN" sz="3200" dirty="0">
                <a:latin typeface="Times New Roman" pitchFamily="18" charset="0"/>
              </a:rPr>
              <a:t>黑色</a:t>
            </a:r>
            <a:r>
              <a:rPr lang="en-US" altLang="zh-CN" sz="3200" dirty="0">
                <a:latin typeface="Times New Roman" pitchFamily="18" charset="0"/>
              </a:rPr>
              <a:t>'}</a:t>
            </a:r>
          </a:p>
          <a:p>
            <a:r>
              <a:rPr lang="en-US" altLang="zh-CN" sz="3200" dirty="0">
                <a:latin typeface="Times New Roman" pitchFamily="18" charset="0"/>
              </a:rPr>
              <a:t>color_dict['purple']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f581b08c236b23e6db5dfbc69d891af582a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3179</Words>
  <Application>Microsoft Office PowerPoint</Application>
  <PresentationFormat>自定义</PresentationFormat>
  <Paragraphs>281</Paragraphs>
  <Slides>50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主题​​</vt:lpstr>
      <vt:lpstr>Microsoft Excel 97-2003 工作表</vt:lpstr>
      <vt:lpstr>第5章 字典和集合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3221</cp:revision>
  <dcterms:created xsi:type="dcterms:W3CDTF">2016-08-25T05:35:30Z</dcterms:created>
  <dcterms:modified xsi:type="dcterms:W3CDTF">2019-07-30T07:36:28Z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