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398" r:id="rId3"/>
    <p:sldId id="979" r:id="rId4"/>
    <p:sldId id="980" r:id="rId5"/>
    <p:sldId id="344" r:id="rId6"/>
    <p:sldId id="897" r:id="rId7"/>
    <p:sldId id="1028" r:id="rId8"/>
    <p:sldId id="981" r:id="rId9"/>
    <p:sldId id="1029" r:id="rId10"/>
    <p:sldId id="1030" r:id="rId11"/>
    <p:sldId id="1031" r:id="rId12"/>
    <p:sldId id="1032" r:id="rId13"/>
    <p:sldId id="1033" r:id="rId14"/>
    <p:sldId id="1034" r:id="rId15"/>
    <p:sldId id="1035" r:id="rId16"/>
    <p:sldId id="982" r:id="rId17"/>
    <p:sldId id="1036" r:id="rId18"/>
    <p:sldId id="1037" r:id="rId19"/>
    <p:sldId id="1038" r:id="rId20"/>
    <p:sldId id="1039" r:id="rId21"/>
    <p:sldId id="1040" r:id="rId22"/>
    <p:sldId id="1041" r:id="rId23"/>
    <p:sldId id="1042" r:id="rId24"/>
    <p:sldId id="1043" r:id="rId25"/>
    <p:sldId id="1044" r:id="rId26"/>
    <p:sldId id="1045" r:id="rId27"/>
    <p:sldId id="1046" r:id="rId28"/>
    <p:sldId id="1047" r:id="rId29"/>
    <p:sldId id="1048" r:id="rId30"/>
    <p:sldId id="1049" r:id="rId31"/>
    <p:sldId id="984" r:id="rId32"/>
    <p:sldId id="1050" r:id="rId33"/>
    <p:sldId id="1051" r:id="rId34"/>
    <p:sldId id="1052" r:id="rId35"/>
    <p:sldId id="1053" r:id="rId36"/>
    <p:sldId id="985" r:id="rId37"/>
    <p:sldId id="1054" r:id="rId38"/>
    <p:sldId id="1055" r:id="rId39"/>
    <p:sldId id="921" r:id="rId40"/>
    <p:sldId id="1056" r:id="rId41"/>
    <p:sldId id="1057" r:id="rId42"/>
    <p:sldId id="1058" r:id="rId43"/>
    <p:sldId id="1059" r:id="rId44"/>
    <p:sldId id="987" r:id="rId45"/>
    <p:sldId id="1060" r:id="rId46"/>
    <p:sldId id="1061" r:id="rId47"/>
    <p:sldId id="1062" r:id="rId48"/>
    <p:sldId id="1063" r:id="rId49"/>
    <p:sldId id="1066" r:id="rId50"/>
    <p:sldId id="1064" r:id="rId51"/>
    <p:sldId id="1065" r:id="rId52"/>
    <p:sldId id="1067" r:id="rId53"/>
    <p:sldId id="531" r:id="rId54"/>
    <p:sldId id="376" r:id="rId55"/>
  </p:sldIdLst>
  <p:sldSz cx="12192000" cy="6858000"/>
  <p:notesSz cx="6858000" cy="9144000"/>
  <p:custDataLst>
    <p:tags r:id="rId5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3A2"/>
    <a:srgbClr val="1369B2"/>
    <a:srgbClr val="D67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 autoAdjust="0"/>
  </p:normalViewPr>
  <p:slideViewPr>
    <p:cSldViewPr snapToGrid="0">
      <p:cViewPr>
        <p:scale>
          <a:sx n="69" d="100"/>
          <a:sy n="69" d="100"/>
        </p:scale>
        <p:origin x="-258" y="-264"/>
      </p:cViewPr>
      <p:guideLst>
        <p:guide orient="horz" pos="2092"/>
        <p:guide pos="38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66" d="100"/>
        <a:sy n="2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gs" Target="tags/tag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kumimoji="1" sz="1200">
                <a:latin typeface="等线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>
                <a:latin typeface="等线" charset="0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kumimoji="1" sz="1200">
                <a:latin typeface="等线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283E0F-74FB-4CF6-B92F-BA0D3B768B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0166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7" name="幻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fld id="{666C4432-86B1-44C8-B144-754EE8881D6E}" type="slidenum">
              <a:rPr lang="zh-CN" altLang="en-US" sz="1200"/>
              <a:pPr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96979"/>
            <a:ext cx="9144000" cy="191298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88698-2790-4799-A03F-F8D2A4A2DB4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941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A0D640-E144-490B-8F7E-65C826AB46A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73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3D8B2-F2A4-4705-A013-3C96A07E7A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43D35E-3885-4274-AA9A-8DFBF1713F8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25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31F17B-D6B6-4D3F-8964-F09DF34F00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80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40E0F-B024-4B43-831A-91927FC0695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31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5B6AA8-31EB-468B-8C41-6415ECD260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46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1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0E7A1-F48F-4719-BB98-7E5AEA7B7FB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9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 noProof="1">
                <a:solidFill>
                  <a:srgbClr val="898989"/>
                </a:solidFill>
                <a:latin typeface="等线" charset="-122"/>
                <a:ea typeface="等线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等线" charset="-122"/>
              </a:defRPr>
            </a:lvl1pPr>
          </a:lstStyle>
          <a:p>
            <a:fld id="{5558DAD5-D431-48DD-BB7C-9F90A0AF82BA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1031" name="图片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矩形 1"/>
          <p:cNvSpPr>
            <a:spLocks noChangeArrowheads="1"/>
          </p:cNvSpPr>
          <p:nvPr/>
        </p:nvSpPr>
        <p:spPr bwMode="auto">
          <a:xfrm>
            <a:off x="871538" y="363538"/>
            <a:ext cx="892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✎ </a:t>
            </a:r>
            <a:endParaRPr lang="zh-CN" altLang="en-US" sz="360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64" r:id="rId8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等线 Ligh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ctrTitle"/>
          </p:nvPr>
        </p:nvSpPr>
        <p:spPr>
          <a:xfrm>
            <a:off x="1670050" y="1709738"/>
            <a:ext cx="9144000" cy="1912937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dirty="0" smtClean="0"/>
              <a:t>模</a:t>
            </a:r>
            <a:r>
              <a:rPr lang="zh-CN" altLang="zh-CN" dirty="0"/>
              <a:t>块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5038725"/>
            <a:ext cx="43053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5"/>
          <p:cNvSpPr>
            <a:spLocks noChangeArrowheads="1"/>
          </p:cNvSpPr>
          <p:nvPr/>
        </p:nvSpPr>
        <p:spPr bwMode="auto">
          <a:xfrm>
            <a:off x="5550650" y="4996067"/>
            <a:ext cx="283135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zh-CN" altLang="en-US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模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块概述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自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定义模块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模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块的导入特性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8382000" y="4996067"/>
            <a:ext cx="32558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en-US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中的包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三方模块的下载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与安装</a:t>
            </a:r>
            <a:endParaRPr lang="en-US" altLang="zh-CN" sz="2000" b="1" dirty="0" smtClean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模块的导入方式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如果在开发过程中需要导入一些名称较长的模块，那么可使用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as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为这些模块起别名，语法格式如下：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import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导入</a:t>
            </a:r>
          </a:p>
        </p:txBody>
      </p:sp>
      <p:sp>
        <p:nvSpPr>
          <p:cNvPr id="9" name="矩形 8"/>
          <p:cNvSpPr/>
          <p:nvPr/>
        </p:nvSpPr>
        <p:spPr>
          <a:xfrm>
            <a:off x="2963789" y="3775561"/>
            <a:ext cx="6373090" cy="118614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061081" y="4045466"/>
            <a:ext cx="44310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import </a:t>
            </a:r>
            <a:r>
              <a:rPr lang="zh-CN" altLang="zh-CN" sz="3600" dirty="0">
                <a:latin typeface="Times New Roman" pitchFamily="18" charset="0"/>
              </a:rPr>
              <a:t>模块名</a:t>
            </a:r>
            <a:r>
              <a:rPr lang="en-US" altLang="zh-CN" sz="3600" dirty="0">
                <a:latin typeface="Times New Roman" pitchFamily="18" charset="0"/>
              </a:rPr>
              <a:t> as </a:t>
            </a:r>
            <a:r>
              <a:rPr lang="zh-CN" altLang="zh-CN" sz="3600" dirty="0">
                <a:latin typeface="Times New Roman" pitchFamily="18" charset="0"/>
              </a:rPr>
              <a:t>别名</a:t>
            </a:r>
          </a:p>
        </p:txBody>
      </p:sp>
    </p:spTree>
    <p:extLst>
      <p:ext uri="{BB962C8B-B14F-4D97-AF65-F5344CB8AC3E}">
        <p14:creationId xmlns:p14="http://schemas.microsoft.com/office/powerpoint/2010/main" val="105841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模块的导入方式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203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使用“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from…import …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”方式导入模块之后，无需添加前缀，可以像使用当前程序中的内容一样使用模块中的内容，此种方式的语法格式如下：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from…import…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导入</a:t>
            </a:r>
          </a:p>
        </p:txBody>
      </p:sp>
      <p:sp>
        <p:nvSpPr>
          <p:cNvPr id="9" name="矩形 8"/>
          <p:cNvSpPr/>
          <p:nvPr/>
        </p:nvSpPr>
        <p:spPr>
          <a:xfrm>
            <a:off x="2494664" y="4495997"/>
            <a:ext cx="7633009" cy="118614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2986713" y="4765902"/>
            <a:ext cx="66489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from </a:t>
            </a:r>
            <a:r>
              <a:rPr lang="zh-CN" altLang="zh-CN" sz="3600" dirty="0">
                <a:latin typeface="Times New Roman" pitchFamily="18" charset="0"/>
              </a:rPr>
              <a:t>模块名</a:t>
            </a:r>
            <a:r>
              <a:rPr lang="en-US" altLang="zh-CN" sz="3600" dirty="0">
                <a:latin typeface="Times New Roman" pitchFamily="18" charset="0"/>
              </a:rPr>
              <a:t> import </a:t>
            </a:r>
            <a:r>
              <a:rPr lang="zh-CN" altLang="zh-CN" sz="3600" dirty="0">
                <a:latin typeface="Times New Roman" pitchFamily="18" charset="0"/>
              </a:rPr>
              <a:t>函数</a:t>
            </a:r>
            <a:r>
              <a:rPr lang="en-US" altLang="zh-CN" sz="3600" dirty="0">
                <a:latin typeface="Times New Roman" pitchFamily="18" charset="0"/>
              </a:rPr>
              <a:t>/</a:t>
            </a:r>
            <a:r>
              <a:rPr lang="zh-CN" altLang="zh-CN" sz="3600" dirty="0" smtClean="0">
                <a:latin typeface="Times New Roman" pitchFamily="18" charset="0"/>
              </a:rPr>
              <a:t>类</a:t>
            </a:r>
            <a:r>
              <a:rPr lang="en-US" altLang="zh-CN" sz="3600" dirty="0" smtClean="0">
                <a:latin typeface="Times New Roman" pitchFamily="18" charset="0"/>
              </a:rPr>
              <a:t>/</a:t>
            </a:r>
            <a:r>
              <a:rPr lang="zh-CN" altLang="zh-CN" sz="3600" dirty="0" smtClean="0">
                <a:latin typeface="Times New Roman" pitchFamily="18" charset="0"/>
              </a:rPr>
              <a:t>变</a:t>
            </a:r>
            <a:r>
              <a:rPr lang="zh-CN" altLang="zh-CN" sz="3600" dirty="0">
                <a:latin typeface="Times New Roman" pitchFamily="18" charset="0"/>
              </a:rPr>
              <a:t>量</a:t>
            </a:r>
          </a:p>
        </p:txBody>
      </p:sp>
    </p:spTree>
    <p:extLst>
      <p:ext uri="{BB962C8B-B14F-4D97-AF65-F5344CB8AC3E}">
        <p14:creationId xmlns:p14="http://schemas.microsoft.com/office/powerpoint/2010/main" val="401918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模块的导入方式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from…import…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也支持一次导入多个函数、类、变量等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，函数与函数之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间使用逗号隔开。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from…import…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导入</a:t>
            </a:r>
          </a:p>
        </p:txBody>
      </p:sp>
      <p:sp>
        <p:nvSpPr>
          <p:cNvPr id="9" name="矩形 8"/>
          <p:cNvSpPr/>
          <p:nvPr/>
        </p:nvSpPr>
        <p:spPr>
          <a:xfrm>
            <a:off x="2494664" y="3951614"/>
            <a:ext cx="7633009" cy="118614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3534050" y="4221519"/>
            <a:ext cx="54851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from time import sleep, time</a:t>
            </a:r>
            <a:endParaRPr lang="zh-CN" altLang="zh-CN" sz="3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模块的导入方式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利用通配符“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*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”可使用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from...import...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导入模块中的全部内容，语法格式如下：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from…import…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导入</a:t>
            </a:r>
          </a:p>
        </p:txBody>
      </p:sp>
      <p:sp>
        <p:nvSpPr>
          <p:cNvPr id="9" name="矩形 8"/>
          <p:cNvSpPr/>
          <p:nvPr/>
        </p:nvSpPr>
        <p:spPr>
          <a:xfrm>
            <a:off x="2494664" y="3951614"/>
            <a:ext cx="7633009" cy="118614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141194" y="4221519"/>
            <a:ext cx="43399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from </a:t>
            </a:r>
            <a:r>
              <a:rPr lang="zh-CN" altLang="zh-CN" sz="3600" dirty="0">
                <a:latin typeface="Times New Roman" pitchFamily="18" charset="0"/>
              </a:rPr>
              <a:t>模块名</a:t>
            </a:r>
            <a:r>
              <a:rPr lang="en-US" altLang="zh-CN" sz="3600" dirty="0">
                <a:latin typeface="Times New Roman" pitchFamily="18" charset="0"/>
              </a:rPr>
              <a:t> import *</a:t>
            </a:r>
            <a:endParaRPr lang="zh-CN" altLang="zh-CN" sz="3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26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模块的导入方式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from…import…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也支持为模块或模块中的函数起别名，其语法格式如下：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from…import…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导入</a:t>
            </a:r>
          </a:p>
        </p:txBody>
      </p:sp>
      <p:sp>
        <p:nvSpPr>
          <p:cNvPr id="9" name="矩形 8"/>
          <p:cNvSpPr/>
          <p:nvPr/>
        </p:nvSpPr>
        <p:spPr>
          <a:xfrm>
            <a:off x="2494664" y="3951614"/>
            <a:ext cx="7633009" cy="118614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2853801" y="4221519"/>
            <a:ext cx="691473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from </a:t>
            </a:r>
            <a:r>
              <a:rPr lang="zh-CN" altLang="zh-CN" sz="3600" dirty="0">
                <a:latin typeface="Times New Roman" pitchFamily="18" charset="0"/>
              </a:rPr>
              <a:t>模块名</a:t>
            </a:r>
            <a:r>
              <a:rPr lang="en-US" altLang="zh-CN" sz="3600" dirty="0">
                <a:latin typeface="Times New Roman" pitchFamily="18" charset="0"/>
              </a:rPr>
              <a:t> import </a:t>
            </a:r>
            <a:r>
              <a:rPr lang="zh-CN" altLang="zh-CN" sz="3600" dirty="0">
                <a:latin typeface="Times New Roman" pitchFamily="18" charset="0"/>
              </a:rPr>
              <a:t>函数名</a:t>
            </a:r>
            <a:r>
              <a:rPr lang="en-US" altLang="zh-CN" sz="3600" dirty="0">
                <a:latin typeface="Times New Roman" pitchFamily="18" charset="0"/>
              </a:rPr>
              <a:t> as </a:t>
            </a:r>
            <a:r>
              <a:rPr lang="zh-CN" altLang="zh-CN" sz="3600" dirty="0">
                <a:latin typeface="Times New Roman" pitchFamily="18" charset="0"/>
              </a:rPr>
              <a:t>别名</a:t>
            </a:r>
          </a:p>
        </p:txBody>
      </p:sp>
    </p:spTree>
    <p:extLst>
      <p:ext uri="{BB962C8B-B14F-4D97-AF65-F5344CB8AC3E}">
        <p14:creationId xmlns:p14="http://schemas.microsoft.com/office/powerpoint/2010/main" val="175160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模块的导入方式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111250" y="3073646"/>
            <a:ext cx="99695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虽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然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通过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“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from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模块名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 import …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”方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式可简化模块中内容的引用，但可能会出现函数重名的问题。因此，相对而言</a:t>
            </a:r>
            <a:r>
              <a:rPr lang="zh-CN" altLang="zh-CN" sz="3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3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import</a:t>
            </a:r>
            <a:r>
              <a:rPr lang="zh-CN" altLang="zh-CN" sz="3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语句导入模块更为安全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11" name="矩形 10"/>
          <p:cNvSpPr/>
          <p:nvPr/>
        </p:nvSpPr>
        <p:spPr>
          <a:xfrm>
            <a:off x="682625" y="2551374"/>
            <a:ext cx="10817225" cy="261420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5095875" y="2168785"/>
            <a:ext cx="2000250" cy="768350"/>
          </a:xfrm>
          <a:prstGeom prst="rect">
            <a:avLst/>
          </a:prstGeom>
          <a:solidFill>
            <a:srgbClr val="1369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zh-CN" sz="4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 论 </a:t>
            </a:r>
          </a:p>
        </p:txBody>
      </p:sp>
    </p:spTree>
    <p:extLst>
      <p:ext uri="{BB962C8B-B14F-4D97-AF65-F5344CB8AC3E}">
        <p14:creationId xmlns:p14="http://schemas.microsoft.com/office/powerpoint/2010/main" val="121811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常见的标准模块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内置了许多标准模块，例如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sys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random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time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模块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折角形 2"/>
          <p:cNvSpPr/>
          <p:nvPr/>
        </p:nvSpPr>
        <p:spPr>
          <a:xfrm>
            <a:off x="1274619" y="3491346"/>
            <a:ext cx="1842654" cy="138545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135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</a:t>
            </a:r>
            <a:endParaRPr lang="zh-CN" alt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折角形 5"/>
          <p:cNvSpPr/>
          <p:nvPr/>
        </p:nvSpPr>
        <p:spPr>
          <a:xfrm>
            <a:off x="3851564" y="3491346"/>
            <a:ext cx="1842654" cy="138545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135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os</a:t>
            </a:r>
            <a:endParaRPr lang="zh-CN" alt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6428509" y="3491346"/>
            <a:ext cx="1842654" cy="138545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135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random</a:t>
            </a:r>
            <a:endParaRPr lang="zh-CN" alt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折角形 7"/>
          <p:cNvSpPr/>
          <p:nvPr/>
        </p:nvSpPr>
        <p:spPr>
          <a:xfrm>
            <a:off x="9005455" y="3491346"/>
            <a:ext cx="1842654" cy="138545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135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endParaRPr lang="zh-CN" alt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34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常见的标准模块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32260" cy="150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sys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模块中提供了一系列与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解释器交互的函数和变量，用于操控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的运行时环境。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43" y="2996629"/>
            <a:ext cx="7727961" cy="311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956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常见的标准模块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3225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模块中提供了访问操作系统服务的功能，该模块中常用函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如下表所示。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652" y="3331164"/>
            <a:ext cx="7469055" cy="2378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999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常见的标准模块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59968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random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模块为随机数模块，该模块中定义了多个可产生各种随机数的函数。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765" y="3321626"/>
            <a:ext cx="8186743" cy="1984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7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3246438" y="1743075"/>
            <a:ext cx="5407025" cy="3732213"/>
            <a:chOff x="1809684" y="1771915"/>
            <a:chExt cx="5633372" cy="3890359"/>
          </a:xfrm>
        </p:grpSpPr>
        <p:sp>
          <p:nvSpPr>
            <p:cNvPr id="7170" name="弧形 80"/>
            <p:cNvSpPr>
              <a:spLocks noChangeArrowheads="1"/>
            </p:cNvSpPr>
            <p:nvPr/>
          </p:nvSpPr>
          <p:spPr bwMode="auto">
            <a:xfrm rot="5400000">
              <a:off x="3976670" y="3085281"/>
              <a:ext cx="1313885" cy="1314895"/>
            </a:xfrm>
            <a:custGeom>
              <a:avLst/>
              <a:gdLst>
                <a:gd name="T0" fmla="*/ 660347 w 1313885"/>
                <a:gd name="T1" fmla="*/ 1314886 h 1314895"/>
                <a:gd name="T2" fmla="*/ 50918 w 1313885"/>
                <a:gd name="T3" fmla="*/ 911233 h 1314895"/>
                <a:gd name="T4" fmla="*/ 191035 w 1313885"/>
                <a:gd name="T5" fmla="*/ 193946 h 1314895"/>
                <a:gd name="T6" fmla="*/ 907723 w 1313885"/>
                <a:gd name="T7" fmla="*/ 49788 h 1314895"/>
                <a:gd name="T8" fmla="*/ 1313886 w 1313885"/>
                <a:gd name="T9" fmla="*/ 657448 h 1314895"/>
                <a:gd name="T10" fmla="*/ 656943 w 1313885"/>
                <a:gd name="T11" fmla="*/ 657448 h 1314895"/>
                <a:gd name="T12" fmla="*/ 660347 w 1313885"/>
                <a:gd name="T13" fmla="*/ 1314886 h 1314895"/>
                <a:gd name="T14" fmla="*/ 660347 w 1313885"/>
                <a:gd name="T15" fmla="*/ 1314886 h 1314895"/>
                <a:gd name="T16" fmla="*/ 50918 w 1313885"/>
                <a:gd name="T17" fmla="*/ 911233 h 1314895"/>
                <a:gd name="T18" fmla="*/ 191035 w 1313885"/>
                <a:gd name="T19" fmla="*/ 193946 h 1314895"/>
                <a:gd name="T20" fmla="*/ 907723 w 1313885"/>
                <a:gd name="T21" fmla="*/ 49788 h 1314895"/>
                <a:gd name="T22" fmla="*/ 1313886 w 1313885"/>
                <a:gd name="T23" fmla="*/ 657448 h 1314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3885" h="1314895" stroke="0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  <a:lnTo>
                    <a:pt x="656943" y="657448"/>
                  </a:lnTo>
                  <a:cubicBezTo>
                    <a:pt x="658078" y="876594"/>
                    <a:pt x="659212" y="1095740"/>
                    <a:pt x="660347" y="1314886"/>
                  </a:cubicBezTo>
                  <a:close/>
                </a:path>
                <a:path w="1313885" h="1314895" fill="none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" name="弧形 81"/>
            <p:cNvSpPr>
              <a:spLocks noChangeArrowheads="1"/>
            </p:cNvSpPr>
            <p:nvPr/>
          </p:nvSpPr>
          <p:spPr bwMode="auto">
            <a:xfrm>
              <a:off x="4091957" y="3203290"/>
              <a:ext cx="1083341" cy="1083872"/>
            </a:xfrm>
            <a:custGeom>
              <a:avLst/>
              <a:gdLst>
                <a:gd name="T0" fmla="*/ 31 w 1083341"/>
                <a:gd name="T1" fmla="*/ 547729 h 1083872"/>
                <a:gd name="T2" fmla="*/ 267398 w 1083341"/>
                <a:gd name="T3" fmla="*/ 74608 h 1083872"/>
                <a:gd name="T4" fmla="*/ 810932 w 1083341"/>
                <a:gd name="T5" fmla="*/ 71700 h 1083872"/>
                <a:gd name="T6" fmla="*/ 1083342 w 1083341"/>
                <a:gd name="T7" fmla="*/ 541937 h 1083872"/>
                <a:gd name="T8" fmla="*/ 541671 w 1083341"/>
                <a:gd name="T9" fmla="*/ 541936 h 1083872"/>
                <a:gd name="T10" fmla="*/ 31 w 1083341"/>
                <a:gd name="T11" fmla="*/ 547729 h 1083872"/>
                <a:gd name="T12" fmla="*/ 31 w 1083341"/>
                <a:gd name="T13" fmla="*/ 547729 h 1083872"/>
                <a:gd name="T14" fmla="*/ 267398 w 1083341"/>
                <a:gd name="T15" fmla="*/ 74608 h 1083872"/>
                <a:gd name="T16" fmla="*/ 810932 w 1083341"/>
                <a:gd name="T17" fmla="*/ 71700 h 1083872"/>
                <a:gd name="T18" fmla="*/ 1083342 w 1083341"/>
                <a:gd name="T19" fmla="*/ 541937 h 108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341" h="1083872" stroke="0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  <a:lnTo>
                    <a:pt x="541671" y="541936"/>
                  </a:lnTo>
                  <a:lnTo>
                    <a:pt x="31" y="547729"/>
                  </a:lnTo>
                  <a:close/>
                </a:path>
                <a:path w="1083341" h="1083872" fill="none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" name="弧形 82"/>
            <p:cNvSpPr>
              <a:spLocks noChangeArrowheads="1"/>
            </p:cNvSpPr>
            <p:nvPr/>
          </p:nvSpPr>
          <p:spPr bwMode="auto">
            <a:xfrm rot="-5400000">
              <a:off x="4171955" y="3346629"/>
              <a:ext cx="898538" cy="823670"/>
            </a:xfrm>
            <a:custGeom>
              <a:avLst/>
              <a:gdLst>
                <a:gd name="T0" fmla="*/ 455476 w 898538"/>
                <a:gd name="T1" fmla="*/ 39 h 823670"/>
                <a:gd name="T2" fmla="*/ 898538 w 898538"/>
                <a:gd name="T3" fmla="*/ 411835 h 823670"/>
                <a:gd name="T4" fmla="*/ 449269 w 898538"/>
                <a:gd name="T5" fmla="*/ 411835 h 823670"/>
                <a:gd name="T6" fmla="*/ 455476 w 898538"/>
                <a:gd name="T7" fmla="*/ 39 h 823670"/>
                <a:gd name="T8" fmla="*/ 455476 w 898538"/>
                <a:gd name="T9" fmla="*/ 39 h 823670"/>
                <a:gd name="T10" fmla="*/ 898538 w 898538"/>
                <a:gd name="T11" fmla="*/ 411835 h 823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8538" h="823670" stroke="0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  <a:lnTo>
                    <a:pt x="449269" y="411835"/>
                  </a:lnTo>
                  <a:lnTo>
                    <a:pt x="455476" y="39"/>
                  </a:lnTo>
                  <a:close/>
                </a:path>
                <a:path w="898538" h="823670" fill="none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73" name="组合 3"/>
            <p:cNvGrpSpPr>
              <a:grpSpLocks/>
            </p:cNvGrpSpPr>
            <p:nvPr/>
          </p:nvGrpSpPr>
          <p:grpSpPr bwMode="auto">
            <a:xfrm>
              <a:off x="1809684" y="1771915"/>
              <a:ext cx="5633372" cy="3890359"/>
              <a:chOff x="1809685" y="1771917"/>
              <a:chExt cx="5633374" cy="3890364"/>
            </a:xfrm>
          </p:grpSpPr>
          <p:graphicFrame>
            <p:nvGraphicFramePr>
              <p:cNvPr id="7174" name="图表 2"/>
              <p:cNvGraphicFramePr>
                <a:graphicFrameLocks/>
              </p:cNvGraphicFramePr>
              <p:nvPr/>
            </p:nvGraphicFramePr>
            <p:xfrm>
              <a:off x="1809685" y="1771917"/>
              <a:ext cx="5633374" cy="3890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00" r:id="rId4" imgW="5394240" imgH="3720960" progId="Excel.Sheet.8">
                      <p:embed/>
                    </p:oleObj>
                  </mc:Choice>
                  <mc:Fallback>
                    <p:oleObj r:id="rId4" imgW="5394240" imgH="3720960" progId="Excel.Sheet.8">
                      <p:embed/>
                      <p:pic>
                        <p:nvPicPr>
                          <p:cNvPr id="0" name="图表 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9685" y="1771917"/>
                            <a:ext cx="5633374" cy="3890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TextBox 88"/>
              <p:cNvSpPr txBox="1"/>
              <p:nvPr/>
            </p:nvSpPr>
            <p:spPr>
              <a:xfrm rot="18892830">
                <a:off x="3398053" y="2555554"/>
                <a:ext cx="1040850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掌握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TextBox 43"/>
              <p:cNvSpPr txBox="1"/>
              <p:nvPr/>
            </p:nvSpPr>
            <p:spPr>
              <a:xfrm rot="3026289">
                <a:off x="3312874" y="4518938"/>
                <a:ext cx="1042505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了解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" name="TextBox 84"/>
            <p:cNvSpPr txBox="1"/>
            <p:nvPr/>
          </p:nvSpPr>
          <p:spPr>
            <a:xfrm rot="3181581" flipH="1">
              <a:off x="5144630" y="2802079"/>
              <a:ext cx="1040849" cy="4168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掌握</a:t>
              </a:r>
            </a:p>
          </p:txBody>
        </p:sp>
        <p:sp>
          <p:nvSpPr>
            <p:cNvPr id="8" name="TextBox 86"/>
            <p:cNvSpPr txBox="1"/>
            <p:nvPr/>
          </p:nvSpPr>
          <p:spPr>
            <a:xfrm rot="8102442" flipH="1" flipV="1">
              <a:off x="5094439" y="4217631"/>
              <a:ext cx="1040337" cy="4170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了解</a:t>
              </a:r>
            </a:p>
          </p:txBody>
        </p:sp>
      </p:grp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charset="0"/>
              </a:rPr>
              <a:t>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学习目标</a:t>
            </a:r>
          </a:p>
        </p:txBody>
      </p:sp>
      <p:grpSp>
        <p:nvGrpSpPr>
          <p:cNvPr id="13" name="组合 9"/>
          <p:cNvGrpSpPr>
            <a:grpSpLocks/>
          </p:cNvGrpSpPr>
          <p:nvPr/>
        </p:nvGrpSpPr>
        <p:grpSpPr bwMode="auto">
          <a:xfrm>
            <a:off x="1882775" y="1219725"/>
            <a:ext cx="3119438" cy="1383774"/>
            <a:chOff x="153988" y="1372871"/>
            <a:chExt cx="3118034" cy="1382899"/>
          </a:xfrm>
        </p:grpSpPr>
        <p:sp>
          <p:nvSpPr>
            <p:cNvPr id="7181" name="矩形 5"/>
            <p:cNvSpPr>
              <a:spLocks noChangeArrowheads="1"/>
            </p:cNvSpPr>
            <p:nvPr/>
          </p:nvSpPr>
          <p:spPr bwMode="auto">
            <a:xfrm>
              <a:off x="751249" y="1372871"/>
              <a:ext cx="2520773" cy="1015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掌握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常见标准模块的使用，自定义模块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82" name="组合 16"/>
            <p:cNvGrpSpPr>
              <a:grpSpLocks/>
            </p:cNvGrpSpPr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7183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311" y="2351794"/>
                <a:ext cx="372783" cy="652663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4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3576" y="3004457"/>
                <a:ext cx="181474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85" name="组合 15"/>
            <p:cNvGrpSpPr>
              <a:grpSpLocks/>
            </p:cNvGrpSpPr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7186" name="椭圆 16"/>
              <p:cNvSpPr>
                <a:spLocks noChangeArrowheads="1"/>
              </p:cNvSpPr>
              <p:nvPr/>
            </p:nvSpPr>
            <p:spPr bwMode="auto">
              <a:xfrm>
                <a:off x="1232465" y="3558160"/>
                <a:ext cx="474308" cy="474808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87" name="TextBox 52"/>
              <p:cNvSpPr txBox="1">
                <a:spLocks noChangeArrowheads="1"/>
              </p:cNvSpPr>
              <p:nvPr/>
            </p:nvSpPr>
            <p:spPr bwMode="auto">
              <a:xfrm>
                <a:off x="1287986" y="3529576"/>
                <a:ext cx="334712" cy="52244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1" name="组合 63"/>
          <p:cNvGrpSpPr>
            <a:grpSpLocks/>
          </p:cNvGrpSpPr>
          <p:nvPr/>
        </p:nvGrpSpPr>
        <p:grpSpPr bwMode="auto">
          <a:xfrm>
            <a:off x="6711950" y="1268358"/>
            <a:ext cx="3281363" cy="1343076"/>
            <a:chOff x="5414469" y="1870032"/>
            <a:chExt cx="3281856" cy="1339893"/>
          </a:xfrm>
        </p:grpSpPr>
        <p:grpSp>
          <p:nvGrpSpPr>
            <p:cNvPr id="7189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719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264" y="2352817"/>
                <a:ext cx="371605" cy="65164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341" y="3004457"/>
                <a:ext cx="1816736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92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7193" name="椭圆 24"/>
              <p:cNvSpPr>
                <a:spLocks noChangeArrowheads="1"/>
              </p:cNvSpPr>
              <p:nvPr/>
            </p:nvSpPr>
            <p:spPr bwMode="auto">
              <a:xfrm>
                <a:off x="1232348" y="3558995"/>
                <a:ext cx="474532" cy="475089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94" name="TextBox 68"/>
              <p:cNvSpPr txBox="1">
                <a:spLocks noChangeArrowheads="1"/>
              </p:cNvSpPr>
              <p:nvPr/>
            </p:nvSpPr>
            <p:spPr bwMode="auto">
              <a:xfrm>
                <a:off x="1300820" y="3530490"/>
                <a:ext cx="335995" cy="52259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195" name="矩形 46"/>
            <p:cNvSpPr>
              <a:spLocks noChangeArrowheads="1"/>
            </p:cNvSpPr>
            <p:nvPr/>
          </p:nvSpPr>
          <p:spPr bwMode="auto">
            <a:xfrm>
              <a:off x="5414469" y="1870032"/>
              <a:ext cx="2774364" cy="1013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掌握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包的结构，包的导入方式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71"/>
          <p:cNvGrpSpPr>
            <a:grpSpLocks/>
          </p:cNvGrpSpPr>
          <p:nvPr/>
        </p:nvGrpSpPr>
        <p:grpSpPr bwMode="auto">
          <a:xfrm>
            <a:off x="6938963" y="4905372"/>
            <a:ext cx="3424237" cy="1310783"/>
            <a:chOff x="5273227" y="4225925"/>
            <a:chExt cx="3423098" cy="1312379"/>
          </a:xfrm>
        </p:grpSpPr>
        <p:sp>
          <p:nvSpPr>
            <p:cNvPr id="7197" name="矩形 51"/>
            <p:cNvSpPr>
              <a:spLocks noChangeArrowheads="1"/>
            </p:cNvSpPr>
            <p:nvPr/>
          </p:nvSpPr>
          <p:spPr bwMode="auto">
            <a:xfrm>
              <a:off x="5273227" y="4521404"/>
              <a:ext cx="2772529" cy="101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了解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模块的概念、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模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块导入的特性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98" name="组合 38"/>
            <p:cNvGrpSpPr>
              <a:grpSpLocks/>
            </p:cNvGrpSpPr>
            <p:nvPr/>
          </p:nvGrpSpPr>
          <p:grpSpPr bwMode="auto">
            <a:xfrm rot="10800000">
              <a:off x="5685823" y="4225925"/>
              <a:ext cx="2745390" cy="652463"/>
              <a:chOff x="860198" y="2352244"/>
              <a:chExt cx="2745675" cy="652213"/>
            </a:xfrm>
          </p:grpSpPr>
          <p:cxnSp>
            <p:nvCxnSpPr>
              <p:cNvPr id="7199" name="直接连接符 39"/>
              <p:cNvCxnSpPr>
                <a:cxnSpLocks noChangeShapeType="1"/>
              </p:cNvCxnSpPr>
              <p:nvPr/>
            </p:nvCxnSpPr>
            <p:spPr bwMode="auto">
              <a:xfrm>
                <a:off x="882356" y="2364019"/>
                <a:ext cx="373012" cy="65156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0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45844" y="3015581"/>
                <a:ext cx="238251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1" name="组合 41"/>
            <p:cNvGrpSpPr>
              <a:grpSpLocks/>
            </p:cNvGrpSpPr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7202" name="椭圆 32"/>
              <p:cNvSpPr>
                <a:spLocks noChangeArrowheads="1"/>
              </p:cNvSpPr>
              <p:nvPr/>
            </p:nvSpPr>
            <p:spPr bwMode="auto">
              <a:xfrm>
                <a:off x="1232465" y="3558282"/>
                <a:ext cx="474301" cy="474750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03" name="TextBox 76"/>
              <p:cNvSpPr txBox="1">
                <a:spLocks noChangeArrowheads="1"/>
              </p:cNvSpPr>
              <p:nvPr/>
            </p:nvSpPr>
            <p:spPr bwMode="auto">
              <a:xfrm>
                <a:off x="1305679" y="3532877"/>
                <a:ext cx="335830" cy="52397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3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7" name="组合 10"/>
          <p:cNvGrpSpPr>
            <a:grpSpLocks/>
          </p:cNvGrpSpPr>
          <p:nvPr/>
        </p:nvGrpSpPr>
        <p:grpSpPr bwMode="auto">
          <a:xfrm>
            <a:off x="1630363" y="4857746"/>
            <a:ext cx="3371850" cy="1385598"/>
            <a:chOff x="218911" y="4857376"/>
            <a:chExt cx="3372306" cy="1384404"/>
          </a:xfrm>
        </p:grpSpPr>
        <p:grpSp>
          <p:nvGrpSpPr>
            <p:cNvPr id="7205" name="组合 16"/>
            <p:cNvGrpSpPr>
              <a:grpSpLocks/>
            </p:cNvGrpSpPr>
            <p:nvPr/>
          </p:nvGrpSpPr>
          <p:grpSpPr bwMode="auto">
            <a:xfrm flipV="1">
              <a:off x="445925" y="4857376"/>
              <a:ext cx="2538576" cy="868892"/>
              <a:chOff x="860198" y="2352244"/>
              <a:chExt cx="2178276" cy="652213"/>
            </a:xfrm>
          </p:grpSpPr>
          <p:cxnSp>
            <p:nvCxnSpPr>
              <p:cNvPr id="7206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243" y="2351976"/>
                <a:ext cx="371966" cy="65248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7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671" y="3004457"/>
                <a:ext cx="1816230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8" name="组合 41"/>
            <p:cNvGrpSpPr>
              <a:grpSpLocks/>
            </p:cNvGrpSpPr>
            <p:nvPr/>
          </p:nvGrpSpPr>
          <p:grpSpPr bwMode="auto">
            <a:xfrm flipH="1">
              <a:off x="218911" y="5645306"/>
              <a:ext cx="473075" cy="523875"/>
              <a:chOff x="4095245" y="3533376"/>
              <a:chExt cx="474273" cy="523117"/>
            </a:xfrm>
          </p:grpSpPr>
          <p:sp>
            <p:nvSpPr>
              <p:cNvPr id="7209" name="椭圆 40"/>
              <p:cNvSpPr>
                <a:spLocks noChangeArrowheads="1"/>
              </p:cNvSpPr>
              <p:nvPr/>
            </p:nvSpPr>
            <p:spPr bwMode="auto">
              <a:xfrm>
                <a:off x="4095132" y="3559141"/>
                <a:ext cx="474386" cy="473593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10" name="TextBox 50"/>
              <p:cNvSpPr txBox="1">
                <a:spLocks noChangeArrowheads="1"/>
              </p:cNvSpPr>
              <p:nvPr/>
            </p:nvSpPr>
            <p:spPr bwMode="auto">
              <a:xfrm>
                <a:off x="4184278" y="3533798"/>
                <a:ext cx="335891" cy="52269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4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211" name="矩形 7"/>
            <p:cNvSpPr>
              <a:spLocks noChangeArrowheads="1"/>
            </p:cNvSpPr>
            <p:nvPr/>
          </p:nvSpPr>
          <p:spPr bwMode="auto">
            <a:xfrm>
              <a:off x="957852" y="5226992"/>
              <a:ext cx="2633365" cy="101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了</a:t>
              </a: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解</a:t>
              </a: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第三方模块的下载与安装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常见的标准模块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184660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time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模块中提供了一系列处理时间的函数，常用函数的说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如下表所示。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596" y="3123768"/>
            <a:ext cx="7427167" cy="2999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62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2304257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模块概述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自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定义模块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模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块的导入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特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性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181600" y="3922376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中的包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第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三方模块的下载与安装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：随机生成验证码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770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自定义模块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每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个文件都可以作为一个模块存在，文件名即为模块名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4509" y="3163319"/>
            <a:ext cx="993371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假设现有一名为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module_demo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Python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文件，该文件中的内容如下：</a:t>
            </a:r>
            <a:endParaRPr lang="zh-CN" altLang="en-US" sz="3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94508" y="4585247"/>
            <a:ext cx="9933711" cy="16789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1644210" y="4742086"/>
            <a:ext cx="882982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age = 13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def introduce():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    print(f"my </a:t>
            </a:r>
            <a:r>
              <a:rPr lang="en-US" altLang="zh-CN" sz="2800" dirty="0">
                <a:latin typeface="Times New Roman" pitchFamily="18" charset="0"/>
              </a:rPr>
              <a:t>name is itheima,I'm {age} years old this year.")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9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自定义模块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import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语句导入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module_demo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模块，并使用该模块中的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introduce()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函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75709" y="3364360"/>
            <a:ext cx="5929746" cy="196964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3913222" y="3564350"/>
            <a:ext cx="440307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import module_demo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module_demo.introduce()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print(module_demo.age)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4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自定义模块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若只使用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module_demo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模块中的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introduce()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函数，也可使用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from…import…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语句导入该函数。</a:t>
            </a:r>
          </a:p>
        </p:txBody>
      </p:sp>
      <p:sp>
        <p:nvSpPr>
          <p:cNvPr id="10" name="矩形 9"/>
          <p:cNvSpPr/>
          <p:nvPr/>
        </p:nvSpPr>
        <p:spPr>
          <a:xfrm>
            <a:off x="2778012" y="4163168"/>
            <a:ext cx="7120391" cy="149151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3352308" y="4431872"/>
            <a:ext cx="625514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from module_demo import introduce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introduce()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3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自定义模块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150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如果需要导入其它目录下的模块，那么可以将被导入模块的目录添加到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模块的搜索路径中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1491" y="2951018"/>
            <a:ext cx="9753600" cy="322810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1388845" y="3169761"/>
            <a:ext cx="9451833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800" dirty="0">
                <a:latin typeface="Times New Roman" pitchFamily="18" charset="0"/>
              </a:rPr>
              <a:t>['D:\\Python</a:t>
            </a:r>
            <a:r>
              <a:rPr lang="zh-CN" altLang="zh-CN" sz="2800" dirty="0">
                <a:latin typeface="Times New Roman" pitchFamily="18" charset="0"/>
              </a:rPr>
              <a:t>项目</a:t>
            </a:r>
            <a:r>
              <a:rPr lang="en-US" altLang="zh-CN" sz="2800" dirty="0">
                <a:latin typeface="Times New Roman" pitchFamily="18" charset="0"/>
              </a:rPr>
              <a:t>\\</a:t>
            </a:r>
            <a:r>
              <a:rPr lang="zh-CN" altLang="zh-CN" sz="2800" dirty="0">
                <a:latin typeface="Times New Roman" pitchFamily="18" charset="0"/>
              </a:rPr>
              <a:t>自定义模块</a:t>
            </a:r>
            <a:r>
              <a:rPr lang="en-US" altLang="zh-CN" sz="2800" dirty="0">
                <a:latin typeface="Times New Roman" pitchFamily="18" charset="0"/>
              </a:rPr>
              <a:t>', 'D:\\Python</a:t>
            </a:r>
            <a:r>
              <a:rPr lang="zh-CN" altLang="zh-CN" sz="2800" dirty="0">
                <a:latin typeface="Times New Roman" pitchFamily="18" charset="0"/>
              </a:rPr>
              <a:t>项目</a:t>
            </a:r>
            <a:r>
              <a:rPr lang="en-US" altLang="zh-CN" sz="2800" dirty="0">
                <a:latin typeface="Times New Roman" pitchFamily="18" charset="0"/>
              </a:rPr>
              <a:t>',</a:t>
            </a:r>
            <a:endParaRPr lang="zh-CN" altLang="zh-CN" sz="2800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latin typeface="Times New Roman" pitchFamily="18" charset="0"/>
              </a:rPr>
              <a:t>'D:\\Python3.7.2\\python37.zip','D:\\Python3.7.2\\DLLs',</a:t>
            </a:r>
            <a:endParaRPr lang="zh-CN" altLang="zh-CN" sz="2800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latin typeface="Times New Roman" pitchFamily="18" charset="0"/>
              </a:rPr>
              <a:t>'D:\\Python3.7.2\\lib', 'D:\\Python3.7.2', 'D:\\Python</a:t>
            </a:r>
            <a:r>
              <a:rPr lang="zh-CN" altLang="zh-CN" sz="2800" dirty="0">
                <a:latin typeface="Times New Roman" pitchFamily="18" charset="0"/>
              </a:rPr>
              <a:t>项目</a:t>
            </a:r>
            <a:r>
              <a:rPr lang="en-US" altLang="zh-CN" sz="2800" dirty="0">
                <a:latin typeface="Times New Roman" pitchFamily="18" charset="0"/>
              </a:rPr>
              <a:t>\\venv', </a:t>
            </a:r>
            <a:endParaRPr lang="zh-CN" altLang="zh-CN" sz="2800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latin typeface="Times New Roman" pitchFamily="18" charset="0"/>
              </a:rPr>
              <a:t>'D:\\Python</a:t>
            </a:r>
            <a:r>
              <a:rPr lang="zh-CN" altLang="zh-CN" sz="2800" dirty="0">
                <a:latin typeface="Times New Roman" pitchFamily="18" charset="0"/>
              </a:rPr>
              <a:t>项目</a:t>
            </a:r>
            <a:r>
              <a:rPr lang="en-US" altLang="zh-CN" sz="2800" dirty="0">
                <a:latin typeface="Times New Roman" pitchFamily="18" charset="0"/>
              </a:rPr>
              <a:t>\\venv\\lib\\site-packages', </a:t>
            </a:r>
            <a:endParaRPr lang="zh-CN" altLang="zh-CN" sz="2800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latin typeface="Times New Roman" pitchFamily="18" charset="0"/>
              </a:rPr>
              <a:t>'D:\\Python</a:t>
            </a:r>
            <a:r>
              <a:rPr lang="zh-CN" altLang="zh-CN" sz="2800" dirty="0">
                <a:latin typeface="Times New Roman" pitchFamily="18" charset="0"/>
              </a:rPr>
              <a:t>项目</a:t>
            </a:r>
            <a:r>
              <a:rPr lang="en-US" altLang="zh-CN" sz="2800" dirty="0">
                <a:latin typeface="Times New Roman" pitchFamily="18" charset="0"/>
              </a:rPr>
              <a:t>\\venv\\lib\\site-packages\\pip-10.0.1-py3.7.egg</a:t>
            </a:r>
            <a:r>
              <a:rPr lang="en-US" altLang="zh-CN" sz="2800" dirty="0" smtClean="0">
                <a:latin typeface="Times New Roman" pitchFamily="18" charset="0"/>
              </a:rPr>
              <a:t>',]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17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自定义模块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首先，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通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过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sys.path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查看当前模块的搜索路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径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40182" y="3422073"/>
            <a:ext cx="6604577" cy="13806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4862701" y="3573804"/>
            <a:ext cx="250412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import sys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print(sys.path)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07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自定义模块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然后，将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module_demo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模块所在的路径添加到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sys.path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18509" y="3422073"/>
            <a:ext cx="7107381" cy="159327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3727306" y="3680100"/>
            <a:ext cx="477491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sys.path.append("D:\Python</a:t>
            </a:r>
            <a:r>
              <a:rPr lang="zh-CN" altLang="zh-CN" sz="3200" dirty="0">
                <a:latin typeface="Times New Roman" pitchFamily="18" charset="0"/>
              </a:rPr>
              <a:t>项目</a:t>
            </a:r>
            <a:r>
              <a:rPr lang="en-US" altLang="zh-CN" sz="3200" dirty="0">
                <a:latin typeface="Times New Roman" pitchFamily="18" charset="0"/>
              </a:rPr>
              <a:t>\</a:t>
            </a:r>
            <a:r>
              <a:rPr lang="zh-CN" altLang="zh-CN" sz="3200" dirty="0">
                <a:latin typeface="Times New Roman" pitchFamily="18" charset="0"/>
              </a:rPr>
              <a:t>模块使用</a:t>
            </a:r>
            <a:r>
              <a:rPr lang="en-US" altLang="zh-CN" sz="3200" dirty="0">
                <a:latin typeface="Times New Roman" pitchFamily="18" charset="0"/>
              </a:rPr>
              <a:t>")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83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自定义模块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再次查看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sys.path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，可看到刚刚添加的路径：</a:t>
            </a:r>
          </a:p>
        </p:txBody>
      </p:sp>
      <p:sp>
        <p:nvSpPr>
          <p:cNvPr id="7" name="矩形 6"/>
          <p:cNvSpPr/>
          <p:nvPr/>
        </p:nvSpPr>
        <p:spPr>
          <a:xfrm>
            <a:off x="1191491" y="2535377"/>
            <a:ext cx="9753600" cy="364429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1388845" y="2630899"/>
            <a:ext cx="9451833" cy="345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800" dirty="0">
                <a:latin typeface="Times New Roman" pitchFamily="18" charset="0"/>
              </a:rPr>
              <a:t>['D:\\Python</a:t>
            </a:r>
            <a:r>
              <a:rPr lang="zh-CN" altLang="zh-CN" sz="2800" dirty="0">
                <a:latin typeface="Times New Roman" pitchFamily="18" charset="0"/>
              </a:rPr>
              <a:t>项目</a:t>
            </a:r>
            <a:r>
              <a:rPr lang="en-US" altLang="zh-CN" sz="2800" dirty="0">
                <a:latin typeface="Times New Roman" pitchFamily="18" charset="0"/>
              </a:rPr>
              <a:t>\\</a:t>
            </a:r>
            <a:r>
              <a:rPr lang="zh-CN" altLang="zh-CN" sz="2800" dirty="0">
                <a:latin typeface="Times New Roman" pitchFamily="18" charset="0"/>
              </a:rPr>
              <a:t>自定义模块</a:t>
            </a:r>
            <a:r>
              <a:rPr lang="en-US" altLang="zh-CN" sz="2800" dirty="0">
                <a:latin typeface="Times New Roman" pitchFamily="18" charset="0"/>
              </a:rPr>
              <a:t>', 'D:\\Python</a:t>
            </a:r>
            <a:r>
              <a:rPr lang="zh-CN" altLang="zh-CN" sz="2800" dirty="0">
                <a:latin typeface="Times New Roman" pitchFamily="18" charset="0"/>
              </a:rPr>
              <a:t>项目</a:t>
            </a:r>
            <a:r>
              <a:rPr lang="en-US" altLang="zh-CN" sz="2800" dirty="0">
                <a:latin typeface="Times New Roman" pitchFamily="18" charset="0"/>
              </a:rPr>
              <a:t>',</a:t>
            </a:r>
            <a:endParaRPr lang="zh-CN" altLang="zh-CN" sz="2800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latin typeface="Times New Roman" pitchFamily="18" charset="0"/>
              </a:rPr>
              <a:t>'D:\\Python3.7.2\\python37.zip','D:\\Python3.7.2\\DLLs',</a:t>
            </a:r>
            <a:endParaRPr lang="zh-CN" altLang="zh-CN" sz="2800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latin typeface="Times New Roman" pitchFamily="18" charset="0"/>
              </a:rPr>
              <a:t>'D:\\Python3.7.2\\lib', 'D:\\Python3.7.2', 'D:\\Python</a:t>
            </a:r>
            <a:r>
              <a:rPr lang="zh-CN" altLang="zh-CN" sz="2800" dirty="0">
                <a:latin typeface="Times New Roman" pitchFamily="18" charset="0"/>
              </a:rPr>
              <a:t>项目</a:t>
            </a:r>
            <a:r>
              <a:rPr lang="en-US" altLang="zh-CN" sz="2800" dirty="0">
                <a:latin typeface="Times New Roman" pitchFamily="18" charset="0"/>
              </a:rPr>
              <a:t>\\venv', </a:t>
            </a:r>
            <a:endParaRPr lang="zh-CN" altLang="zh-CN" sz="2800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latin typeface="Times New Roman" pitchFamily="18" charset="0"/>
              </a:rPr>
              <a:t>'D:\\Python</a:t>
            </a:r>
            <a:r>
              <a:rPr lang="zh-CN" altLang="zh-CN" sz="2800" dirty="0">
                <a:latin typeface="Times New Roman" pitchFamily="18" charset="0"/>
              </a:rPr>
              <a:t>项目</a:t>
            </a:r>
            <a:r>
              <a:rPr lang="en-US" altLang="zh-CN" sz="2800" dirty="0">
                <a:latin typeface="Times New Roman" pitchFamily="18" charset="0"/>
              </a:rPr>
              <a:t>\\venv\\lib\\site-packages', </a:t>
            </a:r>
            <a:endParaRPr lang="zh-CN" altLang="zh-CN" sz="2800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latin typeface="Times New Roman" pitchFamily="18" charset="0"/>
              </a:rPr>
              <a:t>'D:\\Python</a:t>
            </a:r>
            <a:r>
              <a:rPr lang="zh-CN" altLang="zh-CN" sz="2800" dirty="0">
                <a:latin typeface="Times New Roman" pitchFamily="18" charset="0"/>
              </a:rPr>
              <a:t>项目</a:t>
            </a:r>
            <a:r>
              <a:rPr lang="en-US" altLang="zh-CN" sz="2800" dirty="0">
                <a:latin typeface="Times New Roman" pitchFamily="18" charset="0"/>
              </a:rPr>
              <a:t>\\venv\\lib\\site-packages\\pip-10.0.1-py3.7.egg',</a:t>
            </a:r>
            <a:endParaRPr lang="zh-CN" altLang="zh-CN" sz="2800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'D:\Python</a:t>
            </a:r>
            <a:r>
              <a:rPr lang="zh-CN" altLang="zh-CN" sz="2800" dirty="0">
                <a:solidFill>
                  <a:srgbClr val="FF0000"/>
                </a:solidFill>
                <a:latin typeface="Times New Roman" pitchFamily="18" charset="0"/>
              </a:rPr>
              <a:t>项目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\</a:t>
            </a:r>
            <a:r>
              <a:rPr lang="zh-CN" altLang="zh-CN" sz="2800" dirty="0">
                <a:solidFill>
                  <a:srgbClr val="FF0000"/>
                </a:solidFill>
                <a:latin typeface="Times New Roman" pitchFamily="18" charset="0"/>
              </a:rPr>
              <a:t>模块使用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'</a:t>
            </a:r>
            <a:r>
              <a:rPr lang="en-US" altLang="zh-CN" sz="2800" dirty="0">
                <a:latin typeface="Times New Roman" pitchFamily="18" charset="0"/>
              </a:rPr>
              <a:t>]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94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自定义模块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最后，使用“模块使用”目录下的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module_demo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块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40182" y="3422072"/>
            <a:ext cx="6604577" cy="214745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3950648" y="3710969"/>
            <a:ext cx="438364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import sys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import module_demo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module_demo.introduce()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6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模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块概述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自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定义模块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模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块的导入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特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性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181600" y="3922376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中的包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第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三方模块的下载与安装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：随机生成验证码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89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059113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模块概述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自定义模块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模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块的导入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特</a:t>
            </a:r>
            <a:r>
              <a:rPr lang="zh-CN" altLang="en-US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性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181600" y="3922376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中的包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第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三方模块的下载与安装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：随机生成验证码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735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__all__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246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__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all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__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属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性实际上是一个元组，该元组中包含的元素决定了在使用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from…import *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语句导入模块内容时通配符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所包含的内容。</a:t>
            </a:r>
          </a:p>
        </p:txBody>
      </p:sp>
      <p:sp>
        <p:nvSpPr>
          <p:cNvPr id="5" name="矩形 4"/>
          <p:cNvSpPr/>
          <p:nvPr/>
        </p:nvSpPr>
        <p:spPr>
          <a:xfrm>
            <a:off x="1452708" y="4199853"/>
            <a:ext cx="93795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 如果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__all__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中只包含模块的部分内容，那么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from…import *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语句只会将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__all__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中包含的部分内容导入程序。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083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__all__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77850" y="1320800"/>
            <a:ext cx="5725968" cy="3342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假设当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前有一个自定义模块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calc.py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，该模块中包含计算两个数的四则运算函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0291" y="1848760"/>
            <a:ext cx="4512998" cy="46135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7559204" y="1993410"/>
            <a:ext cx="3055172" cy="4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500" dirty="0">
                <a:latin typeface="Times New Roman" pitchFamily="18" charset="0"/>
              </a:rPr>
              <a:t>def add(a, b):</a:t>
            </a:r>
            <a:endParaRPr lang="zh-CN" altLang="zh-CN" sz="2500" dirty="0">
              <a:latin typeface="Times New Roman" pitchFamily="18" charset="0"/>
            </a:endParaRPr>
          </a:p>
          <a:p>
            <a:r>
              <a:rPr lang="en-US" altLang="zh-CN" sz="2500" dirty="0">
                <a:latin typeface="Times New Roman" pitchFamily="18" charset="0"/>
              </a:rPr>
              <a:t>    return a + b</a:t>
            </a:r>
            <a:endParaRPr lang="zh-CN" altLang="zh-CN" sz="2500" dirty="0">
              <a:latin typeface="Times New Roman" pitchFamily="18" charset="0"/>
            </a:endParaRPr>
          </a:p>
          <a:p>
            <a:r>
              <a:rPr lang="en-US" altLang="zh-CN" sz="2500" dirty="0">
                <a:latin typeface="Times New Roman" pitchFamily="18" charset="0"/>
              </a:rPr>
              <a:t>def subtract(a, b):</a:t>
            </a:r>
            <a:endParaRPr lang="zh-CN" altLang="zh-CN" sz="2500" dirty="0">
              <a:latin typeface="Times New Roman" pitchFamily="18" charset="0"/>
            </a:endParaRPr>
          </a:p>
          <a:p>
            <a:r>
              <a:rPr lang="en-US" altLang="zh-CN" sz="2500" dirty="0">
                <a:latin typeface="Times New Roman" pitchFamily="18" charset="0"/>
              </a:rPr>
              <a:t>    return a - b</a:t>
            </a:r>
            <a:endParaRPr lang="zh-CN" altLang="zh-CN" sz="2500" dirty="0">
              <a:latin typeface="Times New Roman" pitchFamily="18" charset="0"/>
            </a:endParaRPr>
          </a:p>
          <a:p>
            <a:r>
              <a:rPr lang="en-US" altLang="zh-CN" sz="2500" dirty="0">
                <a:latin typeface="Times New Roman" pitchFamily="18" charset="0"/>
              </a:rPr>
              <a:t>def multiply(a, b):</a:t>
            </a:r>
            <a:endParaRPr lang="zh-CN" altLang="zh-CN" sz="2500" dirty="0">
              <a:latin typeface="Times New Roman" pitchFamily="18" charset="0"/>
            </a:endParaRPr>
          </a:p>
          <a:p>
            <a:r>
              <a:rPr lang="en-US" altLang="zh-CN" sz="2500" dirty="0">
                <a:latin typeface="Times New Roman" pitchFamily="18" charset="0"/>
              </a:rPr>
              <a:t>    return a * b</a:t>
            </a:r>
            <a:endParaRPr lang="zh-CN" altLang="zh-CN" sz="2500" dirty="0">
              <a:latin typeface="Times New Roman" pitchFamily="18" charset="0"/>
            </a:endParaRPr>
          </a:p>
          <a:p>
            <a:r>
              <a:rPr lang="en-US" altLang="zh-CN" sz="2500" dirty="0">
                <a:latin typeface="Times New Roman" pitchFamily="18" charset="0"/>
              </a:rPr>
              <a:t>def divide(a, b):</a:t>
            </a:r>
            <a:endParaRPr lang="zh-CN" altLang="zh-CN" sz="2500" dirty="0">
              <a:latin typeface="Times New Roman" pitchFamily="18" charset="0"/>
            </a:endParaRPr>
          </a:p>
          <a:p>
            <a:r>
              <a:rPr lang="en-US" altLang="zh-CN" sz="2500" dirty="0">
                <a:latin typeface="Times New Roman" pitchFamily="18" charset="0"/>
              </a:rPr>
              <a:t>    if (b):</a:t>
            </a:r>
            <a:endParaRPr lang="zh-CN" altLang="zh-CN" sz="2500" dirty="0">
              <a:latin typeface="Times New Roman" pitchFamily="18" charset="0"/>
            </a:endParaRPr>
          </a:p>
          <a:p>
            <a:r>
              <a:rPr lang="en-US" altLang="zh-CN" sz="2500" dirty="0">
                <a:latin typeface="Times New Roman" pitchFamily="18" charset="0"/>
              </a:rPr>
              <a:t>        return a / b</a:t>
            </a:r>
            <a:endParaRPr lang="zh-CN" altLang="zh-CN" sz="2500" dirty="0">
              <a:latin typeface="Times New Roman" pitchFamily="18" charset="0"/>
            </a:endParaRPr>
          </a:p>
          <a:p>
            <a:r>
              <a:rPr lang="en-US" altLang="zh-CN" sz="2500" dirty="0">
                <a:latin typeface="Times New Roman" pitchFamily="18" charset="0"/>
              </a:rPr>
              <a:t>    else:</a:t>
            </a:r>
            <a:endParaRPr lang="zh-CN" altLang="zh-CN" sz="2500" dirty="0">
              <a:latin typeface="Times New Roman" pitchFamily="18" charset="0"/>
            </a:endParaRPr>
          </a:p>
          <a:p>
            <a:r>
              <a:rPr lang="en-US" altLang="zh-CN" sz="2500" dirty="0">
                <a:latin typeface="Times New Roman" pitchFamily="18" charset="0"/>
              </a:rPr>
              <a:t>        print("error")</a:t>
            </a:r>
            <a:endParaRPr lang="zh-CN" altLang="zh-CN" sz="2500" dirty="0">
              <a:latin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30291" y="1320801"/>
            <a:ext cx="1704109" cy="52796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Calibri" pitchFamily="34" charset="0"/>
                <a:cs typeface="Times New Roman" pitchFamily="18" charset="0"/>
              </a:rPr>
              <a:t>calc.py</a:t>
            </a:r>
            <a:endParaRPr lang="zh-CN" altLang="en-US" sz="2800" b="1" dirty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70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__all__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297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calc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模块中设置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__all__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属性为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[“add”, “subtract”]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，此时其他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文件导入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calc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模块后，只能使用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calc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模块中的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add()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subtract()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函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12473" y="4590246"/>
            <a:ext cx="6604577" cy="11100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3642386" y="4852885"/>
            <a:ext cx="49447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__all__ = ["add", "subtract"]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37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__all__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通过“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from ...import *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”方式导入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calc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模块，然后使用该模块中的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add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 与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subtract()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函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数。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42444" y="3327138"/>
            <a:ext cx="6604577" cy="203661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4006646" y="3560616"/>
            <a:ext cx="347617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from calc import *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print(add(2, 3))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print(subtract(2, 3))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8580007" y="3521822"/>
            <a:ext cx="1205346" cy="735013"/>
          </a:xfrm>
          <a:prstGeom prst="wedgeRoundRectCallout">
            <a:avLst>
              <a:gd name="adj1" fmla="val -205599"/>
              <a:gd name="adj2" fmla="val 4549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5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8580007" y="5160754"/>
            <a:ext cx="1205346" cy="735013"/>
          </a:xfrm>
          <a:prstGeom prst="wedgeRoundRectCallout">
            <a:avLst>
              <a:gd name="adj1" fmla="val -183760"/>
              <a:gd name="adj2" fmla="val -5817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-1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27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__all__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下面尝试使用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calc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模块的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multipty()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divide()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函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42444" y="3327139"/>
            <a:ext cx="6604577" cy="159122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4006646" y="3584143"/>
            <a:ext cx="347617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print(multipty(2, 3))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print(divide(2, 3))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7665610" y="4430601"/>
            <a:ext cx="3362608" cy="1332890"/>
          </a:xfrm>
          <a:prstGeom prst="wedgeRoundRectCallout">
            <a:avLst>
              <a:gd name="adj1" fmla="val -58004"/>
              <a:gd name="adj2" fmla="val -7883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NameError: name 'multiply' is not defined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997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__name__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372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在较大型的项目开发中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，一个项目通常由多名开发人员共同开发，每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名开发人员负责不同的模块。为了保证自己编写的程序在整合后可以正常运行，开发人员通常需在整合前额外编写测试代码，对自己负责的模块进行测试。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029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__name__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为了避免项目运行时执行这些测试代码，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中设置了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__name__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属性。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247920" y="3281888"/>
            <a:ext cx="9891135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__name__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属性通常与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if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条件语句一起使用，若当前模块是启动模块，则其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__name__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的值为“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__main__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”；若该模块被其它程序导入，则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__name__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的值为文件名。</a:t>
            </a:r>
          </a:p>
        </p:txBody>
      </p:sp>
    </p:spTree>
    <p:extLst>
      <p:ext uri="{BB962C8B-B14F-4D97-AF65-F5344CB8AC3E}">
        <p14:creationId xmlns:p14="http://schemas.microsoft.com/office/powerpoint/2010/main" val="281924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813969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模块概述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自定义模块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模块的导入特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性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181600" y="3922376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en-US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中的包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第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三方模块的下载与安装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：随机生成验证码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757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包的结构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中的包是一个包含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__init__.py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文件的目录，该目录下还包含一些模块以及子包。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70367" y="3154652"/>
            <a:ext cx="5278582" cy="321843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2930610" y="3209599"/>
            <a:ext cx="3557936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package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zh-CN" altLang="zh-CN" sz="2800" dirty="0">
                <a:latin typeface="Times New Roman" pitchFamily="18" charset="0"/>
              </a:rPr>
              <a:t>├──</a:t>
            </a:r>
            <a:r>
              <a:rPr lang="en-US" altLang="zh-CN" sz="2800" dirty="0">
                <a:latin typeface="Times New Roman" pitchFamily="18" charset="0"/>
              </a:rPr>
              <a:t> __init__.py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zh-CN" altLang="zh-CN" sz="2800" dirty="0">
                <a:latin typeface="Times New Roman" pitchFamily="18" charset="0"/>
              </a:rPr>
              <a:t>├──</a:t>
            </a:r>
            <a:r>
              <a:rPr lang="en-US" altLang="zh-CN" sz="2800" dirty="0">
                <a:latin typeface="Times New Roman" pitchFamily="18" charset="0"/>
              </a:rPr>
              <a:t> module_a1.py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zh-CN" altLang="zh-CN" sz="2800" dirty="0">
                <a:latin typeface="Times New Roman" pitchFamily="18" charset="0"/>
              </a:rPr>
              <a:t>└──</a:t>
            </a:r>
            <a:r>
              <a:rPr lang="en-US" altLang="zh-CN" sz="2800" dirty="0">
                <a:latin typeface="Times New Roman" pitchFamily="18" charset="0"/>
              </a:rPr>
              <a:t> module_a2.py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zh-CN" altLang="zh-CN" sz="2800" dirty="0">
                <a:latin typeface="Times New Roman" pitchFamily="18" charset="0"/>
              </a:rPr>
              <a:t>└──</a:t>
            </a:r>
            <a:r>
              <a:rPr lang="en-US" altLang="zh-CN" sz="2800" dirty="0">
                <a:latin typeface="Times New Roman" pitchFamily="18" charset="0"/>
              </a:rPr>
              <a:t> package_b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zh-CN" altLang="zh-CN" sz="2800" dirty="0">
                <a:latin typeface="Times New Roman" pitchFamily="18" charset="0"/>
              </a:rPr>
              <a:t>├──</a:t>
            </a:r>
            <a:r>
              <a:rPr lang="en-US" altLang="zh-CN" sz="2800" dirty="0">
                <a:latin typeface="Times New Roman" pitchFamily="18" charset="0"/>
              </a:rPr>
              <a:t> __init__.py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zh-CN" altLang="zh-CN" sz="2800" dirty="0">
                <a:latin typeface="Times New Roman" pitchFamily="18" charset="0"/>
              </a:rPr>
              <a:t>└──</a:t>
            </a:r>
            <a:r>
              <a:rPr lang="en-US" altLang="zh-CN" sz="2800" dirty="0">
                <a:latin typeface="Times New Roman" pitchFamily="18" charset="0"/>
              </a:rPr>
              <a:t> module_b.py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7316213" y="3736919"/>
            <a:ext cx="3123562" cy="263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>
                <a:latin typeface="Calibri" pitchFamily="34" charset="0"/>
                <a:ea typeface="楷体" pitchFamily="49" charset="-122"/>
              </a:rPr>
              <a:t>包中的</a:t>
            </a:r>
            <a:r>
              <a:rPr lang="en-US" altLang="zh-CN" sz="2800" dirty="0">
                <a:latin typeface="Calibri" pitchFamily="34" charset="0"/>
                <a:ea typeface="楷体" pitchFamily="49" charset="-122"/>
              </a:rPr>
              <a:t>__init__.py</a:t>
            </a:r>
            <a:r>
              <a:rPr lang="zh-CN" altLang="zh-CN" sz="2800" dirty="0">
                <a:latin typeface="Calibri" pitchFamily="34" charset="0"/>
                <a:ea typeface="楷体" pitchFamily="49" charset="-122"/>
              </a:rPr>
              <a:t>文件可以为空，但必须存在，否则包将退化为一个普通目录。</a:t>
            </a:r>
          </a:p>
        </p:txBody>
      </p:sp>
    </p:spTree>
    <p:extLst>
      <p:ext uri="{BB962C8B-B14F-4D97-AF65-F5344CB8AC3E}">
        <p14:creationId xmlns:p14="http://schemas.microsoft.com/office/powerpoint/2010/main" val="94938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07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2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：绘制多角星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103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包的结构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54225" y="2432050"/>
            <a:ext cx="9401175" cy="3536084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1643063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2511424" y="2715839"/>
            <a:ext cx="848677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__init__.py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文件有两个作用，</a:t>
            </a:r>
            <a:r>
              <a:rPr lang="zh-CN" altLang="zh-CN" sz="3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第一个作用是标识当前目录是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一个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zh-CN" sz="3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包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；</a:t>
            </a:r>
            <a:r>
              <a:rPr lang="zh-CN" altLang="zh-CN" sz="3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第二个作用是模糊导</a:t>
            </a:r>
            <a:r>
              <a:rPr lang="zh-CN" altLang="zh-CN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入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。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如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果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__init__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文件中没有声明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__all__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属性，那么使用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from ... import *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导入的内容为空 。</a:t>
            </a:r>
          </a:p>
        </p:txBody>
      </p:sp>
    </p:spTree>
    <p:extLst>
      <p:ext uri="{BB962C8B-B14F-4D97-AF65-F5344CB8AC3E}">
        <p14:creationId xmlns:p14="http://schemas.microsoft.com/office/powerpoint/2010/main" val="141953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包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的导入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817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使用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import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导入包中的模块时，需要在模块名的前面加上包名，格式为 “包名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.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模块名”。若要使用已导入模块中的函数时，需要通过“包名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.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模块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.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函数”实现。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import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导入</a:t>
            </a:r>
          </a:p>
        </p:txBody>
      </p:sp>
      <p:sp>
        <p:nvSpPr>
          <p:cNvPr id="13" name="矩形 12"/>
          <p:cNvSpPr/>
          <p:nvPr/>
        </p:nvSpPr>
        <p:spPr>
          <a:xfrm>
            <a:off x="2307286" y="4324666"/>
            <a:ext cx="7910946" cy="159122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2973152" y="4581670"/>
            <a:ext cx="670475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import package_demo.module_demo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package_demo.module_demo.add(1, 3)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71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包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的导入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22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通过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from…import…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导入包中模块包含的内容，若需要使用导入模块中的函数，需要通过“模块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.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函数”实现。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from…import…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导入</a:t>
            </a:r>
          </a:p>
        </p:txBody>
      </p:sp>
      <p:sp>
        <p:nvSpPr>
          <p:cNvPr id="13" name="矩形 12"/>
          <p:cNvSpPr/>
          <p:nvPr/>
        </p:nvSpPr>
        <p:spPr>
          <a:xfrm>
            <a:off x="1967345" y="3786057"/>
            <a:ext cx="8492837" cy="159122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2546953" y="4043061"/>
            <a:ext cx="745932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from package_demo import operation_demo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operation_demo.add(2, 3)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70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4568031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模块概述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自定义模块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模块的导入特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性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181600" y="3922376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Python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中的包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第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三方模块的下载与安装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：随机生成验证码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571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012027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第三方模块的下载与安装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在使用第三方模块之前，需要使用包管理工具——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pip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下载和安装第三方模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块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247920" y="3281888"/>
            <a:ext cx="9891135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由于本教材使用的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Python3.7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版本中已经自带了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Python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包管理工具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pip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，因此无需再另行下载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pip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057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012027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第三方模块的下载与安装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22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打开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Windows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的命令提示符工具，输入“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pip install requests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”即可下载并安装第三方模块</a:t>
            </a:r>
            <a:r>
              <a:rPr lang="en-US" altLang="zh-CN" sz="3200" dirty="0" smtClean="0">
                <a:latin typeface="Calibri" pitchFamily="34" charset="0"/>
                <a:ea typeface="楷体" pitchFamily="49" charset="-122"/>
              </a:rPr>
              <a:t>requests</a:t>
            </a:r>
            <a:r>
              <a:rPr lang="zh-CN" altLang="en-US" sz="32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2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82008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命令提示符中下载和安装第三方模块</a:t>
            </a:r>
          </a:p>
        </p:txBody>
      </p:sp>
      <p:pic>
        <p:nvPicPr>
          <p:cNvPr id="12" name="图片 11"/>
          <p:cNvPicPr/>
          <p:nvPr/>
        </p:nvPicPr>
        <p:blipFill>
          <a:blip r:embed="rId2"/>
          <a:stretch>
            <a:fillRect/>
          </a:stretch>
        </p:blipFill>
        <p:spPr>
          <a:xfrm>
            <a:off x="3632603" y="3469670"/>
            <a:ext cx="5288021" cy="300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9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012027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第三方模块的下载与安装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19" y="2242797"/>
            <a:ext cx="10362190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打开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PyCharm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，通过菜单【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View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】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-&gt;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【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Tool Windows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】 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-&gt;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【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Terminal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】打开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Terminal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工具，输入“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pip install resquests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”命</a:t>
            </a:r>
            <a:r>
              <a:rPr lang="zh-CN" altLang="zh-CN" sz="3200" dirty="0" smtClean="0">
                <a:latin typeface="Calibri" pitchFamily="34" charset="0"/>
                <a:ea typeface="楷体" pitchFamily="49" charset="-122"/>
              </a:rPr>
              <a:t>令</a:t>
            </a:r>
            <a:r>
              <a:rPr lang="zh-CN" altLang="en-US" sz="3200" dirty="0" smtClean="0">
                <a:latin typeface="Calibri" pitchFamily="34" charset="0"/>
                <a:ea typeface="楷体" pitchFamily="49" charset="-122"/>
              </a:rPr>
              <a:t>，</a:t>
            </a:r>
            <a:r>
              <a:rPr lang="zh-CN" altLang="zh-CN" sz="3200" dirty="0" smtClean="0">
                <a:latin typeface="Calibri" pitchFamily="34" charset="0"/>
                <a:ea typeface="楷体" pitchFamily="49" charset="-122"/>
              </a:rPr>
              <a:t>按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下回车后开始下载并安装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requests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模块。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82008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PyCharm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中下载和安装第三方模块</a:t>
            </a:r>
          </a:p>
        </p:txBody>
      </p:sp>
      <p:pic>
        <p:nvPicPr>
          <p:cNvPr id="9" name="图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559" y="4232614"/>
            <a:ext cx="6295015" cy="201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4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5322093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模块概述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自定义模块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模块的导入特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性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181600" y="3922376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Python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中的包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第三方模块的下载与安装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：随机生成验证码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76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012027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：随机生成验证码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目前验证码的种类层出不穷，其生成方式也越来越复杂，常见的验证码是由大写字母、小写字母、数字组成六位验证码。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793" y="4244254"/>
            <a:ext cx="3069937" cy="874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753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012027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：随机生成验证码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/>
        </p:blipFill>
        <p:spPr bwMode="auto">
          <a:xfrm>
            <a:off x="9485008" y="2470647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089999" y="2484295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2463027" y="3000164"/>
            <a:ext cx="6860377" cy="1500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本实例要求编写程序，实现随机生成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位验证码的功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能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725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1550988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模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块概述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自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定义模块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模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块的导入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特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性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181600" y="3922376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中的包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第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三方模块的下载与安装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：随机生成验证码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1550193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07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2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：绘制多角星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918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012027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：绘制多角星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 descr="C:\Users\admin\Documents\Tencent Files\247993199\Image\C2C\_J5I[7J5CXMOKR_HXO71[]C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154" y="2997780"/>
            <a:ext cx="5039158" cy="347170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如果你喜欢作画，那么一定要尝试一下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内置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模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块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turtle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，利用该模块通过程序绘制一些简单图形。</a:t>
            </a:r>
          </a:p>
        </p:txBody>
      </p:sp>
    </p:spTree>
    <p:extLst>
      <p:ext uri="{BB962C8B-B14F-4D97-AF65-F5344CB8AC3E}">
        <p14:creationId xmlns:p14="http://schemas.microsoft.com/office/powerpoint/2010/main" val="183836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012027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：绘制多角星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/>
        </p:blipFill>
        <p:spPr bwMode="auto">
          <a:xfrm>
            <a:off x="9485008" y="2470647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2089999" y="2484295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2463027" y="2996830"/>
            <a:ext cx="6860377" cy="150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本实例要求编写程序，使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turtle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模块绘制一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个多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角星。</a:t>
            </a:r>
          </a:p>
        </p:txBody>
      </p:sp>
    </p:spTree>
    <p:extLst>
      <p:ext uri="{BB962C8B-B14F-4D97-AF65-F5344CB8AC3E}">
        <p14:creationId xmlns:p14="http://schemas.microsoft.com/office/powerpoint/2010/main" val="148595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矩形 2"/>
          <p:cNvSpPr>
            <a:spLocks noChangeArrowheads="1"/>
          </p:cNvSpPr>
          <p:nvPr/>
        </p:nvSpPr>
        <p:spPr bwMode="auto">
          <a:xfrm>
            <a:off x="590550" y="1538568"/>
            <a:ext cx="110109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本章主要讲解了与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模块相关的知识，包括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模块的定义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模块的导入方式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常见的标准模块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自定义模块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模块的导入特性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包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下载与安装第三方模块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。模块和包不仅能提高开发效率，而且使代码具有清晰的结构</a:t>
            </a:r>
            <a:r>
              <a:rPr lang="zh-CN" altLang="zh-CN" sz="28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 smtClean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通过本章的学习，希望大家能熟练地定义和使用模块、包。</a:t>
            </a:r>
            <a:endParaRPr lang="zh-CN" altLang="en-US" sz="2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94914" y="262889"/>
            <a:ext cx="605917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什么是模块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378624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x-none" altLang="zh-CN" sz="44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程序中，每个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.py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文件都可以视为一个模块，通过在当前</a:t>
            </a:r>
            <a:r>
              <a:rPr lang="x-none" altLang="zh-CN" sz="4400" dirty="0">
                <a:latin typeface="微软雅黑" pitchFamily="34" charset="-122"/>
                <a:ea typeface="微软雅黑" pitchFamily="34" charset="-122"/>
              </a:rPr>
              <a:t>.py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文件中导入其它</a:t>
            </a:r>
            <a:r>
              <a:rPr lang="x-none" altLang="zh-CN" sz="4400" dirty="0">
                <a:latin typeface="微软雅黑" pitchFamily="34" charset="-122"/>
                <a:ea typeface="微软雅黑" pitchFamily="34" charset="-122"/>
              </a:rPr>
              <a:t>.py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文件，可以使用被导入文件中定义的内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容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折角形 2"/>
          <p:cNvSpPr/>
          <p:nvPr/>
        </p:nvSpPr>
        <p:spPr>
          <a:xfrm>
            <a:off x="4973781" y="4142508"/>
            <a:ext cx="1773382" cy="1773382"/>
          </a:xfrm>
          <a:prstGeom prst="foldedCorner">
            <a:avLst/>
          </a:prstGeom>
          <a:noFill/>
          <a:ln w="28575">
            <a:solidFill>
              <a:srgbClr val="135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4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.py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2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什么是模块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x-none" altLang="zh-CN" sz="44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中的模块可分为三类，分别是内置模块、第三方模块和自定义模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块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8526" y="3325087"/>
            <a:ext cx="3332417" cy="233945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43915" y="5330079"/>
            <a:ext cx="1981638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内置模块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841464" y="3478416"/>
            <a:ext cx="3259480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x-none" altLang="zh-CN" dirty="0"/>
              <a:t>Python</a:t>
            </a:r>
            <a:r>
              <a:rPr lang="zh-CN" altLang="zh-CN" dirty="0"/>
              <a:t>的官方模块，可直接导入程序供开发人员使用。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4472306" y="3325087"/>
            <a:ext cx="3332417" cy="233945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147695" y="5330079"/>
            <a:ext cx="1981638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>
                <a:solidFill>
                  <a:srgbClr val="FFFFFF"/>
                </a:solidFill>
                <a:ea typeface="等线" charset="-122"/>
              </a:rPr>
              <a:t>第三方</a:t>
            </a: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模块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19" name="矩形 2"/>
          <p:cNvSpPr>
            <a:spLocks noChangeArrowheads="1"/>
          </p:cNvSpPr>
          <p:nvPr/>
        </p:nvSpPr>
        <p:spPr bwMode="auto">
          <a:xfrm>
            <a:off x="4545244" y="3478416"/>
            <a:ext cx="3259480" cy="180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dirty="0"/>
              <a:t>由非官方制作发布的、供给大众使用的</a:t>
            </a:r>
            <a:r>
              <a:rPr lang="x-none" altLang="zh-CN" dirty="0"/>
              <a:t>Python</a:t>
            </a:r>
            <a:r>
              <a:rPr lang="zh-CN" altLang="zh-CN" dirty="0"/>
              <a:t>模块，在使用之前需要开发人员先自行安装</a:t>
            </a:r>
            <a:endParaRPr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8180707" y="3325087"/>
            <a:ext cx="3332417" cy="233945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856096" y="5330079"/>
            <a:ext cx="1981638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>
                <a:solidFill>
                  <a:srgbClr val="FFFFFF"/>
                </a:solidFill>
                <a:ea typeface="等线" charset="-122"/>
              </a:rPr>
              <a:t>自定义</a:t>
            </a: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模块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22" name="矩形 2"/>
          <p:cNvSpPr>
            <a:spLocks noChangeArrowheads="1"/>
          </p:cNvSpPr>
          <p:nvPr/>
        </p:nvSpPr>
        <p:spPr bwMode="auto">
          <a:xfrm>
            <a:off x="8253645" y="3478416"/>
            <a:ext cx="3259480" cy="180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dirty="0"/>
              <a:t>开发人员在程序编写的过程中自行编写的、存放功能性代码的</a:t>
            </a:r>
            <a:r>
              <a:rPr lang="x-none" altLang="zh-CN" dirty="0"/>
              <a:t>.py</a:t>
            </a:r>
            <a:r>
              <a:rPr lang="zh-CN" altLang="zh-CN" dirty="0"/>
              <a:t>文件。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246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模块的导入方式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703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使用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import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导入模块的语法格式如下：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import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导入</a:t>
            </a:r>
          </a:p>
        </p:txBody>
      </p:sp>
      <p:sp>
        <p:nvSpPr>
          <p:cNvPr id="9" name="矩形 8"/>
          <p:cNvSpPr/>
          <p:nvPr/>
        </p:nvSpPr>
        <p:spPr>
          <a:xfrm>
            <a:off x="2951019" y="3283530"/>
            <a:ext cx="6373090" cy="108065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3832393" y="3531468"/>
            <a:ext cx="48884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import </a:t>
            </a:r>
            <a:r>
              <a:rPr lang="zh-CN" altLang="zh-CN" sz="3200" dirty="0">
                <a:latin typeface="Times New Roman" pitchFamily="18" charset="0"/>
              </a:rPr>
              <a:t>模块</a:t>
            </a:r>
            <a:r>
              <a:rPr lang="en-US" altLang="zh-CN" sz="3200" dirty="0">
                <a:latin typeface="Times New Roman" pitchFamily="18" charset="0"/>
              </a:rPr>
              <a:t>1, </a:t>
            </a:r>
            <a:r>
              <a:rPr lang="zh-CN" altLang="zh-CN" sz="3200" dirty="0">
                <a:latin typeface="Times New Roman" pitchFamily="18" charset="0"/>
              </a:rPr>
              <a:t>模块</a:t>
            </a:r>
            <a:r>
              <a:rPr lang="en-US" altLang="zh-CN" sz="3200" dirty="0">
                <a:latin typeface="Times New Roman" pitchFamily="18" charset="0"/>
              </a:rPr>
              <a:t>2, …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67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模块的导入方式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模块导入之后便可以通过“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.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”使用模块中的函数或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类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import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导入</a:t>
            </a:r>
          </a:p>
        </p:txBody>
      </p:sp>
      <p:sp>
        <p:nvSpPr>
          <p:cNvPr id="9" name="矩形 8"/>
          <p:cNvSpPr/>
          <p:nvPr/>
        </p:nvSpPr>
        <p:spPr>
          <a:xfrm>
            <a:off x="2963789" y="3775561"/>
            <a:ext cx="6373090" cy="118614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3950936" y="4045466"/>
            <a:ext cx="43987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zh-CN" altLang="zh-CN" sz="3600" dirty="0">
                <a:latin typeface="Times New Roman" pitchFamily="18" charset="0"/>
              </a:rPr>
              <a:t>模块名</a:t>
            </a:r>
            <a:r>
              <a:rPr lang="en-US" altLang="zh-CN" sz="3600" dirty="0">
                <a:latin typeface="Times New Roman" pitchFamily="18" charset="0"/>
              </a:rPr>
              <a:t>.</a:t>
            </a:r>
            <a:r>
              <a:rPr lang="zh-CN" altLang="zh-CN" sz="3600" dirty="0">
                <a:latin typeface="Times New Roman" pitchFamily="18" charset="0"/>
              </a:rPr>
              <a:t>函数名</a:t>
            </a:r>
            <a:r>
              <a:rPr lang="en-US" altLang="zh-CN" sz="3600" dirty="0">
                <a:latin typeface="Times New Roman" pitchFamily="18" charset="0"/>
              </a:rPr>
              <a:t>()/</a:t>
            </a:r>
            <a:r>
              <a:rPr lang="zh-CN" altLang="zh-CN" sz="3600" dirty="0">
                <a:latin typeface="Times New Roman" pitchFamily="18" charset="0"/>
              </a:rPr>
              <a:t>类名</a:t>
            </a:r>
          </a:p>
        </p:txBody>
      </p:sp>
    </p:spTree>
    <p:extLst>
      <p:ext uri="{BB962C8B-B14F-4D97-AF65-F5344CB8AC3E}">
        <p14:creationId xmlns:p14="http://schemas.microsoft.com/office/powerpoint/2010/main" val="378598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5fd88e625dfc52092864e10a639cd6839b6ecc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3188</TotalTime>
  <Words>3219</Words>
  <Application>Microsoft Office PowerPoint</Application>
  <PresentationFormat>自定义</PresentationFormat>
  <Paragraphs>251</Paragraphs>
  <Slides>54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6" baseType="lpstr">
      <vt:lpstr>Office 主题​​</vt:lpstr>
      <vt:lpstr>Microsoft Excel 97-2003 工作表</vt:lpstr>
      <vt:lpstr>第8章 模块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王晓娟</cp:lastModifiedBy>
  <cp:revision>4042</cp:revision>
  <dcterms:created xsi:type="dcterms:W3CDTF">2016-08-25T05:35:30Z</dcterms:created>
  <dcterms:modified xsi:type="dcterms:W3CDTF">2019-07-30T08:37:05Z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