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98" r:id="rId3"/>
    <p:sldId id="979" r:id="rId4"/>
    <p:sldId id="896" r:id="rId5"/>
    <p:sldId id="344" r:id="rId6"/>
    <p:sldId id="897" r:id="rId7"/>
    <p:sldId id="980" r:id="rId8"/>
    <p:sldId id="981" r:id="rId9"/>
    <p:sldId id="982" r:id="rId10"/>
    <p:sldId id="1003" r:id="rId11"/>
    <p:sldId id="921" r:id="rId12"/>
    <p:sldId id="983" r:id="rId13"/>
    <p:sldId id="984" r:id="rId14"/>
    <p:sldId id="985" r:id="rId15"/>
    <p:sldId id="986" r:id="rId16"/>
    <p:sldId id="987" r:id="rId17"/>
    <p:sldId id="988" r:id="rId18"/>
    <p:sldId id="949" r:id="rId19"/>
    <p:sldId id="1004" r:id="rId20"/>
    <p:sldId id="989" r:id="rId21"/>
    <p:sldId id="950" r:id="rId22"/>
    <p:sldId id="990" r:id="rId23"/>
    <p:sldId id="923" r:id="rId24"/>
    <p:sldId id="991" r:id="rId25"/>
    <p:sldId id="951" r:id="rId26"/>
    <p:sldId id="992" r:id="rId27"/>
    <p:sldId id="993" r:id="rId28"/>
    <p:sldId id="994" r:id="rId29"/>
    <p:sldId id="952" r:id="rId30"/>
    <p:sldId id="849" r:id="rId31"/>
    <p:sldId id="995" r:id="rId32"/>
    <p:sldId id="996" r:id="rId33"/>
    <p:sldId id="954" r:id="rId34"/>
    <p:sldId id="955" r:id="rId35"/>
    <p:sldId id="956" r:id="rId36"/>
    <p:sldId id="997" r:id="rId37"/>
    <p:sldId id="957" r:id="rId38"/>
    <p:sldId id="998" r:id="rId39"/>
    <p:sldId id="999" r:id="rId40"/>
    <p:sldId id="958" r:id="rId41"/>
    <p:sldId id="1000" r:id="rId42"/>
    <p:sldId id="959" r:id="rId43"/>
    <p:sldId id="1001" r:id="rId44"/>
    <p:sldId id="1002" r:id="rId45"/>
    <p:sldId id="978" r:id="rId46"/>
    <p:sldId id="1005" r:id="rId47"/>
    <p:sldId id="531" r:id="rId48"/>
    <p:sldId id="376" r:id="rId49"/>
  </p:sldIdLst>
  <p:sldSz cx="12192000" cy="6858000"/>
  <p:notesSz cx="6858000" cy="9144000"/>
  <p:custDataLst>
    <p:tags r:id="rId51"/>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p:cViewPr>
        <p:scale>
          <a:sx n="69" d="100"/>
          <a:sy n="69" d="100"/>
        </p:scale>
        <p:origin x="-258" y="-26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文</a:t>
            </a:r>
            <a:r>
              <a:rPr lang="zh-CN" altLang="zh-CN" dirty="0"/>
              <a:t>件与文件路径操作</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文</a:t>
            </a:r>
            <a:r>
              <a:rPr lang="zh-CN" altLang="zh-CN" sz="2000" b="1" dirty="0">
                <a:solidFill>
                  <a:srgbClr val="2E75B6"/>
                </a:solidFill>
                <a:latin typeface="微软雅黑" pitchFamily="34" charset="-122"/>
                <a:ea typeface="微软雅黑" pitchFamily="34" charset="-122"/>
              </a:rPr>
              <a:t>件的打开和关闭</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从</a:t>
            </a:r>
            <a:r>
              <a:rPr lang="zh-CN" altLang="zh-CN" sz="2000" b="1" dirty="0">
                <a:solidFill>
                  <a:srgbClr val="2E75B6"/>
                </a:solidFill>
                <a:latin typeface="微软雅黑" pitchFamily="34" charset="-122"/>
                <a:ea typeface="微软雅黑" pitchFamily="34" charset="-122"/>
              </a:rPr>
              <a:t>文件中读取数据</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向</a:t>
            </a:r>
            <a:r>
              <a:rPr lang="zh-CN" altLang="zh-CN" sz="2000" b="1" dirty="0">
                <a:solidFill>
                  <a:srgbClr val="2E75B6"/>
                </a:solidFill>
                <a:latin typeface="微软雅黑" pitchFamily="34" charset="-122"/>
                <a:ea typeface="微软雅黑" pitchFamily="34" charset="-122"/>
              </a:rPr>
              <a:t>文件写入数据</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8797635" y="4996067"/>
            <a:ext cx="281247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文</a:t>
            </a:r>
            <a:r>
              <a:rPr lang="zh-CN" altLang="zh-CN" sz="2000" b="1" dirty="0">
                <a:solidFill>
                  <a:srgbClr val="2E75B6"/>
                </a:solidFill>
                <a:latin typeface="微软雅黑" pitchFamily="34" charset="-122"/>
                <a:ea typeface="微软雅黑" pitchFamily="34" charset="-122"/>
              </a:rPr>
              <a:t>件的定位读取</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文</a:t>
            </a:r>
            <a:r>
              <a:rPr lang="zh-CN" altLang="zh-CN" sz="2000" b="1" dirty="0">
                <a:solidFill>
                  <a:srgbClr val="2E75B6"/>
                </a:solidFill>
                <a:latin typeface="微软雅黑" pitchFamily="34" charset="-122"/>
                <a:ea typeface="微软雅黑" pitchFamily="34" charset="-122"/>
              </a:rPr>
              <a:t>件的拷贝与重命名</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smtClean="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目</a:t>
            </a:r>
            <a:r>
              <a:rPr lang="zh-CN" altLang="zh-CN" sz="2000" b="1" dirty="0">
                <a:solidFill>
                  <a:srgbClr val="2E75B6"/>
                </a:solidFill>
                <a:latin typeface="微软雅黑" pitchFamily="34" charset="-122"/>
                <a:ea typeface="微软雅黑" pitchFamily="34" charset="-122"/>
              </a:rPr>
              <a:t>录</a:t>
            </a:r>
            <a:r>
              <a:rPr lang="zh-CN" altLang="en-US" sz="2000" b="1" dirty="0">
                <a:solidFill>
                  <a:srgbClr val="2E75B6"/>
                </a:solidFill>
                <a:latin typeface="微软雅黑" pitchFamily="34" charset="-122"/>
                <a:ea typeface="微软雅黑" pitchFamily="34" charset="-122"/>
              </a:rPr>
              <a:t>与文件</a:t>
            </a:r>
            <a:r>
              <a:rPr lang="zh-CN" altLang="en-US" sz="2000" b="1" dirty="0" smtClean="0">
                <a:solidFill>
                  <a:srgbClr val="2E75B6"/>
                </a:solidFill>
                <a:latin typeface="微软雅黑" pitchFamily="34" charset="-122"/>
                <a:ea typeface="微软雅黑" pitchFamily="34" charset="-122"/>
              </a:rPr>
              <a:t>路径</a:t>
            </a:r>
            <a:r>
              <a:rPr lang="zh-CN" altLang="zh-CN" sz="2000" b="1" dirty="0">
                <a:solidFill>
                  <a:srgbClr val="2E75B6"/>
                </a:solidFill>
                <a:latin typeface="微软雅黑" pitchFamily="34" charset="-122"/>
                <a:ea typeface="微软雅黑" pitchFamily="34" charset="-122"/>
              </a:rPr>
              <a:t>操作</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文件打开模式可搭配使用</a:t>
            </a:r>
            <a:r>
              <a:rPr lang="zh-CN" altLang="en-US"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如</a:t>
            </a:r>
            <a:r>
              <a:rPr lang="zh-CN" altLang="en-US" sz="4400" dirty="0">
                <a:latin typeface="微软雅黑" pitchFamily="34" charset="-122"/>
                <a:ea typeface="微软雅黑" pitchFamily="34" charset="-122"/>
              </a:rPr>
              <a:t>下表</a:t>
            </a:r>
            <a:r>
              <a:rPr lang="zh-CN" altLang="zh-CN" sz="4400" dirty="0">
                <a:latin typeface="微软雅黑" pitchFamily="34" charset="-122"/>
                <a:ea typeface="微软雅黑" pitchFamily="34" charset="-122"/>
              </a:rPr>
              <a:t>所示为常用的搭配。</a:t>
            </a:r>
            <a:endParaRPr lang="zh-CN" altLang="en-US" sz="4400" dirty="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853" y="3066313"/>
            <a:ext cx="5186390" cy="33958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45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关闭文件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close()</a:t>
            </a:r>
            <a:r>
              <a:rPr lang="zh-CN" altLang="zh-CN" sz="4400" dirty="0">
                <a:latin typeface="微软雅黑" pitchFamily="34" charset="-122"/>
                <a:ea typeface="微软雅黑" pitchFamily="34" charset="-122"/>
              </a:rPr>
              <a:t>方法用于关闭文件，该方</a:t>
            </a:r>
            <a:r>
              <a:rPr lang="zh-CN" altLang="zh-CN" sz="4400" dirty="0" smtClean="0">
                <a:latin typeface="微软雅黑" pitchFamily="34" charset="-122"/>
                <a:ea typeface="微软雅黑" pitchFamily="34" charset="-122"/>
              </a:rPr>
              <a:t>法没有参</a:t>
            </a:r>
            <a:r>
              <a:rPr lang="zh-CN" altLang="zh-CN" sz="4400" dirty="0">
                <a:latin typeface="微软雅黑" pitchFamily="34" charset="-122"/>
                <a:ea typeface="微软雅黑" pitchFamily="34" charset="-122"/>
              </a:rPr>
              <a:t>数，直接调用即可。</a:t>
            </a:r>
            <a:endParaRPr lang="zh-CN" altLang="en-US" sz="4400" dirty="0">
              <a:latin typeface="微软雅黑" pitchFamily="34" charset="-122"/>
              <a:ea typeface="微软雅黑" pitchFamily="34" charset="-122"/>
            </a:endParaRPr>
          </a:p>
        </p:txBody>
      </p:sp>
      <p:sp>
        <p:nvSpPr>
          <p:cNvPr id="12" name="矩形 11"/>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4515224" y="3416839"/>
            <a:ext cx="3355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600" dirty="0" smtClean="0">
                <a:latin typeface="Times New Roman" pitchFamily="18" charset="0"/>
              </a:rPr>
              <a:t>文件对象</a:t>
            </a:r>
            <a:r>
              <a:rPr lang="en-US" altLang="zh-CN" sz="3600" dirty="0" smtClean="0">
                <a:latin typeface="Times New Roman" pitchFamily="18" charset="0"/>
              </a:rPr>
              <a:t>.</a:t>
            </a:r>
            <a:r>
              <a:rPr lang="en-US" altLang="zh-CN" sz="3600" dirty="0">
                <a:latin typeface="Times New Roman" pitchFamily="18" charset="0"/>
              </a:rPr>
              <a:t>close()                  </a:t>
            </a:r>
            <a:endParaRPr lang="zh-CN" altLang="zh-CN" sz="3600" dirty="0">
              <a:latin typeface="Times New Roman" pitchFamily="18" charset="0"/>
            </a:endParaRPr>
          </a:p>
        </p:txBody>
      </p:sp>
    </p:spTree>
    <p:extLst>
      <p:ext uri="{BB962C8B-B14F-4D97-AF65-F5344CB8AC3E}">
        <p14:creationId xmlns:p14="http://schemas.microsoft.com/office/powerpoint/2010/main" val="949389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关闭文件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1990165"/>
            <a:ext cx="9604375" cy="4020669"/>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311369"/>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673351" y="2263026"/>
            <a:ext cx="8554944"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200" dirty="0" smtClean="0">
                <a:latin typeface="黑体" pitchFamily="49" charset="-122"/>
                <a:ea typeface="黑体" pitchFamily="49" charset="-122"/>
              </a:rPr>
              <a:t>程</a:t>
            </a:r>
            <a:r>
              <a:rPr lang="zh-CN" altLang="zh-CN" sz="3200" dirty="0" smtClean="0">
                <a:latin typeface="黑体" pitchFamily="49" charset="-122"/>
                <a:ea typeface="黑体" pitchFamily="49" charset="-122"/>
              </a:rPr>
              <a:t>序</a:t>
            </a:r>
            <a:r>
              <a:rPr lang="zh-CN" altLang="zh-CN" sz="3200" dirty="0">
                <a:latin typeface="黑体" pitchFamily="49" charset="-122"/>
                <a:ea typeface="黑体" pitchFamily="49" charset="-122"/>
              </a:rPr>
              <a:t>执行完毕后，系统会自动关闭由该程序打开的文件，但计算机中可打开的文件数量是有限的，每打开一个文件，可打开文件数量就减一；打开的文件占用系统资源，若打开的文件过多，会降低系统性能。因此，编写程序时应</a:t>
            </a:r>
            <a:r>
              <a:rPr lang="zh-CN" altLang="zh-CN" sz="3200" dirty="0">
                <a:solidFill>
                  <a:srgbClr val="FF0000"/>
                </a:solidFill>
                <a:latin typeface="黑体" pitchFamily="49" charset="-122"/>
                <a:ea typeface="黑体" pitchFamily="49" charset="-122"/>
              </a:rPr>
              <a:t>使用</a:t>
            </a:r>
            <a:r>
              <a:rPr lang="en-US" altLang="zh-CN" sz="3200" dirty="0">
                <a:solidFill>
                  <a:srgbClr val="FF0000"/>
                </a:solidFill>
                <a:latin typeface="黑体" pitchFamily="49" charset="-122"/>
                <a:ea typeface="黑体" pitchFamily="49" charset="-122"/>
              </a:rPr>
              <a:t>close()</a:t>
            </a:r>
            <a:r>
              <a:rPr lang="zh-CN" altLang="zh-CN" sz="3200" dirty="0">
                <a:solidFill>
                  <a:srgbClr val="FF0000"/>
                </a:solidFill>
                <a:latin typeface="黑体" pitchFamily="49" charset="-122"/>
                <a:ea typeface="黑体" pitchFamily="49" charset="-122"/>
              </a:rPr>
              <a:t>方法主动关闭不再使用的文件</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1135481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a:t>
            </a:r>
            <a:r>
              <a:rPr lang="zh-CN" altLang="zh-CN" sz="2800" dirty="0" smtClean="0">
                <a:solidFill>
                  <a:schemeClr val="bg1"/>
                </a:solidFill>
                <a:latin typeface="Impact" pitchFamily="34" charset="0"/>
                <a:ea typeface="微软雅黑" pitchFamily="34" charset="-122"/>
              </a:rPr>
              <a:t>从</a:t>
            </a:r>
            <a:r>
              <a:rPr lang="zh-CN" altLang="zh-CN" sz="2800" dirty="0">
                <a:solidFill>
                  <a:schemeClr val="bg1"/>
                </a:solidFill>
                <a:latin typeface="Impact" pitchFamily="34" charset="0"/>
                <a:ea typeface="微软雅黑" pitchFamily="34" charset="-122"/>
              </a:rPr>
              <a:t>文件中读取数据</a:t>
            </a:r>
            <a:endParaRPr lang="zh-CN" altLang="en-US" sz="2800" dirty="0">
              <a:solidFill>
                <a:schemeClr val="bg1"/>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向</a:t>
            </a:r>
            <a:r>
              <a:rPr lang="zh-CN" altLang="zh-CN" sz="2800" dirty="0">
                <a:solidFill>
                  <a:srgbClr val="595959"/>
                </a:solidFill>
                <a:latin typeface="Impact" pitchFamily="34" charset="0"/>
                <a:ea typeface="微软雅黑" pitchFamily="34" charset="-122"/>
              </a:rPr>
              <a:t>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641271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349243" y="3451633"/>
            <a:ext cx="37528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smtClean="0">
                <a:latin typeface="Times New Roman" pitchFamily="18" charset="0"/>
              </a:rPr>
              <a:t>文件对象</a:t>
            </a:r>
            <a:r>
              <a:rPr lang="en-US" altLang="zh-CN" sz="3200" dirty="0" smtClean="0">
                <a:latin typeface="Times New Roman" pitchFamily="18" charset="0"/>
              </a:rPr>
              <a:t>.</a:t>
            </a:r>
            <a:r>
              <a:rPr lang="en-US" altLang="zh-CN" sz="3200" dirty="0">
                <a:latin typeface="Times New Roman" pitchFamily="18" charset="0"/>
              </a:rPr>
              <a:t>read([size])  </a:t>
            </a:r>
            <a:endParaRPr lang="zh-CN" altLang="zh-CN" sz="3200" dirty="0">
              <a:latin typeface="Times New Roman" pitchFamily="18" charset="0"/>
            </a:endParaRPr>
          </a:p>
        </p:txBody>
      </p:sp>
      <p:sp>
        <p:nvSpPr>
          <p:cNvPr id="12" name="矩形 2"/>
          <p:cNvSpPr>
            <a:spLocks noChangeArrowheads="1"/>
          </p:cNvSpPr>
          <p:nvPr/>
        </p:nvSpPr>
        <p:spPr bwMode="auto">
          <a:xfrm>
            <a:off x="2193978" y="4281729"/>
            <a:ext cx="787827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200" dirty="0" smtClean="0">
                <a:latin typeface="楷体" pitchFamily="49" charset="-122"/>
                <a:ea typeface="楷体" pitchFamily="49" charset="-122"/>
              </a:rPr>
              <a:t>参数</a:t>
            </a:r>
            <a:r>
              <a:rPr lang="en-US" altLang="zh-CN" sz="3200" dirty="0" smtClean="0">
                <a:latin typeface="楷体" pitchFamily="49" charset="-122"/>
                <a:ea typeface="楷体" pitchFamily="49" charset="-122"/>
              </a:rPr>
              <a:t>size</a:t>
            </a:r>
            <a:r>
              <a:rPr lang="zh-CN" altLang="en-US" sz="3200" dirty="0" smtClean="0">
                <a:latin typeface="楷体" pitchFamily="49" charset="-122"/>
                <a:ea typeface="楷体" pitchFamily="49" charset="-122"/>
              </a:rPr>
              <a:t>表示设置的</a:t>
            </a:r>
            <a:r>
              <a:rPr lang="zh-CN" altLang="zh-CN" sz="3200" dirty="0" smtClean="0">
                <a:latin typeface="楷体" pitchFamily="49" charset="-122"/>
                <a:ea typeface="楷体" pitchFamily="49" charset="-122"/>
              </a:rPr>
              <a:t>读</a:t>
            </a:r>
            <a:r>
              <a:rPr lang="zh-CN" altLang="zh-CN" sz="3200" dirty="0">
                <a:latin typeface="楷体" pitchFamily="49" charset="-122"/>
                <a:ea typeface="楷体" pitchFamily="49" charset="-122"/>
              </a:rPr>
              <a:t>取数据的字节</a:t>
            </a:r>
            <a:r>
              <a:rPr lang="zh-CN" altLang="zh-CN" sz="3200" dirty="0" smtClean="0">
                <a:latin typeface="楷体" pitchFamily="49" charset="-122"/>
                <a:ea typeface="楷体" pitchFamily="49" charset="-122"/>
              </a:rPr>
              <a:t>数</a:t>
            </a:r>
            <a:r>
              <a:rPr lang="zh-CN" altLang="en-US" sz="3200" dirty="0" smtClean="0">
                <a:latin typeface="楷体" pitchFamily="49" charset="-122"/>
                <a:ea typeface="楷体" pitchFamily="49" charset="-122"/>
              </a:rPr>
              <a:t>，</a:t>
            </a:r>
            <a:r>
              <a:rPr lang="zh-CN" altLang="zh-CN" sz="3200" dirty="0" smtClean="0">
                <a:latin typeface="楷体" pitchFamily="49" charset="-122"/>
                <a:ea typeface="楷体" pitchFamily="49" charset="-122"/>
              </a:rPr>
              <a:t>若</a:t>
            </a:r>
            <a:r>
              <a:rPr lang="zh-CN" altLang="en-US" sz="3200" dirty="0" smtClean="0">
                <a:latin typeface="楷体" pitchFamily="49" charset="-122"/>
                <a:ea typeface="楷体" pitchFamily="49" charset="-122"/>
              </a:rPr>
              <a:t>该参数</a:t>
            </a:r>
            <a:r>
              <a:rPr lang="zh-CN" altLang="zh-CN" sz="3200" dirty="0" smtClean="0">
                <a:latin typeface="楷体" pitchFamily="49" charset="-122"/>
                <a:ea typeface="楷体" pitchFamily="49" charset="-122"/>
              </a:rPr>
              <a:t>缺</a:t>
            </a:r>
            <a:r>
              <a:rPr lang="zh-CN" altLang="zh-CN" sz="3200" dirty="0">
                <a:latin typeface="楷体" pitchFamily="49" charset="-122"/>
                <a:ea typeface="楷体" pitchFamily="49" charset="-122"/>
              </a:rPr>
              <a:t>省，则一次读取指定文件中的所有数据。</a:t>
            </a:r>
            <a:endParaRPr lang="en-US" altLang="zh-CN" sz="3200" dirty="0">
              <a:latin typeface="楷体" pitchFamily="49" charset="-122"/>
              <a:ea typeface="楷体" pitchFamily="49" charset="-122"/>
            </a:endParaRPr>
          </a:p>
        </p:txBody>
      </p:sp>
      <p:sp>
        <p:nvSpPr>
          <p:cNvPr id="13" name="矩形 2"/>
          <p:cNvSpPr>
            <a:spLocks noChangeArrowheads="1"/>
          </p:cNvSpPr>
          <p:nvPr/>
        </p:nvSpPr>
        <p:spPr bwMode="auto">
          <a:xfrm>
            <a:off x="577849" y="1320800"/>
            <a:ext cx="11234399" cy="165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read()</a:t>
            </a:r>
            <a:r>
              <a:rPr lang="zh-CN" altLang="zh-CN" sz="4400" dirty="0">
                <a:latin typeface="微软雅黑" pitchFamily="34" charset="-122"/>
                <a:ea typeface="微软雅黑" pitchFamily="34" charset="-122"/>
              </a:rPr>
              <a:t>方法可以从指定文件中读取指定数据，其语法格式如下：</a:t>
            </a:r>
          </a:p>
        </p:txBody>
      </p:sp>
    </p:spTree>
    <p:extLst>
      <p:ext uri="{BB962C8B-B14F-4D97-AF65-F5344CB8AC3E}">
        <p14:creationId xmlns:p14="http://schemas.microsoft.com/office/powerpoint/2010/main" val="280032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readline()</a:t>
            </a:r>
            <a:endParaRPr lang="zh-CN" altLang="zh-CN" sz="3200" dirty="0">
              <a:latin typeface="Times New Roman" pitchFamily="18" charset="0"/>
            </a:endParaRPr>
          </a:p>
        </p:txBody>
      </p:sp>
      <p:sp>
        <p:nvSpPr>
          <p:cNvPr id="12" name="矩形 2"/>
          <p:cNvSpPr>
            <a:spLocks noChangeArrowheads="1"/>
          </p:cNvSpPr>
          <p:nvPr/>
        </p:nvSpPr>
        <p:spPr bwMode="auto">
          <a:xfrm>
            <a:off x="2193978" y="4281729"/>
            <a:ext cx="7878278"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smtClean="0">
                <a:latin typeface="楷体" pitchFamily="49" charset="-122"/>
                <a:ea typeface="楷体" pitchFamily="49" charset="-122"/>
              </a:rPr>
              <a:t>每</a:t>
            </a:r>
            <a:r>
              <a:rPr lang="zh-CN" altLang="zh-CN" sz="3200" dirty="0">
                <a:latin typeface="楷体" pitchFamily="49" charset="-122"/>
                <a:ea typeface="楷体" pitchFamily="49" charset="-122"/>
              </a:rPr>
              <a:t>执行一</a:t>
            </a:r>
            <a:r>
              <a:rPr lang="zh-CN" altLang="zh-CN" sz="3200" dirty="0" smtClean="0">
                <a:latin typeface="楷体" pitchFamily="49" charset="-122"/>
                <a:ea typeface="楷体" pitchFamily="49" charset="-122"/>
              </a:rPr>
              <a:t>次</a:t>
            </a:r>
            <a:r>
              <a:rPr lang="en-US" altLang="zh-CN" sz="3200" dirty="0">
                <a:latin typeface="楷体" pitchFamily="49" charset="-122"/>
                <a:ea typeface="楷体" pitchFamily="49" charset="-122"/>
              </a:rPr>
              <a:t>readline()</a:t>
            </a:r>
            <a:r>
              <a:rPr lang="zh-CN" altLang="zh-CN" sz="3200" dirty="0">
                <a:latin typeface="楷体" pitchFamily="49" charset="-122"/>
                <a:ea typeface="楷体" pitchFamily="49" charset="-122"/>
              </a:rPr>
              <a:t>方</a:t>
            </a:r>
            <a:r>
              <a:rPr lang="zh-CN" altLang="zh-CN" sz="3200" dirty="0" smtClean="0">
                <a:latin typeface="楷体" pitchFamily="49" charset="-122"/>
                <a:ea typeface="楷体" pitchFamily="49" charset="-122"/>
              </a:rPr>
              <a:t>法</a:t>
            </a:r>
            <a:r>
              <a:rPr lang="zh-CN" altLang="en-US" sz="3200" dirty="0" smtClean="0">
                <a:latin typeface="楷体" pitchFamily="49" charset="-122"/>
                <a:ea typeface="楷体" pitchFamily="49" charset="-122"/>
              </a:rPr>
              <a:t>便</a:t>
            </a:r>
            <a:r>
              <a:rPr lang="zh-CN" altLang="zh-CN" sz="3200" dirty="0" smtClean="0">
                <a:latin typeface="楷体" pitchFamily="49" charset="-122"/>
                <a:ea typeface="楷体" pitchFamily="49" charset="-122"/>
              </a:rPr>
              <a:t>会</a:t>
            </a:r>
            <a:r>
              <a:rPr lang="zh-CN" altLang="zh-CN" sz="3200" dirty="0">
                <a:latin typeface="楷体" pitchFamily="49" charset="-122"/>
                <a:ea typeface="楷体" pitchFamily="49" charset="-122"/>
              </a:rPr>
              <a:t>读取文件中的一行数据。</a:t>
            </a: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readline()</a:t>
            </a:r>
            <a:r>
              <a:rPr lang="zh-CN" altLang="zh-CN" sz="4400" dirty="0">
                <a:latin typeface="微软雅黑" pitchFamily="34" charset="-122"/>
                <a:ea typeface="微软雅黑" pitchFamily="34" charset="-122"/>
              </a:rPr>
              <a:t>方法可以从指定文件中读取一行数据，其语法格式如下：</a:t>
            </a:r>
          </a:p>
        </p:txBody>
      </p:sp>
    </p:spTree>
    <p:extLst>
      <p:ext uri="{BB962C8B-B14F-4D97-AF65-F5344CB8AC3E}">
        <p14:creationId xmlns:p14="http://schemas.microsoft.com/office/powerpoint/2010/main" val="3176705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readlines()</a:t>
            </a:r>
            <a:endParaRPr lang="zh-CN" altLang="zh-CN" sz="3200" dirty="0">
              <a:latin typeface="Times New Roman" pitchFamily="18" charset="0"/>
            </a:endParaRPr>
          </a:p>
        </p:txBody>
      </p:sp>
      <p:sp>
        <p:nvSpPr>
          <p:cNvPr id="12" name="矩形 2"/>
          <p:cNvSpPr>
            <a:spLocks noChangeArrowheads="1"/>
          </p:cNvSpPr>
          <p:nvPr/>
        </p:nvSpPr>
        <p:spPr bwMode="auto">
          <a:xfrm>
            <a:off x="2193978" y="4281729"/>
            <a:ext cx="787827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楷体" pitchFamily="49" charset="-122"/>
                <a:ea typeface="楷体" pitchFamily="49" charset="-122"/>
              </a:rPr>
              <a:t>readlines()</a:t>
            </a:r>
            <a:r>
              <a:rPr lang="zh-CN" altLang="zh-CN" sz="3200" dirty="0">
                <a:latin typeface="楷体" pitchFamily="49" charset="-122"/>
                <a:ea typeface="楷体" pitchFamily="49" charset="-122"/>
              </a:rPr>
              <a:t>方法在读取数据后会返回一个列表</a:t>
            </a:r>
            <a:r>
              <a:rPr lang="zh-CN"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该列表中的每个元素对应着</a:t>
            </a:r>
            <a:r>
              <a:rPr lang="zh-CN" altLang="zh-CN" sz="3200" dirty="0" smtClean="0">
                <a:latin typeface="楷体" pitchFamily="49" charset="-122"/>
                <a:ea typeface="楷体" pitchFamily="49" charset="-122"/>
              </a:rPr>
              <a:t>文</a:t>
            </a:r>
            <a:r>
              <a:rPr lang="zh-CN" altLang="zh-CN" sz="3200" dirty="0">
                <a:latin typeface="楷体" pitchFamily="49" charset="-122"/>
                <a:ea typeface="楷体" pitchFamily="49" charset="-122"/>
              </a:rPr>
              <a:t>件中的每一</a:t>
            </a:r>
            <a:r>
              <a:rPr lang="zh-CN" altLang="zh-CN" sz="3200" dirty="0" smtClean="0">
                <a:latin typeface="楷体" pitchFamily="49" charset="-122"/>
                <a:ea typeface="楷体" pitchFamily="49" charset="-122"/>
              </a:rPr>
              <a:t>行</a:t>
            </a:r>
            <a:r>
              <a:rPr lang="zh-CN" altLang="en-US" sz="3200" dirty="0" smtClean="0">
                <a:latin typeface="楷体" pitchFamily="49" charset="-122"/>
                <a:ea typeface="楷体" pitchFamily="49" charset="-122"/>
              </a:rPr>
              <a:t>数据</a:t>
            </a:r>
            <a:r>
              <a:rPr lang="zh-CN" altLang="zh-CN" sz="3200" dirty="0" smtClean="0">
                <a:latin typeface="楷体" pitchFamily="49" charset="-122"/>
                <a:ea typeface="楷体" pitchFamily="49" charset="-122"/>
              </a:rPr>
              <a:t>。</a:t>
            </a:r>
            <a:endParaRPr lang="zh-CN" altLang="zh-CN" sz="3200" dirty="0">
              <a:latin typeface="楷体" pitchFamily="49" charset="-122"/>
              <a:ea typeface="楷体" pitchFamily="49" charset="-122"/>
            </a:endParaRP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readlines()</a:t>
            </a:r>
            <a:r>
              <a:rPr lang="zh-CN" altLang="zh-CN" sz="4400" dirty="0">
                <a:latin typeface="微软雅黑" pitchFamily="34" charset="-122"/>
                <a:ea typeface="微软雅黑" pitchFamily="34" charset="-122"/>
              </a:rPr>
              <a:t>方法可以一次读取文件中的所有数据，其语法格式如下：</a:t>
            </a:r>
          </a:p>
        </p:txBody>
      </p:sp>
    </p:spTree>
    <p:extLst>
      <p:ext uri="{BB962C8B-B14F-4D97-AF65-F5344CB8AC3E}">
        <p14:creationId xmlns:p14="http://schemas.microsoft.com/office/powerpoint/2010/main" val="116830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8"/>
          <p:cNvSpPr/>
          <p:nvPr/>
        </p:nvSpPr>
        <p:spPr>
          <a:xfrm>
            <a:off x="2782889" y="1884218"/>
            <a:ext cx="8189912" cy="376843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99"/>
          <p:cNvSpPr txBox="1">
            <a:spLocks noChangeArrowheads="1"/>
          </p:cNvSpPr>
          <p:nvPr/>
        </p:nvSpPr>
        <p:spPr bwMode="auto">
          <a:xfrm>
            <a:off x="3034145" y="2189523"/>
            <a:ext cx="7716982" cy="312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en-US" altLang="zh-CN" sz="2800" dirty="0" smtClean="0">
                <a:latin typeface="黑体" pitchFamily="49" charset="-122"/>
                <a:ea typeface="黑体" pitchFamily="49" charset="-122"/>
              </a:rPr>
              <a:t>read</a:t>
            </a:r>
            <a:r>
              <a:rPr lang="en-US" altLang="zh-CN" sz="2800" dirty="0">
                <a:latin typeface="黑体" pitchFamily="49" charset="-122"/>
                <a:ea typeface="黑体" pitchFamily="49" charset="-122"/>
              </a:rPr>
              <a:t>()</a:t>
            </a:r>
            <a:r>
              <a:rPr lang="zh-CN" altLang="zh-CN" sz="2800" dirty="0">
                <a:latin typeface="黑体" pitchFamily="49" charset="-122"/>
                <a:ea typeface="黑体" pitchFamily="49" charset="-122"/>
              </a:rPr>
              <a:t>（参数缺省时）和</a:t>
            </a:r>
            <a:r>
              <a:rPr lang="en-US" altLang="zh-CN" sz="2800" dirty="0">
                <a:latin typeface="黑体" pitchFamily="49" charset="-122"/>
                <a:ea typeface="黑体" pitchFamily="49" charset="-122"/>
              </a:rPr>
              <a:t>readlines()</a:t>
            </a:r>
            <a:r>
              <a:rPr lang="zh-CN" altLang="zh-CN" sz="2800" dirty="0">
                <a:latin typeface="黑体" pitchFamily="49" charset="-122"/>
                <a:ea typeface="黑体" pitchFamily="49" charset="-122"/>
              </a:rPr>
              <a:t>方法都可一次读取文件中的全部数据，但这两种操作都不够安全。因为计算机的内存是有限的，</a:t>
            </a:r>
            <a:r>
              <a:rPr lang="zh-CN" altLang="zh-CN" sz="2800" dirty="0" smtClean="0">
                <a:latin typeface="黑体" pitchFamily="49" charset="-122"/>
                <a:ea typeface="黑体" pitchFamily="49" charset="-122"/>
              </a:rPr>
              <a:t>若文</a:t>
            </a:r>
            <a:r>
              <a:rPr lang="zh-CN" altLang="zh-CN" sz="2800" dirty="0">
                <a:latin typeface="黑体" pitchFamily="49" charset="-122"/>
                <a:ea typeface="黑体" pitchFamily="49" charset="-122"/>
              </a:rPr>
              <a:t>件较大</a:t>
            </a:r>
            <a:r>
              <a:rPr lang="zh-CN" altLang="zh-CN"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read()</a:t>
            </a:r>
            <a:r>
              <a:rPr lang="zh-CN" altLang="zh-CN" sz="2800" dirty="0" smtClean="0">
                <a:latin typeface="黑体" pitchFamily="49" charset="-122"/>
                <a:ea typeface="黑体" pitchFamily="49" charset="-122"/>
              </a:rPr>
              <a:t>和</a:t>
            </a:r>
            <a:r>
              <a:rPr lang="en-US" altLang="zh-CN" sz="2800" dirty="0" smtClean="0">
                <a:latin typeface="黑体" pitchFamily="49" charset="-122"/>
                <a:ea typeface="黑体" pitchFamily="49" charset="-122"/>
              </a:rPr>
              <a:t>readlines()</a:t>
            </a:r>
            <a:r>
              <a:rPr lang="zh-CN" altLang="zh-CN" sz="2800" dirty="0" smtClean="0">
                <a:latin typeface="黑体" pitchFamily="49" charset="-122"/>
                <a:ea typeface="黑体" pitchFamily="49" charset="-122"/>
              </a:rPr>
              <a:t>的一</a:t>
            </a:r>
            <a:r>
              <a:rPr lang="zh-CN" altLang="zh-CN" sz="2800" dirty="0">
                <a:latin typeface="黑体" pitchFamily="49" charset="-122"/>
                <a:ea typeface="黑体" pitchFamily="49" charset="-122"/>
              </a:rPr>
              <a:t>次读取便会耗尽系统内</a:t>
            </a:r>
            <a:r>
              <a:rPr lang="zh-CN" altLang="zh-CN" sz="2800" dirty="0" smtClean="0">
                <a:latin typeface="黑体" pitchFamily="49" charset="-122"/>
                <a:ea typeface="黑体" pitchFamily="49" charset="-122"/>
              </a:rPr>
              <a:t>存。</a:t>
            </a:r>
            <a:r>
              <a:rPr lang="zh-CN" altLang="zh-CN" sz="2800" dirty="0">
                <a:latin typeface="黑体" pitchFamily="49" charset="-122"/>
                <a:ea typeface="黑体" pitchFamily="49" charset="-122"/>
              </a:rPr>
              <a:t>为了保证读取安全，通常多次调用</a:t>
            </a:r>
            <a:r>
              <a:rPr lang="en-US" altLang="zh-CN" sz="2800" dirty="0">
                <a:latin typeface="黑体" pitchFamily="49" charset="-122"/>
                <a:ea typeface="黑体" pitchFamily="49" charset="-122"/>
              </a:rPr>
              <a:t>read()</a:t>
            </a:r>
            <a:r>
              <a:rPr lang="zh-CN" altLang="zh-CN" sz="2800" dirty="0">
                <a:latin typeface="黑体" pitchFamily="49" charset="-122"/>
                <a:ea typeface="黑体" pitchFamily="49" charset="-122"/>
              </a:rPr>
              <a:t>方法，每次读取</a:t>
            </a:r>
            <a:r>
              <a:rPr lang="en-US" altLang="zh-CN" sz="2800" dirty="0">
                <a:latin typeface="黑体" pitchFamily="49" charset="-122"/>
                <a:ea typeface="黑体" pitchFamily="49" charset="-122"/>
              </a:rPr>
              <a:t>size</a:t>
            </a:r>
            <a:r>
              <a:rPr lang="zh-CN" altLang="zh-CN" sz="2800" dirty="0">
                <a:latin typeface="黑体" pitchFamily="49" charset="-122"/>
                <a:ea typeface="黑体" pitchFamily="49" charset="-122"/>
              </a:rPr>
              <a:t>字节的数据。</a:t>
            </a:r>
            <a:endParaRPr lang="zh-CN" altLang="en-US" sz="2800" dirty="0">
              <a:latin typeface="黑体" pitchFamily="49" charset="-122"/>
              <a:ea typeface="黑体" pitchFamily="49" charset="-122"/>
            </a:endParaRPr>
          </a:p>
        </p:txBody>
      </p:sp>
    </p:spTree>
    <p:extLst>
      <p:ext uri="{BB962C8B-B14F-4D97-AF65-F5344CB8AC3E}">
        <p14:creationId xmlns:p14="http://schemas.microsoft.com/office/powerpoint/2010/main" val="336347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：身份证归属地查询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在我</a:t>
            </a:r>
            <a:r>
              <a:rPr lang="zh-CN" altLang="zh-CN" sz="4000" dirty="0" smtClean="0">
                <a:latin typeface="微软雅黑" pitchFamily="34" charset="-122"/>
                <a:ea typeface="微软雅黑" pitchFamily="34" charset="-122"/>
              </a:rPr>
              <a:t>国身</a:t>
            </a:r>
            <a:r>
              <a:rPr lang="zh-CN" altLang="zh-CN" sz="4000" dirty="0">
                <a:latin typeface="微软雅黑" pitchFamily="34" charset="-122"/>
                <a:ea typeface="微软雅黑" pitchFamily="34" charset="-122"/>
              </a:rPr>
              <a:t>份证号</a:t>
            </a:r>
            <a:r>
              <a:rPr lang="zh-CN" altLang="zh-CN" sz="4000" dirty="0" smtClean="0">
                <a:latin typeface="微软雅黑" pitchFamily="34" charset="-122"/>
                <a:ea typeface="微软雅黑" pitchFamily="34" charset="-122"/>
              </a:rPr>
              <a:t>码</a:t>
            </a:r>
            <a:r>
              <a:rPr lang="zh-CN" altLang="en-US" sz="4000" dirty="0" smtClean="0">
                <a:latin typeface="微软雅黑" pitchFamily="34" charset="-122"/>
                <a:ea typeface="微软雅黑" pitchFamily="34" charset="-122"/>
              </a:rPr>
              <a:t>的</a:t>
            </a:r>
            <a:r>
              <a:rPr lang="zh-CN" altLang="zh-CN" sz="4000" dirty="0" smtClean="0">
                <a:latin typeface="微软雅黑" pitchFamily="34" charset="-122"/>
                <a:ea typeface="微软雅黑" pitchFamily="34" charset="-122"/>
              </a:rPr>
              <a:t>前</a:t>
            </a:r>
            <a:r>
              <a:rPr lang="zh-CN" altLang="zh-CN" sz="4000" dirty="0">
                <a:latin typeface="微软雅黑" pitchFamily="34" charset="-122"/>
                <a:ea typeface="微软雅黑" pitchFamily="34" charset="-122"/>
              </a:rPr>
              <a:t>六位数字表示地址</a:t>
            </a:r>
            <a:r>
              <a:rPr lang="zh-CN" altLang="zh-CN" sz="4000" dirty="0" smtClean="0">
                <a:latin typeface="微软雅黑" pitchFamily="34" charset="-122"/>
                <a:ea typeface="微软雅黑" pitchFamily="34" charset="-122"/>
              </a:rPr>
              <a:t>码</a:t>
            </a:r>
            <a:r>
              <a:rPr lang="en-US"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 </a:t>
            </a:r>
            <a:r>
              <a:rPr lang="zh-CN" altLang="zh-CN" sz="4000" dirty="0" smtClean="0">
                <a:latin typeface="微软雅黑" pitchFamily="34" charset="-122"/>
                <a:ea typeface="微软雅黑" pitchFamily="34" charset="-122"/>
              </a:rPr>
              <a:t>地址码标识编码对象常住户口所在县的行政区划代码，通</a:t>
            </a:r>
            <a:r>
              <a:rPr lang="zh-CN" altLang="zh-CN" sz="4000" dirty="0">
                <a:latin typeface="微软雅黑" pitchFamily="34" charset="-122"/>
                <a:ea typeface="微软雅黑" pitchFamily="34" charset="-122"/>
              </a:rPr>
              <a:t>过身份证号码的前六位便可以确定持有人的常住户口所在县。</a:t>
            </a:r>
            <a:endParaRPr lang="zh-CN" altLang="en-US" sz="4000" dirty="0">
              <a:latin typeface="微软雅黑" pitchFamily="34" charset="-122"/>
              <a:ea typeface="微软雅黑" pitchFamily="34" charset="-122"/>
            </a:endParaRPr>
          </a:p>
        </p:txBody>
      </p:sp>
      <p:pic>
        <p:nvPicPr>
          <p:cNvPr id="11266" name="Picture 2" descr="https://timgsa.baidu.com/timg?image&amp;quality=80&amp;size=b9999_10000&amp;sec=1562666152469&amp;di=c40b138e55893594c417d3aed0ad6b36&amp;imgtype=0&amp;src=http%3A%2F%2Fa3.att.hudong.com%2F51%2F53%2F20300542856671142226538729024_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273" y="3729646"/>
            <a:ext cx="2249054" cy="269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78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：身份证归属地查询</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itchFamily="34" charset="-122"/>
                <a:ea typeface="微软雅黑" pitchFamily="34" charset="-122"/>
              </a:rPr>
              <a:t>本实例要求编写程序，实现根据地址码对照表和身份证号码查询居民常住户口所在县的功能。</a:t>
            </a:r>
          </a:p>
        </p:txBody>
      </p:sp>
    </p:spTree>
    <p:extLst>
      <p:ext uri="{BB962C8B-B14F-4D97-AF65-F5344CB8AC3E}">
        <p14:creationId xmlns:p14="http://schemas.microsoft.com/office/powerpoint/2010/main" val="167279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616"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988893"/>
            <a:ext cx="3119438" cy="1614606"/>
            <a:chOff x="153988" y="1142185"/>
            <a:chExt cx="3118034" cy="1613585"/>
          </a:xfrm>
        </p:grpSpPr>
        <p:sp>
          <p:nvSpPr>
            <p:cNvPr id="7181" name="矩形 5"/>
            <p:cNvSpPr>
              <a:spLocks noChangeArrowheads="1"/>
            </p:cNvSpPr>
            <p:nvPr/>
          </p:nvSpPr>
          <p:spPr bwMode="auto">
            <a:xfrm>
              <a:off x="751249" y="1142185"/>
              <a:ext cx="2520773" cy="147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文件的打开、关闭，读文件，写文件</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68351"/>
            <a:ext cx="3281363" cy="1343081"/>
            <a:chOff x="5414469" y="1870026"/>
            <a:chExt cx="3281856" cy="1339899"/>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70026"/>
              <a:ext cx="2774364"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文件的定位读写，文件路径操作</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4"/>
            <a:ext cx="3424237" cy="1310783"/>
            <a:chOff x="5273227" y="4225925"/>
            <a:chExt cx="3423098" cy="1312379"/>
          </a:xfrm>
        </p:grpSpPr>
        <p:sp>
          <p:nvSpPr>
            <p:cNvPr id="7197" name="矩形 51"/>
            <p:cNvSpPr>
              <a:spLocks noChangeArrowheads="1"/>
            </p:cNvSpPr>
            <p:nvPr/>
          </p:nvSpPr>
          <p:spPr bwMode="auto">
            <a:xfrm>
              <a:off x="5273227" y="4521404"/>
              <a:ext cx="2772529" cy="10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zh-CN" altLang="en-US" sz="2000" b="1" dirty="0" smtClean="0">
                  <a:solidFill>
                    <a:srgbClr val="1369B2"/>
                  </a:solidFill>
                  <a:latin typeface="微软雅黑" pitchFamily="34" charset="-122"/>
                  <a:ea typeface="微软雅黑" pitchFamily="34" charset="-122"/>
                </a:rPr>
                <a:t>文件的拷贝、重命名</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a:t>
              </a:r>
              <a:r>
                <a:rPr lang="zh-CN" altLang="en-US" sz="2000" b="1" dirty="0">
                  <a:latin typeface="微软雅黑" pitchFamily="34" charset="-122"/>
                  <a:ea typeface="微软雅黑" pitchFamily="34" charset="-122"/>
                  <a:sym typeface="宋体" pitchFamily="2" charset="-122"/>
                </a:rPr>
                <a:t>解</a:t>
              </a:r>
              <a:r>
                <a:rPr lang="zh-CN" altLang="en-US" sz="2000" b="1" dirty="0" smtClean="0">
                  <a:latin typeface="微软雅黑" pitchFamily="34" charset="-122"/>
                  <a:ea typeface="微软雅黑" pitchFamily="34" charset="-122"/>
                  <a:sym typeface="宋体" pitchFamily="2" charset="-122"/>
                </a:rPr>
                <a:t> </a:t>
              </a:r>
              <a:r>
                <a:rPr lang="zh-CN" altLang="en-US" sz="2000" b="1" dirty="0" smtClean="0">
                  <a:solidFill>
                    <a:srgbClr val="1369B2"/>
                  </a:solidFill>
                  <a:latin typeface="微软雅黑" pitchFamily="34" charset="-122"/>
                  <a:ea typeface="微软雅黑" pitchFamily="34" charset="-122"/>
                </a:rPr>
                <a:t>创建目录</a:t>
              </a:r>
              <a:r>
                <a:rPr lang="zh-CN" altLang="en-US" sz="2000" b="1" dirty="0">
                  <a:solidFill>
                    <a:srgbClr val="1369B2"/>
                  </a:solidFill>
                  <a:latin typeface="微软雅黑" pitchFamily="34" charset="-122"/>
                  <a:ea typeface="微软雅黑" pitchFamily="34" charset="-122"/>
                </a:rPr>
                <a:t>操作</a:t>
              </a:r>
              <a:r>
                <a:rPr lang="zh-CN" altLang="en-US" sz="2000" b="1" dirty="0" smtClean="0">
                  <a:solidFill>
                    <a:srgbClr val="1369B2"/>
                  </a:solidFill>
                  <a:latin typeface="微软雅黑" pitchFamily="34" charset="-122"/>
                  <a:ea typeface="微软雅黑" pitchFamily="34" charset="-122"/>
                </a:rPr>
                <a:t>，删除目录操作</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向</a:t>
            </a:r>
            <a:r>
              <a:rPr lang="zh-CN" altLang="zh-CN" sz="2800" dirty="0">
                <a:solidFill>
                  <a:schemeClr val="bg1"/>
                </a:solidFill>
                <a:latin typeface="Impact" pitchFamily="34" charset="0"/>
                <a:ea typeface="微软雅黑" pitchFamily="34" charset="-122"/>
              </a:rPr>
              <a:t>文件写入数据</a:t>
            </a:r>
            <a:endParaRPr lang="zh-CN" altLang="en-US" sz="2800" dirty="0">
              <a:solidFill>
                <a:schemeClr val="bg1"/>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217770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数据写入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通过</a:t>
            </a:r>
            <a:r>
              <a:rPr lang="en-US" altLang="zh-CN" sz="4400" dirty="0" smtClean="0">
                <a:latin typeface="微软雅黑" pitchFamily="34" charset="-122"/>
                <a:ea typeface="微软雅黑" pitchFamily="34" charset="-122"/>
              </a:rPr>
              <a:t>write</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方法向文件中写入数据，其语法格式如下。</a:t>
            </a:r>
            <a:endParaRPr lang="zh-CN" altLang="en-US" sz="4400" dirty="0">
              <a:latin typeface="微软雅黑" pitchFamily="34" charset="-122"/>
              <a:ea typeface="微软雅黑" pitchFamily="34" charset="-122"/>
            </a:endParaRPr>
          </a:p>
        </p:txBody>
      </p:sp>
      <p:sp>
        <p:nvSpPr>
          <p:cNvPr id="11" name="矩形 10"/>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write(str)</a:t>
            </a:r>
            <a:endParaRPr lang="zh-CN" altLang="zh-CN" sz="3200" dirty="0">
              <a:latin typeface="Times New Roman" pitchFamily="18" charset="0"/>
            </a:endParaRPr>
          </a:p>
        </p:txBody>
      </p:sp>
      <p:sp>
        <p:nvSpPr>
          <p:cNvPr id="14" name="矩形 2"/>
          <p:cNvSpPr>
            <a:spLocks noChangeArrowheads="1"/>
          </p:cNvSpPr>
          <p:nvPr/>
        </p:nvSpPr>
        <p:spPr bwMode="auto">
          <a:xfrm>
            <a:off x="2193978" y="4281729"/>
            <a:ext cx="787827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str</a:t>
            </a:r>
            <a:r>
              <a:rPr lang="zh-CN" altLang="zh-CN" sz="3200" dirty="0">
                <a:latin typeface="楷体" pitchFamily="49" charset="-122"/>
                <a:ea typeface="楷体" pitchFamily="49" charset="-122"/>
              </a:rPr>
              <a:t>表示要写入的字符</a:t>
            </a:r>
            <a:r>
              <a:rPr lang="zh-CN" altLang="zh-CN" sz="3200" dirty="0" smtClean="0">
                <a:latin typeface="楷体" pitchFamily="49" charset="-122"/>
                <a:ea typeface="楷体" pitchFamily="49" charset="-122"/>
              </a:rPr>
              <a:t>串</a:t>
            </a:r>
            <a:r>
              <a:rPr lang="zh-CN" altLang="en-US" sz="3200" dirty="0" smtClean="0">
                <a:latin typeface="楷体" pitchFamily="49" charset="-122"/>
                <a:ea typeface="楷体" pitchFamily="49" charset="-122"/>
              </a:rPr>
              <a:t>。</a:t>
            </a:r>
            <a:r>
              <a:rPr lang="zh-CN" altLang="zh-CN" sz="3200" dirty="0" smtClean="0">
                <a:latin typeface="楷体" pitchFamily="49" charset="-122"/>
                <a:ea typeface="楷体" pitchFamily="49" charset="-122"/>
              </a:rPr>
              <a:t>若</a:t>
            </a:r>
            <a:r>
              <a:rPr lang="zh-CN" altLang="zh-CN" sz="3200" dirty="0">
                <a:latin typeface="楷体" pitchFamily="49" charset="-122"/>
                <a:ea typeface="楷体" pitchFamily="49" charset="-122"/>
              </a:rPr>
              <a:t>字符串写入成功，</a:t>
            </a:r>
            <a:r>
              <a:rPr lang="en-US" altLang="zh-CN" sz="3200" dirty="0">
                <a:latin typeface="楷体" pitchFamily="49" charset="-122"/>
                <a:ea typeface="楷体" pitchFamily="49" charset="-122"/>
              </a:rPr>
              <a:t>write</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方法</a:t>
            </a:r>
            <a:r>
              <a:rPr lang="zh-CN" altLang="zh-CN" sz="3200" dirty="0" smtClean="0">
                <a:latin typeface="楷体" pitchFamily="49" charset="-122"/>
                <a:ea typeface="楷体" pitchFamily="49" charset="-122"/>
              </a:rPr>
              <a:t>返</a:t>
            </a:r>
            <a:r>
              <a:rPr lang="zh-CN" altLang="zh-CN" sz="3200" dirty="0">
                <a:latin typeface="楷体" pitchFamily="49" charset="-122"/>
                <a:ea typeface="楷体" pitchFamily="49" charset="-122"/>
              </a:rPr>
              <a:t>回本次写入文件</a:t>
            </a:r>
            <a:r>
              <a:rPr lang="zh-CN" altLang="zh-CN" sz="3200" dirty="0" smtClean="0">
                <a:latin typeface="楷体" pitchFamily="49" charset="-122"/>
                <a:ea typeface="楷体" pitchFamily="49" charset="-122"/>
              </a:rPr>
              <a:t>的长</a:t>
            </a:r>
            <a:r>
              <a:rPr lang="zh-CN" altLang="zh-CN" sz="3200" dirty="0">
                <a:latin typeface="楷体" pitchFamily="49" charset="-122"/>
                <a:ea typeface="楷体" pitchFamily="49" charset="-122"/>
              </a:rPr>
              <a:t>度。</a:t>
            </a:r>
          </a:p>
        </p:txBody>
      </p:sp>
    </p:spTree>
    <p:extLst>
      <p:ext uri="{BB962C8B-B14F-4D97-AF65-F5344CB8AC3E}">
        <p14:creationId xmlns:p14="http://schemas.microsoft.com/office/powerpoint/2010/main" val="144470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数据写入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writelines()</a:t>
            </a:r>
            <a:r>
              <a:rPr lang="zh-CN" altLang="zh-CN" sz="4400" dirty="0">
                <a:latin typeface="微软雅黑" pitchFamily="34" charset="-122"/>
                <a:ea typeface="微软雅黑" pitchFamily="34" charset="-122"/>
              </a:rPr>
              <a:t>方法用于向文件中写入字符串序列，其语法格式如下：</a:t>
            </a:r>
          </a:p>
        </p:txBody>
      </p:sp>
      <p:sp>
        <p:nvSpPr>
          <p:cNvPr id="11" name="矩形 10"/>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3841115" y="3451633"/>
            <a:ext cx="45840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writelines([str])</a:t>
            </a:r>
            <a:endParaRPr lang="zh-CN" altLang="zh-CN" sz="3200" dirty="0">
              <a:latin typeface="Times New Roman" pitchFamily="18" charset="0"/>
            </a:endParaRPr>
          </a:p>
        </p:txBody>
      </p:sp>
    </p:spTree>
    <p:extLst>
      <p:ext uri="{BB962C8B-B14F-4D97-AF65-F5344CB8AC3E}">
        <p14:creationId xmlns:p14="http://schemas.microsoft.com/office/powerpoint/2010/main" val="3486534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：通讯录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719455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微软雅黑" pitchFamily="34" charset="-122"/>
                <a:ea typeface="微软雅黑" pitchFamily="34" charset="-122"/>
              </a:rPr>
              <a:t>通讯录是存储联系人信息的名</a:t>
            </a:r>
            <a:r>
              <a:rPr lang="zh-CN" altLang="zh-CN" sz="3200" dirty="0" smtClean="0">
                <a:latin typeface="微软雅黑" pitchFamily="34" charset="-122"/>
                <a:ea typeface="微软雅黑" pitchFamily="34" charset="-122"/>
              </a:rPr>
              <a:t>录。本实例要求编写通讯录程序，</a:t>
            </a:r>
            <a:r>
              <a:rPr lang="zh-CN" altLang="zh-CN" sz="3200" dirty="0">
                <a:latin typeface="微软雅黑" pitchFamily="34" charset="-122"/>
                <a:ea typeface="微软雅黑" pitchFamily="34" charset="-122"/>
              </a:rPr>
              <a:t>该程序可接收用户输入的姓名、电话、</a:t>
            </a:r>
            <a:r>
              <a:rPr lang="en-US" altLang="zh-CN" sz="3200" dirty="0">
                <a:latin typeface="微软雅黑" pitchFamily="34" charset="-122"/>
                <a:ea typeface="微软雅黑" pitchFamily="34" charset="-122"/>
              </a:rPr>
              <a:t>QQ</a:t>
            </a:r>
            <a:r>
              <a:rPr lang="zh-CN" altLang="zh-CN" sz="3200" dirty="0">
                <a:latin typeface="微软雅黑" pitchFamily="34" charset="-122"/>
                <a:ea typeface="微软雅黑" pitchFamily="34" charset="-122"/>
              </a:rPr>
              <a:t>号码、邮箱等信息，将这些信息保存到“通讯录</a:t>
            </a:r>
            <a:r>
              <a:rPr lang="en-US" altLang="zh-CN" sz="3200" dirty="0">
                <a:latin typeface="微软雅黑" pitchFamily="34" charset="-122"/>
                <a:ea typeface="微软雅黑" pitchFamily="34" charset="-122"/>
              </a:rPr>
              <a:t>.txt</a:t>
            </a:r>
            <a:r>
              <a:rPr lang="zh-CN" altLang="zh-CN" sz="3200" dirty="0">
                <a:latin typeface="微软雅黑" pitchFamily="34" charset="-122"/>
                <a:ea typeface="微软雅黑" pitchFamily="34" charset="-122"/>
              </a:rPr>
              <a:t>”文件中，实现</a:t>
            </a:r>
            <a:r>
              <a:rPr lang="zh-CN" altLang="zh-CN" sz="3200" dirty="0" smtClean="0">
                <a:latin typeface="微软雅黑" pitchFamily="34" charset="-122"/>
                <a:ea typeface="微软雅黑" pitchFamily="34" charset="-122"/>
              </a:rPr>
              <a:t>新建</a:t>
            </a:r>
            <a:r>
              <a:rPr lang="zh-CN" altLang="zh-CN" sz="3200" dirty="0">
                <a:latin typeface="微软雅黑" pitchFamily="34" charset="-122"/>
                <a:ea typeface="微软雅黑" pitchFamily="34" charset="-122"/>
              </a:rPr>
              <a:t>联系人功能；可根据用户输入的联系人姓名查找联系人，展示联系人的姓名、电话、</a:t>
            </a:r>
            <a:r>
              <a:rPr lang="en-US" altLang="zh-CN" sz="3200" dirty="0">
                <a:latin typeface="微软雅黑" pitchFamily="34" charset="-122"/>
                <a:ea typeface="微软雅黑" pitchFamily="34" charset="-122"/>
              </a:rPr>
              <a:t>QQ</a:t>
            </a:r>
            <a:r>
              <a:rPr lang="zh-CN" altLang="zh-CN" sz="3200" dirty="0">
                <a:latin typeface="微软雅黑" pitchFamily="34" charset="-122"/>
                <a:ea typeface="微软雅黑" pitchFamily="34" charset="-122"/>
              </a:rPr>
              <a:t>号码、邮箱等信息，实现查询联系人功能。</a:t>
            </a:r>
          </a:p>
        </p:txBody>
      </p:sp>
      <p:pic>
        <p:nvPicPr>
          <p:cNvPr id="12290" name="Picture 2" descr="https://timgsa.baidu.com/timg?image&amp;quality=80&amp;size=b9999_10000&amp;sec=1562666941732&amp;di=7e62671d56a620b32b543396c8380c59&amp;imgtype=0&amp;src=http%3A%2F%2Fimgsa.baidu.com%2Fexp%2Fw%3D500%2Fsign%3Dec5d03fdfad3572c66e29cdcba126352%2F1b4c510fd9f9d72a86d54409dc2a2834349bbb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8251" y="1402328"/>
            <a:ext cx="2653421" cy="47382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93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向文件写入数据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件的定位读取</a:t>
            </a:r>
            <a:endParaRPr lang="zh-CN" altLang="en-US" sz="2800" dirty="0">
              <a:solidFill>
                <a:schemeClr val="bg1"/>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4070255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文件的定位读取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在文件的一次打开与关闭之间进行的读写操作都是连续的，程序总是从上次读写的位置继续向下进行读写操作。</a:t>
            </a:r>
          </a:p>
        </p:txBody>
      </p:sp>
      <p:sp>
        <p:nvSpPr>
          <p:cNvPr id="10" name="矩形 2"/>
          <p:cNvSpPr>
            <a:spLocks noChangeArrowheads="1"/>
          </p:cNvSpPr>
          <p:nvPr/>
        </p:nvSpPr>
        <p:spPr bwMode="auto">
          <a:xfrm>
            <a:off x="1648691" y="4032348"/>
            <a:ext cx="8811491"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实际上，每个文件对象都有一个称为“文件读写位置”的属性，该属性用于记录文件当前读写的位置。</a:t>
            </a:r>
          </a:p>
        </p:txBody>
      </p:sp>
    </p:spTree>
    <p:extLst>
      <p:ext uri="{BB962C8B-B14F-4D97-AF65-F5344CB8AC3E}">
        <p14:creationId xmlns:p14="http://schemas.microsoft.com/office/powerpoint/2010/main" val="235978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文件的定位读取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tell()</a:t>
            </a:r>
            <a:r>
              <a:rPr lang="zh-CN" altLang="zh-CN" sz="4400" dirty="0">
                <a:latin typeface="微软雅黑" pitchFamily="34" charset="-122"/>
                <a:ea typeface="微软雅黑" pitchFamily="34" charset="-122"/>
              </a:rPr>
              <a:t>方法用于获取当前文件读写的位置，其语法格式如下</a:t>
            </a:r>
            <a:r>
              <a:rPr lang="en-US" altLang="zh-CN"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4"/>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4796666" y="3451633"/>
            <a:ext cx="2796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tell()</a:t>
            </a:r>
            <a:endParaRPr lang="zh-CN" altLang="zh-CN" sz="3200" dirty="0">
              <a:latin typeface="Times New Roman" pitchFamily="18" charset="0"/>
            </a:endParaRPr>
          </a:p>
        </p:txBody>
      </p:sp>
    </p:spTree>
    <p:extLst>
      <p:ext uri="{BB962C8B-B14F-4D97-AF65-F5344CB8AC3E}">
        <p14:creationId xmlns:p14="http://schemas.microsoft.com/office/powerpoint/2010/main" val="1932242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文件的定位读取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seek()</a:t>
            </a:r>
            <a:r>
              <a:rPr lang="zh-CN" altLang="zh-CN" sz="4400" dirty="0">
                <a:latin typeface="微软雅黑" pitchFamily="34" charset="-122"/>
                <a:ea typeface="微软雅黑" pitchFamily="34" charset="-122"/>
              </a:rPr>
              <a:t>方法用于设置当前文件读写位置，其语法格式如下：</a:t>
            </a:r>
          </a:p>
        </p:txBody>
      </p:sp>
      <p:sp>
        <p:nvSpPr>
          <p:cNvPr id="5" name="矩形 4"/>
          <p:cNvSpPr/>
          <p:nvPr/>
        </p:nvSpPr>
        <p:spPr>
          <a:xfrm>
            <a:off x="1731818" y="3261730"/>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3640794" y="3451633"/>
            <a:ext cx="49846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seek(offset, from)</a:t>
            </a:r>
            <a:endParaRPr lang="zh-CN" altLang="zh-CN" sz="3200" dirty="0">
              <a:latin typeface="Times New Roman" pitchFamily="18" charset="0"/>
            </a:endParaRPr>
          </a:p>
        </p:txBody>
      </p:sp>
      <p:sp>
        <p:nvSpPr>
          <p:cNvPr id="8" name="矩形 2"/>
          <p:cNvSpPr>
            <a:spLocks noChangeArrowheads="1"/>
          </p:cNvSpPr>
          <p:nvPr/>
        </p:nvSpPr>
        <p:spPr bwMode="auto">
          <a:xfrm>
            <a:off x="1731818" y="4281729"/>
            <a:ext cx="8714508" cy="202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itchFamily="2" charset="2"/>
              <a:buChar char="Ø"/>
            </a:pPr>
            <a:r>
              <a:rPr lang="en-US" altLang="zh-CN" sz="2700" dirty="0" smtClean="0">
                <a:latin typeface="楷体" pitchFamily="49" charset="-122"/>
                <a:ea typeface="楷体" pitchFamily="49" charset="-122"/>
              </a:rPr>
              <a:t>offset</a:t>
            </a:r>
            <a:r>
              <a:rPr lang="zh-CN" altLang="en-US" sz="2700" dirty="0" smtClean="0">
                <a:latin typeface="楷体" pitchFamily="49" charset="-122"/>
                <a:ea typeface="楷体" pitchFamily="49" charset="-122"/>
              </a:rPr>
              <a:t>：</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示偏移量，即读写位置需要移动的字节数</a:t>
            </a:r>
            <a:r>
              <a:rPr lang="zh-CN" altLang="zh-CN" sz="2700" dirty="0" smtClean="0">
                <a:latin typeface="楷体" pitchFamily="49" charset="-122"/>
                <a:ea typeface="楷体" pitchFamily="49" charset="-122"/>
              </a:rPr>
              <a:t>；</a:t>
            </a:r>
            <a:endParaRPr lang="en-US" altLang="zh-CN" sz="2700" dirty="0" smtClean="0">
              <a:latin typeface="楷体" pitchFamily="49" charset="-122"/>
              <a:ea typeface="楷体" pitchFamily="49" charset="-122"/>
            </a:endParaRPr>
          </a:p>
          <a:p>
            <a:pPr marL="457200" indent="-457200">
              <a:lnSpc>
                <a:spcPct val="120000"/>
              </a:lnSpc>
              <a:buFont typeface="Wingdings" pitchFamily="2" charset="2"/>
              <a:buChar char="Ø"/>
            </a:pPr>
            <a:r>
              <a:rPr lang="en-US" altLang="zh-CN" sz="2700" dirty="0" smtClean="0">
                <a:latin typeface="楷体" pitchFamily="49" charset="-122"/>
                <a:ea typeface="楷体" pitchFamily="49" charset="-122"/>
              </a:rPr>
              <a:t>  from</a:t>
            </a:r>
            <a:r>
              <a:rPr lang="zh-CN" altLang="en-US" sz="2700" dirty="0" smtClean="0">
                <a:latin typeface="楷体" pitchFamily="49" charset="-122"/>
                <a:ea typeface="楷体" pitchFamily="49" charset="-122"/>
              </a:rPr>
              <a:t>：</a:t>
            </a:r>
            <a:r>
              <a:rPr lang="zh-CN" altLang="zh-CN" sz="2700" dirty="0" smtClean="0">
                <a:latin typeface="楷体" pitchFamily="49" charset="-122"/>
                <a:ea typeface="楷体" pitchFamily="49" charset="-122"/>
              </a:rPr>
              <a:t>用</a:t>
            </a:r>
            <a:r>
              <a:rPr lang="zh-CN" altLang="zh-CN" sz="2700" dirty="0">
                <a:latin typeface="楷体" pitchFamily="49" charset="-122"/>
                <a:ea typeface="楷体" pitchFamily="49" charset="-122"/>
              </a:rPr>
              <a:t>于指定文件的读写位置，该参数的取值有：</a:t>
            </a:r>
            <a:r>
              <a:rPr lang="en-US" altLang="zh-CN" sz="2700" dirty="0">
                <a:latin typeface="楷体" pitchFamily="49" charset="-122"/>
                <a:ea typeface="楷体" pitchFamily="49" charset="-122"/>
              </a:rPr>
              <a:t>0</a:t>
            </a:r>
            <a:r>
              <a:rPr lang="zh-CN" altLang="zh-CN" sz="2700" dirty="0">
                <a:latin typeface="楷体" pitchFamily="49" charset="-122"/>
                <a:ea typeface="楷体" pitchFamily="49" charset="-122"/>
              </a:rPr>
              <a:t>、</a:t>
            </a:r>
            <a:r>
              <a:rPr lang="en-US" altLang="zh-CN" sz="2700" dirty="0">
                <a:latin typeface="楷体" pitchFamily="49" charset="-122"/>
                <a:ea typeface="楷体" pitchFamily="49" charset="-122"/>
              </a:rPr>
              <a:t>1</a:t>
            </a:r>
            <a:r>
              <a:rPr lang="zh-CN" altLang="zh-CN" sz="2700" dirty="0">
                <a:latin typeface="楷体" pitchFamily="49" charset="-122"/>
                <a:ea typeface="楷体" pitchFamily="49" charset="-122"/>
              </a:rPr>
              <a:t>、</a:t>
            </a:r>
            <a:r>
              <a:rPr lang="en-US" altLang="zh-CN" sz="2700" dirty="0">
                <a:latin typeface="楷体" pitchFamily="49" charset="-122"/>
                <a:ea typeface="楷体" pitchFamily="49" charset="-122"/>
              </a:rPr>
              <a:t>2</a:t>
            </a:r>
            <a:r>
              <a:rPr lang="zh-CN" altLang="zh-CN" sz="2700" dirty="0" smtClean="0">
                <a:latin typeface="楷体" pitchFamily="49" charset="-122"/>
                <a:ea typeface="楷体" pitchFamily="49" charset="-122"/>
              </a:rPr>
              <a:t>，</a:t>
            </a:r>
            <a:r>
              <a:rPr lang="zh-CN" altLang="en-US" sz="2700" dirty="0">
                <a:latin typeface="楷体" pitchFamily="49" charset="-122"/>
                <a:ea typeface="楷体" pitchFamily="49" charset="-122"/>
              </a:rPr>
              <a:t>其中</a:t>
            </a:r>
            <a:r>
              <a:rPr lang="en-US" altLang="zh-CN" sz="2700" dirty="0" smtClean="0">
                <a:latin typeface="楷体" pitchFamily="49" charset="-122"/>
                <a:ea typeface="楷体" pitchFamily="49" charset="-122"/>
              </a:rPr>
              <a:t>0</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示在开始位置读写</a:t>
            </a:r>
            <a:r>
              <a:rPr lang="zh-CN" altLang="zh-CN" sz="2700" dirty="0" smtClean="0">
                <a:latin typeface="楷体" pitchFamily="49" charset="-122"/>
                <a:ea typeface="楷体" pitchFamily="49" charset="-122"/>
              </a:rPr>
              <a:t>；</a:t>
            </a:r>
            <a:r>
              <a:rPr lang="en-US" altLang="zh-CN" sz="2700" dirty="0" smtClean="0">
                <a:latin typeface="楷体" pitchFamily="49" charset="-122"/>
                <a:ea typeface="楷体" pitchFamily="49" charset="-122"/>
              </a:rPr>
              <a:t>1</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示在当前位置读写</a:t>
            </a:r>
            <a:r>
              <a:rPr lang="zh-CN" altLang="zh-CN" sz="2700" dirty="0" smtClean="0">
                <a:latin typeface="楷体" pitchFamily="49" charset="-122"/>
                <a:ea typeface="楷体" pitchFamily="49" charset="-122"/>
              </a:rPr>
              <a:t>；</a:t>
            </a:r>
            <a:r>
              <a:rPr lang="en-US" altLang="zh-CN" sz="2700" dirty="0" smtClean="0">
                <a:latin typeface="楷体" pitchFamily="49" charset="-122"/>
                <a:ea typeface="楷体" pitchFamily="49" charset="-122"/>
              </a:rPr>
              <a:t>2</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示在末尾位置读写。</a:t>
            </a:r>
          </a:p>
        </p:txBody>
      </p:sp>
    </p:spTree>
    <p:extLst>
      <p:ext uri="{BB962C8B-B14F-4D97-AF65-F5344CB8AC3E}">
        <p14:creationId xmlns:p14="http://schemas.microsoft.com/office/powerpoint/2010/main" val="3708773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向文件写入数据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文件的定位读取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件的拷贝与重命名</a:t>
            </a:r>
            <a:endParaRPr lang="zh-CN" altLang="en-US" sz="2800" dirty="0">
              <a:solidFill>
                <a:schemeClr val="bg1"/>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698156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文件的拷贝</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文件拷贝即创建文件的副本，此项操作的本质仍是文件的打开、关闭与读</a:t>
            </a:r>
            <a:r>
              <a:rPr lang="zh-CN" altLang="zh-CN" sz="4000" dirty="0" smtClean="0">
                <a:latin typeface="微软雅黑" pitchFamily="34" charset="-122"/>
                <a:ea typeface="微软雅黑" pitchFamily="34" charset="-122"/>
              </a:rPr>
              <a:t>写</a:t>
            </a:r>
            <a:r>
              <a:rPr lang="zh-CN" altLang="en-US" sz="4000" dirty="0" smtClean="0">
                <a:latin typeface="微软雅黑" pitchFamily="34" charset="-122"/>
                <a:ea typeface="微软雅黑" pitchFamily="34" charset="-122"/>
              </a:rPr>
              <a:t>，基本逻辑如下：</a:t>
            </a:r>
            <a:endParaRPr lang="zh-CN" altLang="zh-CN" sz="4000" dirty="0">
              <a:latin typeface="微软雅黑" pitchFamily="34" charset="-122"/>
              <a:ea typeface="微软雅黑" pitchFamily="34" charset="-122"/>
            </a:endParaRPr>
          </a:p>
        </p:txBody>
      </p:sp>
      <p:sp>
        <p:nvSpPr>
          <p:cNvPr id="10" name="矩形 9"/>
          <p:cNvSpPr/>
          <p:nvPr/>
        </p:nvSpPr>
        <p:spPr>
          <a:xfrm>
            <a:off x="509180" y="3193893"/>
            <a:ext cx="2633662"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1" name="矩形 10"/>
          <p:cNvSpPr/>
          <p:nvPr/>
        </p:nvSpPr>
        <p:spPr>
          <a:xfrm>
            <a:off x="880655"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smtClean="0">
                <a:solidFill>
                  <a:srgbClr val="FFFFFF"/>
                </a:solidFill>
                <a:ea typeface="等线" charset="-122"/>
              </a:rPr>
              <a:t>1</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14" name="矩形 2"/>
          <p:cNvSpPr>
            <a:spLocks noChangeArrowheads="1"/>
          </p:cNvSpPr>
          <p:nvPr/>
        </p:nvSpPr>
        <p:spPr bwMode="auto">
          <a:xfrm>
            <a:off x="509181" y="3499740"/>
            <a:ext cx="2633662"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t>打开文件</a:t>
            </a:r>
          </a:p>
        </p:txBody>
      </p:sp>
      <p:sp>
        <p:nvSpPr>
          <p:cNvPr id="15" name="矩形 14"/>
          <p:cNvSpPr/>
          <p:nvPr/>
        </p:nvSpPr>
        <p:spPr>
          <a:xfrm>
            <a:off x="3352392" y="3193893"/>
            <a:ext cx="2633663"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6" name="矩形 15"/>
          <p:cNvSpPr/>
          <p:nvPr/>
        </p:nvSpPr>
        <p:spPr>
          <a:xfrm>
            <a:off x="3723867"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smtClean="0">
                <a:solidFill>
                  <a:srgbClr val="FFFFFF"/>
                </a:solidFill>
                <a:ea typeface="等线" charset="-122"/>
              </a:rPr>
              <a:t>2</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17" name="矩形 2"/>
          <p:cNvSpPr>
            <a:spLocks noChangeArrowheads="1"/>
          </p:cNvSpPr>
          <p:nvPr/>
        </p:nvSpPr>
        <p:spPr bwMode="auto">
          <a:xfrm>
            <a:off x="3338898" y="3519260"/>
            <a:ext cx="2660650"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zh-CN" sz="2800" dirty="0"/>
              <a:t>读取文件内容</a:t>
            </a:r>
            <a:endParaRPr lang="en-US" altLang="zh-CN" sz="2800" dirty="0"/>
          </a:p>
        </p:txBody>
      </p:sp>
      <p:sp>
        <p:nvSpPr>
          <p:cNvPr id="18" name="矩形 2"/>
          <p:cNvSpPr>
            <a:spLocks noChangeArrowheads="1"/>
          </p:cNvSpPr>
          <p:nvPr/>
        </p:nvSpPr>
        <p:spPr bwMode="auto">
          <a:xfrm>
            <a:off x="6195603" y="3519260"/>
            <a:ext cx="2633663" cy="14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zh-CN" sz="2800" dirty="0"/>
              <a:t>创建新文件，将数据写入到新文件</a:t>
            </a:r>
            <a:r>
              <a:rPr lang="zh-CN" altLang="zh-CN" sz="2800" dirty="0" smtClean="0"/>
              <a:t>中</a:t>
            </a:r>
            <a:r>
              <a:rPr lang="zh-CN" altLang="en-US" sz="2800" dirty="0" smtClean="0"/>
              <a:t>。</a:t>
            </a:r>
            <a:endParaRPr lang="zh-CN" altLang="en-US" sz="2800" dirty="0"/>
          </a:p>
        </p:txBody>
      </p:sp>
      <p:sp>
        <p:nvSpPr>
          <p:cNvPr id="19" name="流程图: 摘录 18"/>
          <p:cNvSpPr/>
          <p:nvPr/>
        </p:nvSpPr>
        <p:spPr>
          <a:xfrm rot="5400000">
            <a:off x="3055530"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0" name="矩形 19"/>
          <p:cNvSpPr/>
          <p:nvPr/>
        </p:nvSpPr>
        <p:spPr>
          <a:xfrm>
            <a:off x="6195604" y="3193893"/>
            <a:ext cx="2633663"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1" name="矩形 20"/>
          <p:cNvSpPr/>
          <p:nvPr/>
        </p:nvSpPr>
        <p:spPr>
          <a:xfrm>
            <a:off x="6567079"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a:solidFill>
                  <a:srgbClr val="FFFFFF"/>
                </a:solidFill>
                <a:ea typeface="等线" charset="-122"/>
              </a:rPr>
              <a:t>3</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22" name="流程图: 摘录 21"/>
          <p:cNvSpPr/>
          <p:nvPr/>
        </p:nvSpPr>
        <p:spPr>
          <a:xfrm rot="5400000">
            <a:off x="5898742"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3" name="矩形 2"/>
          <p:cNvSpPr>
            <a:spLocks noChangeArrowheads="1"/>
          </p:cNvSpPr>
          <p:nvPr/>
        </p:nvSpPr>
        <p:spPr bwMode="auto">
          <a:xfrm>
            <a:off x="9054495" y="3519260"/>
            <a:ext cx="2633663"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zh-CN" sz="2800" dirty="0"/>
              <a:t>关闭文件，保存数据。</a:t>
            </a:r>
            <a:endParaRPr lang="zh-CN" altLang="en-US" sz="2800" dirty="0"/>
          </a:p>
        </p:txBody>
      </p:sp>
      <p:sp>
        <p:nvSpPr>
          <p:cNvPr id="24" name="矩形 23"/>
          <p:cNvSpPr/>
          <p:nvPr/>
        </p:nvSpPr>
        <p:spPr>
          <a:xfrm>
            <a:off x="9054496" y="3219085"/>
            <a:ext cx="2633663" cy="23749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5" name="矩形 24"/>
          <p:cNvSpPr/>
          <p:nvPr/>
        </p:nvSpPr>
        <p:spPr>
          <a:xfrm>
            <a:off x="9425971"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smtClean="0">
                <a:solidFill>
                  <a:srgbClr val="FFFFFF"/>
                </a:solidFill>
                <a:ea typeface="等线" charset="-122"/>
              </a:rPr>
              <a:t>4</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26" name="流程图: 摘录 25"/>
          <p:cNvSpPr/>
          <p:nvPr/>
        </p:nvSpPr>
        <p:spPr>
          <a:xfrm rot="5400000">
            <a:off x="8757634"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Tree>
    <p:extLst>
      <p:ext uri="{BB962C8B-B14F-4D97-AF65-F5344CB8AC3E}">
        <p14:creationId xmlns:p14="http://schemas.microsoft.com/office/powerpoint/2010/main" val="393393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件的打开和关闭</a:t>
            </a:r>
            <a:endParaRPr lang="zh-CN" altLang="en-US" sz="2800" dirty="0">
              <a:solidFill>
                <a:srgbClr val="595959"/>
              </a:solidFill>
              <a:latin typeface="Impact" pitchFamily="34" charset="0"/>
              <a:ea typeface="微软雅黑" pitchFamily="34" charset="-122"/>
            </a:endParaRPr>
          </a:p>
        </p:txBody>
      </p:sp>
      <p:sp>
        <p:nvSpPr>
          <p:cNvPr id="10"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从</a:t>
            </a:r>
            <a:r>
              <a:rPr lang="zh-CN" altLang="zh-CN" sz="2800" dirty="0">
                <a:solidFill>
                  <a:srgbClr val="595959"/>
                </a:solidFill>
                <a:latin typeface="Impact" pitchFamily="34" charset="0"/>
                <a:ea typeface="微软雅黑" pitchFamily="34" charset="-122"/>
              </a:rPr>
              <a:t>文件中读取数据</a:t>
            </a:r>
            <a:endParaRPr lang="zh-CN" altLang="en-US" sz="2800" dirty="0">
              <a:solidFill>
                <a:srgbClr val="595959"/>
              </a:solidFill>
              <a:latin typeface="Impact" pitchFamily="34" charset="0"/>
              <a:ea typeface="微软雅黑" pitchFamily="34" charset="-122"/>
            </a:endParaRPr>
          </a:p>
        </p:txBody>
      </p:sp>
      <p:sp>
        <p:nvSpPr>
          <p:cNvPr id="11"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向</a:t>
            </a:r>
            <a:r>
              <a:rPr lang="zh-CN" altLang="zh-CN" sz="2800" dirty="0">
                <a:solidFill>
                  <a:srgbClr val="595959"/>
                </a:solidFill>
                <a:latin typeface="Impact" pitchFamily="34" charset="0"/>
                <a:ea typeface="微软雅黑" pitchFamily="34" charset="-122"/>
              </a:rPr>
              <a:t>文件写入数据</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14"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2099816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文件的重命名</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提供了用于更改文件名的函数——</a:t>
            </a:r>
            <a:r>
              <a:rPr lang="en-US" altLang="zh-CN" sz="4400" dirty="0">
                <a:latin typeface="微软雅黑" pitchFamily="34" charset="-122"/>
                <a:ea typeface="微软雅黑" pitchFamily="34" charset="-122"/>
              </a:rPr>
              <a:t>rename()</a:t>
            </a:r>
            <a:r>
              <a:rPr lang="zh-CN" altLang="zh-CN" sz="4400" dirty="0">
                <a:latin typeface="微软雅黑" pitchFamily="34" charset="-122"/>
                <a:ea typeface="微软雅黑" pitchFamily="34" charset="-122"/>
              </a:rPr>
              <a:t>，该函数存在于</a:t>
            </a: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模块中，其语法格式如下：</a:t>
            </a:r>
          </a:p>
        </p:txBody>
      </p:sp>
      <p:sp>
        <p:nvSpPr>
          <p:cNvPr id="20" name="矩形 19"/>
          <p:cNvSpPr/>
          <p:nvPr/>
        </p:nvSpPr>
        <p:spPr>
          <a:xfrm>
            <a:off x="1731818" y="4070029"/>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3640794" y="4259932"/>
            <a:ext cx="49846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rename(</a:t>
            </a:r>
            <a:r>
              <a:rPr lang="zh-CN" altLang="zh-CN" sz="3200" dirty="0">
                <a:latin typeface="Times New Roman" pitchFamily="18" charset="0"/>
              </a:rPr>
              <a:t>原文件名</a:t>
            </a:r>
            <a:r>
              <a:rPr lang="en-US" altLang="zh-CN" sz="3200" dirty="0">
                <a:latin typeface="Times New Roman" pitchFamily="18" charset="0"/>
              </a:rPr>
              <a:t>, </a:t>
            </a:r>
            <a:r>
              <a:rPr lang="zh-CN" altLang="zh-CN" sz="3200" dirty="0">
                <a:latin typeface="Times New Roman" pitchFamily="18" charset="0"/>
              </a:rPr>
              <a:t>新文件名</a:t>
            </a:r>
            <a:r>
              <a:rPr lang="en-US" altLang="zh-CN" sz="3200" dirty="0">
                <a:latin typeface="Times New Roman" pitchFamily="18" charset="0"/>
              </a:rPr>
              <a:t>)</a:t>
            </a:r>
            <a:endParaRPr lang="zh-CN" altLang="zh-CN" sz="3200" dirty="0">
              <a:latin typeface="Times New Roman" pitchFamily="18" charset="0"/>
            </a:endParaRPr>
          </a:p>
        </p:txBody>
      </p:sp>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文件的重命名</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0" name="矩形 9"/>
          <p:cNvSpPr/>
          <p:nvPr/>
        </p:nvSpPr>
        <p:spPr>
          <a:xfrm>
            <a:off x="2054225" y="2996917"/>
            <a:ext cx="9604375" cy="1833689"/>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318120"/>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2"/>
          <p:cNvSpPr>
            <a:spLocks noChangeArrowheads="1"/>
          </p:cNvSpPr>
          <p:nvPr/>
        </p:nvSpPr>
        <p:spPr bwMode="auto">
          <a:xfrm>
            <a:off x="2673351" y="3315905"/>
            <a:ext cx="8554944" cy="11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itchFamily="49" charset="-122"/>
                <a:ea typeface="黑体" pitchFamily="49" charset="-122"/>
              </a:rPr>
              <a:t>待重命名的文件必须已存在，否则解释器会报错。</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4073586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向文件写入数据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文件的定位读取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a:solidFill>
                  <a:srgbClr val="595959"/>
                </a:solidFill>
                <a:latin typeface="Impact" pitchFamily="34" charset="0"/>
                <a:ea typeface="微软雅黑" pitchFamily="34" charset="-122"/>
              </a:rPr>
              <a:t>文件的拷贝与重命名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06    </a:t>
            </a:r>
            <a:r>
              <a:rPr lang="zh-CN" altLang="zh-CN" sz="2800" dirty="0" smtClean="0">
                <a:solidFill>
                  <a:schemeClr val="bg1"/>
                </a:solidFill>
                <a:latin typeface="Impact" pitchFamily="34" charset="0"/>
                <a:ea typeface="微软雅黑" pitchFamily="34" charset="-122"/>
              </a:rPr>
              <a:t>目</a:t>
            </a:r>
            <a:r>
              <a:rPr lang="zh-CN" altLang="zh-CN" sz="2800" dirty="0">
                <a:solidFill>
                  <a:schemeClr val="bg1"/>
                </a:solidFill>
                <a:latin typeface="Impact" pitchFamily="34" charset="0"/>
                <a:ea typeface="微软雅黑" pitchFamily="34" charset="-122"/>
              </a:rPr>
              <a:t>录操作</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2214526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创建目录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mkdir()</a:t>
            </a:r>
            <a:r>
              <a:rPr lang="zh-CN" altLang="zh-CN" sz="4400" dirty="0">
                <a:latin typeface="微软雅黑" pitchFamily="34" charset="-122"/>
                <a:ea typeface="微软雅黑" pitchFamily="34" charset="-122"/>
              </a:rPr>
              <a:t>函数用于创建目录，其语法格式如下：</a:t>
            </a:r>
          </a:p>
        </p:txBody>
      </p:sp>
      <p:sp>
        <p:nvSpPr>
          <p:cNvPr id="10" name="矩形 9"/>
          <p:cNvSpPr/>
          <p:nvPr/>
        </p:nvSpPr>
        <p:spPr>
          <a:xfrm>
            <a:off x="1731818" y="3261730"/>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4251869" y="3451633"/>
            <a:ext cx="36744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os.mkdir(path, mode)</a:t>
            </a:r>
            <a:endParaRPr lang="zh-CN" altLang="zh-CN" sz="3200" dirty="0">
              <a:latin typeface="Times New Roman" pitchFamily="18" charset="0"/>
            </a:endParaRPr>
          </a:p>
        </p:txBody>
      </p:sp>
      <p:sp>
        <p:nvSpPr>
          <p:cNvPr id="14" name="矩形 2"/>
          <p:cNvSpPr>
            <a:spLocks noChangeArrowheads="1"/>
          </p:cNvSpPr>
          <p:nvPr/>
        </p:nvSpPr>
        <p:spPr bwMode="auto">
          <a:xfrm>
            <a:off x="1731818" y="4281729"/>
            <a:ext cx="871450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itchFamily="2" charset="2"/>
              <a:buChar char="Ø"/>
            </a:pPr>
            <a:r>
              <a:rPr lang="zh-CN" altLang="en-US" sz="3200" dirty="0" smtClean="0">
                <a:latin typeface="楷体" pitchFamily="49" charset="-122"/>
                <a:ea typeface="楷体" pitchFamily="49" charset="-122"/>
              </a:rPr>
              <a:t> </a:t>
            </a:r>
            <a:r>
              <a:rPr lang="en-US" altLang="zh-CN" sz="3200" dirty="0" smtClean="0">
                <a:latin typeface="楷体" pitchFamily="49" charset="-122"/>
                <a:ea typeface="楷体" pitchFamily="49" charset="-122"/>
              </a:rPr>
              <a:t>path</a:t>
            </a:r>
            <a:r>
              <a:rPr lang="zh-CN" altLang="en-US" sz="3200" dirty="0">
                <a:latin typeface="楷体" pitchFamily="49" charset="-122"/>
                <a:ea typeface="楷体" pitchFamily="49" charset="-122"/>
              </a:rPr>
              <a:t>：</a:t>
            </a:r>
            <a:r>
              <a:rPr lang="zh-CN" altLang="zh-CN" sz="3200" dirty="0">
                <a:latin typeface="楷体" pitchFamily="49" charset="-122"/>
                <a:ea typeface="楷体" pitchFamily="49" charset="-122"/>
              </a:rPr>
              <a:t>表示要创建的目录</a:t>
            </a:r>
            <a:r>
              <a:rPr lang="zh-CN" altLang="en-US" sz="3200" dirty="0">
                <a:latin typeface="楷体" pitchFamily="49" charset="-122"/>
                <a:ea typeface="楷体" pitchFamily="49" charset="-122"/>
              </a:rPr>
              <a:t>。</a:t>
            </a:r>
            <a:endParaRPr lang="en-US" altLang="zh-CN" sz="3200" dirty="0">
              <a:latin typeface="楷体" pitchFamily="49" charset="-122"/>
              <a:ea typeface="楷体" pitchFamily="49" charset="-122"/>
            </a:endParaRPr>
          </a:p>
          <a:p>
            <a:pPr marL="457200" indent="-457200">
              <a:lnSpc>
                <a:spcPct val="120000"/>
              </a:lnSpc>
              <a:buFont typeface="Wingdings" pitchFamily="2" charset="2"/>
              <a:buChar char="Ø"/>
            </a:pPr>
            <a:r>
              <a:rPr lang="zh-CN" altLang="en-US" sz="3200" dirty="0" smtClean="0">
                <a:latin typeface="楷体" pitchFamily="49" charset="-122"/>
                <a:ea typeface="楷体" pitchFamily="49" charset="-122"/>
              </a:rPr>
              <a:t> </a:t>
            </a:r>
            <a:r>
              <a:rPr lang="en-US" altLang="zh-CN" sz="3200" dirty="0" smtClean="0">
                <a:latin typeface="楷体" pitchFamily="49" charset="-122"/>
                <a:ea typeface="楷体" pitchFamily="49" charset="-122"/>
              </a:rPr>
              <a:t>mode</a:t>
            </a:r>
            <a:r>
              <a:rPr lang="zh-CN" altLang="en-US" sz="3200" dirty="0">
                <a:latin typeface="楷体" pitchFamily="49" charset="-122"/>
                <a:ea typeface="楷体" pitchFamily="49" charset="-122"/>
              </a:rPr>
              <a:t>：</a:t>
            </a:r>
            <a:r>
              <a:rPr lang="zh-CN" altLang="zh-CN" sz="3200" dirty="0">
                <a:latin typeface="楷体" pitchFamily="49" charset="-122"/>
                <a:ea typeface="楷体" pitchFamily="49" charset="-122"/>
              </a:rPr>
              <a:t>表示目录的数字权限，该参数在</a:t>
            </a:r>
            <a:r>
              <a:rPr lang="en-US" altLang="zh-CN" sz="3200" dirty="0">
                <a:latin typeface="楷体" pitchFamily="49" charset="-122"/>
                <a:ea typeface="楷体" pitchFamily="49" charset="-122"/>
              </a:rPr>
              <a:t>Windows</a:t>
            </a:r>
            <a:r>
              <a:rPr lang="zh-CN" altLang="zh-CN" sz="3200" dirty="0">
                <a:latin typeface="楷体" pitchFamily="49" charset="-122"/>
                <a:ea typeface="楷体" pitchFamily="49" charset="-122"/>
              </a:rPr>
              <a:t>系统下可忽略。</a:t>
            </a:r>
          </a:p>
        </p:txBody>
      </p:sp>
    </p:spTree>
    <p:extLst>
      <p:ext uri="{BB962C8B-B14F-4D97-AF65-F5344CB8AC3E}">
        <p14:creationId xmlns:p14="http://schemas.microsoft.com/office/powerpoint/2010/main" val="235341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删除目录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使用</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内置模块</a:t>
            </a:r>
            <a:r>
              <a:rPr lang="en-US" altLang="zh-CN" sz="4400" dirty="0">
                <a:latin typeface="微软雅黑" pitchFamily="34" charset="-122"/>
                <a:ea typeface="微软雅黑" pitchFamily="34" charset="-122"/>
              </a:rPr>
              <a:t>shutil</a:t>
            </a:r>
            <a:r>
              <a:rPr lang="zh-CN" altLang="zh-CN" sz="4400" dirty="0">
                <a:latin typeface="微软雅黑" pitchFamily="34" charset="-122"/>
                <a:ea typeface="微软雅黑" pitchFamily="34" charset="-122"/>
              </a:rPr>
              <a:t>中的</a:t>
            </a:r>
            <a:r>
              <a:rPr lang="en-US" altLang="zh-CN" sz="4400" dirty="0">
                <a:latin typeface="微软雅黑" pitchFamily="34" charset="-122"/>
                <a:ea typeface="微软雅黑" pitchFamily="34" charset="-122"/>
              </a:rPr>
              <a:t>rmtree()</a:t>
            </a:r>
            <a:r>
              <a:rPr lang="zh-CN" altLang="zh-CN" sz="4400" dirty="0">
                <a:latin typeface="微软雅黑" pitchFamily="34" charset="-122"/>
                <a:ea typeface="微软雅黑" pitchFamily="34" charset="-122"/>
              </a:rPr>
              <a:t>函数可以删除目录，其语法格式如下：</a:t>
            </a:r>
          </a:p>
        </p:txBody>
      </p:sp>
      <p:sp>
        <p:nvSpPr>
          <p:cNvPr id="11" name="矩形 10"/>
          <p:cNvSpPr/>
          <p:nvPr/>
        </p:nvSpPr>
        <p:spPr>
          <a:xfrm>
            <a:off x="2230582" y="3261730"/>
            <a:ext cx="7744691"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86897" y="3451633"/>
            <a:ext cx="2204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rmtree(path)</a:t>
            </a:r>
            <a:endParaRPr lang="zh-CN" altLang="zh-CN" sz="3200" dirty="0">
              <a:latin typeface="Times New Roman" pitchFamily="18" charset="0"/>
            </a:endParaRPr>
          </a:p>
        </p:txBody>
      </p:sp>
      <p:sp>
        <p:nvSpPr>
          <p:cNvPr id="15" name="矩形 2"/>
          <p:cNvSpPr>
            <a:spLocks noChangeArrowheads="1"/>
          </p:cNvSpPr>
          <p:nvPr/>
        </p:nvSpPr>
        <p:spPr bwMode="auto">
          <a:xfrm>
            <a:off x="2230582" y="4281729"/>
            <a:ext cx="774469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path</a:t>
            </a:r>
            <a:r>
              <a:rPr lang="zh-CN" altLang="zh-CN" sz="3200" dirty="0">
                <a:latin typeface="楷体" pitchFamily="49" charset="-122"/>
                <a:ea typeface="楷体" pitchFamily="49" charset="-122"/>
              </a:rPr>
              <a:t>表示要删除的目录。</a:t>
            </a:r>
          </a:p>
        </p:txBody>
      </p:sp>
    </p:spTree>
    <p:extLst>
      <p:ext uri="{BB962C8B-B14F-4D97-AF65-F5344CB8AC3E}">
        <p14:creationId xmlns:p14="http://schemas.microsoft.com/office/powerpoint/2010/main" val="3664720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获取目录的文件列表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listdir()</a:t>
            </a:r>
            <a:r>
              <a:rPr lang="zh-CN" altLang="zh-CN" sz="4400" dirty="0">
                <a:latin typeface="微软雅黑" pitchFamily="34" charset="-122"/>
                <a:ea typeface="微软雅黑" pitchFamily="34" charset="-122"/>
              </a:rPr>
              <a:t>函数用于获取文件夹下文件或文件夹名的列表，该列表以字母顺序排序，其语法格式如下：</a:t>
            </a:r>
          </a:p>
        </p:txBody>
      </p:sp>
      <p:sp>
        <p:nvSpPr>
          <p:cNvPr id="10" name="矩形 9"/>
          <p:cNvSpPr/>
          <p:nvPr/>
        </p:nvSpPr>
        <p:spPr>
          <a:xfrm>
            <a:off x="2230582" y="4036408"/>
            <a:ext cx="7744691" cy="108977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4986897" y="4288907"/>
            <a:ext cx="2204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listdir(path)</a:t>
            </a:r>
            <a:endParaRPr lang="zh-CN" altLang="zh-CN" sz="3200" dirty="0">
              <a:latin typeface="Times New Roman" pitchFamily="18" charset="0"/>
            </a:endParaRPr>
          </a:p>
        </p:txBody>
      </p:sp>
      <p:sp>
        <p:nvSpPr>
          <p:cNvPr id="13" name="矩形 2"/>
          <p:cNvSpPr>
            <a:spLocks noChangeArrowheads="1"/>
          </p:cNvSpPr>
          <p:nvPr/>
        </p:nvSpPr>
        <p:spPr bwMode="auto">
          <a:xfrm>
            <a:off x="2230582" y="5208809"/>
            <a:ext cx="774469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path</a:t>
            </a:r>
            <a:r>
              <a:rPr lang="zh-CN" altLang="zh-CN" sz="3200" dirty="0">
                <a:latin typeface="楷体" pitchFamily="49" charset="-122"/>
                <a:ea typeface="楷体" pitchFamily="49" charset="-122"/>
              </a:rPr>
              <a:t>表示</a:t>
            </a:r>
            <a:r>
              <a:rPr lang="zh-CN" altLang="zh-CN" sz="3200" dirty="0" smtClean="0">
                <a:latin typeface="楷体" pitchFamily="49" charset="-122"/>
                <a:ea typeface="楷体" pitchFamily="49" charset="-122"/>
              </a:rPr>
              <a:t>要</a:t>
            </a:r>
            <a:r>
              <a:rPr lang="zh-CN" altLang="en-US" sz="3200" dirty="0">
                <a:latin typeface="楷体" pitchFamily="49" charset="-122"/>
                <a:ea typeface="楷体" pitchFamily="49" charset="-122"/>
              </a:rPr>
              <a:t>获</a:t>
            </a:r>
            <a:r>
              <a:rPr lang="zh-CN" altLang="en-US" sz="3200" dirty="0" smtClean="0">
                <a:latin typeface="楷体" pitchFamily="49" charset="-122"/>
                <a:ea typeface="楷体" pitchFamily="49" charset="-122"/>
              </a:rPr>
              <a:t>取的目录列表</a:t>
            </a:r>
            <a:r>
              <a:rPr lang="zh-CN" altLang="zh-CN" sz="3200" dirty="0" smtClean="0">
                <a:latin typeface="楷体" pitchFamily="49" charset="-122"/>
                <a:ea typeface="楷体" pitchFamily="49" charset="-122"/>
              </a:rPr>
              <a:t>。</a:t>
            </a:r>
            <a:endParaRPr lang="zh-CN" altLang="zh-CN" sz="3200" dirty="0">
              <a:latin typeface="楷体" pitchFamily="49" charset="-122"/>
              <a:ea typeface="楷体" pitchFamily="49" charset="-122"/>
            </a:endParaRPr>
          </a:p>
        </p:txBody>
      </p:sp>
    </p:spTree>
    <p:extLst>
      <p:ext uri="{BB962C8B-B14F-4D97-AF65-F5344CB8AC3E}">
        <p14:creationId xmlns:p14="http://schemas.microsoft.com/office/powerpoint/2010/main" val="38410271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solidFill>
                  <a:schemeClr val="bg1"/>
                </a:solidFill>
                <a:latin typeface="Impact" pitchFamily="34" charset="0"/>
                <a:ea typeface="微软雅黑" pitchFamily="34" charset="-122"/>
              </a:rPr>
              <a:t>07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件路径操作</a:t>
            </a:r>
            <a:endParaRPr lang="zh-CN" altLang="en-US" sz="2800" dirty="0">
              <a:solidFill>
                <a:schemeClr val="bg1"/>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3</a:t>
            </a:r>
            <a:r>
              <a:rPr lang="zh-CN" altLang="zh-CN" sz="2800" dirty="0">
                <a:solidFill>
                  <a:srgbClr val="595959"/>
                </a:solidFill>
                <a:latin typeface="Impact" pitchFamily="34" charset="0"/>
                <a:ea typeface="微软雅黑" pitchFamily="34" charset="-122"/>
              </a:rPr>
              <a:t>：用户登录</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85346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相对路径与绝对路径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文件相对路径指这个文件夹所在的路径与其它文件（或文件夹）的路径关系，绝对路径指盘符开始到当前位置的路径。</a:t>
            </a:r>
          </a:p>
        </p:txBody>
      </p:sp>
      <p:sp>
        <p:nvSpPr>
          <p:cNvPr id="3" name="矩形 2"/>
          <p:cNvSpPr/>
          <p:nvPr/>
        </p:nvSpPr>
        <p:spPr>
          <a:xfrm>
            <a:off x="4567399" y="4428989"/>
            <a:ext cx="6096000" cy="584775"/>
          </a:xfrm>
          <a:prstGeom prst="rect">
            <a:avLst/>
          </a:prstGeom>
        </p:spPr>
        <p:txBody>
          <a:bodyPr>
            <a:spAutoFit/>
          </a:bodyPr>
          <a:lstStyle/>
          <a:p>
            <a:r>
              <a:rPr lang="en-US" altLang="zh-CN" sz="3200" dirty="0" smtClean="0">
                <a:latin typeface="Times New Roman" pitchFamily="18" charset="0"/>
                <a:cs typeface="Times New Roman" pitchFamily="18" charset="0"/>
              </a:rPr>
              <a:t>../img/photo.jpg</a:t>
            </a:r>
          </a:p>
        </p:txBody>
      </p:sp>
      <p:sp>
        <p:nvSpPr>
          <p:cNvPr id="16" name="矩形 15"/>
          <p:cNvSpPr/>
          <p:nvPr/>
        </p:nvSpPr>
        <p:spPr>
          <a:xfrm>
            <a:off x="4567399" y="5274116"/>
            <a:ext cx="6096000" cy="584775"/>
          </a:xfrm>
          <a:prstGeom prst="rect">
            <a:avLst/>
          </a:prstGeom>
        </p:spPr>
        <p:txBody>
          <a:bodyPr>
            <a:spAutoFit/>
          </a:bodyPr>
          <a:lstStyle/>
          <a:p>
            <a:r>
              <a:rPr lang="en-US" altLang="zh-CN" sz="3200" dirty="0" smtClean="0">
                <a:latin typeface="Times New Roman" pitchFamily="18" charset="0"/>
                <a:cs typeface="Times New Roman" pitchFamily="18" charset="0"/>
              </a:rPr>
              <a:t>C:/website/web/img/photo.jpg</a:t>
            </a:r>
          </a:p>
        </p:txBody>
      </p:sp>
      <p:sp>
        <p:nvSpPr>
          <p:cNvPr id="4" name="TextBox 3"/>
          <p:cNvSpPr txBox="1"/>
          <p:nvPr/>
        </p:nvSpPr>
        <p:spPr>
          <a:xfrm>
            <a:off x="1995054" y="4305878"/>
            <a:ext cx="2501006" cy="646331"/>
          </a:xfrm>
          <a:prstGeom prst="rect">
            <a:avLst/>
          </a:prstGeom>
          <a:noFill/>
        </p:spPr>
        <p:txBody>
          <a:bodyPr wrap="none" rtlCol="0">
            <a:spAutoFit/>
          </a:bodyPr>
          <a:lstStyle/>
          <a:p>
            <a:r>
              <a:rPr lang="zh-CN" altLang="en-US" sz="3600" b="1" dirty="0">
                <a:solidFill>
                  <a:srgbClr val="FF0000"/>
                </a:solidFill>
                <a:latin typeface="楷体" pitchFamily="49" charset="-122"/>
                <a:ea typeface="楷体" pitchFamily="49" charset="-122"/>
              </a:rPr>
              <a:t>相</a:t>
            </a:r>
            <a:r>
              <a:rPr lang="zh-CN" altLang="en-US" sz="3600" b="1" dirty="0" smtClean="0">
                <a:solidFill>
                  <a:srgbClr val="FF0000"/>
                </a:solidFill>
                <a:latin typeface="楷体" pitchFamily="49" charset="-122"/>
                <a:ea typeface="楷体" pitchFamily="49" charset="-122"/>
              </a:rPr>
              <a:t>对路径：</a:t>
            </a:r>
            <a:endParaRPr lang="zh-CN" altLang="en-US" sz="3600" b="1" dirty="0">
              <a:solidFill>
                <a:srgbClr val="FF0000"/>
              </a:solidFill>
              <a:latin typeface="楷体" pitchFamily="49" charset="-122"/>
              <a:ea typeface="楷体" pitchFamily="49" charset="-122"/>
            </a:endParaRPr>
          </a:p>
        </p:txBody>
      </p:sp>
      <p:sp>
        <p:nvSpPr>
          <p:cNvPr id="17" name="TextBox 16"/>
          <p:cNvSpPr txBox="1"/>
          <p:nvPr/>
        </p:nvSpPr>
        <p:spPr>
          <a:xfrm>
            <a:off x="1995054" y="5235804"/>
            <a:ext cx="2501006" cy="646331"/>
          </a:xfrm>
          <a:prstGeom prst="rect">
            <a:avLst/>
          </a:prstGeom>
          <a:noFill/>
        </p:spPr>
        <p:txBody>
          <a:bodyPr wrap="none" rtlCol="0">
            <a:spAutoFit/>
          </a:bodyPr>
          <a:lstStyle/>
          <a:p>
            <a:r>
              <a:rPr lang="zh-CN" altLang="en-US" sz="3600" b="1" dirty="0" smtClean="0">
                <a:solidFill>
                  <a:srgbClr val="FF0000"/>
                </a:solidFill>
                <a:latin typeface="楷体" pitchFamily="49" charset="-122"/>
                <a:ea typeface="楷体" pitchFamily="49" charset="-122"/>
              </a:rPr>
              <a:t>绝对路径：</a:t>
            </a:r>
            <a:endParaRPr lang="zh-CN" altLang="en-US" sz="36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2664418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相对路径与绝对路径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使用</a:t>
            </a:r>
            <a:r>
              <a:rPr lang="en-US" altLang="zh-CN" sz="3200" dirty="0">
                <a:latin typeface="Calibri" pitchFamily="34" charset="0"/>
                <a:ea typeface="楷体" pitchFamily="49" charset="-122"/>
              </a:rPr>
              <a:t>isabs()</a:t>
            </a:r>
            <a:r>
              <a:rPr lang="zh-CN" altLang="zh-CN" sz="3200" dirty="0">
                <a:latin typeface="Calibri" pitchFamily="34" charset="0"/>
                <a:ea typeface="楷体" pitchFamily="49" charset="-122"/>
              </a:rPr>
              <a:t>函数</a:t>
            </a:r>
            <a:r>
              <a:rPr lang="zh-CN" altLang="en-US" sz="3200" dirty="0">
                <a:latin typeface="Calibri" pitchFamily="34" charset="0"/>
                <a:ea typeface="楷体" pitchFamily="49" charset="-122"/>
              </a:rPr>
              <a:t>可以</a:t>
            </a:r>
            <a:r>
              <a:rPr lang="zh-CN" altLang="zh-CN" sz="3200" dirty="0">
                <a:latin typeface="Calibri" pitchFamily="34" charset="0"/>
                <a:ea typeface="楷体" pitchFamily="49" charset="-122"/>
              </a:rPr>
              <a:t>判断</a:t>
            </a:r>
            <a:r>
              <a:rPr lang="zh-CN" altLang="en-US" sz="3200" dirty="0">
                <a:latin typeface="Calibri" pitchFamily="34" charset="0"/>
                <a:ea typeface="楷体" pitchFamily="49" charset="-122"/>
              </a:rPr>
              <a:t>目标路径</a:t>
            </a:r>
            <a:r>
              <a:rPr lang="zh-CN" altLang="zh-CN" sz="3200" dirty="0">
                <a:latin typeface="Calibri" pitchFamily="34" charset="0"/>
                <a:ea typeface="楷体" pitchFamily="49" charset="-122"/>
              </a:rPr>
              <a:t>是否为绝对路径</a:t>
            </a:r>
            <a:r>
              <a:rPr lang="zh-CN" altLang="en-US" sz="3200" dirty="0">
                <a:latin typeface="Calibri" pitchFamily="34" charset="0"/>
                <a:ea typeface="楷体" pitchFamily="49" charset="-122"/>
              </a:rPr>
              <a:t>，若为绝对路径</a:t>
            </a:r>
            <a:r>
              <a:rPr lang="zh-CN" altLang="zh-CN" sz="3200" dirty="0">
                <a:latin typeface="Calibri" pitchFamily="34" charset="0"/>
                <a:ea typeface="楷体" pitchFamily="49" charset="-122"/>
              </a:rPr>
              <a:t>返回</a:t>
            </a:r>
            <a:r>
              <a:rPr lang="en-US" altLang="zh-CN" sz="3200" dirty="0">
                <a:latin typeface="Calibri" pitchFamily="34" charset="0"/>
                <a:ea typeface="楷体" pitchFamily="49" charset="-122"/>
              </a:rPr>
              <a:t>True</a:t>
            </a:r>
            <a:r>
              <a:rPr lang="zh-CN" altLang="zh-CN" sz="3200" dirty="0">
                <a:latin typeface="Calibri" pitchFamily="34" charset="0"/>
                <a:ea typeface="楷体" pitchFamily="49" charset="-122"/>
              </a:rPr>
              <a:t>，否则返回</a:t>
            </a:r>
            <a:r>
              <a:rPr lang="en-US" altLang="zh-CN" sz="3200" dirty="0">
                <a:latin typeface="Calibri" pitchFamily="34" charset="0"/>
                <a:ea typeface="楷体" pitchFamily="49" charset="-122"/>
              </a:rPr>
              <a:t>Faslse</a:t>
            </a:r>
            <a:r>
              <a:rPr lang="zh-CN" altLang="en-US" sz="3200" dirty="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isabs()</a:t>
            </a:r>
            <a:r>
              <a:rPr lang="zh-CN" altLang="zh-CN" sz="3600" b="1" dirty="0">
                <a:solidFill>
                  <a:srgbClr val="1353A2"/>
                </a:solidFill>
                <a:latin typeface="微软雅黑" pitchFamily="34" charset="-122"/>
                <a:ea typeface="微软雅黑" pitchFamily="34" charset="-122"/>
              </a:rPr>
              <a:t>函数</a:t>
            </a:r>
          </a:p>
        </p:txBody>
      </p:sp>
      <p:sp>
        <p:nvSpPr>
          <p:cNvPr id="10" name="矩形 9"/>
          <p:cNvSpPr/>
          <p:nvPr/>
        </p:nvSpPr>
        <p:spPr>
          <a:xfrm>
            <a:off x="1745673" y="3846504"/>
            <a:ext cx="8645236" cy="144593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362622" y="4036407"/>
            <a:ext cx="74806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print(os.path.isabs("new_file.txt"))  </a:t>
            </a:r>
            <a:endParaRPr lang="zh-CN" altLang="zh-CN" sz="2800" dirty="0">
              <a:latin typeface="Times New Roman" pitchFamily="18" charset="0"/>
            </a:endParaRPr>
          </a:p>
          <a:p>
            <a:r>
              <a:rPr lang="en-US" altLang="zh-CN" sz="2800" dirty="0">
                <a:latin typeface="Times New Roman" pitchFamily="18" charset="0"/>
              </a:rPr>
              <a:t>print(os.path.isabs("D:\Python</a:t>
            </a:r>
            <a:r>
              <a:rPr lang="zh-CN" altLang="zh-CN" sz="2800" dirty="0">
                <a:latin typeface="Times New Roman" pitchFamily="18" charset="0"/>
              </a:rPr>
              <a:t>项目</a:t>
            </a:r>
            <a:r>
              <a:rPr lang="en-US" altLang="zh-CN" sz="2800" dirty="0">
                <a:latin typeface="Times New Roman" pitchFamily="18" charset="0"/>
              </a:rPr>
              <a:t>\new_file.txt"))</a:t>
            </a:r>
            <a:endParaRPr lang="zh-CN" altLang="zh-CN" sz="2800" dirty="0">
              <a:latin typeface="Times New Roman" pitchFamily="18" charset="0"/>
            </a:endParaRPr>
          </a:p>
        </p:txBody>
      </p:sp>
      <p:sp>
        <p:nvSpPr>
          <p:cNvPr id="12" name="圆角矩形标注 11"/>
          <p:cNvSpPr/>
          <p:nvPr/>
        </p:nvSpPr>
        <p:spPr>
          <a:xfrm>
            <a:off x="8431060" y="3417564"/>
            <a:ext cx="1170140" cy="825662"/>
          </a:xfrm>
          <a:prstGeom prst="wedgeRoundRectCallout">
            <a:avLst>
              <a:gd name="adj1" fmla="val -132512"/>
              <a:gd name="adj2" fmla="val 4893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False</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3" name="圆角矩形标注 12"/>
          <p:cNvSpPr/>
          <p:nvPr/>
        </p:nvSpPr>
        <p:spPr>
          <a:xfrm>
            <a:off x="7260920" y="5292436"/>
            <a:ext cx="1170140" cy="825662"/>
          </a:xfrm>
          <a:prstGeom prst="wedgeRoundRectCallout">
            <a:avLst>
              <a:gd name="adj1" fmla="val -115936"/>
              <a:gd name="adj2" fmla="val -836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True</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26440860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相对路径与绝对路径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247920" y="2242797"/>
            <a:ext cx="10057389" cy="122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当目标路径为相对路径时，使用</a:t>
            </a:r>
            <a:r>
              <a:rPr lang="en-US" altLang="zh-CN" sz="3200" dirty="0">
                <a:latin typeface="Calibri" pitchFamily="34" charset="0"/>
                <a:ea typeface="楷体" pitchFamily="49" charset="-122"/>
              </a:rPr>
              <a:t>abspath()</a:t>
            </a:r>
            <a:r>
              <a:rPr lang="zh-CN" altLang="zh-CN" sz="3200" dirty="0">
                <a:latin typeface="Calibri" pitchFamily="34" charset="0"/>
                <a:ea typeface="楷体" pitchFamily="49" charset="-122"/>
              </a:rPr>
              <a:t>函</a:t>
            </a:r>
            <a:r>
              <a:rPr lang="zh-CN" altLang="zh-CN" sz="3200" dirty="0" smtClean="0">
                <a:latin typeface="Calibri" pitchFamily="34" charset="0"/>
                <a:ea typeface="楷体" pitchFamily="49" charset="-122"/>
              </a:rPr>
              <a:t>数</a:t>
            </a:r>
            <a:r>
              <a:rPr lang="zh-CN" altLang="en-US" sz="3200" dirty="0" smtClean="0">
                <a:latin typeface="Calibri" pitchFamily="34" charset="0"/>
                <a:ea typeface="楷体" pitchFamily="49" charset="-122"/>
              </a:rPr>
              <a:t>可</a:t>
            </a:r>
            <a:r>
              <a:rPr lang="zh-CN" altLang="zh-CN" sz="3200" dirty="0" smtClean="0">
                <a:latin typeface="Calibri" pitchFamily="34" charset="0"/>
                <a:ea typeface="楷体" pitchFamily="49" charset="-122"/>
              </a:rPr>
              <a:t>将</a:t>
            </a:r>
            <a:r>
              <a:rPr lang="zh-CN" altLang="zh-CN" sz="3200" dirty="0">
                <a:latin typeface="Calibri" pitchFamily="34" charset="0"/>
                <a:ea typeface="楷体" pitchFamily="49" charset="-122"/>
              </a:rPr>
              <a:t>当前路径规范化为绝对路</a:t>
            </a:r>
            <a:r>
              <a:rPr lang="zh-CN" altLang="zh-CN" sz="3200" dirty="0" smtClean="0">
                <a:latin typeface="Calibri" pitchFamily="34" charset="0"/>
                <a:ea typeface="楷体" pitchFamily="49" charset="-122"/>
              </a:rPr>
              <a:t>径</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abspath()</a:t>
            </a:r>
            <a:r>
              <a:rPr lang="zh-CN" altLang="zh-CN" sz="3600" b="1" dirty="0">
                <a:solidFill>
                  <a:srgbClr val="1353A2"/>
                </a:solidFill>
                <a:latin typeface="微软雅黑" pitchFamily="34" charset="-122"/>
                <a:ea typeface="微软雅黑" pitchFamily="34" charset="-122"/>
              </a:rPr>
              <a:t>函数</a:t>
            </a:r>
          </a:p>
        </p:txBody>
      </p:sp>
      <p:sp>
        <p:nvSpPr>
          <p:cNvPr id="10" name="矩形 9"/>
          <p:cNvSpPr/>
          <p:nvPr/>
        </p:nvSpPr>
        <p:spPr>
          <a:xfrm>
            <a:off x="1745673" y="3655422"/>
            <a:ext cx="8645236" cy="115210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933911" y="3939086"/>
            <a:ext cx="6268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print(os.path.abspath("new_file.txt"))</a:t>
            </a:r>
            <a:endParaRPr lang="zh-CN" altLang="zh-CN" sz="3200" dirty="0">
              <a:latin typeface="Times New Roman" pitchFamily="18" charset="0"/>
            </a:endParaRPr>
          </a:p>
        </p:txBody>
      </p:sp>
      <p:sp>
        <p:nvSpPr>
          <p:cNvPr id="13" name="圆角矩形标注 12"/>
          <p:cNvSpPr/>
          <p:nvPr/>
        </p:nvSpPr>
        <p:spPr>
          <a:xfrm>
            <a:off x="6090779" y="4921245"/>
            <a:ext cx="4965147" cy="825662"/>
          </a:xfrm>
          <a:prstGeom prst="wedgeRoundRectCallout">
            <a:avLst>
              <a:gd name="adj1" fmla="val -20785"/>
              <a:gd name="adj2" fmla="val -86987"/>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D:\Python</a:t>
            </a:r>
            <a:r>
              <a:rPr lang="zh-CN" altLang="zh-CN" sz="2800" b="1" dirty="0">
                <a:solidFill>
                  <a:srgbClr val="FF0000"/>
                </a:solidFill>
                <a:latin typeface="Times New Roman" panose="02020603050405020304" charset="0"/>
                <a:ea typeface="宋体" panose="02010600030101010101" pitchFamily="2" charset="-122"/>
              </a:rPr>
              <a:t>项目</a:t>
            </a:r>
            <a:r>
              <a:rPr lang="en-US" altLang="zh-CN" sz="2800" b="1" dirty="0">
                <a:solidFill>
                  <a:srgbClr val="FF0000"/>
                </a:solidFill>
                <a:latin typeface="Times New Roman" panose="02020603050405020304" charset="0"/>
                <a:ea typeface="宋体" panose="02010600030101010101" pitchFamily="2" charset="-122"/>
              </a:rPr>
              <a:t>\new_file.txt</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714866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solidFill>
                  <a:srgbClr val="595959"/>
                </a:solidFill>
                <a:latin typeface="Impact" pitchFamily="34" charset="0"/>
                <a:ea typeface="微软雅黑" pitchFamily="34" charset="-122"/>
              </a:rPr>
              <a:t>07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件路径操作</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3</a:t>
            </a:r>
            <a:r>
              <a:rPr lang="zh-CN" altLang="zh-CN" sz="2800" dirty="0">
                <a:solidFill>
                  <a:srgbClr val="595959"/>
                </a:solidFill>
                <a:latin typeface="Impact" pitchFamily="34" charset="0"/>
                <a:ea typeface="微软雅黑" pitchFamily="34" charset="-122"/>
              </a:rPr>
              <a:t>：用户登录</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获取当前路径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当前路径即文件、程序或目录当前所处的路径。</a:t>
            </a: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getcwd()</a:t>
            </a:r>
            <a:r>
              <a:rPr lang="zh-CN" altLang="zh-CN" sz="4400" dirty="0">
                <a:latin typeface="微软雅黑" pitchFamily="34" charset="-122"/>
                <a:ea typeface="微软雅黑" pitchFamily="34" charset="-122"/>
              </a:rPr>
              <a:t>函数用于获取当前路径，其使用方法如下：</a:t>
            </a:r>
          </a:p>
        </p:txBody>
      </p:sp>
      <p:sp>
        <p:nvSpPr>
          <p:cNvPr id="10" name="矩形 9"/>
          <p:cNvSpPr/>
          <p:nvPr/>
        </p:nvSpPr>
        <p:spPr>
          <a:xfrm>
            <a:off x="3075709" y="4049324"/>
            <a:ext cx="6373091" cy="17872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4163081" y="4250447"/>
            <a:ext cx="40639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import os</a:t>
            </a:r>
            <a:endParaRPr lang="zh-CN" altLang="zh-CN" sz="2800" dirty="0">
              <a:latin typeface="Times New Roman" pitchFamily="18" charset="0"/>
            </a:endParaRPr>
          </a:p>
          <a:p>
            <a:r>
              <a:rPr lang="en-US" altLang="zh-CN" sz="2800" dirty="0">
                <a:latin typeface="Times New Roman" pitchFamily="18" charset="0"/>
              </a:rPr>
              <a:t>current_path = os.getcwd()</a:t>
            </a:r>
            <a:endParaRPr lang="zh-CN" altLang="zh-CN" sz="2800" dirty="0">
              <a:latin typeface="Times New Roman" pitchFamily="18" charset="0"/>
            </a:endParaRPr>
          </a:p>
          <a:p>
            <a:r>
              <a:rPr lang="en-US" altLang="zh-CN" sz="2800" dirty="0">
                <a:latin typeface="Times New Roman" pitchFamily="18" charset="0"/>
              </a:rPr>
              <a:t>print(current_path)</a:t>
            </a:r>
            <a:endParaRPr lang="zh-CN" altLang="zh-CN" sz="2800" dirty="0">
              <a:latin typeface="Times New Roman" pitchFamily="18" charset="0"/>
            </a:endParaRPr>
          </a:p>
        </p:txBody>
      </p:sp>
    </p:spTree>
    <p:extLst>
      <p:ext uri="{BB962C8B-B14F-4D97-AF65-F5344CB8AC3E}">
        <p14:creationId xmlns:p14="http://schemas.microsoft.com/office/powerpoint/2010/main" val="331427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检测路径的有效性</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exists()</a:t>
            </a:r>
            <a:r>
              <a:rPr lang="zh-CN" altLang="zh-CN" sz="4400" dirty="0">
                <a:latin typeface="微软雅黑" pitchFamily="34" charset="-122"/>
                <a:ea typeface="微软雅黑" pitchFamily="34" charset="-122"/>
              </a:rPr>
              <a:t>函数用于判断路径是否存在，如果当前路径存</a:t>
            </a:r>
            <a:r>
              <a:rPr lang="zh-CN" altLang="zh-CN" sz="4400" dirty="0" smtClean="0">
                <a:latin typeface="微软雅黑" pitchFamily="34" charset="-122"/>
                <a:ea typeface="微软雅黑" pitchFamily="34" charset="-122"/>
              </a:rPr>
              <a:t>在</a:t>
            </a:r>
            <a:r>
              <a:rPr lang="zh-CN" altLang="en-US" sz="4400" dirty="0" smtClean="0">
                <a:latin typeface="微软雅黑" pitchFamily="34" charset="-122"/>
                <a:ea typeface="微软雅黑" pitchFamily="34" charset="-122"/>
              </a:rPr>
              <a:t>该</a:t>
            </a:r>
            <a:r>
              <a:rPr lang="zh-CN" altLang="zh-CN" sz="4400" dirty="0" smtClean="0">
                <a:latin typeface="微软雅黑" pitchFamily="34" charset="-122"/>
                <a:ea typeface="微软雅黑" pitchFamily="34" charset="-122"/>
              </a:rPr>
              <a:t>函</a:t>
            </a:r>
            <a:r>
              <a:rPr lang="zh-CN" altLang="zh-CN" sz="4400" dirty="0">
                <a:latin typeface="微软雅黑" pitchFamily="34" charset="-122"/>
                <a:ea typeface="微软雅黑" pitchFamily="34" charset="-122"/>
              </a:rPr>
              <a:t>数返回</a:t>
            </a:r>
            <a:r>
              <a:rPr lang="en-US" altLang="zh-CN" sz="4400" dirty="0">
                <a:latin typeface="微软雅黑" pitchFamily="34" charset="-122"/>
                <a:ea typeface="微软雅黑" pitchFamily="34" charset="-122"/>
              </a:rPr>
              <a:t>True</a:t>
            </a:r>
            <a:r>
              <a:rPr lang="zh-CN" altLang="zh-CN" sz="4400" dirty="0">
                <a:latin typeface="微软雅黑" pitchFamily="34" charset="-122"/>
                <a:ea typeface="微软雅黑" pitchFamily="34" charset="-122"/>
              </a:rPr>
              <a:t>，否则返回</a:t>
            </a:r>
            <a:r>
              <a:rPr lang="en-US" altLang="zh-CN" sz="4400" dirty="0">
                <a:latin typeface="微软雅黑" pitchFamily="34" charset="-122"/>
                <a:ea typeface="微软雅黑" pitchFamily="34" charset="-122"/>
              </a:rPr>
              <a:t>False</a:t>
            </a:r>
            <a:r>
              <a:rPr lang="zh-CN" altLang="zh-CN" sz="4400" dirty="0">
                <a:latin typeface="微软雅黑" pitchFamily="34" charset="-122"/>
                <a:ea typeface="微软雅黑" pitchFamily="34" charset="-122"/>
              </a:rPr>
              <a:t>。</a:t>
            </a:r>
          </a:p>
        </p:txBody>
      </p:sp>
      <p:sp>
        <p:nvSpPr>
          <p:cNvPr id="10" name="矩形 9"/>
          <p:cNvSpPr/>
          <p:nvPr/>
        </p:nvSpPr>
        <p:spPr>
          <a:xfrm>
            <a:off x="1801091" y="3953740"/>
            <a:ext cx="8437418" cy="190626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2674614" y="4060484"/>
            <a:ext cx="683873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600" dirty="0">
                <a:latin typeface="Times New Roman" pitchFamily="18" charset="0"/>
              </a:rPr>
              <a:t>current_path = "D:\Python</a:t>
            </a:r>
            <a:r>
              <a:rPr lang="zh-CN" altLang="zh-CN" sz="2600" dirty="0">
                <a:latin typeface="Times New Roman" pitchFamily="18" charset="0"/>
              </a:rPr>
              <a:t>项目</a:t>
            </a:r>
            <a:r>
              <a:rPr lang="en-US" altLang="zh-CN" sz="2600" dirty="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current_path_file = "D:\Python</a:t>
            </a:r>
            <a:r>
              <a:rPr lang="zh-CN" altLang="zh-CN" sz="2600" dirty="0">
                <a:latin typeface="Times New Roman" pitchFamily="18" charset="0"/>
              </a:rPr>
              <a:t>项目</a:t>
            </a:r>
            <a:r>
              <a:rPr lang="en-US" altLang="zh-CN" sz="2600" dirty="0">
                <a:latin typeface="Times New Roman" pitchFamily="18" charset="0"/>
              </a:rPr>
              <a:t>\new_file.txt"</a:t>
            </a:r>
            <a:endParaRPr lang="zh-CN" altLang="zh-CN" sz="2600" dirty="0">
              <a:latin typeface="Times New Roman" pitchFamily="18" charset="0"/>
            </a:endParaRPr>
          </a:p>
          <a:p>
            <a:r>
              <a:rPr lang="en-US" altLang="zh-CN" sz="2600" dirty="0">
                <a:latin typeface="Times New Roman" pitchFamily="18" charset="0"/>
              </a:rPr>
              <a:t>print(os.path.exists(current_path))</a:t>
            </a:r>
            <a:endParaRPr lang="zh-CN" altLang="zh-CN" sz="2600" dirty="0">
              <a:latin typeface="Times New Roman" pitchFamily="18" charset="0"/>
            </a:endParaRPr>
          </a:p>
          <a:p>
            <a:r>
              <a:rPr lang="en-US" altLang="zh-CN" sz="2600" dirty="0">
                <a:latin typeface="Times New Roman" pitchFamily="18" charset="0"/>
              </a:rPr>
              <a:t>print(os.path.exists(current_path_file))</a:t>
            </a:r>
            <a:endParaRPr lang="zh-CN" altLang="zh-CN" sz="2600" dirty="0">
              <a:latin typeface="Times New Roman" pitchFamily="18" charset="0"/>
            </a:endParaRPr>
          </a:p>
        </p:txBody>
      </p:sp>
    </p:spTree>
    <p:extLst>
      <p:ext uri="{BB962C8B-B14F-4D97-AF65-F5344CB8AC3E}">
        <p14:creationId xmlns:p14="http://schemas.microsoft.com/office/powerpoint/2010/main" val="1858993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路径的拼接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50" y="1320800"/>
            <a:ext cx="11032260"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os.path</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join()</a:t>
            </a:r>
            <a:r>
              <a:rPr lang="zh-CN" altLang="zh-CN" sz="4400" dirty="0">
                <a:latin typeface="微软雅黑" pitchFamily="34" charset="-122"/>
                <a:ea typeface="微软雅黑" pitchFamily="34" charset="-122"/>
              </a:rPr>
              <a:t>函数用于拼接路径，其语法格式如下：</a:t>
            </a:r>
          </a:p>
        </p:txBody>
      </p:sp>
      <p:sp>
        <p:nvSpPr>
          <p:cNvPr id="13" name="矩形 12"/>
          <p:cNvSpPr/>
          <p:nvPr/>
        </p:nvSpPr>
        <p:spPr>
          <a:xfrm>
            <a:off x="2230582" y="3200400"/>
            <a:ext cx="7744691" cy="110820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3440834" y="3462115"/>
            <a:ext cx="5306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os.path.join(path1[,path2[,…]])</a:t>
            </a:r>
            <a:endParaRPr lang="zh-CN" altLang="zh-CN" sz="3200" dirty="0">
              <a:latin typeface="Times New Roman" pitchFamily="18" charset="0"/>
            </a:endParaRPr>
          </a:p>
        </p:txBody>
      </p:sp>
      <p:sp>
        <p:nvSpPr>
          <p:cNvPr id="16" name="矩形 2"/>
          <p:cNvSpPr>
            <a:spLocks noChangeArrowheads="1"/>
          </p:cNvSpPr>
          <p:nvPr/>
        </p:nvSpPr>
        <p:spPr bwMode="auto">
          <a:xfrm>
            <a:off x="2230582" y="4364024"/>
            <a:ext cx="7744691"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path1</a:t>
            </a:r>
            <a:r>
              <a:rPr lang="zh-CN" altLang="zh-CN" sz="3200" dirty="0">
                <a:latin typeface="楷体" pitchFamily="49" charset="-122"/>
                <a:ea typeface="楷体" pitchFamily="49" charset="-122"/>
              </a:rPr>
              <a:t>、</a:t>
            </a:r>
            <a:r>
              <a:rPr lang="en-US" altLang="zh-CN" sz="3200" dirty="0">
                <a:latin typeface="楷体" pitchFamily="49" charset="-122"/>
                <a:ea typeface="楷体" pitchFamily="49" charset="-122"/>
              </a:rPr>
              <a:t>path2</a:t>
            </a:r>
            <a:r>
              <a:rPr lang="zh-CN" altLang="zh-CN" sz="3200" dirty="0">
                <a:latin typeface="楷体" pitchFamily="49" charset="-122"/>
                <a:ea typeface="楷体" pitchFamily="49" charset="-122"/>
              </a:rPr>
              <a:t>表示要拼接的路径。</a:t>
            </a:r>
          </a:p>
        </p:txBody>
      </p:sp>
    </p:spTree>
    <p:extLst>
      <p:ext uri="{BB962C8B-B14F-4D97-AF65-F5344CB8AC3E}">
        <p14:creationId xmlns:p14="http://schemas.microsoft.com/office/powerpoint/2010/main" val="2272056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路径的拼接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50" y="1320800"/>
            <a:ext cx="1103226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如果最后一个路径为空，则生成的路径将以一个“</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”结</a:t>
            </a:r>
            <a:r>
              <a:rPr lang="zh-CN" altLang="zh-CN" sz="4400" dirty="0" smtClean="0">
                <a:latin typeface="微软雅黑" pitchFamily="34" charset="-122"/>
                <a:ea typeface="微软雅黑" pitchFamily="34" charset="-122"/>
              </a:rPr>
              <a:t>尾</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3" name="矩形 12"/>
          <p:cNvSpPr/>
          <p:nvPr/>
        </p:nvSpPr>
        <p:spPr>
          <a:xfrm>
            <a:off x="1898074" y="3344024"/>
            <a:ext cx="8312726" cy="254415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2487324" y="3492717"/>
            <a:ext cx="72133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import os</a:t>
            </a:r>
            <a:endParaRPr lang="zh-CN" altLang="zh-CN" sz="2800" dirty="0">
              <a:latin typeface="Times New Roman" pitchFamily="18" charset="0"/>
            </a:endParaRPr>
          </a:p>
          <a:p>
            <a:r>
              <a:rPr lang="en-US" altLang="zh-CN" sz="2800" dirty="0">
                <a:latin typeface="Times New Roman" pitchFamily="18" charset="0"/>
              </a:rPr>
              <a:t>path_one = 'D:\Python</a:t>
            </a:r>
            <a:r>
              <a:rPr lang="zh-CN" altLang="zh-CN" sz="2800" dirty="0">
                <a:latin typeface="Times New Roman" pitchFamily="18" charset="0"/>
              </a:rPr>
              <a:t>项目</a:t>
            </a:r>
            <a:r>
              <a:rPr lang="en-US" altLang="zh-CN" sz="2800" dirty="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path_two = </a:t>
            </a:r>
            <a:r>
              <a:rPr lang="en-US" altLang="zh-CN" sz="2800" dirty="0" smtClean="0">
                <a:latin typeface="Times New Roman" pitchFamily="18" charset="0"/>
              </a:rPr>
              <a:t>' '</a:t>
            </a:r>
            <a:endParaRPr lang="zh-CN" altLang="zh-CN" sz="2800" dirty="0">
              <a:latin typeface="Times New Roman" pitchFamily="18" charset="0"/>
            </a:endParaRPr>
          </a:p>
          <a:p>
            <a:r>
              <a:rPr lang="en-US" altLang="zh-CN" sz="2800" dirty="0">
                <a:latin typeface="Times New Roman" pitchFamily="18" charset="0"/>
              </a:rPr>
              <a:t>splicing_path = os.path.join(path_one, path_two)</a:t>
            </a:r>
            <a:endParaRPr lang="zh-CN" altLang="zh-CN" sz="2800" dirty="0">
              <a:latin typeface="Times New Roman" pitchFamily="18" charset="0"/>
            </a:endParaRPr>
          </a:p>
          <a:p>
            <a:r>
              <a:rPr lang="en-US" altLang="zh-CN" sz="2800" dirty="0">
                <a:latin typeface="Times New Roman" pitchFamily="18" charset="0"/>
              </a:rPr>
              <a:t>print(splicing_path)</a:t>
            </a:r>
            <a:endParaRPr lang="zh-CN" altLang="zh-CN" sz="2800" dirty="0">
              <a:latin typeface="Times New Roman" pitchFamily="18" charset="0"/>
            </a:endParaRPr>
          </a:p>
        </p:txBody>
      </p:sp>
      <p:sp>
        <p:nvSpPr>
          <p:cNvPr id="7" name="圆角矩形标注 6"/>
          <p:cNvSpPr/>
          <p:nvPr/>
        </p:nvSpPr>
        <p:spPr>
          <a:xfrm>
            <a:off x="6915866" y="5583382"/>
            <a:ext cx="3100970" cy="717630"/>
          </a:xfrm>
          <a:prstGeom prst="wedgeRoundRectCallout">
            <a:avLst>
              <a:gd name="adj1" fmla="val -98895"/>
              <a:gd name="adj2" fmla="val -6409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D:\Python</a:t>
            </a:r>
            <a:r>
              <a:rPr lang="zh-CN" altLang="zh-CN" sz="2800" b="1" dirty="0">
                <a:solidFill>
                  <a:srgbClr val="FF0000"/>
                </a:solidFill>
                <a:latin typeface="Times New Roman" panose="02020603050405020304" charset="0"/>
                <a:ea typeface="宋体" panose="02010600030101010101" pitchFamily="2" charset="-122"/>
              </a:rPr>
              <a:t>项目</a:t>
            </a:r>
            <a:r>
              <a:rPr lang="en-US" altLang="zh-CN" sz="2800" b="1" dirty="0">
                <a:solidFill>
                  <a:srgbClr val="FF0000"/>
                </a:solidFill>
                <a:latin typeface="Times New Roman" panose="02020603050405020304" charset="0"/>
                <a:ea typeface="宋体" panose="02010600030101010101" pitchFamily="2" charset="-122"/>
              </a:rPr>
              <a:t>\</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23326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zh-CN" altLang="zh-CN" sz="2800" dirty="0">
                <a:solidFill>
                  <a:srgbClr val="595959"/>
                </a:solidFill>
                <a:latin typeface="Impact" pitchFamily="34" charset="0"/>
                <a:ea typeface="微软雅黑" pitchFamily="34" charset="-122"/>
              </a:rPr>
              <a:t>文件路径操作</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08   </a:t>
            </a:r>
            <a:r>
              <a:rPr lang="zh-CN" altLang="zh-CN" sz="2800" dirty="0" smtClean="0">
                <a:solidFill>
                  <a:schemeClr val="bg1"/>
                </a:solidFill>
                <a:latin typeface="Impact" pitchFamily="34" charset="0"/>
                <a:ea typeface="微软雅黑" pitchFamily="34" charset="-122"/>
              </a:rPr>
              <a:t>实</a:t>
            </a:r>
            <a:r>
              <a:rPr lang="zh-CN" altLang="zh-CN" sz="2800" dirty="0">
                <a:solidFill>
                  <a:schemeClr val="bg1"/>
                </a:solidFill>
                <a:latin typeface="Impact" pitchFamily="34" charset="0"/>
                <a:ea typeface="微软雅黑" pitchFamily="34" charset="-122"/>
              </a:rPr>
              <a:t>例</a:t>
            </a:r>
            <a:r>
              <a:rPr lang="en-US" altLang="zh-CN" sz="2800" dirty="0">
                <a:solidFill>
                  <a:schemeClr val="bg1"/>
                </a:solidFill>
                <a:latin typeface="Impact" pitchFamily="34" charset="0"/>
                <a:ea typeface="微软雅黑" pitchFamily="34" charset="-122"/>
              </a:rPr>
              <a:t>3</a:t>
            </a:r>
            <a:r>
              <a:rPr lang="zh-CN" altLang="zh-CN" sz="2800" dirty="0">
                <a:solidFill>
                  <a:schemeClr val="bg1"/>
                </a:solidFill>
                <a:latin typeface="Impact" pitchFamily="34" charset="0"/>
                <a:ea typeface="微软雅黑" pitchFamily="34" charset="-122"/>
              </a:rPr>
              <a:t>：用户登录</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44608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：用户登录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50" y="1320800"/>
            <a:ext cx="11032260"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登录系统通常分为普通用户与管理员权限，在用户登录系统时，可以根据自身权限进行选择登录。</a:t>
            </a:r>
          </a:p>
        </p:txBody>
      </p:sp>
      <p:sp>
        <p:nvSpPr>
          <p:cNvPr id="17" name="TextBox 16"/>
          <p:cNvSpPr txBox="1"/>
          <p:nvPr/>
        </p:nvSpPr>
        <p:spPr>
          <a:xfrm>
            <a:off x="2802708" y="5724448"/>
            <a:ext cx="1266693" cy="523220"/>
          </a:xfrm>
          <a:prstGeom prst="rect">
            <a:avLst/>
          </a:prstGeom>
          <a:noFill/>
        </p:spPr>
        <p:txBody>
          <a:bodyPr wrap="none" rtlCol="0">
            <a:spAutoFit/>
          </a:bodyPr>
          <a:lstStyle/>
          <a:p>
            <a:r>
              <a:rPr lang="zh-CN" altLang="en-US" sz="2800" b="1" dirty="0" smtClean="0">
                <a:solidFill>
                  <a:srgbClr val="FF0000"/>
                </a:solidFill>
                <a:latin typeface="宋体" pitchFamily="2" charset="-122"/>
              </a:rPr>
              <a:t>管理员</a:t>
            </a:r>
            <a:endParaRPr lang="zh-CN" altLang="en-US" sz="2800" b="1" dirty="0">
              <a:solidFill>
                <a:srgbClr val="FF0000"/>
              </a:solidFill>
              <a:latin typeface="宋体" pitchFamily="2" charset="-122"/>
            </a:endParaRPr>
          </a:p>
        </p:txBody>
      </p:sp>
      <p:pic>
        <p:nvPicPr>
          <p:cNvPr id="13314" name="Picture 2" descr="C:\Users\admin\Desktop\微信图片_20190703155503.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843"/>
          <a:stretch/>
        </p:blipFill>
        <p:spPr bwMode="auto">
          <a:xfrm>
            <a:off x="2989053" y="4391890"/>
            <a:ext cx="894004" cy="11677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330901" y="5724448"/>
            <a:ext cx="906017" cy="523220"/>
          </a:xfrm>
          <a:prstGeom prst="rect">
            <a:avLst/>
          </a:prstGeom>
          <a:noFill/>
        </p:spPr>
        <p:txBody>
          <a:bodyPr wrap="none" rtlCol="0">
            <a:spAutoFit/>
          </a:bodyPr>
          <a:lstStyle/>
          <a:p>
            <a:r>
              <a:rPr lang="zh-CN" altLang="en-US" sz="2800" b="1" dirty="0" smtClean="0">
                <a:solidFill>
                  <a:srgbClr val="FF0000"/>
                </a:solidFill>
                <a:latin typeface="宋体" pitchFamily="2" charset="-122"/>
              </a:rPr>
              <a:t>用户</a:t>
            </a:r>
            <a:endParaRPr lang="zh-CN" altLang="en-US" sz="2800" b="1" dirty="0">
              <a:solidFill>
                <a:srgbClr val="FF0000"/>
              </a:solidFill>
              <a:latin typeface="宋体" pitchFamily="2" charset="-122"/>
            </a:endParaRPr>
          </a:p>
        </p:txBody>
      </p:sp>
      <p:pic>
        <p:nvPicPr>
          <p:cNvPr id="13315" name="Picture 3" descr="C:\Users\admin\Desktop\微信图片_20190703155503 - 副本.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176"/>
          <a:stretch/>
        </p:blipFill>
        <p:spPr bwMode="auto">
          <a:xfrm>
            <a:off x="8330901" y="4391890"/>
            <a:ext cx="906017" cy="122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9655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：用户登录</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0"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itchFamily="34" charset="-122"/>
                <a:ea typeface="微软雅黑" pitchFamily="34" charset="-122"/>
              </a:rPr>
              <a:t>本实例要求实现一个用户登录的程序，该程序分为管理员用户与普通用</a:t>
            </a:r>
            <a:r>
              <a:rPr lang="zh-CN" altLang="zh-CN" sz="3600" dirty="0" smtClean="0">
                <a:latin typeface="微软雅黑" pitchFamily="34" charset="-122"/>
                <a:ea typeface="微软雅黑" pitchFamily="34" charset="-122"/>
              </a:rPr>
              <a:t>户</a:t>
            </a:r>
            <a:r>
              <a:rPr lang="zh-CN" altLang="en-US" sz="3600" dirty="0">
                <a:latin typeface="微软雅黑" pitchFamily="34" charset="-122"/>
                <a:ea typeface="微软雅黑" pitchFamily="34" charset="-122"/>
              </a:rPr>
              <a:t>。</a:t>
            </a:r>
            <a:endParaRPr lang="zh-CN" altLang="zh-CN" sz="3600" dirty="0">
              <a:latin typeface="微软雅黑" pitchFamily="34" charset="-122"/>
              <a:ea typeface="微软雅黑" pitchFamily="34" charset="-122"/>
            </a:endParaRPr>
          </a:p>
        </p:txBody>
      </p:sp>
    </p:spTree>
    <p:extLst>
      <p:ext uri="{BB962C8B-B14F-4D97-AF65-F5344CB8AC3E}">
        <p14:creationId xmlns:p14="http://schemas.microsoft.com/office/powerpoint/2010/main" val="1466987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本章主要讲解了</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中文件和路径的操作，包括</a:t>
            </a:r>
            <a:r>
              <a:rPr lang="zh-CN" altLang="zh-CN" sz="2800" dirty="0">
                <a:solidFill>
                  <a:srgbClr val="FF0000"/>
                </a:solidFill>
                <a:latin typeface="微软雅黑" pitchFamily="34" charset="-122"/>
                <a:ea typeface="微软雅黑" pitchFamily="34" charset="-122"/>
              </a:rPr>
              <a:t>文件的打开与关闭</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文件的读写</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文件的定位读取</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文件的拷贝与重命名</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获取当前路径</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检测路径有效性</a:t>
            </a:r>
            <a:r>
              <a:rPr lang="zh-CN" altLang="zh-CN" sz="2800" dirty="0">
                <a:solidFill>
                  <a:srgbClr val="1353A2"/>
                </a:solidFill>
                <a:latin typeface="微软雅黑" pitchFamily="34" charset="-122"/>
                <a:ea typeface="微软雅黑" pitchFamily="34" charset="-122"/>
              </a:rPr>
              <a:t>等。</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通过本章的学习，读者应具备文件与路径操作的基础知识，能在实际开发中熟练地操作文件。</a:t>
            </a: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件的打开和关闭</a:t>
            </a:r>
            <a:endParaRPr lang="zh-CN" altLang="en-US" sz="2800" dirty="0">
              <a:solidFill>
                <a:schemeClr val="bg1"/>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从</a:t>
            </a:r>
            <a:r>
              <a:rPr lang="zh-CN" altLang="zh-CN" sz="2800" dirty="0">
                <a:solidFill>
                  <a:srgbClr val="595959"/>
                </a:solidFill>
                <a:latin typeface="Impact" pitchFamily="34" charset="0"/>
                <a:ea typeface="微软雅黑" pitchFamily="34" charset="-122"/>
              </a:rPr>
              <a:t>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向</a:t>
            </a:r>
            <a:r>
              <a:rPr lang="zh-CN" altLang="zh-CN" sz="2800" dirty="0">
                <a:solidFill>
                  <a:srgbClr val="595959"/>
                </a:solidFill>
                <a:latin typeface="Impact" pitchFamily="34" charset="0"/>
                <a:ea typeface="微软雅黑" pitchFamily="34" charset="-122"/>
              </a:rPr>
              <a:t>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程序中使用变量保存运行时产生的临时数据，但当程序结束后，所产生的数据也会随之消失。</a:t>
            </a:r>
            <a:endParaRPr lang="zh-CN" altLang="en-US" sz="4400" dirty="0">
              <a:latin typeface="微软雅黑" pitchFamily="34" charset="-122"/>
              <a:ea typeface="微软雅黑" pitchFamily="34" charset="-122"/>
            </a:endParaRPr>
          </a:p>
        </p:txBody>
      </p:sp>
      <p:sp>
        <p:nvSpPr>
          <p:cNvPr id="6" name="矩形 17"/>
          <p:cNvSpPr>
            <a:spLocks noChangeArrowheads="1"/>
          </p:cNvSpPr>
          <p:nvPr/>
        </p:nvSpPr>
        <p:spPr bwMode="auto">
          <a:xfrm>
            <a:off x="3298682" y="4485441"/>
            <a:ext cx="80066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p>
          <a:p>
            <a:pPr>
              <a:lnSpc>
                <a:spcPct val="150000"/>
              </a:lnSpc>
            </a:pPr>
            <a:r>
              <a:rPr lang="zh-CN" altLang="en-US" sz="4400" dirty="0" smtClean="0">
                <a:latin typeface="宋体" pitchFamily="2" charset="-122"/>
              </a:rPr>
              <a:t>有什么方法能</a:t>
            </a:r>
            <a:r>
              <a:rPr lang="zh-CN" altLang="zh-CN" sz="4400" dirty="0" smtClean="0">
                <a:latin typeface="宋体" pitchFamily="2" charset="-122"/>
              </a:rPr>
              <a:t>持久保存数据呢？ </a:t>
            </a:r>
            <a:endParaRPr lang="zh-CN" altLang="zh-CN" sz="4400" dirty="0">
              <a:latin typeface="宋体" pitchFamily="2" charset="-122"/>
            </a:endParaRPr>
          </a:p>
        </p:txBody>
      </p:sp>
      <p:pic>
        <p:nvPicPr>
          <p:cNvPr id="7"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69" y="4501316"/>
            <a:ext cx="17399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111250" y="3383668"/>
            <a:ext cx="99695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zh-CN" sz="3600" dirty="0">
                <a:latin typeface="黑体" pitchFamily="49" charset="-122"/>
                <a:ea typeface="黑体" pitchFamily="49" charset="-122"/>
              </a:rPr>
              <a:t>计算机中的</a:t>
            </a:r>
            <a:r>
              <a:rPr lang="zh-CN" altLang="zh-CN" sz="3600" dirty="0">
                <a:solidFill>
                  <a:srgbClr val="FF0000"/>
                </a:solidFill>
                <a:latin typeface="黑体" pitchFamily="49" charset="-122"/>
                <a:ea typeface="黑体" pitchFamily="49" charset="-122"/>
              </a:rPr>
              <a:t>文件</a:t>
            </a:r>
            <a:r>
              <a:rPr lang="zh-CN" altLang="zh-CN" sz="3600" dirty="0">
                <a:latin typeface="黑体" pitchFamily="49" charset="-122"/>
                <a:ea typeface="黑体" pitchFamily="49" charset="-122"/>
              </a:rPr>
              <a:t>能够持久保存程序运行时产生的数据。</a:t>
            </a:r>
          </a:p>
        </p:txBody>
      </p:sp>
      <p:sp>
        <p:nvSpPr>
          <p:cNvPr id="9" name="矩形 8"/>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itchFamily="34" charset="-122"/>
                <a:ea typeface="微软雅黑" pitchFamily="34" charset="-122"/>
              </a:rPr>
              <a:t>结 论 </a:t>
            </a:r>
          </a:p>
        </p:txBody>
      </p:sp>
    </p:spTree>
    <p:extLst>
      <p:ext uri="{BB962C8B-B14F-4D97-AF65-F5344CB8AC3E}">
        <p14:creationId xmlns:p14="http://schemas.microsoft.com/office/powerpoint/2010/main" val="340067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open()</a:t>
            </a:r>
            <a:r>
              <a:rPr lang="zh-CN" altLang="zh-CN" sz="4400" dirty="0">
                <a:latin typeface="微软雅黑" pitchFamily="34" charset="-122"/>
                <a:ea typeface="微软雅黑" pitchFamily="34" charset="-122"/>
              </a:rPr>
              <a:t>函数用于打开文件，该函数调用成功会返回一个文件对</a:t>
            </a:r>
            <a:r>
              <a:rPr lang="zh-CN" altLang="zh-CN" sz="4400" dirty="0" smtClean="0">
                <a:latin typeface="微软雅黑" pitchFamily="34" charset="-122"/>
                <a:ea typeface="微软雅黑" pitchFamily="34" charset="-122"/>
              </a:rPr>
              <a:t>象</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7" name="矩形 6"/>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747481" y="3416839"/>
            <a:ext cx="68951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open(file, mode='r', encoding=None)</a:t>
            </a:r>
            <a:endParaRPr lang="zh-CN" altLang="zh-CN" sz="3600" dirty="0">
              <a:latin typeface="Times New Roman" pitchFamily="18" charset="0"/>
            </a:endParaRPr>
          </a:p>
        </p:txBody>
      </p:sp>
      <p:sp>
        <p:nvSpPr>
          <p:cNvPr id="12" name="矩形 2"/>
          <p:cNvSpPr>
            <a:spLocks noChangeArrowheads="1"/>
          </p:cNvSpPr>
          <p:nvPr/>
        </p:nvSpPr>
        <p:spPr bwMode="auto">
          <a:xfrm>
            <a:off x="2161312" y="4425150"/>
            <a:ext cx="806334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itchFamily="2" charset="2"/>
              <a:buChar char="Ø"/>
            </a:pPr>
            <a:r>
              <a:rPr lang="en-US" altLang="zh-CN" sz="3200" dirty="0">
                <a:latin typeface="楷体" pitchFamily="49" charset="-122"/>
                <a:ea typeface="楷体" pitchFamily="49" charset="-122"/>
              </a:rPr>
              <a:t> file</a:t>
            </a:r>
            <a:r>
              <a:rPr lang="zh-CN" altLang="en-US" sz="3200" dirty="0">
                <a:latin typeface="楷体" pitchFamily="49" charset="-122"/>
                <a:ea typeface="楷体" pitchFamily="49" charset="-122"/>
              </a:rPr>
              <a:t>：表示</a:t>
            </a:r>
            <a:r>
              <a:rPr lang="zh-CN" altLang="zh-CN" sz="3200" dirty="0">
                <a:latin typeface="楷体" pitchFamily="49" charset="-122"/>
                <a:ea typeface="楷体" pitchFamily="49" charset="-122"/>
              </a:rPr>
              <a:t>待打开文件的文件名</a:t>
            </a:r>
            <a:r>
              <a:rPr lang="zh-CN" altLang="en-US" sz="3200" dirty="0">
                <a:latin typeface="楷体" pitchFamily="49" charset="-122"/>
                <a:ea typeface="楷体" pitchFamily="49" charset="-122"/>
              </a:rPr>
              <a:t>。</a:t>
            </a:r>
            <a:endParaRPr lang="en-US" altLang="zh-CN" sz="3200" dirty="0">
              <a:latin typeface="楷体" pitchFamily="49" charset="-122"/>
              <a:ea typeface="楷体" pitchFamily="49" charset="-122"/>
            </a:endParaRPr>
          </a:p>
          <a:p>
            <a:pPr marL="457200" indent="-457200">
              <a:lnSpc>
                <a:spcPct val="120000"/>
              </a:lnSpc>
              <a:buFont typeface="Wingdings" pitchFamily="2" charset="2"/>
              <a:buChar char="Ø"/>
            </a:pPr>
            <a:r>
              <a:rPr lang="en-US" altLang="zh-CN" sz="3200" dirty="0">
                <a:latin typeface="楷体" pitchFamily="49" charset="-122"/>
                <a:ea typeface="楷体" pitchFamily="49" charset="-122"/>
              </a:rPr>
              <a:t> encoding</a:t>
            </a:r>
            <a:r>
              <a:rPr lang="zh-CN" altLang="en-US" sz="3200" dirty="0">
                <a:latin typeface="楷体" pitchFamily="49" charset="-122"/>
                <a:ea typeface="楷体" pitchFamily="49" charset="-122"/>
              </a:rPr>
              <a:t>：表示文件的编码格式</a:t>
            </a:r>
            <a:r>
              <a:rPr lang="zh-CN" altLang="zh-CN" sz="3200" dirty="0">
                <a:latin typeface="楷体" pitchFamily="49" charset="-122"/>
                <a:ea typeface="楷体" pitchFamily="49" charset="-122"/>
              </a:rPr>
              <a:t>。</a:t>
            </a:r>
            <a:endParaRPr lang="en-US" altLang="zh-CN" sz="3200" dirty="0">
              <a:latin typeface="楷体" pitchFamily="49" charset="-122"/>
              <a:ea typeface="楷体" pitchFamily="49" charset="-122"/>
            </a:endParaRPr>
          </a:p>
          <a:p>
            <a:pPr marL="457200" indent="-457200">
              <a:lnSpc>
                <a:spcPct val="120000"/>
              </a:lnSpc>
              <a:buFont typeface="Wingdings" pitchFamily="2" charset="2"/>
              <a:buChar char="Ø"/>
            </a:pPr>
            <a:r>
              <a:rPr lang="en-US" altLang="zh-CN" sz="3200" dirty="0">
                <a:latin typeface="楷体" pitchFamily="49" charset="-122"/>
                <a:ea typeface="楷体" pitchFamily="49" charset="-122"/>
              </a:rPr>
              <a:t> mode</a:t>
            </a:r>
            <a:r>
              <a:rPr lang="zh-CN" altLang="en-US" sz="3200" dirty="0">
                <a:latin typeface="楷体" pitchFamily="49" charset="-122"/>
                <a:ea typeface="楷体" pitchFamily="49" charset="-122"/>
              </a:rPr>
              <a:t>：表示文件的打开模式。</a:t>
            </a:r>
          </a:p>
        </p:txBody>
      </p:sp>
    </p:spTree>
    <p:extLst>
      <p:ext uri="{BB962C8B-B14F-4D97-AF65-F5344CB8AC3E}">
        <p14:creationId xmlns:p14="http://schemas.microsoft.com/office/powerpoint/2010/main" val="293489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常用</a:t>
            </a:r>
            <a:r>
              <a:rPr lang="zh-CN" altLang="en-US" sz="4400" dirty="0">
                <a:latin typeface="微软雅黑" pitchFamily="34" charset="-122"/>
                <a:ea typeface="微软雅黑" pitchFamily="34" charset="-122"/>
              </a:rPr>
              <a:t>的文件打开</a:t>
            </a:r>
            <a:r>
              <a:rPr lang="zh-CN" altLang="zh-CN" sz="4400" dirty="0">
                <a:latin typeface="微软雅黑" pitchFamily="34" charset="-122"/>
                <a:ea typeface="微软雅黑" pitchFamily="34" charset="-122"/>
              </a:rPr>
              <a:t>模式有</a:t>
            </a:r>
            <a:r>
              <a:rPr lang="en-US" altLang="zh-CN" sz="4400" dirty="0">
                <a:latin typeface="微软雅黑" pitchFamily="34" charset="-122"/>
                <a:ea typeface="微软雅黑" pitchFamily="34" charset="-122"/>
              </a:rPr>
              <a:t>r</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w</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a</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b</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，这些模式的含义分别如下：</a:t>
            </a:r>
            <a:endParaRPr lang="zh-CN" altLang="en-US" sz="4400"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91345826"/>
              </p:ext>
            </p:extLst>
          </p:nvPr>
        </p:nvGraphicFramePr>
        <p:xfrm>
          <a:off x="1990436" y="3227339"/>
          <a:ext cx="8128000" cy="2560320"/>
        </p:xfrm>
        <a:graphic>
          <a:graphicData uri="http://schemas.openxmlformats.org/drawingml/2006/table">
            <a:tbl>
              <a:tblPr firstRow="1" bandRow="1">
                <a:tableStyleId>{2D5ABB26-0587-4C30-8999-92F81FD0307C}</a:tableStyleId>
              </a:tblPr>
              <a:tblGrid>
                <a:gridCol w="2470727"/>
                <a:gridCol w="5657273"/>
              </a:tblGrid>
              <a:tr h="370840">
                <a:tc>
                  <a:txBody>
                    <a:bodyPr/>
                    <a:lstStyle/>
                    <a:p>
                      <a:pPr algn="ctr"/>
                      <a:r>
                        <a:rPr lang="zh-CN" altLang="en-US" sz="2200" b="1" dirty="0" smtClean="0">
                          <a:latin typeface="宋体" pitchFamily="2" charset="-122"/>
                          <a:ea typeface="宋体" pitchFamily="2" charset="-122"/>
                        </a:rPr>
                        <a:t>文件打开模式</a:t>
                      </a:r>
                      <a:endParaRPr lang="zh-CN" altLang="en-US" sz="2200" b="1" dirty="0">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2200" b="1" dirty="0" smtClean="0">
                          <a:latin typeface="宋体" pitchFamily="2" charset="-122"/>
                          <a:ea typeface="宋体" pitchFamily="2" charset="-122"/>
                        </a:rPr>
                        <a:t>含义</a:t>
                      </a:r>
                      <a:endParaRPr lang="zh-CN" altLang="en-US" sz="2200" b="1" dirty="0">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r</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以只读的方式打开文件，默认值。</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w</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以只写的方式打开文件。</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a</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以追加的方式打开文件。</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b</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以二进制方式打开文件。</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以更新的方式打开文件。</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61048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80a9d51256bd765e9141f7b2d1242468caa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TotalTime>
  <Words>3044</Words>
  <Application>Microsoft Office PowerPoint</Application>
  <PresentationFormat>自定义</PresentationFormat>
  <Paragraphs>230</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Office 主题​​</vt:lpstr>
      <vt:lpstr>Microsoft Excel 97-2003 工作表</vt:lpstr>
      <vt:lpstr>第9章 文件与文件路径操作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王晓娟</cp:lastModifiedBy>
  <cp:revision>3541</cp:revision>
  <dcterms:created xsi:type="dcterms:W3CDTF">2016-08-25T05:35:30Z</dcterms:created>
  <dcterms:modified xsi:type="dcterms:W3CDTF">2019-07-30T08:45:30Z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