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6"/>
  </p:normalViewPr>
  <p:slideViewPr>
    <p:cSldViewPr snapToGrid="0" snapToObjects="1">
      <p:cViewPr varScale="1">
        <p:scale>
          <a:sx n="90" d="100"/>
          <a:sy n="90" d="100"/>
        </p:scale>
        <p:origin x="232"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3/19/21</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808638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3/19/21</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108725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3/19/21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7576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3/19/21</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990009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3/19/21</a:t>
            </a:fld>
            <a:endParaRPr lang="en-US" dirty="0"/>
          </a:p>
        </p:txBody>
      </p:sp>
    </p:spTree>
    <p:extLst>
      <p:ext uri="{BB962C8B-B14F-4D97-AF65-F5344CB8AC3E}">
        <p14:creationId xmlns:p14="http://schemas.microsoft.com/office/powerpoint/2010/main" val="3564385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3/19/21</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947715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3/19/21</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81598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3/19/21</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56036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3/19/21</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15094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3/19/21</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530674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3/19/21</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76650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3/19/21</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61323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3" r:id="rId6"/>
    <p:sldLayoutId id="2147483664" r:id="rId7"/>
    <p:sldLayoutId id="2147483665" r:id="rId8"/>
    <p:sldLayoutId id="2147483666" r:id="rId9"/>
    <p:sldLayoutId id="2147483667" r:id="rId10"/>
    <p:sldLayoutId id="2147483668"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A43C225C-A1F6-CE41-B8A8-ECAC4D1D9C13}"/>
              </a:ext>
            </a:extLst>
          </p:cNvPr>
          <p:cNvSpPr>
            <a:spLocks noGrp="1"/>
          </p:cNvSpPr>
          <p:nvPr>
            <p:ph type="ctrTitle"/>
          </p:nvPr>
        </p:nvSpPr>
        <p:spPr>
          <a:xfrm>
            <a:off x="6090045" y="1346200"/>
            <a:ext cx="5624118" cy="3284538"/>
          </a:xfrm>
        </p:spPr>
        <p:txBody>
          <a:bodyPr anchor="b">
            <a:normAutofit fontScale="90000"/>
          </a:bodyPr>
          <a:lstStyle/>
          <a:p>
            <a:r>
              <a:rPr lang="en-US" dirty="0"/>
              <a:t>Clustering and Classification on CIA UFO Intelligence</a:t>
            </a:r>
          </a:p>
        </p:txBody>
      </p:sp>
      <p:sp>
        <p:nvSpPr>
          <p:cNvPr id="3" name="Subtitle 2">
            <a:extLst>
              <a:ext uri="{FF2B5EF4-FFF2-40B4-BE49-F238E27FC236}">
                <a16:creationId xmlns:a16="http://schemas.microsoft.com/office/drawing/2014/main" id="{43C6C2B6-88AD-D14F-AF53-7AEA60A518CD}"/>
              </a:ext>
            </a:extLst>
          </p:cNvPr>
          <p:cNvSpPr>
            <a:spLocks noGrp="1"/>
          </p:cNvSpPr>
          <p:nvPr>
            <p:ph type="subTitle" idx="1"/>
          </p:nvPr>
        </p:nvSpPr>
        <p:spPr>
          <a:xfrm>
            <a:off x="6096369" y="4630738"/>
            <a:ext cx="5617794" cy="1150937"/>
          </a:xfrm>
        </p:spPr>
        <p:txBody>
          <a:bodyPr anchor="t">
            <a:normAutofit fontScale="92500" lnSpcReduction="10000"/>
          </a:bodyPr>
          <a:lstStyle/>
          <a:p>
            <a:r>
              <a:rPr lang="en-US" dirty="0"/>
              <a:t>Mike Messina</a:t>
            </a:r>
          </a:p>
          <a:p>
            <a:r>
              <a:rPr lang="en-US" dirty="0"/>
              <a:t>Omar Khan</a:t>
            </a:r>
          </a:p>
        </p:txBody>
      </p:sp>
      <p:sp>
        <p:nvSpPr>
          <p:cNvPr id="24" name="Freeform: Shape 10">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4"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25" name="Picture 3" descr="Colorful smoke explosion">
            <a:extLst>
              <a:ext uri="{FF2B5EF4-FFF2-40B4-BE49-F238E27FC236}">
                <a16:creationId xmlns:a16="http://schemas.microsoft.com/office/drawing/2014/main" id="{1487106A-5BD0-4EBA-87C8-3F1027F11635}"/>
              </a:ext>
            </a:extLst>
          </p:cNvPr>
          <p:cNvPicPr>
            <a:picLocks noChangeAspect="1"/>
          </p:cNvPicPr>
          <p:nvPr/>
        </p:nvPicPr>
        <p:blipFill rotWithShape="1">
          <a:blip r:embed="rId2"/>
          <a:srcRect l="19178" r="26146" b="-2"/>
          <a:stretch/>
        </p:blipFill>
        <p:spPr>
          <a:xfrm>
            <a:off x="153" y="10"/>
            <a:ext cx="5033023" cy="6857990"/>
          </a:xfrm>
          <a:custGeom>
            <a:avLst/>
            <a:gdLst/>
            <a:ahLst/>
            <a:cxnLst/>
            <a:rect l="l" t="t" r="r" b="b"/>
            <a:pathLst>
              <a:path w="4710787" h="6858000">
                <a:moveTo>
                  <a:pt x="0" y="0"/>
                </a:moveTo>
                <a:lnTo>
                  <a:pt x="1214365" y="0"/>
                </a:lnTo>
                <a:lnTo>
                  <a:pt x="1994531" y="0"/>
                </a:lnTo>
                <a:lnTo>
                  <a:pt x="3087764" y="0"/>
                </a:lnTo>
                <a:lnTo>
                  <a:pt x="3109888" y="14997"/>
                </a:lnTo>
                <a:cubicBezTo>
                  <a:pt x="4137051" y="754641"/>
                  <a:pt x="4710787" y="2093192"/>
                  <a:pt x="4710787" y="3621656"/>
                </a:cubicBezTo>
                <a:cubicBezTo>
                  <a:pt x="4710787" y="4969131"/>
                  <a:pt x="3782062" y="5602839"/>
                  <a:pt x="2836437" y="6374814"/>
                </a:cubicBezTo>
                <a:cubicBezTo>
                  <a:pt x="2664234" y="6515397"/>
                  <a:pt x="2493607" y="6653108"/>
                  <a:pt x="2319789" y="6780599"/>
                </a:cubicBezTo>
                <a:lnTo>
                  <a:pt x="2208033" y="6858000"/>
                </a:lnTo>
                <a:lnTo>
                  <a:pt x="1994531" y="6858000"/>
                </a:lnTo>
                <a:lnTo>
                  <a:pt x="1214365" y="6858000"/>
                </a:lnTo>
                <a:lnTo>
                  <a:pt x="0" y="6858000"/>
                </a:lnTo>
                <a:close/>
              </a:path>
            </a:pathLst>
          </a:custGeom>
        </p:spPr>
      </p:pic>
      <p:sp>
        <p:nvSpPr>
          <p:cNvPr id="15" name="Freeform: Shape 14">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1458711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395A8-82AE-E145-91C9-3881AC4EDF81}"/>
              </a:ext>
            </a:extLst>
          </p:cNvPr>
          <p:cNvSpPr>
            <a:spLocks noGrp="1"/>
          </p:cNvSpPr>
          <p:nvPr>
            <p:ph type="title"/>
          </p:nvPr>
        </p:nvSpPr>
        <p:spPr/>
        <p:txBody>
          <a:bodyPr/>
          <a:lstStyle/>
          <a:p>
            <a:r>
              <a:rPr lang="en-US" dirty="0"/>
              <a:t>PCA</a:t>
            </a:r>
          </a:p>
        </p:txBody>
      </p:sp>
      <p:sp>
        <p:nvSpPr>
          <p:cNvPr id="4" name="Content Placeholder 3">
            <a:extLst>
              <a:ext uri="{FF2B5EF4-FFF2-40B4-BE49-F238E27FC236}">
                <a16:creationId xmlns:a16="http://schemas.microsoft.com/office/drawing/2014/main" id="{D2EE39A4-BFE8-714D-8211-75830978342B}"/>
              </a:ext>
            </a:extLst>
          </p:cNvPr>
          <p:cNvSpPr>
            <a:spLocks noGrp="1"/>
          </p:cNvSpPr>
          <p:nvPr>
            <p:ph sz="half" idx="2"/>
          </p:nvPr>
        </p:nvSpPr>
        <p:spPr/>
        <p:txBody>
          <a:bodyPr>
            <a:normAutofit fontScale="85000" lnSpcReduction="20000"/>
          </a:bodyPr>
          <a:lstStyle/>
          <a:p>
            <a:pPr marL="285750" indent="-285750">
              <a:buFont typeface="Arial" panose="020B0604020202020204" pitchFamily="34" charset="0"/>
              <a:buChar char="•"/>
            </a:pPr>
            <a:r>
              <a:rPr lang="en-US" dirty="0"/>
              <a:t>As our term feature space is so large and filled with noise, we will attempt to reduce this dimension by computing principal components on the dataset.</a:t>
            </a:r>
          </a:p>
          <a:p>
            <a:pPr marL="285750" indent="-285750">
              <a:buFont typeface="Arial" panose="020B0604020202020204" pitchFamily="34" charset="0"/>
              <a:buChar char="•"/>
            </a:pPr>
            <a:r>
              <a:rPr lang="en-US" dirty="0"/>
              <a:t>We utilized the </a:t>
            </a:r>
            <a:r>
              <a:rPr lang="en-US" dirty="0" err="1"/>
              <a:t>sklearn</a:t>
            </a:r>
            <a:r>
              <a:rPr lang="en-US" dirty="0"/>
              <a:t> decomposition module to compute the principal components and found four PCs are needed to explain 83% of the variance in our data.  </a:t>
            </a:r>
          </a:p>
        </p:txBody>
      </p:sp>
      <p:pic>
        <p:nvPicPr>
          <p:cNvPr id="5" name="Content Placeholder 4">
            <a:extLst>
              <a:ext uri="{FF2B5EF4-FFF2-40B4-BE49-F238E27FC236}">
                <a16:creationId xmlns:a16="http://schemas.microsoft.com/office/drawing/2014/main" id="{19DCEFDA-8476-9341-8CE9-1EE44A65CE0E}"/>
              </a:ext>
            </a:extLst>
          </p:cNvPr>
          <p:cNvPicPr>
            <a:picLocks noGrp="1"/>
          </p:cNvPicPr>
          <p:nvPr>
            <p:ph sz="half" idx="1"/>
          </p:nvPr>
        </p:nvPicPr>
        <p:blipFill>
          <a:blip r:embed="rId2"/>
          <a:stretch>
            <a:fillRect/>
          </a:stretch>
        </p:blipFill>
        <p:spPr>
          <a:xfrm>
            <a:off x="1416050" y="3429000"/>
            <a:ext cx="4679950" cy="923241"/>
          </a:xfrm>
          <a:prstGeom prst="rect">
            <a:avLst/>
          </a:prstGeom>
        </p:spPr>
      </p:pic>
    </p:spTree>
    <p:extLst>
      <p:ext uri="{BB962C8B-B14F-4D97-AF65-F5344CB8AC3E}">
        <p14:creationId xmlns:p14="http://schemas.microsoft.com/office/powerpoint/2010/main" val="1586485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59888-2269-1044-9E14-CCBB7DBE56BD}"/>
              </a:ext>
            </a:extLst>
          </p:cNvPr>
          <p:cNvSpPr>
            <a:spLocks noGrp="1"/>
          </p:cNvSpPr>
          <p:nvPr>
            <p:ph type="title"/>
          </p:nvPr>
        </p:nvSpPr>
        <p:spPr/>
        <p:txBody>
          <a:bodyPr/>
          <a:lstStyle/>
          <a:p>
            <a:r>
              <a:rPr lang="en-US" dirty="0"/>
              <a:t>Clustering on PCA Dataspace</a:t>
            </a:r>
          </a:p>
        </p:txBody>
      </p:sp>
      <p:sp>
        <p:nvSpPr>
          <p:cNvPr id="4" name="Content Placeholder 3">
            <a:extLst>
              <a:ext uri="{FF2B5EF4-FFF2-40B4-BE49-F238E27FC236}">
                <a16:creationId xmlns:a16="http://schemas.microsoft.com/office/drawing/2014/main" id="{2765E068-005E-004D-A7E9-02C85FE8D861}"/>
              </a:ext>
            </a:extLst>
          </p:cNvPr>
          <p:cNvSpPr>
            <a:spLocks noGrp="1"/>
          </p:cNvSpPr>
          <p:nvPr>
            <p:ph sz="half" idx="2"/>
          </p:nvPr>
        </p:nvSpPr>
        <p:spPr/>
        <p:txBody>
          <a:bodyPr>
            <a:normAutofit fontScale="85000" lnSpcReduction="20000"/>
          </a:bodyPr>
          <a:lstStyle/>
          <a:p>
            <a:pPr marL="285750" indent="-285750">
              <a:buFont typeface="Arial" panose="020B0604020202020204" pitchFamily="34" charset="0"/>
              <a:buChar char="•"/>
            </a:pPr>
            <a:r>
              <a:rPr lang="en-US" dirty="0"/>
              <a:t>We obtained extremely similar results to when we clustered on the </a:t>
            </a:r>
            <a:r>
              <a:rPr lang="en-US" dirty="0" err="1"/>
              <a:t>TFxIDF</a:t>
            </a:r>
            <a:r>
              <a:rPr lang="en-US" dirty="0"/>
              <a:t> matrix where 92% of our documents were clustered into one cluster. </a:t>
            </a:r>
          </a:p>
          <a:p>
            <a:pPr marL="285750" indent="-285750">
              <a:buFont typeface="Arial" panose="020B0604020202020204" pitchFamily="34" charset="0"/>
              <a:buChar char="•"/>
            </a:pPr>
            <a:r>
              <a:rPr lang="en-US" dirty="0"/>
              <a:t>Aside from suggesting that there is too much noise in our dataset, we can also determine that these 610 documents could hold the most important/similar information from the other 60 documents.</a:t>
            </a:r>
          </a:p>
        </p:txBody>
      </p:sp>
      <p:pic>
        <p:nvPicPr>
          <p:cNvPr id="5" name="Content Placeholder 4">
            <a:extLst>
              <a:ext uri="{FF2B5EF4-FFF2-40B4-BE49-F238E27FC236}">
                <a16:creationId xmlns:a16="http://schemas.microsoft.com/office/drawing/2014/main" id="{DCB87FC5-8140-C143-8DB1-3ABD49AF6652}"/>
              </a:ext>
            </a:extLst>
          </p:cNvPr>
          <p:cNvPicPr>
            <a:picLocks noGrp="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399540" y="4267199"/>
            <a:ext cx="1041400" cy="2349500"/>
          </a:xfrm>
          <a:prstGeom prst="rect">
            <a:avLst/>
          </a:prstGeom>
        </p:spPr>
      </p:pic>
      <p:pic>
        <p:nvPicPr>
          <p:cNvPr id="6" name="Picture 5">
            <a:extLst>
              <a:ext uri="{FF2B5EF4-FFF2-40B4-BE49-F238E27FC236}">
                <a16:creationId xmlns:a16="http://schemas.microsoft.com/office/drawing/2014/main" id="{AF37A8F2-2A18-DD48-81AE-F485B6641C72}"/>
              </a:ext>
            </a:extLst>
          </p:cNvPr>
          <p:cNvPicPr/>
          <p:nvPr/>
        </p:nvPicPr>
        <p:blipFill>
          <a:blip r:embed="rId3">
            <a:extLst>
              <a:ext uri="{28A0092B-C50C-407E-A947-70E740481C1C}">
                <a14:useLocalDpi xmlns:a14="http://schemas.microsoft.com/office/drawing/2010/main" val="0"/>
              </a:ext>
            </a:extLst>
          </a:blip>
          <a:stretch>
            <a:fillRect/>
          </a:stretch>
        </p:blipFill>
        <p:spPr>
          <a:xfrm>
            <a:off x="883920" y="2438399"/>
            <a:ext cx="4693285" cy="1600200"/>
          </a:xfrm>
          <a:prstGeom prst="rect">
            <a:avLst/>
          </a:prstGeom>
        </p:spPr>
      </p:pic>
      <p:pic>
        <p:nvPicPr>
          <p:cNvPr id="7" name="Picture 6">
            <a:extLst>
              <a:ext uri="{FF2B5EF4-FFF2-40B4-BE49-F238E27FC236}">
                <a16:creationId xmlns:a16="http://schemas.microsoft.com/office/drawing/2014/main" id="{71043C18-54DE-A242-8508-BA5319E29149}"/>
              </a:ext>
            </a:extLst>
          </p:cNvPr>
          <p:cNvPicPr>
            <a:picLocks noChangeAspect="1"/>
          </p:cNvPicPr>
          <p:nvPr/>
        </p:nvPicPr>
        <p:blipFill>
          <a:blip r:embed="rId4"/>
          <a:stretch>
            <a:fillRect/>
          </a:stretch>
        </p:blipFill>
        <p:spPr>
          <a:xfrm>
            <a:off x="3507898" y="4799048"/>
            <a:ext cx="2069307" cy="877888"/>
          </a:xfrm>
          <a:prstGeom prst="rect">
            <a:avLst/>
          </a:prstGeom>
        </p:spPr>
      </p:pic>
    </p:spTree>
    <p:extLst>
      <p:ext uri="{BB962C8B-B14F-4D97-AF65-F5344CB8AC3E}">
        <p14:creationId xmlns:p14="http://schemas.microsoft.com/office/powerpoint/2010/main" val="4263293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3D5FBB81-B61B-416A-8F5D-A8DDF6253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40C0D7D4-D83D-4C58-87D1-955F0A917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6051" cy="6858000"/>
          </a:xfrm>
          <a:custGeom>
            <a:avLst/>
            <a:gdLst>
              <a:gd name="connsiteX0" fmla="*/ 0 w 7476051"/>
              <a:gd name="connsiteY0" fmla="*/ 0 h 6858000"/>
              <a:gd name="connsiteX1" fmla="*/ 5853028 w 7476051"/>
              <a:gd name="connsiteY1" fmla="*/ 0 h 6858000"/>
              <a:gd name="connsiteX2" fmla="*/ 5875152 w 7476051"/>
              <a:gd name="connsiteY2" fmla="*/ 14997 h 6858000"/>
              <a:gd name="connsiteX3" fmla="*/ 7476051 w 7476051"/>
              <a:gd name="connsiteY3" fmla="*/ 3621656 h 6858000"/>
              <a:gd name="connsiteX4" fmla="*/ 5601702 w 7476051"/>
              <a:gd name="connsiteY4" fmla="*/ 6374814 h 6858000"/>
              <a:gd name="connsiteX5" fmla="*/ 5085053 w 7476051"/>
              <a:gd name="connsiteY5" fmla="*/ 6780599 h 6858000"/>
              <a:gd name="connsiteX6" fmla="*/ 4973297 w 7476051"/>
              <a:gd name="connsiteY6" fmla="*/ 6858000 h 6858000"/>
              <a:gd name="connsiteX7" fmla="*/ 0 w 747605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051" h="6858000">
                <a:moveTo>
                  <a:pt x="0" y="0"/>
                </a:moveTo>
                <a:lnTo>
                  <a:pt x="5853028" y="0"/>
                </a:lnTo>
                <a:lnTo>
                  <a:pt x="5875152" y="14997"/>
                </a:lnTo>
                <a:cubicBezTo>
                  <a:pt x="6902315" y="754641"/>
                  <a:pt x="7476051" y="2093192"/>
                  <a:pt x="7476051" y="3621656"/>
                </a:cubicBezTo>
                <a:cubicBezTo>
                  <a:pt x="7476051" y="4969131"/>
                  <a:pt x="6547326" y="5602839"/>
                  <a:pt x="5601702" y="6374814"/>
                </a:cubicBezTo>
                <a:cubicBezTo>
                  <a:pt x="5429499" y="6515397"/>
                  <a:pt x="5258871" y="6653108"/>
                  <a:pt x="5085053" y="6780599"/>
                </a:cubicBezTo>
                <a:lnTo>
                  <a:pt x="4973297"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15F9A324-404E-4C5D-AFF0-C5D0D841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48204" y="-1"/>
            <a:ext cx="2535264" cy="6858001"/>
          </a:xfrm>
          <a:custGeom>
            <a:avLst/>
            <a:gdLst>
              <a:gd name="connsiteX0" fmla="*/ 1218585 w 2535264"/>
              <a:gd name="connsiteY0" fmla="*/ 0 h 6858001"/>
              <a:gd name="connsiteX1" fmla="*/ 1236561 w 2535264"/>
              <a:gd name="connsiteY1" fmla="*/ 0 h 6858001"/>
              <a:gd name="connsiteX2" fmla="*/ 1264452 w 2535264"/>
              <a:gd name="connsiteY2" fmla="*/ 24550 h 6858001"/>
              <a:gd name="connsiteX3" fmla="*/ 2528121 w 2535264"/>
              <a:gd name="connsiteY3" fmla="*/ 3710502 h 6858001"/>
              <a:gd name="connsiteX4" fmla="*/ 492890 w 2535264"/>
              <a:gd name="connsiteY4" fmla="*/ 6507511 h 6858001"/>
              <a:gd name="connsiteX5" fmla="*/ 221418 w 2535264"/>
              <a:gd name="connsiteY5" fmla="*/ 6713387 h 6858001"/>
              <a:gd name="connsiteX6" fmla="*/ 20100 w 2535264"/>
              <a:gd name="connsiteY6" fmla="*/ 6858001 h 6858001"/>
              <a:gd name="connsiteX7" fmla="*/ 0 w 2535264"/>
              <a:gd name="connsiteY7" fmla="*/ 6858001 h 6858001"/>
              <a:gd name="connsiteX8" fmla="*/ 202488 w 2535264"/>
              <a:gd name="connsiteY8" fmla="*/ 6712547 h 6858001"/>
              <a:gd name="connsiteX9" fmla="*/ 473961 w 2535264"/>
              <a:gd name="connsiteY9" fmla="*/ 6506670 h 6858001"/>
              <a:gd name="connsiteX10" fmla="*/ 2509192 w 2535264"/>
              <a:gd name="connsiteY10" fmla="*/ 3709662 h 6858001"/>
              <a:gd name="connsiteX11" fmla="*/ 1245521 w 2535264"/>
              <a:gd name="connsiteY11" fmla="*/ 23708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5264" h="6858001">
                <a:moveTo>
                  <a:pt x="1218585" y="0"/>
                </a:moveTo>
                <a:lnTo>
                  <a:pt x="1236561" y="0"/>
                </a:lnTo>
                <a:lnTo>
                  <a:pt x="1264452" y="24550"/>
                </a:lnTo>
                <a:cubicBezTo>
                  <a:pt x="2149109" y="863108"/>
                  <a:pt x="2598329" y="2210814"/>
                  <a:pt x="2528121" y="3710502"/>
                </a:cubicBezTo>
                <a:cubicBezTo>
                  <a:pt x="2462100" y="5120751"/>
                  <a:pt x="1489450" y="5742158"/>
                  <a:pt x="492890" y="6507511"/>
                </a:cubicBezTo>
                <a:cubicBezTo>
                  <a:pt x="402151" y="6577199"/>
                  <a:pt x="311847" y="6646154"/>
                  <a:pt x="221418" y="6713387"/>
                </a:cubicBezTo>
                <a:lnTo>
                  <a:pt x="20100" y="6858001"/>
                </a:lnTo>
                <a:lnTo>
                  <a:pt x="0" y="6858001"/>
                </a:lnTo>
                <a:lnTo>
                  <a:pt x="202488" y="6712547"/>
                </a:lnTo>
                <a:cubicBezTo>
                  <a:pt x="292917" y="6645314"/>
                  <a:pt x="383222" y="6576359"/>
                  <a:pt x="473961" y="6506670"/>
                </a:cubicBezTo>
                <a:cubicBezTo>
                  <a:pt x="1470520" y="5741317"/>
                  <a:pt x="2443170" y="5119911"/>
                  <a:pt x="2509192" y="3709662"/>
                </a:cubicBezTo>
                <a:cubicBezTo>
                  <a:pt x="2579400" y="2209973"/>
                  <a:pt x="2130178" y="862268"/>
                  <a:pt x="1245521" y="2370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AC4CE3C4-3600-4353-9FE1-B32D06BEF0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D72DA838-41B5-884C-BA2D-4A6FB48D6E39}"/>
              </a:ext>
            </a:extLst>
          </p:cNvPr>
          <p:cNvSpPr>
            <a:spLocks noGrp="1"/>
          </p:cNvSpPr>
          <p:nvPr>
            <p:ph type="title"/>
          </p:nvPr>
        </p:nvSpPr>
        <p:spPr>
          <a:xfrm>
            <a:off x="992518" y="442913"/>
            <a:ext cx="5103482" cy="1639888"/>
          </a:xfrm>
        </p:spPr>
        <p:txBody>
          <a:bodyPr vert="horz" lIns="109728" tIns="109728" rIns="109728" bIns="91440" rtlCol="0" anchor="b">
            <a:normAutofit/>
          </a:bodyPr>
          <a:lstStyle/>
          <a:p>
            <a:r>
              <a:rPr lang="en-US" dirty="0"/>
              <a:t>Average Silhouette Value</a:t>
            </a:r>
          </a:p>
        </p:txBody>
      </p:sp>
      <p:sp>
        <p:nvSpPr>
          <p:cNvPr id="3" name="Content Placeholder 2">
            <a:extLst>
              <a:ext uri="{FF2B5EF4-FFF2-40B4-BE49-F238E27FC236}">
                <a16:creationId xmlns:a16="http://schemas.microsoft.com/office/drawing/2014/main" id="{ABF5D359-57C9-9B4E-AACF-39DF1721E81A}"/>
              </a:ext>
            </a:extLst>
          </p:cNvPr>
          <p:cNvSpPr>
            <a:spLocks noGrp="1"/>
          </p:cNvSpPr>
          <p:nvPr>
            <p:ph sz="half" idx="1"/>
          </p:nvPr>
        </p:nvSpPr>
        <p:spPr>
          <a:xfrm>
            <a:off x="992518" y="2312988"/>
            <a:ext cx="5368525" cy="3651250"/>
          </a:xfrm>
        </p:spPr>
        <p:txBody>
          <a:bodyPr vert="horz" lIns="109728" tIns="109728" rIns="109728" bIns="91440" rtlCol="0">
            <a:normAutofit fontScale="85000" lnSpcReduction="10000"/>
          </a:bodyPr>
          <a:lstStyle/>
          <a:p>
            <a:pPr marL="285750" indent="-285750">
              <a:buFont typeface="Arial" panose="020B0604020202020204" pitchFamily="34" charset="0"/>
              <a:buChar char="•"/>
            </a:pPr>
            <a:r>
              <a:rPr lang="en-US" dirty="0"/>
              <a:t>Average silhouette value of .89 to measure the cohesion (intra) and separation (inter) of our clusters.</a:t>
            </a:r>
          </a:p>
          <a:p>
            <a:pPr marL="285750" indent="-285750">
              <a:buFont typeface="Arial" panose="020B0604020202020204" pitchFamily="34" charset="0"/>
              <a:buChar char="•"/>
            </a:pPr>
            <a:r>
              <a:rPr lang="en-US" dirty="0"/>
              <a:t>higher than the .78 value we got when we clustered on our </a:t>
            </a:r>
            <a:r>
              <a:rPr lang="en-US" dirty="0" err="1"/>
              <a:t>TFxIDF</a:t>
            </a:r>
            <a:r>
              <a:rPr lang="en-US" dirty="0"/>
              <a:t> values suggesting that our documents are actually better matched to their own clusters and separated from other clusters even though each of the five clusters hold the same number of documents as our clustering on </a:t>
            </a:r>
            <a:r>
              <a:rPr lang="en-US" dirty="0" err="1"/>
              <a:t>TFxIDF</a:t>
            </a:r>
            <a:r>
              <a:rPr lang="en-US" dirty="0"/>
              <a:t>. </a:t>
            </a:r>
          </a:p>
        </p:txBody>
      </p:sp>
      <p:pic>
        <p:nvPicPr>
          <p:cNvPr id="6" name="Picture 5">
            <a:extLst>
              <a:ext uri="{FF2B5EF4-FFF2-40B4-BE49-F238E27FC236}">
                <a16:creationId xmlns:a16="http://schemas.microsoft.com/office/drawing/2014/main" id="{9EEC6308-04EE-3348-8AAB-0A385C5D13C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8237967" y="1059104"/>
            <a:ext cx="3256660" cy="2254111"/>
          </a:xfrm>
          <a:prstGeom prst="rect">
            <a:avLst/>
          </a:prstGeom>
        </p:spPr>
      </p:pic>
      <p:pic>
        <p:nvPicPr>
          <p:cNvPr id="5" name="Content Placeholder 4">
            <a:extLst>
              <a:ext uri="{FF2B5EF4-FFF2-40B4-BE49-F238E27FC236}">
                <a16:creationId xmlns:a16="http://schemas.microsoft.com/office/drawing/2014/main" id="{3A49E291-DD0F-F548-9F0C-5865C85EA1CD}"/>
              </a:ext>
            </a:extLst>
          </p:cNvPr>
          <p:cNvPicPr>
            <a:picLocks noGrp="1"/>
          </p:cNvPicPr>
          <p:nvPr>
            <p:ph sz="half" idx="2"/>
          </p:nvPr>
        </p:nvPicPr>
        <p:blipFill>
          <a:blip r:embed="rId3">
            <a:extLst>
              <a:ext uri="{28A0092B-C50C-407E-A947-70E740481C1C}">
                <a14:useLocalDpi xmlns:a14="http://schemas.microsoft.com/office/drawing/2010/main" val="0"/>
              </a:ext>
            </a:extLst>
          </a:blip>
          <a:stretch>
            <a:fillRect/>
          </a:stretch>
        </p:blipFill>
        <p:spPr>
          <a:xfrm>
            <a:off x="8237967" y="3313215"/>
            <a:ext cx="2988679" cy="687396"/>
          </a:xfrm>
          <a:prstGeom prst="rect">
            <a:avLst/>
          </a:prstGeom>
        </p:spPr>
      </p:pic>
    </p:spTree>
    <p:extLst>
      <p:ext uri="{BB962C8B-B14F-4D97-AF65-F5344CB8AC3E}">
        <p14:creationId xmlns:p14="http://schemas.microsoft.com/office/powerpoint/2010/main" val="1118203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1" name="Straight Connector 10">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12">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52431B8F-60A3-3B40-82B9-B0C8E55B360A}"/>
              </a:ext>
            </a:extLst>
          </p:cNvPr>
          <p:cNvSpPr>
            <a:spLocks noGrp="1"/>
          </p:cNvSpPr>
          <p:nvPr>
            <p:ph type="title"/>
          </p:nvPr>
        </p:nvSpPr>
        <p:spPr>
          <a:xfrm>
            <a:off x="992518" y="442913"/>
            <a:ext cx="5103482" cy="1639888"/>
          </a:xfrm>
        </p:spPr>
        <p:txBody>
          <a:bodyPr vert="horz" lIns="109728" tIns="109728" rIns="109728" bIns="91440" rtlCol="0" anchor="b">
            <a:normAutofit/>
          </a:bodyPr>
          <a:lstStyle/>
          <a:p>
            <a:r>
              <a:rPr lang="en-US" dirty="0"/>
              <a:t>Classification on PCA Clusters</a:t>
            </a:r>
          </a:p>
        </p:txBody>
      </p:sp>
      <p:sp>
        <p:nvSpPr>
          <p:cNvPr id="4" name="Content Placeholder 3">
            <a:extLst>
              <a:ext uri="{FF2B5EF4-FFF2-40B4-BE49-F238E27FC236}">
                <a16:creationId xmlns:a16="http://schemas.microsoft.com/office/drawing/2014/main" id="{6340CEBE-D31F-6243-9AEE-93DC0DB3B5D6}"/>
              </a:ext>
            </a:extLst>
          </p:cNvPr>
          <p:cNvSpPr>
            <a:spLocks noGrp="1"/>
          </p:cNvSpPr>
          <p:nvPr>
            <p:ph sz="half" idx="2"/>
          </p:nvPr>
        </p:nvSpPr>
        <p:spPr>
          <a:xfrm>
            <a:off x="992519" y="2312988"/>
            <a:ext cx="5103482" cy="3651250"/>
          </a:xfrm>
        </p:spPr>
        <p:txBody>
          <a:bodyPr vert="horz" lIns="109728" tIns="109728" rIns="109728" bIns="91440" rtlCol="0">
            <a:normAutofit/>
          </a:bodyPr>
          <a:lstStyle/>
          <a:p>
            <a:pPr indent="-285750">
              <a:buFont typeface="Corbel" panose="020B0503020204020204" pitchFamily="34" charset="0"/>
              <a:buChar char="•"/>
            </a:pPr>
            <a:r>
              <a:rPr lang="en-US"/>
              <a:t>After fitting the model on 80% of our PCA data matrix, we are also getting 100% accuracy in predicting the class labels of each of our documents in the test and train set. </a:t>
            </a:r>
          </a:p>
          <a:p>
            <a:pPr indent="-285750">
              <a:buFont typeface="Corbel" panose="020B0503020204020204" pitchFamily="34" charset="0"/>
              <a:buChar char="•"/>
            </a:pPr>
            <a:r>
              <a:rPr lang="en-US"/>
              <a:t>Another signal that our model is overfitting even with the reduced dimensionality given by PCA.</a:t>
            </a:r>
          </a:p>
        </p:txBody>
      </p:sp>
      <p:sp>
        <p:nvSpPr>
          <p:cNvPr id="23" name="Freeform: Shape 14">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16">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0577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5" name="Freeform: Shape 18">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9069"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Content Placeholder 4">
            <a:extLst>
              <a:ext uri="{FF2B5EF4-FFF2-40B4-BE49-F238E27FC236}">
                <a16:creationId xmlns:a16="http://schemas.microsoft.com/office/drawing/2014/main" id="{DAF379F6-A141-4C4C-80A5-D3CD4C1E41A8}"/>
              </a:ext>
            </a:extLst>
          </p:cNvPr>
          <p:cNvPicPr>
            <a:picLocks noGrp="1"/>
          </p:cNvPicPr>
          <p:nvPr>
            <p:ph sz="half" idx="1"/>
          </p:nvPr>
        </p:nvPicPr>
        <p:blipFill>
          <a:blip r:embed="rId2"/>
          <a:stretch>
            <a:fillRect/>
          </a:stretch>
        </p:blipFill>
        <p:spPr>
          <a:xfrm>
            <a:off x="7545544" y="1847396"/>
            <a:ext cx="3844391" cy="706558"/>
          </a:xfrm>
          <a:prstGeom prst="rect">
            <a:avLst/>
          </a:prstGeom>
        </p:spPr>
      </p:pic>
      <p:pic>
        <p:nvPicPr>
          <p:cNvPr id="6" name="Picture 5">
            <a:extLst>
              <a:ext uri="{FF2B5EF4-FFF2-40B4-BE49-F238E27FC236}">
                <a16:creationId xmlns:a16="http://schemas.microsoft.com/office/drawing/2014/main" id="{1C483E19-F183-404B-80DC-C16457026F58}"/>
              </a:ext>
            </a:extLst>
          </p:cNvPr>
          <p:cNvPicPr/>
          <p:nvPr/>
        </p:nvPicPr>
        <p:blipFill>
          <a:blip r:embed="rId3"/>
          <a:stretch>
            <a:fillRect/>
          </a:stretch>
        </p:blipFill>
        <p:spPr>
          <a:xfrm>
            <a:off x="7545849" y="2535358"/>
            <a:ext cx="4645846" cy="2611141"/>
          </a:xfrm>
          <a:prstGeom prst="rect">
            <a:avLst/>
          </a:prstGeom>
        </p:spPr>
      </p:pic>
    </p:spTree>
    <p:extLst>
      <p:ext uri="{BB962C8B-B14F-4D97-AF65-F5344CB8AC3E}">
        <p14:creationId xmlns:p14="http://schemas.microsoft.com/office/powerpoint/2010/main" val="1539640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D6D591-FCB5-8B4A-8CEF-FB682FCC0743}"/>
              </a:ext>
            </a:extLst>
          </p:cNvPr>
          <p:cNvSpPr>
            <a:spLocks noGrp="1"/>
          </p:cNvSpPr>
          <p:nvPr>
            <p:ph type="title"/>
          </p:nvPr>
        </p:nvSpPr>
        <p:spPr/>
        <p:txBody>
          <a:bodyPr/>
          <a:lstStyle/>
          <a:p>
            <a:r>
              <a:rPr lang="en-US" dirty="0"/>
              <a:t>Takeaways</a:t>
            </a:r>
          </a:p>
        </p:txBody>
      </p:sp>
      <p:sp>
        <p:nvSpPr>
          <p:cNvPr id="6" name="Content Placeholder 5">
            <a:extLst>
              <a:ext uri="{FF2B5EF4-FFF2-40B4-BE49-F238E27FC236}">
                <a16:creationId xmlns:a16="http://schemas.microsoft.com/office/drawing/2014/main" id="{C8F5DAC4-AE13-604D-A311-BA7AB6535283}"/>
              </a:ext>
            </a:extLst>
          </p:cNvPr>
          <p:cNvSpPr>
            <a:spLocks noGrp="1"/>
          </p:cNvSpPr>
          <p:nvPr>
            <p:ph idx="1"/>
          </p:nvPr>
        </p:nvSpPr>
        <p:spPr/>
        <p:txBody>
          <a:bodyPr>
            <a:normAutofit fontScale="77500" lnSpcReduction="20000"/>
          </a:bodyPr>
          <a:lstStyle/>
          <a:p>
            <a:pPr marL="285750" indent="-285750">
              <a:buFont typeface="Arial" panose="020B0604020202020204" pitchFamily="34" charset="0"/>
              <a:buChar char="•"/>
            </a:pPr>
            <a:r>
              <a:rPr lang="en-US" dirty="0"/>
              <a:t>At the start, we stated that amongst the entirety of all the documents released by the CIA on UFOs, only a portion of that documentation would contain any pertinent information. </a:t>
            </a:r>
          </a:p>
          <a:p>
            <a:pPr marL="285750" indent="-285750">
              <a:buFont typeface="Arial" panose="020B0604020202020204" pitchFamily="34" charset="0"/>
              <a:buChar char="•"/>
            </a:pPr>
            <a:r>
              <a:rPr lang="en-US" dirty="0"/>
              <a:t>The end result was inline with our predictions, a large majority of the sampled documents fell into one cluster so we can identify those documents specifically and present them as targets for potential future analysis.</a:t>
            </a:r>
          </a:p>
          <a:p>
            <a:pPr marL="285750" indent="-285750">
              <a:buFont typeface="Arial" panose="020B0604020202020204" pitchFamily="34" charset="0"/>
              <a:buChar char="•"/>
            </a:pPr>
            <a:r>
              <a:rPr lang="en-US" dirty="0"/>
              <a:t>Moving forward, sentiment analysis and word embedding ML applications can be applied to the CIA documents in an attempt to see if we can create our own readable documents based on the characteristics of the CIA documents.</a:t>
            </a:r>
          </a:p>
          <a:p>
            <a:pPr marL="285750" indent="-285750">
              <a:buFont typeface="Arial" panose="020B0604020202020204" pitchFamily="34" charset="0"/>
              <a:buChar char="•"/>
            </a:pPr>
            <a:r>
              <a:rPr lang="en-US" dirty="0"/>
              <a:t>Further reducing the feature dimensions of our dataset would most likely yield improved classification and clustering results. The PDF files being poorly scanned also contributed to poor text extraction of a lot of terms.</a:t>
            </a:r>
          </a:p>
        </p:txBody>
      </p:sp>
    </p:spTree>
    <p:extLst>
      <p:ext uri="{BB962C8B-B14F-4D97-AF65-F5344CB8AC3E}">
        <p14:creationId xmlns:p14="http://schemas.microsoft.com/office/powerpoint/2010/main" val="1966964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 name="Title 3">
            <a:extLst>
              <a:ext uri="{FF2B5EF4-FFF2-40B4-BE49-F238E27FC236}">
                <a16:creationId xmlns:a16="http://schemas.microsoft.com/office/drawing/2014/main" id="{16ADD0FB-D3B1-D043-BFD4-007DEFCC39C1}"/>
              </a:ext>
            </a:extLst>
          </p:cNvPr>
          <p:cNvSpPr>
            <a:spLocks noGrp="1"/>
          </p:cNvSpPr>
          <p:nvPr>
            <p:ph type="title"/>
          </p:nvPr>
        </p:nvSpPr>
        <p:spPr>
          <a:xfrm>
            <a:off x="7587615" y="1045596"/>
            <a:ext cx="4148511" cy="1944371"/>
          </a:xfrm>
        </p:spPr>
        <p:txBody>
          <a:bodyPr vert="horz" lIns="109728" tIns="109728" rIns="109728" bIns="91440" rtlCol="0" anchor="b">
            <a:normAutofit/>
          </a:bodyPr>
          <a:lstStyle/>
          <a:p>
            <a:r>
              <a:rPr lang="en-US" dirty="0"/>
              <a:t>Text Analysis of a Scanned PDF </a:t>
            </a:r>
          </a:p>
        </p:txBody>
      </p:sp>
      <p:pic>
        <p:nvPicPr>
          <p:cNvPr id="7" name="Content Placeholder 6">
            <a:extLst>
              <a:ext uri="{FF2B5EF4-FFF2-40B4-BE49-F238E27FC236}">
                <a16:creationId xmlns:a16="http://schemas.microsoft.com/office/drawing/2014/main" id="{910D39EB-0391-3C4A-91BE-882EAA919BAB}"/>
              </a:ext>
            </a:extLst>
          </p:cNvPr>
          <p:cNvPicPr>
            <a:picLocks noGrp="1"/>
          </p:cNvPicPr>
          <p:nvPr>
            <p:ph sz="half" idx="1"/>
          </p:nvPr>
        </p:nvPicPr>
        <p:blipFill>
          <a:blip r:embed="rId2"/>
          <a:stretch>
            <a:fillRect/>
          </a:stretch>
        </p:blipFill>
        <p:spPr>
          <a:xfrm>
            <a:off x="1431611" y="965200"/>
            <a:ext cx="3855846" cy="4927600"/>
          </a:xfrm>
          <a:prstGeom prst="rect">
            <a:avLst/>
          </a:prstGeom>
        </p:spPr>
      </p:pic>
      <p:sp>
        <p:nvSpPr>
          <p:cNvPr id="6" name="Content Placeholder 5">
            <a:extLst>
              <a:ext uri="{FF2B5EF4-FFF2-40B4-BE49-F238E27FC236}">
                <a16:creationId xmlns:a16="http://schemas.microsoft.com/office/drawing/2014/main" id="{B7817067-60F0-6143-A2E2-347418CC5B0C}"/>
              </a:ext>
            </a:extLst>
          </p:cNvPr>
          <p:cNvSpPr>
            <a:spLocks noGrp="1"/>
          </p:cNvSpPr>
          <p:nvPr>
            <p:ph sz="half" idx="2"/>
          </p:nvPr>
        </p:nvSpPr>
        <p:spPr>
          <a:xfrm>
            <a:off x="7657106" y="3220279"/>
            <a:ext cx="4023361" cy="2385392"/>
          </a:xfrm>
        </p:spPr>
        <p:txBody>
          <a:bodyPr vert="horz" lIns="109728" tIns="109728" rIns="109728" bIns="91440" rtlCol="0">
            <a:normAutofit fontScale="77500" lnSpcReduction="20000"/>
          </a:bodyPr>
          <a:lstStyle/>
          <a:p>
            <a:pPr indent="-285750">
              <a:lnSpc>
                <a:spcPct val="130000"/>
              </a:lnSpc>
              <a:buFont typeface="Corbel" panose="020B0503020204020204" pitchFamily="34" charset="0"/>
              <a:buChar char="•"/>
            </a:pPr>
            <a:r>
              <a:rPr lang="en-US" sz="1400" dirty="0"/>
              <a:t>670 once classified CIA documents regarding UFOs now declassified and available to the public.</a:t>
            </a:r>
          </a:p>
          <a:p>
            <a:pPr indent="-285750">
              <a:lnSpc>
                <a:spcPct val="130000"/>
              </a:lnSpc>
              <a:buFont typeface="Corbel" panose="020B0503020204020204" pitchFamily="34" charset="0"/>
              <a:buChar char="•"/>
            </a:pPr>
            <a:r>
              <a:rPr lang="en-US" sz="1400" dirty="0"/>
              <a:t>We will extract the text from each document and attempt to cluster the documents to find any useful class labels for each document.</a:t>
            </a:r>
          </a:p>
          <a:p>
            <a:pPr indent="-285750">
              <a:lnSpc>
                <a:spcPct val="130000"/>
              </a:lnSpc>
              <a:buFont typeface="Corbel" panose="020B0503020204020204" pitchFamily="34" charset="0"/>
              <a:buChar char="•"/>
            </a:pPr>
            <a:r>
              <a:rPr lang="en-US" sz="1400" dirty="0"/>
              <a:t>Once we have labels for our documents, we will build classifier models to predict new documents on our labels.</a:t>
            </a:r>
          </a:p>
        </p:txBody>
      </p:sp>
    </p:spTree>
    <p:extLst>
      <p:ext uri="{BB962C8B-B14F-4D97-AF65-F5344CB8AC3E}">
        <p14:creationId xmlns:p14="http://schemas.microsoft.com/office/powerpoint/2010/main" val="1190620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5" name="Group 14">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6" name="Freeform: Shape 15">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5" name="Title 4">
            <a:extLst>
              <a:ext uri="{FF2B5EF4-FFF2-40B4-BE49-F238E27FC236}">
                <a16:creationId xmlns:a16="http://schemas.microsoft.com/office/drawing/2014/main" id="{3DBB0D79-91F9-BA4A-BC50-71F20D3BA83C}"/>
              </a:ext>
            </a:extLst>
          </p:cNvPr>
          <p:cNvSpPr>
            <a:spLocks noGrp="1"/>
          </p:cNvSpPr>
          <p:nvPr>
            <p:ph type="title"/>
          </p:nvPr>
        </p:nvSpPr>
        <p:spPr>
          <a:xfrm>
            <a:off x="1920875" y="442913"/>
            <a:ext cx="6857365" cy="1344612"/>
          </a:xfrm>
        </p:spPr>
        <p:txBody>
          <a:bodyPr anchor="b">
            <a:normAutofit/>
          </a:bodyPr>
          <a:lstStyle/>
          <a:p>
            <a:r>
              <a:rPr lang="en-US" dirty="0"/>
              <a:t>Analysis Approach</a:t>
            </a:r>
          </a:p>
        </p:txBody>
      </p:sp>
      <p:sp>
        <p:nvSpPr>
          <p:cNvPr id="8" name="Content Placeholder 7">
            <a:extLst>
              <a:ext uri="{FF2B5EF4-FFF2-40B4-BE49-F238E27FC236}">
                <a16:creationId xmlns:a16="http://schemas.microsoft.com/office/drawing/2014/main" id="{688F51C3-CA5C-5248-9758-14B73B03622A}"/>
              </a:ext>
            </a:extLst>
          </p:cNvPr>
          <p:cNvSpPr>
            <a:spLocks noGrp="1"/>
          </p:cNvSpPr>
          <p:nvPr>
            <p:ph idx="1"/>
          </p:nvPr>
        </p:nvSpPr>
        <p:spPr>
          <a:xfrm>
            <a:off x="1920875" y="2312988"/>
            <a:ext cx="6857365" cy="3651250"/>
          </a:xfrm>
        </p:spPr>
        <p:txBody>
          <a:bodyPr>
            <a:normAutofit/>
          </a:bodyPr>
          <a:lstStyle/>
          <a:p>
            <a:pPr marL="285750" indent="-285750">
              <a:lnSpc>
                <a:spcPct val="130000"/>
              </a:lnSpc>
              <a:buFont typeface="Arial" panose="020B0604020202020204" pitchFamily="34" charset="0"/>
              <a:buChar char="•"/>
            </a:pPr>
            <a:r>
              <a:rPr lang="en-US" sz="1300"/>
              <a:t>As pure word frequencies are of little importance in this type of analysis, inverse term x document frequency categorization methods will be applied as less used words are assumed to have more importance here than words with the highest frequency in documents which may include specific scientific subject matter.</a:t>
            </a:r>
          </a:p>
          <a:p>
            <a:pPr marL="285750" indent="-285750">
              <a:lnSpc>
                <a:spcPct val="130000"/>
              </a:lnSpc>
              <a:buFont typeface="Arial" panose="020B0604020202020204" pitchFamily="34" charset="0"/>
              <a:buChar char="•"/>
            </a:pPr>
            <a:r>
              <a:rPr lang="en-US" sz="1300"/>
              <a:t>K-Nearest Neighbor (KNN) classification techniques will be used to keep </a:t>
            </a:r>
            <a:r>
              <a:rPr lang="en-US" sz="1300" err="1"/>
              <a:t>explainability</a:t>
            </a:r>
            <a:r>
              <a:rPr lang="en-US" sz="1300"/>
              <a:t> of the models high given the complexity of the underlying data space.</a:t>
            </a:r>
          </a:p>
          <a:p>
            <a:pPr marL="285750" indent="-285750">
              <a:lnSpc>
                <a:spcPct val="130000"/>
              </a:lnSpc>
              <a:buFont typeface="Arial" panose="020B0604020202020204" pitchFamily="34" charset="0"/>
              <a:buChar char="•"/>
            </a:pPr>
            <a:r>
              <a:rPr lang="en-US" sz="1300"/>
              <a:t>Principal Component Analysis (PCA) will also be utilized to decrease the term feature space to help fight against overfitted models given the high variance of terms.</a:t>
            </a:r>
          </a:p>
        </p:txBody>
      </p:sp>
    </p:spTree>
    <p:extLst>
      <p:ext uri="{BB962C8B-B14F-4D97-AF65-F5344CB8AC3E}">
        <p14:creationId xmlns:p14="http://schemas.microsoft.com/office/powerpoint/2010/main" val="3327890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6" name="Group 9">
            <a:extLst>
              <a:ext uri="{FF2B5EF4-FFF2-40B4-BE49-F238E27FC236}">
                <a16:creationId xmlns:a16="http://schemas.microsoft.com/office/drawing/2014/main" id="{6CCEEF8A-4A3A-4B35-AA57-D804767F5A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0"/>
            <a:ext cx="12191696" cy="6170490"/>
            <a:chOff x="-2" y="0"/>
            <a:chExt cx="12191696" cy="6170490"/>
          </a:xfrm>
        </p:grpSpPr>
        <p:sp>
          <p:nvSpPr>
            <p:cNvPr id="17" name="Freeform: Shape 10">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1">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2">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3C1F5347-E00A-4E12-AC11-18E0B1AF2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247015" y="-1314429"/>
              <a:ext cx="1697663" cy="12191695"/>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97B380CE-B293-AF4A-B616-0FF5046AE52F}"/>
              </a:ext>
            </a:extLst>
          </p:cNvPr>
          <p:cNvSpPr>
            <a:spLocks noGrp="1"/>
          </p:cNvSpPr>
          <p:nvPr>
            <p:ph type="title"/>
          </p:nvPr>
        </p:nvSpPr>
        <p:spPr>
          <a:xfrm>
            <a:off x="1920875" y="442913"/>
            <a:ext cx="6857365" cy="1344612"/>
          </a:xfrm>
        </p:spPr>
        <p:txBody>
          <a:bodyPr anchor="b">
            <a:normAutofit/>
          </a:bodyPr>
          <a:lstStyle/>
          <a:p>
            <a:r>
              <a:rPr lang="en-US" dirty="0"/>
              <a:t>Goals</a:t>
            </a:r>
          </a:p>
        </p:txBody>
      </p:sp>
      <p:sp>
        <p:nvSpPr>
          <p:cNvPr id="3" name="Content Placeholder 2">
            <a:extLst>
              <a:ext uri="{FF2B5EF4-FFF2-40B4-BE49-F238E27FC236}">
                <a16:creationId xmlns:a16="http://schemas.microsoft.com/office/drawing/2014/main" id="{6CEA8C1D-6654-8945-8910-5D1B86DE812F}"/>
              </a:ext>
            </a:extLst>
          </p:cNvPr>
          <p:cNvSpPr>
            <a:spLocks noGrp="1"/>
          </p:cNvSpPr>
          <p:nvPr>
            <p:ph idx="1"/>
          </p:nvPr>
        </p:nvSpPr>
        <p:spPr>
          <a:xfrm>
            <a:off x="1920875" y="2107096"/>
            <a:ext cx="8391967" cy="2846567"/>
          </a:xfrm>
        </p:spPr>
        <p:txBody>
          <a:bodyPr>
            <a:normAutofit fontScale="85000" lnSpcReduction="10000"/>
          </a:bodyPr>
          <a:lstStyle/>
          <a:p>
            <a:pPr marL="285750" indent="-285750">
              <a:buFont typeface="Arial" panose="020B0604020202020204" pitchFamily="34" charset="0"/>
              <a:buChar char="•"/>
            </a:pPr>
            <a:r>
              <a:rPr lang="en-US" dirty="0"/>
              <a:t>Glean specific clusters of documents as a means of filtering out misleading or documents that include no useful information regarding UFOs.</a:t>
            </a:r>
          </a:p>
          <a:p>
            <a:pPr marL="285750" indent="-285750">
              <a:buFont typeface="Arial" panose="020B0604020202020204" pitchFamily="34" charset="0"/>
              <a:buChar char="•"/>
            </a:pPr>
            <a:r>
              <a:rPr lang="en-US" dirty="0"/>
              <a:t>Learning interpretable class labels for these documents in order to filter and decipher which are more useful than others.</a:t>
            </a:r>
          </a:p>
          <a:p>
            <a:pPr marL="285750" indent="-285750">
              <a:buFont typeface="Arial" panose="020B0604020202020204" pitchFamily="34" charset="0"/>
              <a:buChar char="•"/>
            </a:pPr>
            <a:r>
              <a:rPr lang="en-US" dirty="0"/>
              <a:t>Build a classification model that is able to take in a document regarding UFO intelligence and be able to predict the class labels we uncovered from clustering with above average accuracy.</a:t>
            </a:r>
          </a:p>
        </p:txBody>
      </p:sp>
    </p:spTree>
    <p:extLst>
      <p:ext uri="{BB962C8B-B14F-4D97-AF65-F5344CB8AC3E}">
        <p14:creationId xmlns:p14="http://schemas.microsoft.com/office/powerpoint/2010/main" val="819691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17" name="Group 16">
            <a:extLst>
              <a:ext uri="{FF2B5EF4-FFF2-40B4-BE49-F238E27FC236}">
                <a16:creationId xmlns:a16="http://schemas.microsoft.com/office/drawing/2014/main" id="{F0DA1A54-9FBE-4DAE-B253-1715AA0292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3325" y="584218"/>
            <a:ext cx="5693134" cy="5480198"/>
            <a:chOff x="787179" y="834887"/>
            <a:chExt cx="5308821" cy="5110259"/>
          </a:xfrm>
        </p:grpSpPr>
        <p:sp>
          <p:nvSpPr>
            <p:cNvPr id="18" name="Freeform: Shape 17">
              <a:extLst>
                <a:ext uri="{FF2B5EF4-FFF2-40B4-BE49-F238E27FC236}">
                  <a16:creationId xmlns:a16="http://schemas.microsoft.com/office/drawing/2014/main" id="{0A36CE68-CB3C-4699-9422-3073853CB6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0546" y="1057523"/>
              <a:ext cx="5009716" cy="474692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356DA69-4637-40FE-A14B-5213BBB58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7179" y="834887"/>
              <a:ext cx="5308821" cy="511025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364D709A-6610-48B7-9F98-AFA02ECBA1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3427" y="1200647"/>
              <a:ext cx="4675366" cy="447170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0D5EA078-EE9B-3D42-B5A4-202D806CFFA9}"/>
              </a:ext>
            </a:extLst>
          </p:cNvPr>
          <p:cNvSpPr>
            <a:spLocks noGrp="1"/>
          </p:cNvSpPr>
          <p:nvPr>
            <p:ph type="title"/>
          </p:nvPr>
        </p:nvSpPr>
        <p:spPr>
          <a:xfrm>
            <a:off x="1598212" y="1796995"/>
            <a:ext cx="4269851" cy="1132217"/>
          </a:xfrm>
        </p:spPr>
        <p:txBody>
          <a:bodyPr vert="horz" lIns="109728" tIns="109728" rIns="109728" bIns="91440" rtlCol="0" anchor="b">
            <a:normAutofit/>
          </a:bodyPr>
          <a:lstStyle/>
          <a:p>
            <a:pPr algn="ctr"/>
            <a:r>
              <a:rPr lang="en-US" sz="2800"/>
              <a:t>Extracting the Text</a:t>
            </a:r>
          </a:p>
        </p:txBody>
      </p:sp>
      <p:sp>
        <p:nvSpPr>
          <p:cNvPr id="10" name="Content Placeholder 9">
            <a:extLst>
              <a:ext uri="{FF2B5EF4-FFF2-40B4-BE49-F238E27FC236}">
                <a16:creationId xmlns:a16="http://schemas.microsoft.com/office/drawing/2014/main" id="{0C0F7700-2772-4581-A2D5-0759A5045ADD}"/>
              </a:ext>
            </a:extLst>
          </p:cNvPr>
          <p:cNvSpPr>
            <a:spLocks noGrp="1"/>
          </p:cNvSpPr>
          <p:nvPr>
            <p:ph sz="half" idx="1"/>
          </p:nvPr>
        </p:nvSpPr>
        <p:spPr>
          <a:xfrm>
            <a:off x="1598212" y="3088465"/>
            <a:ext cx="4269851" cy="1897003"/>
          </a:xfrm>
        </p:spPr>
        <p:txBody>
          <a:bodyPr vert="horz" lIns="109728" tIns="109728" rIns="109728" bIns="91440" rtlCol="0">
            <a:normAutofit fontScale="77500" lnSpcReduction="20000"/>
          </a:bodyPr>
          <a:lstStyle/>
          <a:p>
            <a:pPr marL="285750" indent="-285750">
              <a:buFont typeface="Arial" panose="020B0604020202020204" pitchFamily="34" charset="0"/>
              <a:buChar char="•"/>
            </a:pPr>
            <a:r>
              <a:rPr lang="en-US" dirty="0"/>
              <a:t>Poor scanning of the documents led to additional cleaning of our doc x term matrix.</a:t>
            </a:r>
          </a:p>
          <a:p>
            <a:pPr marL="285750" indent="-285750">
              <a:buFont typeface="Arial" panose="020B0604020202020204" pitchFamily="34" charset="0"/>
              <a:buChar char="•"/>
            </a:pPr>
            <a:r>
              <a:rPr lang="en-US" dirty="0"/>
              <a:t>18,123 term features were initially extracted. This needs to be reduced.</a:t>
            </a:r>
          </a:p>
        </p:txBody>
      </p:sp>
      <p:pic>
        <p:nvPicPr>
          <p:cNvPr id="6" name="Content Placeholder 5">
            <a:extLst>
              <a:ext uri="{FF2B5EF4-FFF2-40B4-BE49-F238E27FC236}">
                <a16:creationId xmlns:a16="http://schemas.microsoft.com/office/drawing/2014/main" id="{57567134-D53C-C740-A5A4-8AF8ACE4CBCD}"/>
              </a:ext>
            </a:extLst>
          </p:cNvPr>
          <p:cNvPicPr>
            <a:picLocks noGrp="1"/>
          </p:cNvPicPr>
          <p:nvPr>
            <p:ph sz="half" idx="2"/>
          </p:nvPr>
        </p:nvPicPr>
        <p:blipFill>
          <a:blip r:embed="rId2"/>
          <a:stretch>
            <a:fillRect/>
          </a:stretch>
        </p:blipFill>
        <p:spPr>
          <a:xfrm>
            <a:off x="6774468" y="3767801"/>
            <a:ext cx="4654207" cy="2171019"/>
          </a:xfrm>
          <a:prstGeom prst="rect">
            <a:avLst/>
          </a:prstGeom>
        </p:spPr>
      </p:pic>
      <p:pic>
        <p:nvPicPr>
          <p:cNvPr id="5" name="Content Placeholder 4">
            <a:extLst>
              <a:ext uri="{FF2B5EF4-FFF2-40B4-BE49-F238E27FC236}">
                <a16:creationId xmlns:a16="http://schemas.microsoft.com/office/drawing/2014/main" id="{EEEF47CB-BD7C-7B4B-B73C-9BC25EBE2913}"/>
              </a:ext>
            </a:extLst>
          </p:cNvPr>
          <p:cNvPicPr>
            <a:picLocks/>
          </p:cNvPicPr>
          <p:nvPr/>
        </p:nvPicPr>
        <p:blipFill>
          <a:blip r:embed="rId3"/>
          <a:stretch>
            <a:fillRect/>
          </a:stretch>
        </p:blipFill>
        <p:spPr>
          <a:xfrm>
            <a:off x="6774468" y="959641"/>
            <a:ext cx="4705962" cy="2010032"/>
          </a:xfrm>
          <a:prstGeom prst="rect">
            <a:avLst/>
          </a:prstGeom>
        </p:spPr>
      </p:pic>
    </p:spTree>
    <p:extLst>
      <p:ext uri="{BB962C8B-B14F-4D97-AF65-F5344CB8AC3E}">
        <p14:creationId xmlns:p14="http://schemas.microsoft.com/office/powerpoint/2010/main" val="1972462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537F7-12B3-0647-A278-CCB6FE47E541}"/>
              </a:ext>
            </a:extLst>
          </p:cNvPr>
          <p:cNvSpPr>
            <a:spLocks noGrp="1"/>
          </p:cNvSpPr>
          <p:nvPr>
            <p:ph type="title"/>
          </p:nvPr>
        </p:nvSpPr>
        <p:spPr/>
        <p:txBody>
          <a:bodyPr/>
          <a:lstStyle/>
          <a:p>
            <a:r>
              <a:rPr lang="en-US" dirty="0"/>
              <a:t>Reducing the Feature Space</a:t>
            </a:r>
          </a:p>
        </p:txBody>
      </p:sp>
      <p:pic>
        <p:nvPicPr>
          <p:cNvPr id="5" name="Content Placeholder 4">
            <a:extLst>
              <a:ext uri="{FF2B5EF4-FFF2-40B4-BE49-F238E27FC236}">
                <a16:creationId xmlns:a16="http://schemas.microsoft.com/office/drawing/2014/main" id="{E5004800-343A-7D4B-8C87-1651CC09D8C6}"/>
              </a:ext>
            </a:extLst>
          </p:cNvPr>
          <p:cNvPicPr>
            <a:picLocks noGrp="1" noChangeAspect="1"/>
          </p:cNvPicPr>
          <p:nvPr>
            <p:ph sz="half" idx="1"/>
          </p:nvPr>
        </p:nvPicPr>
        <p:blipFill>
          <a:blip r:embed="rId2"/>
          <a:stretch>
            <a:fillRect/>
          </a:stretch>
        </p:blipFill>
        <p:spPr>
          <a:xfrm>
            <a:off x="639761" y="2469494"/>
            <a:ext cx="5326064" cy="742262"/>
          </a:xfrm>
          <a:prstGeom prst="rect">
            <a:avLst/>
          </a:prstGeom>
        </p:spPr>
      </p:pic>
      <p:sp>
        <p:nvSpPr>
          <p:cNvPr id="4" name="Content Placeholder 3">
            <a:extLst>
              <a:ext uri="{FF2B5EF4-FFF2-40B4-BE49-F238E27FC236}">
                <a16:creationId xmlns:a16="http://schemas.microsoft.com/office/drawing/2014/main" id="{E76397C4-1071-7D47-9B78-AD39B90A8E0C}"/>
              </a:ext>
            </a:extLst>
          </p:cNvPr>
          <p:cNvSpPr>
            <a:spLocks noGrp="1"/>
          </p:cNvSpPr>
          <p:nvPr>
            <p:ph sz="half" idx="2"/>
          </p:nvPr>
        </p:nvSpPr>
        <p:spPr/>
        <p:txBody>
          <a:bodyPr>
            <a:normAutofit fontScale="85000" lnSpcReduction="20000"/>
          </a:bodyPr>
          <a:lstStyle/>
          <a:p>
            <a:pPr marL="285750" indent="-285750">
              <a:buFont typeface="Arial" panose="020B0604020202020204" pitchFamily="34" charset="0"/>
              <a:buChar char="•"/>
            </a:pPr>
            <a:r>
              <a:rPr lang="en-US" dirty="0"/>
              <a:t>After filtering out special characters and end lines, we utilized the </a:t>
            </a:r>
            <a:r>
              <a:rPr lang="en-US" dirty="0" err="1"/>
              <a:t>Pyenchant</a:t>
            </a:r>
            <a:r>
              <a:rPr lang="en-US" dirty="0"/>
              <a:t> python package which includes a US Dictionary library that we can utilize to filter out any non-English words. </a:t>
            </a:r>
          </a:p>
          <a:p>
            <a:pPr marL="285750" indent="-285750">
              <a:buFont typeface="Arial" panose="020B0604020202020204" pitchFamily="34" charset="0"/>
              <a:buChar char="•"/>
            </a:pPr>
            <a:r>
              <a:rPr lang="en-US" dirty="0"/>
              <a:t>We were able to reduce our term feature space by ~10,000 terms to 7,681 terms and a much more interpretable term space.</a:t>
            </a:r>
          </a:p>
        </p:txBody>
      </p:sp>
      <p:pic>
        <p:nvPicPr>
          <p:cNvPr id="6" name="Picture 5">
            <a:extLst>
              <a:ext uri="{FF2B5EF4-FFF2-40B4-BE49-F238E27FC236}">
                <a16:creationId xmlns:a16="http://schemas.microsoft.com/office/drawing/2014/main" id="{ABF1EBE3-A548-E843-A4D1-6747CF567582}"/>
              </a:ext>
            </a:extLst>
          </p:cNvPr>
          <p:cNvPicPr/>
          <p:nvPr/>
        </p:nvPicPr>
        <p:blipFill>
          <a:blip r:embed="rId3"/>
          <a:stretch>
            <a:fillRect/>
          </a:stretch>
        </p:blipFill>
        <p:spPr>
          <a:xfrm>
            <a:off x="650875" y="3429000"/>
            <a:ext cx="5397500" cy="2995295"/>
          </a:xfrm>
          <a:prstGeom prst="rect">
            <a:avLst/>
          </a:prstGeom>
        </p:spPr>
      </p:pic>
    </p:spTree>
    <p:extLst>
      <p:ext uri="{BB962C8B-B14F-4D97-AF65-F5344CB8AC3E}">
        <p14:creationId xmlns:p14="http://schemas.microsoft.com/office/powerpoint/2010/main" val="3960712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4790C-AA15-0246-862A-B8F3A339D79E}"/>
              </a:ext>
            </a:extLst>
          </p:cNvPr>
          <p:cNvSpPr>
            <a:spLocks noGrp="1"/>
          </p:cNvSpPr>
          <p:nvPr>
            <p:ph type="title"/>
          </p:nvPr>
        </p:nvSpPr>
        <p:spPr/>
        <p:txBody>
          <a:bodyPr/>
          <a:lstStyle/>
          <a:p>
            <a:r>
              <a:rPr lang="en-US" dirty="0"/>
              <a:t>Clustering on TF-IDF Matrix</a:t>
            </a:r>
          </a:p>
        </p:txBody>
      </p:sp>
      <p:sp>
        <p:nvSpPr>
          <p:cNvPr id="4" name="Content Placeholder 3">
            <a:extLst>
              <a:ext uri="{FF2B5EF4-FFF2-40B4-BE49-F238E27FC236}">
                <a16:creationId xmlns:a16="http://schemas.microsoft.com/office/drawing/2014/main" id="{8EB45E30-5A39-9D4E-BB0C-EA26EBDBCF8E}"/>
              </a:ext>
            </a:extLst>
          </p:cNvPr>
          <p:cNvSpPr>
            <a:spLocks noGrp="1"/>
          </p:cNvSpPr>
          <p:nvPr>
            <p:ph sz="half" idx="2"/>
          </p:nvPr>
        </p:nvSpPr>
        <p:spPr/>
        <p:txBody>
          <a:bodyPr>
            <a:normAutofit fontScale="62500" lnSpcReduction="20000"/>
          </a:bodyPr>
          <a:lstStyle/>
          <a:p>
            <a:pPr marL="285750" indent="-285750">
              <a:buFont typeface="Arial" panose="020B0604020202020204" pitchFamily="34" charset="0"/>
              <a:buChar char="•"/>
            </a:pPr>
            <a:r>
              <a:rPr lang="en-US" dirty="0"/>
              <a:t>Initially tested on 10 clusters but found the majority of documents were clustered into one cluster and the other clusters were not very interpretable.</a:t>
            </a:r>
          </a:p>
          <a:p>
            <a:pPr marL="285750" indent="-285750">
              <a:buFont typeface="Arial" panose="020B0604020202020204" pitchFamily="34" charset="0"/>
              <a:buChar char="•"/>
            </a:pPr>
            <a:r>
              <a:rPr lang="en-US" dirty="0"/>
              <a:t>Reduced to 5 clusters which still clustered the majority (92%) of the documents into one cluster but the contents of five clusters are much more explainable than ten.</a:t>
            </a:r>
          </a:p>
          <a:p>
            <a:pPr marL="285750" indent="-285750">
              <a:buFont typeface="Arial" panose="020B0604020202020204" pitchFamily="34" charset="0"/>
              <a:buChar char="•"/>
            </a:pPr>
            <a:r>
              <a:rPr lang="en-US" dirty="0"/>
              <a:t>For example, Cluster 2 contains terms like mars, space, project, science, </a:t>
            </a:r>
            <a:r>
              <a:rPr lang="en-US" dirty="0" err="1"/>
              <a:t>etc</a:t>
            </a:r>
            <a:r>
              <a:rPr lang="en-US" dirty="0"/>
              <a:t> but also terms that begin with “</a:t>
            </a:r>
            <a:r>
              <a:rPr lang="en-US" dirty="0" err="1"/>
              <a:t>gu</a:t>
            </a:r>
            <a:r>
              <a:rPr lang="en-US" dirty="0"/>
              <a:t>”. Cluster 2 could be holding documents relating to extraterrestrial subjects but also seems to be incorporating some noise.</a:t>
            </a:r>
          </a:p>
        </p:txBody>
      </p:sp>
      <p:pic>
        <p:nvPicPr>
          <p:cNvPr id="5" name="Content Placeholder 4">
            <a:extLst>
              <a:ext uri="{FF2B5EF4-FFF2-40B4-BE49-F238E27FC236}">
                <a16:creationId xmlns:a16="http://schemas.microsoft.com/office/drawing/2014/main" id="{75BE44D3-1B90-E445-8B08-13E74EBC330F}"/>
              </a:ext>
            </a:extLst>
          </p:cNvPr>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a:xfrm>
            <a:off x="512971" y="2313847"/>
            <a:ext cx="1976438" cy="1581113"/>
          </a:xfrm>
          <a:prstGeom prst="rect">
            <a:avLst/>
          </a:prstGeom>
        </p:spPr>
      </p:pic>
      <p:pic>
        <p:nvPicPr>
          <p:cNvPr id="6" name="Picture 5">
            <a:extLst>
              <a:ext uri="{FF2B5EF4-FFF2-40B4-BE49-F238E27FC236}">
                <a16:creationId xmlns:a16="http://schemas.microsoft.com/office/drawing/2014/main" id="{9183877B-43A2-324A-82E5-054B5C4BF584}"/>
              </a:ext>
            </a:extLst>
          </p:cNvPr>
          <p:cNvPicPr/>
          <p:nvPr/>
        </p:nvPicPr>
        <p:blipFill>
          <a:blip r:embed="rId3">
            <a:extLst>
              <a:ext uri="{28A0092B-C50C-407E-A947-70E740481C1C}">
                <a14:useLocalDpi xmlns:a14="http://schemas.microsoft.com/office/drawing/2010/main" val="0"/>
              </a:ext>
            </a:extLst>
          </a:blip>
          <a:stretch>
            <a:fillRect/>
          </a:stretch>
        </p:blipFill>
        <p:spPr>
          <a:xfrm>
            <a:off x="2715974" y="2327657"/>
            <a:ext cx="1793875" cy="838163"/>
          </a:xfrm>
          <a:prstGeom prst="rect">
            <a:avLst/>
          </a:prstGeom>
        </p:spPr>
      </p:pic>
      <p:pic>
        <p:nvPicPr>
          <p:cNvPr id="7" name="Picture 6">
            <a:extLst>
              <a:ext uri="{FF2B5EF4-FFF2-40B4-BE49-F238E27FC236}">
                <a16:creationId xmlns:a16="http://schemas.microsoft.com/office/drawing/2014/main" id="{D372546B-AEB3-9541-BA49-61E381690F01}"/>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512971" y="4078981"/>
            <a:ext cx="1301542" cy="2779019"/>
          </a:xfrm>
          <a:prstGeom prst="rect">
            <a:avLst/>
          </a:prstGeom>
        </p:spPr>
      </p:pic>
      <p:pic>
        <p:nvPicPr>
          <p:cNvPr id="8" name="Picture 7">
            <a:extLst>
              <a:ext uri="{FF2B5EF4-FFF2-40B4-BE49-F238E27FC236}">
                <a16:creationId xmlns:a16="http://schemas.microsoft.com/office/drawing/2014/main" id="{F286ECCC-736C-9A4D-B963-40D747185CDA}"/>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2029728" y="4064520"/>
            <a:ext cx="4285347" cy="1345269"/>
          </a:xfrm>
          <a:prstGeom prst="rect">
            <a:avLst/>
          </a:prstGeom>
        </p:spPr>
      </p:pic>
      <p:pic>
        <p:nvPicPr>
          <p:cNvPr id="9" name="Picture 8">
            <a:extLst>
              <a:ext uri="{FF2B5EF4-FFF2-40B4-BE49-F238E27FC236}">
                <a16:creationId xmlns:a16="http://schemas.microsoft.com/office/drawing/2014/main" id="{5BC4E888-1BDB-8643-9FED-F73DDA537982}"/>
              </a:ext>
            </a:extLst>
          </p:cNvPr>
          <p:cNvPicPr/>
          <p:nvPr/>
        </p:nvPicPr>
        <p:blipFill>
          <a:blip r:embed="rId6">
            <a:extLst>
              <a:ext uri="{28A0092B-C50C-407E-A947-70E740481C1C}">
                <a14:useLocalDpi xmlns:a14="http://schemas.microsoft.com/office/drawing/2010/main" val="0"/>
              </a:ext>
            </a:extLst>
          </a:blip>
          <a:stretch>
            <a:fillRect/>
          </a:stretch>
        </p:blipFill>
        <p:spPr>
          <a:xfrm>
            <a:off x="2029728" y="5503457"/>
            <a:ext cx="4353801" cy="1164460"/>
          </a:xfrm>
          <a:prstGeom prst="rect">
            <a:avLst/>
          </a:prstGeom>
        </p:spPr>
      </p:pic>
    </p:spTree>
    <p:extLst>
      <p:ext uri="{BB962C8B-B14F-4D97-AF65-F5344CB8AC3E}">
        <p14:creationId xmlns:p14="http://schemas.microsoft.com/office/powerpoint/2010/main" val="1752285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50" name="Straight Connector 49">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2" name="Rectangle 51">
            <a:extLst>
              <a:ext uri="{FF2B5EF4-FFF2-40B4-BE49-F238E27FC236}">
                <a16:creationId xmlns:a16="http://schemas.microsoft.com/office/drawing/2014/main" id="{3D5FBB81-B61B-416A-8F5D-A8DDF6253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4" name="Freeform: Shape 53">
            <a:extLst>
              <a:ext uri="{FF2B5EF4-FFF2-40B4-BE49-F238E27FC236}">
                <a16:creationId xmlns:a16="http://schemas.microsoft.com/office/drawing/2014/main" id="{40C0D7D4-D83D-4C58-87D1-955F0A917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6051" cy="6858000"/>
          </a:xfrm>
          <a:custGeom>
            <a:avLst/>
            <a:gdLst>
              <a:gd name="connsiteX0" fmla="*/ 0 w 7476051"/>
              <a:gd name="connsiteY0" fmla="*/ 0 h 6858000"/>
              <a:gd name="connsiteX1" fmla="*/ 5853028 w 7476051"/>
              <a:gd name="connsiteY1" fmla="*/ 0 h 6858000"/>
              <a:gd name="connsiteX2" fmla="*/ 5875152 w 7476051"/>
              <a:gd name="connsiteY2" fmla="*/ 14997 h 6858000"/>
              <a:gd name="connsiteX3" fmla="*/ 7476051 w 7476051"/>
              <a:gd name="connsiteY3" fmla="*/ 3621656 h 6858000"/>
              <a:gd name="connsiteX4" fmla="*/ 5601702 w 7476051"/>
              <a:gd name="connsiteY4" fmla="*/ 6374814 h 6858000"/>
              <a:gd name="connsiteX5" fmla="*/ 5085053 w 7476051"/>
              <a:gd name="connsiteY5" fmla="*/ 6780599 h 6858000"/>
              <a:gd name="connsiteX6" fmla="*/ 4973297 w 7476051"/>
              <a:gd name="connsiteY6" fmla="*/ 6858000 h 6858000"/>
              <a:gd name="connsiteX7" fmla="*/ 0 w 747605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051" h="6858000">
                <a:moveTo>
                  <a:pt x="0" y="0"/>
                </a:moveTo>
                <a:lnTo>
                  <a:pt x="5853028" y="0"/>
                </a:lnTo>
                <a:lnTo>
                  <a:pt x="5875152" y="14997"/>
                </a:lnTo>
                <a:cubicBezTo>
                  <a:pt x="6902315" y="754641"/>
                  <a:pt x="7476051" y="2093192"/>
                  <a:pt x="7476051" y="3621656"/>
                </a:cubicBezTo>
                <a:cubicBezTo>
                  <a:pt x="7476051" y="4969131"/>
                  <a:pt x="6547326" y="5602839"/>
                  <a:pt x="5601702" y="6374814"/>
                </a:cubicBezTo>
                <a:cubicBezTo>
                  <a:pt x="5429499" y="6515397"/>
                  <a:pt x="5258871" y="6653108"/>
                  <a:pt x="5085053" y="6780599"/>
                </a:cubicBezTo>
                <a:lnTo>
                  <a:pt x="4973297"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6" name="Freeform: Shape 55">
            <a:extLst>
              <a:ext uri="{FF2B5EF4-FFF2-40B4-BE49-F238E27FC236}">
                <a16:creationId xmlns:a16="http://schemas.microsoft.com/office/drawing/2014/main" id="{15F9A324-404E-4C5D-AFF0-C5D0D841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48204" y="-1"/>
            <a:ext cx="2535264" cy="6858001"/>
          </a:xfrm>
          <a:custGeom>
            <a:avLst/>
            <a:gdLst>
              <a:gd name="connsiteX0" fmla="*/ 1218585 w 2535264"/>
              <a:gd name="connsiteY0" fmla="*/ 0 h 6858001"/>
              <a:gd name="connsiteX1" fmla="*/ 1236561 w 2535264"/>
              <a:gd name="connsiteY1" fmla="*/ 0 h 6858001"/>
              <a:gd name="connsiteX2" fmla="*/ 1264452 w 2535264"/>
              <a:gd name="connsiteY2" fmla="*/ 24550 h 6858001"/>
              <a:gd name="connsiteX3" fmla="*/ 2528121 w 2535264"/>
              <a:gd name="connsiteY3" fmla="*/ 3710502 h 6858001"/>
              <a:gd name="connsiteX4" fmla="*/ 492890 w 2535264"/>
              <a:gd name="connsiteY4" fmla="*/ 6507511 h 6858001"/>
              <a:gd name="connsiteX5" fmla="*/ 221418 w 2535264"/>
              <a:gd name="connsiteY5" fmla="*/ 6713387 h 6858001"/>
              <a:gd name="connsiteX6" fmla="*/ 20100 w 2535264"/>
              <a:gd name="connsiteY6" fmla="*/ 6858001 h 6858001"/>
              <a:gd name="connsiteX7" fmla="*/ 0 w 2535264"/>
              <a:gd name="connsiteY7" fmla="*/ 6858001 h 6858001"/>
              <a:gd name="connsiteX8" fmla="*/ 202488 w 2535264"/>
              <a:gd name="connsiteY8" fmla="*/ 6712547 h 6858001"/>
              <a:gd name="connsiteX9" fmla="*/ 473961 w 2535264"/>
              <a:gd name="connsiteY9" fmla="*/ 6506670 h 6858001"/>
              <a:gd name="connsiteX10" fmla="*/ 2509192 w 2535264"/>
              <a:gd name="connsiteY10" fmla="*/ 3709662 h 6858001"/>
              <a:gd name="connsiteX11" fmla="*/ 1245521 w 2535264"/>
              <a:gd name="connsiteY11" fmla="*/ 23708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5264" h="6858001">
                <a:moveTo>
                  <a:pt x="1218585" y="0"/>
                </a:moveTo>
                <a:lnTo>
                  <a:pt x="1236561" y="0"/>
                </a:lnTo>
                <a:lnTo>
                  <a:pt x="1264452" y="24550"/>
                </a:lnTo>
                <a:cubicBezTo>
                  <a:pt x="2149109" y="863108"/>
                  <a:pt x="2598329" y="2210814"/>
                  <a:pt x="2528121" y="3710502"/>
                </a:cubicBezTo>
                <a:cubicBezTo>
                  <a:pt x="2462100" y="5120751"/>
                  <a:pt x="1489450" y="5742158"/>
                  <a:pt x="492890" y="6507511"/>
                </a:cubicBezTo>
                <a:cubicBezTo>
                  <a:pt x="402151" y="6577199"/>
                  <a:pt x="311847" y="6646154"/>
                  <a:pt x="221418" y="6713387"/>
                </a:cubicBezTo>
                <a:lnTo>
                  <a:pt x="20100" y="6858001"/>
                </a:lnTo>
                <a:lnTo>
                  <a:pt x="0" y="6858001"/>
                </a:lnTo>
                <a:lnTo>
                  <a:pt x="202488" y="6712547"/>
                </a:lnTo>
                <a:cubicBezTo>
                  <a:pt x="292917" y="6645314"/>
                  <a:pt x="383222" y="6576359"/>
                  <a:pt x="473961" y="6506670"/>
                </a:cubicBezTo>
                <a:cubicBezTo>
                  <a:pt x="1470520" y="5741317"/>
                  <a:pt x="2443170" y="5119911"/>
                  <a:pt x="2509192" y="3709662"/>
                </a:cubicBezTo>
                <a:cubicBezTo>
                  <a:pt x="2579400" y="2209973"/>
                  <a:pt x="2130178" y="862268"/>
                  <a:pt x="1245521" y="2370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8" name="Freeform: Shape 57">
            <a:extLst>
              <a:ext uri="{FF2B5EF4-FFF2-40B4-BE49-F238E27FC236}">
                <a16:creationId xmlns:a16="http://schemas.microsoft.com/office/drawing/2014/main" id="{AC4CE3C4-3600-4353-9FE1-B32D06BEF0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7A6418A8-D4F5-7F4E-8FCF-6A3A1207FE83}"/>
              </a:ext>
            </a:extLst>
          </p:cNvPr>
          <p:cNvSpPr>
            <a:spLocks noGrp="1"/>
          </p:cNvSpPr>
          <p:nvPr>
            <p:ph type="title"/>
          </p:nvPr>
        </p:nvSpPr>
        <p:spPr>
          <a:xfrm>
            <a:off x="992518" y="442913"/>
            <a:ext cx="5103482" cy="1639888"/>
          </a:xfrm>
        </p:spPr>
        <p:txBody>
          <a:bodyPr vert="horz" lIns="109728" tIns="109728" rIns="109728" bIns="91440" rtlCol="0" anchor="b">
            <a:normAutofit/>
          </a:bodyPr>
          <a:lstStyle/>
          <a:p>
            <a:r>
              <a:rPr lang="en-US" dirty="0"/>
              <a:t>Average Silhouette Value</a:t>
            </a:r>
          </a:p>
        </p:txBody>
      </p:sp>
      <p:sp>
        <p:nvSpPr>
          <p:cNvPr id="4" name="Content Placeholder 3">
            <a:extLst>
              <a:ext uri="{FF2B5EF4-FFF2-40B4-BE49-F238E27FC236}">
                <a16:creationId xmlns:a16="http://schemas.microsoft.com/office/drawing/2014/main" id="{A92F4B18-A2EE-A942-AB89-FA1BCC494748}"/>
              </a:ext>
            </a:extLst>
          </p:cNvPr>
          <p:cNvSpPr>
            <a:spLocks noGrp="1"/>
          </p:cNvSpPr>
          <p:nvPr>
            <p:ph sz="half" idx="2"/>
          </p:nvPr>
        </p:nvSpPr>
        <p:spPr>
          <a:xfrm>
            <a:off x="992518" y="2312988"/>
            <a:ext cx="5368525" cy="3651250"/>
          </a:xfrm>
        </p:spPr>
        <p:txBody>
          <a:bodyPr vert="horz" lIns="109728" tIns="109728" rIns="109728" bIns="91440" rtlCol="0">
            <a:normAutofit/>
          </a:bodyPr>
          <a:lstStyle/>
          <a:p>
            <a:pPr indent="-285750">
              <a:lnSpc>
                <a:spcPct val="130000"/>
              </a:lnSpc>
              <a:buFont typeface="Corbel" panose="020B0503020204020204" pitchFamily="34" charset="0"/>
              <a:buChar char="•"/>
            </a:pPr>
            <a:r>
              <a:rPr lang="en-US" sz="1300" dirty="0"/>
              <a:t>Silhouette value ranges from -1 to 1. An average value of .78 means our documents are actually pretty well matched to their own clusters and separated from other clusters even though the majority of the documents were put into one cluster.</a:t>
            </a:r>
          </a:p>
          <a:p>
            <a:pPr indent="-285750">
              <a:lnSpc>
                <a:spcPct val="130000"/>
              </a:lnSpc>
              <a:buFont typeface="Corbel" panose="020B0503020204020204" pitchFamily="34" charset="0"/>
              <a:buChar char="•"/>
            </a:pPr>
            <a:r>
              <a:rPr lang="en-US" sz="1300" dirty="0"/>
              <a:t>The chart to the right allows us to view the silhouette values of each cluster. Cluster 0 has the value closest to zero (documents not as well matched to one another) while the other four clusters all have silhouette values around the average of .78 suggesting the documents in these clusters are well matched.</a:t>
            </a:r>
          </a:p>
        </p:txBody>
      </p:sp>
      <p:pic>
        <p:nvPicPr>
          <p:cNvPr id="9" name="Picture 8">
            <a:extLst>
              <a:ext uri="{FF2B5EF4-FFF2-40B4-BE49-F238E27FC236}">
                <a16:creationId xmlns:a16="http://schemas.microsoft.com/office/drawing/2014/main" id="{41161F8B-C48A-BE47-8586-58CF66670231}"/>
              </a:ext>
            </a:extLst>
          </p:cNvPr>
          <p:cNvPicPr>
            <a:picLocks noChangeAspect="1"/>
          </p:cNvPicPr>
          <p:nvPr/>
        </p:nvPicPr>
        <p:blipFill>
          <a:blip r:embed="rId2"/>
          <a:stretch>
            <a:fillRect/>
          </a:stretch>
        </p:blipFill>
        <p:spPr>
          <a:xfrm>
            <a:off x="8075735" y="1328339"/>
            <a:ext cx="3953999" cy="2500588"/>
          </a:xfrm>
          <a:prstGeom prst="rect">
            <a:avLst/>
          </a:prstGeom>
        </p:spPr>
      </p:pic>
      <p:pic>
        <p:nvPicPr>
          <p:cNvPr id="8" name="Content Placeholder 7">
            <a:extLst>
              <a:ext uri="{FF2B5EF4-FFF2-40B4-BE49-F238E27FC236}">
                <a16:creationId xmlns:a16="http://schemas.microsoft.com/office/drawing/2014/main" id="{9E470245-8C6D-D045-92A0-7867A737F0B9}"/>
              </a:ext>
            </a:extLst>
          </p:cNvPr>
          <p:cNvPicPr>
            <a:picLocks noGrp="1" noChangeAspect="1"/>
          </p:cNvPicPr>
          <p:nvPr>
            <p:ph sz="half" idx="1"/>
          </p:nvPr>
        </p:nvPicPr>
        <p:blipFill>
          <a:blip r:embed="rId3"/>
          <a:stretch>
            <a:fillRect/>
          </a:stretch>
        </p:blipFill>
        <p:spPr>
          <a:xfrm>
            <a:off x="8075735" y="3806701"/>
            <a:ext cx="2988679" cy="762844"/>
          </a:xfrm>
          <a:prstGeom prst="rect">
            <a:avLst/>
          </a:prstGeom>
        </p:spPr>
      </p:pic>
    </p:spTree>
    <p:extLst>
      <p:ext uri="{BB962C8B-B14F-4D97-AF65-F5344CB8AC3E}">
        <p14:creationId xmlns:p14="http://schemas.microsoft.com/office/powerpoint/2010/main" val="1302569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8B84B-C339-D04E-8BD9-DCB7FD072B8B}"/>
              </a:ext>
            </a:extLst>
          </p:cNvPr>
          <p:cNvSpPr>
            <a:spLocks noGrp="1"/>
          </p:cNvSpPr>
          <p:nvPr>
            <p:ph type="title"/>
          </p:nvPr>
        </p:nvSpPr>
        <p:spPr/>
        <p:txBody>
          <a:bodyPr/>
          <a:lstStyle/>
          <a:p>
            <a:r>
              <a:rPr lang="en-US" dirty="0"/>
              <a:t>Classification on TF-IDF Clusters</a:t>
            </a:r>
          </a:p>
        </p:txBody>
      </p:sp>
      <p:sp>
        <p:nvSpPr>
          <p:cNvPr id="4" name="Content Placeholder 3">
            <a:extLst>
              <a:ext uri="{FF2B5EF4-FFF2-40B4-BE49-F238E27FC236}">
                <a16:creationId xmlns:a16="http://schemas.microsoft.com/office/drawing/2014/main" id="{E54EC7A1-5BBC-5B4C-9604-FC6913CB224B}"/>
              </a:ext>
            </a:extLst>
          </p:cNvPr>
          <p:cNvSpPr>
            <a:spLocks noGrp="1"/>
          </p:cNvSpPr>
          <p:nvPr>
            <p:ph sz="half" idx="2"/>
          </p:nvPr>
        </p:nvSpPr>
        <p:spPr/>
        <p:txBody>
          <a:bodyPr>
            <a:normAutofit fontScale="62500" lnSpcReduction="20000"/>
          </a:bodyPr>
          <a:lstStyle/>
          <a:p>
            <a:pPr marL="285750" indent="-285750">
              <a:buFont typeface="Arial" panose="020B0604020202020204" pitchFamily="34" charset="0"/>
              <a:buChar char="•"/>
            </a:pPr>
            <a:r>
              <a:rPr lang="en-US" dirty="0"/>
              <a:t>Using a 20/80 test/train split, we utilized the neighbors module from </a:t>
            </a:r>
            <a:r>
              <a:rPr lang="en-US" dirty="0" err="1"/>
              <a:t>sklearn</a:t>
            </a:r>
            <a:r>
              <a:rPr lang="en-US" dirty="0"/>
              <a:t> with the nearest 5 neighbors to predict class labels.</a:t>
            </a:r>
          </a:p>
          <a:p>
            <a:pPr marL="285750" indent="-285750">
              <a:buFont typeface="Arial" panose="020B0604020202020204" pitchFamily="34" charset="0"/>
              <a:buChar char="•"/>
            </a:pPr>
            <a:r>
              <a:rPr lang="en-US" dirty="0"/>
              <a:t>As shown in the accuracy metrics above, we don't like seeing a perfect accuracy score from our Classification. This is most likely due to our model being highly overfit due to the amount of noise in our dataset from filler and stop words that are affecting the cluster labels. </a:t>
            </a:r>
          </a:p>
          <a:p>
            <a:pPr marL="285750" indent="-285750">
              <a:buFont typeface="Arial" panose="020B0604020202020204" pitchFamily="34" charset="0"/>
              <a:buChar char="•"/>
            </a:pPr>
            <a:r>
              <a:rPr lang="en-US" dirty="0"/>
              <a:t>We need to further reduce the term feature space to combat this. </a:t>
            </a:r>
          </a:p>
        </p:txBody>
      </p:sp>
      <p:pic>
        <p:nvPicPr>
          <p:cNvPr id="5" name="Content Placeholder 4">
            <a:extLst>
              <a:ext uri="{FF2B5EF4-FFF2-40B4-BE49-F238E27FC236}">
                <a16:creationId xmlns:a16="http://schemas.microsoft.com/office/drawing/2014/main" id="{B46B7A7D-6ED1-3941-8959-11EDB8BD3D57}"/>
              </a:ext>
            </a:extLst>
          </p:cNvPr>
          <p:cNvPicPr>
            <a:picLocks noGrp="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709295" y="2543174"/>
            <a:ext cx="4765675" cy="3103364"/>
          </a:xfrm>
          <a:prstGeom prst="rect">
            <a:avLst/>
          </a:prstGeom>
        </p:spPr>
      </p:pic>
    </p:spTree>
    <p:extLst>
      <p:ext uri="{BB962C8B-B14F-4D97-AF65-F5344CB8AC3E}">
        <p14:creationId xmlns:p14="http://schemas.microsoft.com/office/powerpoint/2010/main" val="3541385336"/>
      </p:ext>
    </p:extLst>
  </p:cSld>
  <p:clrMapOvr>
    <a:masterClrMapping/>
  </p:clrMapOvr>
</p:sld>
</file>

<file path=ppt/theme/theme1.xml><?xml version="1.0" encoding="utf-8"?>
<a:theme xmlns:a="http://schemas.openxmlformats.org/drawingml/2006/main" name="SketchLinesVTI">
  <a:themeElements>
    <a:clrScheme name="AnalogousFromDarkSeedRightStep">
      <a:dk1>
        <a:srgbClr val="000000"/>
      </a:dk1>
      <a:lt1>
        <a:srgbClr val="FFFFFF"/>
      </a:lt1>
      <a:dk2>
        <a:srgbClr val="412425"/>
      </a:dk2>
      <a:lt2>
        <a:srgbClr val="E3E8E2"/>
      </a:lt2>
      <a:accent1>
        <a:srgbClr val="BC29E7"/>
      </a:accent1>
      <a:accent2>
        <a:srgbClr val="D517B0"/>
      </a:accent2>
      <a:accent3>
        <a:srgbClr val="E72973"/>
      </a:accent3>
      <a:accent4>
        <a:srgbClr val="D51C17"/>
      </a:accent4>
      <a:accent5>
        <a:srgbClr val="E77D29"/>
      </a:accent5>
      <a:accent6>
        <a:srgbClr val="BAA314"/>
      </a:accent6>
      <a:hlink>
        <a:srgbClr val="398CAB"/>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124</TotalTime>
  <Words>1058</Words>
  <Application>Microsoft Macintosh PowerPoint</Application>
  <PresentationFormat>Widescreen</PresentationFormat>
  <Paragraphs>49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Meiryo</vt:lpstr>
      <vt:lpstr>Arial</vt:lpstr>
      <vt:lpstr>Corbel</vt:lpstr>
      <vt:lpstr>SketchLinesVTI</vt:lpstr>
      <vt:lpstr>Clustering and Classification on CIA UFO Intelligence</vt:lpstr>
      <vt:lpstr>Text Analysis of a Scanned PDF </vt:lpstr>
      <vt:lpstr>Analysis Approach</vt:lpstr>
      <vt:lpstr>Goals</vt:lpstr>
      <vt:lpstr>Extracting the Text</vt:lpstr>
      <vt:lpstr>Reducing the Feature Space</vt:lpstr>
      <vt:lpstr>Clustering on TF-IDF Matrix</vt:lpstr>
      <vt:lpstr>Average Silhouette Value</vt:lpstr>
      <vt:lpstr>Classification on TF-IDF Clusters</vt:lpstr>
      <vt:lpstr>PCA</vt:lpstr>
      <vt:lpstr>Clustering on PCA Dataspace</vt:lpstr>
      <vt:lpstr>Average Silhouette Value</vt:lpstr>
      <vt:lpstr>Classification on PCA Clusters</vt:lpstr>
      <vt:lpstr>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and Classification on CIA UFO Intelligence</dc:title>
  <dc:creator>Messina, Michael</dc:creator>
  <cp:lastModifiedBy>Messina, Michael</cp:lastModifiedBy>
  <cp:revision>14</cp:revision>
  <dcterms:created xsi:type="dcterms:W3CDTF">2021-03-19T21:15:19Z</dcterms:created>
  <dcterms:modified xsi:type="dcterms:W3CDTF">2021-03-19T23:19:41Z</dcterms:modified>
</cp:coreProperties>
</file>